
<file path=[Content_Types].xml><?xml version="1.0" encoding="utf-8"?>
<Types xmlns="http://schemas.openxmlformats.org/package/2006/content-types">
  <Default ContentType="image/png" Extension="png"/>
  <Default ContentType="image/x-emf" Extension="emf"/>
  <Default ContentType="image/jpeg" Extension="jpeg"/>
  <Default ContentType="application/vnd.openxmlformats-package.relationships+xml" Extension="rels"/>
  <Default ContentType="application/xml" Extension="xml"/>
  <Default ContentType="image/gif" Extension="gif"/>
  <Override ContentType="application/vnd.openxmlformats-officedocument.presentationml.presentation.main+xml" PartName="/ppt/presentation.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notesMaster+xml" PartName="/ppt/notesMasters/notesMaster1.xml"/>
  <Override ContentType="application/vnd.openxmlformats-officedocument.presentationml.handoutMaster+xml" PartName="/ppt/handoutMasters/handoutMaster1.xml"/>
  <Override ContentType="application/vnd.openxmlformats-officedocument.presentationml.tags+xml" PartName="/ppt/tags/tag1.xml"/>
  <Override ContentType="application/vnd.openxmlformats-officedocument.presentationml.presProps+xml" PartName="/ppt/presProps.xml"/>
  <Override ContentType="application/vnd.openxmlformats-officedocument.presentationml.viewProps+xml" PartName="/ppt/viewProps.xml"/>
  <Override ContentType="application/vnd.openxmlformats-officedocument.theme+xml" PartName="/ppt/theme/theme1.xml"/>
  <Override ContentType="application/vnd.openxmlformats-officedocument.presentationml.tableStyles+xml" PartName="/ppt/tableStyle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theme+xml" PartName="/ppt/theme/theme2.xml"/>
  <Override ContentType="application/vnd.openxmlformats-officedocument.theme+xml" PartName="/ppt/theme/theme3.xml"/>
  <Override ContentType="application/vnd.openxmlformats-officedocument.presentationml.tags+xml" PartName="/ppt/tags/tag2.xml"/>
  <Override ContentType="application/vnd.openxmlformats-officedocument.presentationml.tags+xml" PartName="/ppt/tags/tag3.xml"/>
  <Override ContentType="application/vnd.openxmlformats-officedocument.presentationml.tags+xml" PartName="/ppt/tags/tag4.xml"/>
  <Override ContentType="application/vnd.openxmlformats-officedocument.presentationml.tags+xml" PartName="/ppt/tags/tag5.xml"/>
  <Override ContentType="application/vnd.openxmlformats-officedocument.presentationml.tags+xml" PartName="/ppt/tags/tag6.xml"/>
  <Override ContentType="application/vnd.openxmlformats-officedocument.presentationml.tags+xml" PartName="/ppt/tags/tag7.xml"/>
  <Override ContentType="application/vnd.openxmlformats-officedocument.presentationml.tags+xml" PartName="/ppt/tags/tag8.xml"/>
  <Override ContentType="application/vnd.openxmlformats-officedocument.presentationml.notesSlide+xml" PartName="/ppt/notesSlides/notesSlide1.xml"/>
  <Override ContentType="application/vnd.openxmlformats-officedocument.presentationml.tags+xml" PartName="/ppt/tags/tag9.xml"/>
  <Override ContentType="application/vnd.openxmlformats-officedocument.presentationml.notesSlide+xml" PartName="/ppt/notesSlides/notesSlide2.xml"/>
  <Override ContentType="application/vnd.openxmlformats-officedocument.presentationml.tags+xml" PartName="/ppt/tags/tag10.xml"/>
  <Override ContentType="application/vnd.openxmlformats-officedocument.presentationml.notesSlide+xml" PartName="/ppt/notesSlides/notesSlide3.xml"/>
  <Override ContentType="application/vnd.openxmlformats-package.core-properties+xml" PartName="/docProps/core.xml"/>
  <Override ContentType="application/vnd.openxmlformats-officedocument.extended-properties+xml" PartName="/docProps/app.xml"/>
  <Override ContentType="application/vnd.openxmlformats-officedocument.custom-properties+xml" PartName="/docProps/custom.xml"/>
</Types>
</file>

<file path=_rels/.rels><?xml version="1.0" encoding="UTF-8" standalone="yes" ?><Relationships xmlns="http://schemas.openxmlformats.org/package/2006/relationships"><Relationship Id="rId3" Target="docProps/core.xml" Type="http://schemas.openxmlformats.org/package/2006/relationships/metadata/core-properties"/><Relationship Id="rId2" Target="docProps/thumbnail.jpeg" Type="http://schemas.openxmlformats.org/package/2006/relationships/metadata/thumbnail"/><Relationship Id="rId1" Target="ppt/presentation.xml" Type="http://schemas.openxmlformats.org/officeDocument/2006/relationships/officeDocument"/><Relationship Id="rId4" Target="docProps/app.xml" Type="http://schemas.openxmlformats.org/officeDocument/2006/relationships/extended-properties"/><Relationship Id="rId5" Target="docProps/custom.xml" Type="http://schemas.openxmlformats.org/officeDocument/2006/relationships/custom-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handoutMasterIdLst>
    <p:handoutMasterId r:id="rId33"/>
  </p:handoutMasterIdLst>
  <p:sldIdLst>
    <p:sldId id="282" r:id="rId2"/>
    <p:sldId id="383" r:id="rId3"/>
    <p:sldId id="385" r:id="rId4"/>
    <p:sldId id="369" r:id="rId5"/>
    <p:sldId id="388" r:id="rId6"/>
    <p:sldId id="378" r:id="rId7"/>
    <p:sldId id="379" r:id="rId8"/>
    <p:sldId id="392" r:id="rId9"/>
    <p:sldId id="323" r:id="rId10"/>
    <p:sldId id="381" r:id="rId11"/>
    <p:sldId id="380" r:id="rId12"/>
    <p:sldId id="375" r:id="rId13"/>
    <p:sldId id="359" r:id="rId14"/>
    <p:sldId id="333" r:id="rId15"/>
    <p:sldId id="390" r:id="rId16"/>
    <p:sldId id="387" r:id="rId17"/>
    <p:sldId id="330" r:id="rId18"/>
    <p:sldId id="340" r:id="rId19"/>
    <p:sldId id="334" r:id="rId20"/>
    <p:sldId id="301" r:id="rId21"/>
    <p:sldId id="302" r:id="rId22"/>
    <p:sldId id="391" r:id="rId23"/>
    <p:sldId id="332" r:id="rId24"/>
    <p:sldId id="337" r:id="rId25"/>
    <p:sldId id="361" r:id="rId26"/>
    <p:sldId id="362" r:id="rId27"/>
    <p:sldId id="366" r:id="rId28"/>
    <p:sldId id="364" r:id="rId29"/>
    <p:sldId id="389" r:id="rId30"/>
    <p:sldId id="393" r:id="rId31"/>
  </p:sldIdLst>
  <p:sldSz cx="9144000" cy="6858000" type="screen4x3"/>
  <p:notesSz cx="7315200" cy="9601200"/>
  <p:custDataLst>
    <p:tags r:id="rId34"/>
  </p:custDataLst>
  <p:defaultTextStyle>
    <a:defPPr>
      <a:defRPr lang="en-US"/>
    </a:defPPr>
    <a:lvl1pPr algn="l" rtl="0" fontAlgn="base">
      <a:spcBef>
        <a:spcPct val="0"/>
      </a:spcBef>
      <a:spcAft>
        <a:spcPct val="0"/>
      </a:spcAft>
      <a:defRPr kern="1200">
        <a:solidFill>
          <a:schemeClr val="tx1"/>
        </a:solidFill>
        <a:latin typeface="Trebuchet MS" charset="0"/>
        <a:ea typeface="ＭＳ Ｐゴシック" charset="-128"/>
        <a:cs typeface="+mn-cs"/>
      </a:defRPr>
    </a:lvl1pPr>
    <a:lvl2pPr marL="457200" algn="l" rtl="0" fontAlgn="base">
      <a:spcBef>
        <a:spcPct val="0"/>
      </a:spcBef>
      <a:spcAft>
        <a:spcPct val="0"/>
      </a:spcAft>
      <a:defRPr kern="1200">
        <a:solidFill>
          <a:schemeClr val="tx1"/>
        </a:solidFill>
        <a:latin typeface="Trebuchet MS" charset="0"/>
        <a:ea typeface="ＭＳ Ｐゴシック" charset="-128"/>
        <a:cs typeface="+mn-cs"/>
      </a:defRPr>
    </a:lvl2pPr>
    <a:lvl3pPr marL="914400" algn="l" rtl="0" fontAlgn="base">
      <a:spcBef>
        <a:spcPct val="0"/>
      </a:spcBef>
      <a:spcAft>
        <a:spcPct val="0"/>
      </a:spcAft>
      <a:defRPr kern="1200">
        <a:solidFill>
          <a:schemeClr val="tx1"/>
        </a:solidFill>
        <a:latin typeface="Trebuchet MS" charset="0"/>
        <a:ea typeface="ＭＳ Ｐゴシック" charset="-128"/>
        <a:cs typeface="+mn-cs"/>
      </a:defRPr>
    </a:lvl3pPr>
    <a:lvl4pPr marL="1371600" algn="l" rtl="0" fontAlgn="base">
      <a:spcBef>
        <a:spcPct val="0"/>
      </a:spcBef>
      <a:spcAft>
        <a:spcPct val="0"/>
      </a:spcAft>
      <a:defRPr kern="1200">
        <a:solidFill>
          <a:schemeClr val="tx1"/>
        </a:solidFill>
        <a:latin typeface="Trebuchet MS" charset="0"/>
        <a:ea typeface="ＭＳ Ｐゴシック" charset="-128"/>
        <a:cs typeface="+mn-cs"/>
      </a:defRPr>
    </a:lvl4pPr>
    <a:lvl5pPr marL="1828800" algn="l" rtl="0" fontAlgn="base">
      <a:spcBef>
        <a:spcPct val="0"/>
      </a:spcBef>
      <a:spcAft>
        <a:spcPct val="0"/>
      </a:spcAft>
      <a:defRPr kern="1200">
        <a:solidFill>
          <a:schemeClr val="tx1"/>
        </a:solidFill>
        <a:latin typeface="Trebuchet MS" charset="0"/>
        <a:ea typeface="ＭＳ Ｐゴシック" charset="-128"/>
        <a:cs typeface="+mn-cs"/>
      </a:defRPr>
    </a:lvl5pPr>
    <a:lvl6pPr marL="2286000" algn="l" defTabSz="914400" rtl="0" eaLnBrk="1" latinLnBrk="0" hangingPunct="1">
      <a:defRPr kern="1200">
        <a:solidFill>
          <a:schemeClr val="tx1"/>
        </a:solidFill>
        <a:latin typeface="Trebuchet MS" charset="0"/>
        <a:ea typeface="ＭＳ Ｐゴシック" charset="-128"/>
        <a:cs typeface="+mn-cs"/>
      </a:defRPr>
    </a:lvl6pPr>
    <a:lvl7pPr marL="2743200" algn="l" defTabSz="914400" rtl="0" eaLnBrk="1" latinLnBrk="0" hangingPunct="1">
      <a:defRPr kern="1200">
        <a:solidFill>
          <a:schemeClr val="tx1"/>
        </a:solidFill>
        <a:latin typeface="Trebuchet MS" charset="0"/>
        <a:ea typeface="ＭＳ Ｐゴシック" charset="-128"/>
        <a:cs typeface="+mn-cs"/>
      </a:defRPr>
    </a:lvl7pPr>
    <a:lvl8pPr marL="3200400" algn="l" defTabSz="914400" rtl="0" eaLnBrk="1" latinLnBrk="0" hangingPunct="1">
      <a:defRPr kern="1200">
        <a:solidFill>
          <a:schemeClr val="tx1"/>
        </a:solidFill>
        <a:latin typeface="Trebuchet MS" charset="0"/>
        <a:ea typeface="ＭＳ Ｐゴシック" charset="-128"/>
        <a:cs typeface="+mn-cs"/>
      </a:defRPr>
    </a:lvl8pPr>
    <a:lvl9pPr marL="3657600" algn="l" defTabSz="914400" rtl="0" eaLnBrk="1" latinLnBrk="0" hangingPunct="1">
      <a:defRPr kern="1200">
        <a:solidFill>
          <a:schemeClr val="tx1"/>
        </a:solidFill>
        <a:latin typeface="Trebuchet MS" charset="0"/>
        <a:ea typeface="ＭＳ Ｐゴシック"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hiddenSlides="1" frameSlides="1"/>
  <p:clrMru>
    <a:srgbClr val="5B98D2"/>
    <a:srgbClr val="008000"/>
    <a:srgbClr val="33CC33"/>
    <a:srgbClr val="D6B2B2"/>
    <a:srgbClr val="3D84DB"/>
    <a:srgbClr val="DDDDDD"/>
    <a:srgbClr val="C0C0C0"/>
    <a:srgbClr val="E94B3F"/>
    <a:srgbClr val="FF0000"/>
    <a:srgbClr val="D3C4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321" autoAdjust="0"/>
    <p:restoredTop sz="91449" autoAdjust="0"/>
  </p:normalViewPr>
  <p:slideViewPr>
    <p:cSldViewPr>
      <p:cViewPr>
        <p:scale>
          <a:sx n="90" d="100"/>
          <a:sy n="90" d="100"/>
        </p:scale>
        <p:origin x="-1674" y="-15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69" d="100"/>
          <a:sy n="69" d="100"/>
        </p:scale>
        <p:origin x="-2838" y="-10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Footer Placeholder 3"/>
          <p:cNvSpPr>
            <a:spLocks noGrp="1"/>
          </p:cNvSpPr>
          <p:nvPr>
            <p:ph type="ftr" sz="quarter" idx="2"/>
          </p:nvPr>
        </p:nvSpPr>
        <p:spPr>
          <a:xfrm>
            <a:off x="0" y="9121140"/>
            <a:ext cx="3738880" cy="480060"/>
          </a:xfrm>
          <a:prstGeom prst="rect">
            <a:avLst/>
          </a:prstGeom>
        </p:spPr>
        <p:txBody>
          <a:bodyPr vert="horz" wrap="square" lIns="96661" tIns="48331" rIns="96661" bIns="48331" numCol="1" anchor="b" anchorCtr="0" compatLnSpc="1">
            <a:prstTxWarp prst="textNoShape">
              <a:avLst/>
            </a:prstTxWarp>
          </a:bodyPr>
          <a:lstStyle>
            <a:lvl1pPr>
              <a:defRPr sz="1300"/>
            </a:lvl1pPr>
          </a:lstStyle>
          <a:p>
            <a:r>
              <a:rPr lang="en-US" dirty="0" smtClean="0"/>
              <a:t>10 </a:t>
            </a:r>
            <a:r>
              <a:rPr lang="en-US" dirty="0"/>
              <a:t>– Magnetic Materials</a:t>
            </a:r>
          </a:p>
        </p:txBody>
      </p:sp>
      <p:sp>
        <p:nvSpPr>
          <p:cNvPr id="9" name="Slide Number Placeholder 4"/>
          <p:cNvSpPr>
            <a:spLocks noGrp="1"/>
          </p:cNvSpPr>
          <p:nvPr>
            <p:ph type="sldNum" sz="quarter" idx="3"/>
          </p:nvPr>
        </p:nvSpPr>
        <p:spPr>
          <a:xfrm>
            <a:off x="4145280" y="9121140"/>
            <a:ext cx="3169920" cy="480060"/>
          </a:xfrm>
          <a:prstGeom prst="rect">
            <a:avLst/>
          </a:prstGeom>
        </p:spPr>
        <p:txBody>
          <a:bodyPr vert="horz" wrap="square" lIns="96661" tIns="48331" rIns="96661" bIns="48331" numCol="1" anchor="b" anchorCtr="0" compatLnSpc="1">
            <a:prstTxWarp prst="textNoShape">
              <a:avLst/>
            </a:prstTxWarp>
          </a:bodyPr>
          <a:lstStyle>
            <a:lvl1pPr algn="r">
              <a:defRPr sz="1300"/>
            </a:lvl1pPr>
          </a:lstStyle>
          <a:p>
            <a:fld id="{FFF47FF6-F940-41B8-8FC6-5976FCB0AA73}" type="slidenum">
              <a:rPr lang="en-US"/>
              <a:pPr/>
              <a:t>‹#›</a:t>
            </a:fld>
            <a:endParaRPr lang="en-US"/>
          </a:p>
        </p:txBody>
      </p:sp>
      <p:sp>
        <p:nvSpPr>
          <p:cNvPr id="10"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smtClean="0"/>
              <a:t>6.007 – OCW</a:t>
            </a:r>
            <a:endParaRPr lang="en-US" dirty="0"/>
          </a:p>
        </p:txBody>
      </p:sp>
    </p:spTree>
    <p:extLst>
      <p:ext uri="{BB962C8B-B14F-4D97-AF65-F5344CB8AC3E}">
        <p14:creationId xmlns:p14="http://schemas.microsoft.com/office/powerpoint/2010/main" val="34221481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hdr" sz="quarter"/>
          </p:nvPr>
        </p:nvSpPr>
        <p:spPr bwMode="auto">
          <a:xfrm>
            <a:off x="0"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defRPr sz="1300">
                <a:latin typeface="Arial" charset="0"/>
              </a:defRPr>
            </a:lvl1pPr>
          </a:lstStyle>
          <a:p>
            <a:endParaRPr lang="en-US"/>
          </a:p>
        </p:txBody>
      </p:sp>
      <p:sp>
        <p:nvSpPr>
          <p:cNvPr id="80899" name="Rectangle 3"/>
          <p:cNvSpPr>
            <a:spLocks noGrp="1" noChangeArrowheads="1"/>
          </p:cNvSpPr>
          <p:nvPr>
            <p:ph type="dt" idx="1"/>
          </p:nvPr>
        </p:nvSpPr>
        <p:spPr bwMode="auto">
          <a:xfrm>
            <a:off x="4143587"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a:defRPr sz="1300">
                <a:latin typeface="Arial" charset="0"/>
              </a:defRPr>
            </a:lvl1pPr>
          </a:lstStyle>
          <a:p>
            <a:endParaRPr lang="en-US"/>
          </a:p>
        </p:txBody>
      </p:sp>
      <p:sp>
        <p:nvSpPr>
          <p:cNvPr id="14340"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p:spPr>
      </p:sp>
      <p:sp>
        <p:nvSpPr>
          <p:cNvPr id="80901" name="Rectangle 5"/>
          <p:cNvSpPr>
            <a:spLocks noGrp="1" noChangeArrowheads="1"/>
          </p:cNvSpPr>
          <p:nvPr>
            <p:ph type="body" sz="quarter" idx="3"/>
          </p:nvPr>
        </p:nvSpPr>
        <p:spPr bwMode="auto">
          <a:xfrm>
            <a:off x="731520" y="4560570"/>
            <a:ext cx="5852160" cy="432054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0902" name="Rectangle 6"/>
          <p:cNvSpPr>
            <a:spLocks noGrp="1" noChangeArrowheads="1"/>
          </p:cNvSpPr>
          <p:nvPr>
            <p:ph type="ftr" sz="quarter" idx="4"/>
          </p:nvPr>
        </p:nvSpPr>
        <p:spPr bwMode="auto">
          <a:xfrm>
            <a:off x="0" y="9119474"/>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defRPr sz="1300">
                <a:latin typeface="Arial" charset="0"/>
              </a:defRPr>
            </a:lvl1pPr>
          </a:lstStyle>
          <a:p>
            <a:endParaRPr lang="en-US"/>
          </a:p>
        </p:txBody>
      </p:sp>
      <p:sp>
        <p:nvSpPr>
          <p:cNvPr id="80903" name="Rectangle 7"/>
          <p:cNvSpPr>
            <a:spLocks noGrp="1" noChangeArrowheads="1"/>
          </p:cNvSpPr>
          <p:nvPr>
            <p:ph type="sldNum" sz="quarter" idx="5"/>
          </p:nvPr>
        </p:nvSpPr>
        <p:spPr bwMode="auto">
          <a:xfrm>
            <a:off x="4143587" y="9119474"/>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a:defRPr sz="1300">
                <a:latin typeface="Arial" charset="0"/>
              </a:defRPr>
            </a:lvl1pPr>
          </a:lstStyle>
          <a:p>
            <a:fld id="{FC43E9D6-E21D-4A20-A20D-3A646F4C00BE}" type="slidenum">
              <a:rPr lang="en-US"/>
              <a:pPr/>
              <a:t>‹#›</a:t>
            </a:fld>
            <a:endParaRPr lang="en-US"/>
          </a:p>
        </p:txBody>
      </p:sp>
    </p:spTree>
    <p:extLst>
      <p:ext uri="{BB962C8B-B14F-4D97-AF65-F5344CB8AC3E}">
        <p14:creationId xmlns:p14="http://schemas.microsoft.com/office/powerpoint/2010/main" val="391993436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12" charset="0"/>
        <a:ea typeface="ＭＳ Ｐゴシック" pitchFamily="-108" charset="-128"/>
        <a:cs typeface="ＭＳ Ｐゴシック" pitchFamily="-108" charset="-128"/>
      </a:defRPr>
    </a:lvl1pPr>
    <a:lvl2pPr marL="4572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Book calls it </a:t>
            </a:r>
            <a:r>
              <a:rPr lang="en-US" dirty="0" err="1" smtClean="0"/>
              <a:t>retentivity</a:t>
            </a:r>
            <a:endParaRPr lang="en-US" dirty="0"/>
          </a:p>
        </p:txBody>
      </p:sp>
      <p:sp>
        <p:nvSpPr>
          <p:cNvPr id="4" name="Slide Number Placeholder 3"/>
          <p:cNvSpPr>
            <a:spLocks noGrp="1"/>
          </p:cNvSpPr>
          <p:nvPr>
            <p:ph type="sldNum" sz="quarter" idx="10"/>
          </p:nvPr>
        </p:nvSpPr>
        <p:spPr/>
        <p:txBody>
          <a:bodyPr/>
          <a:lstStyle/>
          <a:p>
            <a:fld id="{FC43E9D6-E21D-4A20-A20D-3A646F4C00BE}" type="slidenum">
              <a:rPr lang="en-US" smtClean="0"/>
              <a:pPr/>
              <a:t>12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Use the board </a:t>
            </a:r>
            <a:r>
              <a:rPr lang="en-US" smtClean="0"/>
              <a:t>for this</a:t>
            </a:r>
            <a:r>
              <a:rPr lang="en-US" baseline="0" smtClean="0"/>
              <a:t> part</a:t>
            </a:r>
            <a:endParaRPr lang="en-US"/>
          </a:p>
        </p:txBody>
      </p:sp>
      <p:sp>
        <p:nvSpPr>
          <p:cNvPr id="4" name="Slide Number Placeholder 3"/>
          <p:cNvSpPr>
            <a:spLocks noGrp="1"/>
          </p:cNvSpPr>
          <p:nvPr>
            <p:ph type="sldNum" sz="quarter" idx="10"/>
          </p:nvPr>
        </p:nvSpPr>
        <p:spPr/>
        <p:txBody>
          <a:bodyPr/>
          <a:lstStyle/>
          <a:p>
            <a:fld id="{FC43E9D6-E21D-4A20-A20D-3A646F4C00BE}" type="slidenum">
              <a:rPr lang="en-US" smtClean="0"/>
              <a:pPr/>
              <a:t>21</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B0EDD4E-80DC-44AC-9D72-8309D33892C2}" type="slidenum">
              <a:rPr lang="en-US" smtClean="0"/>
              <a:pPr>
                <a:defRPr/>
              </a:pPr>
              <a:t>30</a:t>
            </a:fld>
            <a:endParaRPr lang="en-US"/>
          </a:p>
        </p:txBody>
      </p:sp>
    </p:spTree>
    <p:extLst>
      <p:ext uri="{BB962C8B-B14F-4D97-AF65-F5344CB8AC3E}">
        <p14:creationId xmlns:p14="http://schemas.microsoft.com/office/powerpoint/2010/main" val="6659690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B269061C-168A-4172-BF01-A553F510F60E}"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DD728E12-09CC-4EF0-9D15-05BF4FD24E0A}"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FBAF90F3-BDB7-457D-AF5B-45072FB856D3}"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EF66A0F3-9432-4B81-948C-6BF349CD3E52}"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6B297EFD-02C0-491E-8867-FF546207C687}"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BEE72564-9FB0-4351-9A2A-F38FBFBAECF0}"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FAF6098E-1319-48E3-BF17-D0920798595D}"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83BEDF89-CE52-418F-93BA-91E2AC04FDBF}"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4DB1A64B-B018-4A2C-A519-267B15D89D27}"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0F3ED5E6-EDA4-42DA-9EB9-081BFAFED56D}"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A51D2F11-34F9-4F99-8819-7FF1FAF2DD71}"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fld id="{7D13789D-56CF-4751-B381-7BD03A91815C}"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0.emf"/><Relationship Id="rId7" Type="http://schemas.openxmlformats.org/officeDocument/2006/relationships/image" Target="../media/image54.emf"/><Relationship Id="rId2" Type="http://schemas.openxmlformats.org/officeDocument/2006/relationships/image" Target="../media/image49.emf"/><Relationship Id="rId1" Type="http://schemas.openxmlformats.org/officeDocument/2006/relationships/slideLayout" Target="../slideLayouts/slideLayout2.xml"/><Relationship Id="rId6" Type="http://schemas.openxmlformats.org/officeDocument/2006/relationships/image" Target="../media/image53.emf"/><Relationship Id="rId5" Type="http://schemas.openxmlformats.org/officeDocument/2006/relationships/image" Target="../media/image52.emf"/><Relationship Id="rId4" Type="http://schemas.openxmlformats.org/officeDocument/2006/relationships/image" Target="../media/image51.emf"/></Relationships>
</file>

<file path=ppt/slides/_rels/slide11.xml.rels><?xml version="1.0" encoding="UTF-8" standalone="yes" ?><Relationships xmlns="http://schemas.openxmlformats.org/package/2006/relationships"><Relationship Id="rId2" Target="../media/image55.jpeg" Type="http://schemas.openxmlformats.org/officeDocument/2006/relationships/image"/><Relationship Id="rId1" Target="../slideLayouts/slideLayout2.xml" Type="http://schemas.openxmlformats.org/officeDocument/2006/relationships/slideLayout"/></Relationships>
</file>

<file path=ppt/slides/_rels/slide12.xml.rels><?xml version="1.0" encoding="UTF-8" standalone="yes" ?><Relationships xmlns="http://schemas.openxmlformats.org/package/2006/relationships"><Relationship Id="rId8" Target="../media/image61.jpeg" Type="http://schemas.openxmlformats.org/officeDocument/2006/relationships/image"/><Relationship Id="rId13" Target="../media/image66.emf" Type="http://schemas.openxmlformats.org/officeDocument/2006/relationships/image"/><Relationship Id="rId18" Target="../media/image71.emf" Type="http://schemas.openxmlformats.org/officeDocument/2006/relationships/image"/><Relationship Id="rId3" Target="../media/image56.png" Type="http://schemas.openxmlformats.org/officeDocument/2006/relationships/image"/><Relationship Id="rId7" Target="../media/image60.jpeg" Type="http://schemas.openxmlformats.org/officeDocument/2006/relationships/image"/><Relationship Id="rId12" Target="../media/image65.emf" Type="http://schemas.openxmlformats.org/officeDocument/2006/relationships/image"/><Relationship Id="rId17" Target="../media/image70.emf" Type="http://schemas.openxmlformats.org/officeDocument/2006/relationships/image"/><Relationship Id="rId2" Target="../notesSlides/notesSlide1.xml" Type="http://schemas.openxmlformats.org/officeDocument/2006/relationships/notesSlide"/><Relationship Id="rId16" Target="../media/image69.emf" Type="http://schemas.openxmlformats.org/officeDocument/2006/relationships/image"/><Relationship Id="rId1" Target="../slideLayouts/slideLayout2.xml" Type="http://schemas.openxmlformats.org/officeDocument/2006/relationships/slideLayout"/><Relationship Id="rId6" Target="../media/image59.jpeg" Type="http://schemas.openxmlformats.org/officeDocument/2006/relationships/image"/><Relationship Id="rId11" Target="../media/image64.emf" Type="http://schemas.openxmlformats.org/officeDocument/2006/relationships/image"/><Relationship Id="rId5" Target="../media/image58.jpeg" Type="http://schemas.openxmlformats.org/officeDocument/2006/relationships/image"/><Relationship Id="rId15" Target="../media/image68.emf" Type="http://schemas.openxmlformats.org/officeDocument/2006/relationships/image"/><Relationship Id="rId10" Target="../media/image63.png" Type="http://schemas.openxmlformats.org/officeDocument/2006/relationships/image"/><Relationship Id="rId4" Target="../media/image57.png" Type="http://schemas.openxmlformats.org/officeDocument/2006/relationships/image"/><Relationship Id="rId9" Target="../media/image62.jpeg" Type="http://schemas.openxmlformats.org/officeDocument/2006/relationships/image"/><Relationship Id="rId14" Target="../media/image67.emf" Type="http://schemas.openxmlformats.org/officeDocument/2006/relationships/image"/></Relationships>
</file>

<file path=ppt/slides/_rels/slide13.xml.rels><?xml version="1.0" encoding="UTF-8" standalone="yes" ?><Relationships xmlns="http://schemas.openxmlformats.org/package/2006/relationships"><Relationship Id="rId3" Target="../media/image73.emf" Type="http://schemas.openxmlformats.org/officeDocument/2006/relationships/image"/><Relationship Id="rId2" Target="../media/image72.jpeg" Type="http://schemas.openxmlformats.org/officeDocument/2006/relationships/image"/><Relationship Id="rId1" Target="../slideLayouts/slideLayout7.xml" Type="http://schemas.openxmlformats.org/officeDocument/2006/relationships/slideLayout"/><Relationship Id="rId4" Target="../media/image74.emf" Type="http://schemas.openxmlformats.org/officeDocument/2006/relationships/image"/></Relationships>
</file>

<file path=ppt/slides/_rels/slide14.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image" Target="../media/image75.emf"/><Relationship Id="rId1" Type="http://schemas.openxmlformats.org/officeDocument/2006/relationships/slideLayout" Target="../slideLayouts/slideLayout2.xml"/><Relationship Id="rId4" Type="http://schemas.openxmlformats.org/officeDocument/2006/relationships/image" Target="../media/image77.emf"/></Relationships>
</file>

<file path=ppt/slides/_rels/slide1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emf"/><Relationship Id="rId1" Type="http://schemas.openxmlformats.org/officeDocument/2006/relationships/slideLayout" Target="../slideLayouts/slideLayout2.xml"/><Relationship Id="rId5" Type="http://schemas.openxmlformats.org/officeDocument/2006/relationships/image" Target="../media/image80.gif"/><Relationship Id="rId4" Type="http://schemas.openxmlformats.org/officeDocument/2006/relationships/hyperlink" Target="http://commons.wikimedia.org/wiki/User:Fred_the_Oyster"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emf"/><Relationship Id="rId1" Type="http://schemas.openxmlformats.org/officeDocument/2006/relationships/slideLayout" Target="../slideLayouts/slideLayout2.xml"/><Relationship Id="rId5" Type="http://schemas.openxmlformats.org/officeDocument/2006/relationships/image" Target="../media/image84.jpeg"/><Relationship Id="rId4" Type="http://schemas.openxmlformats.org/officeDocument/2006/relationships/image" Target="../media/image83.jpeg"/></Relationships>
</file>

<file path=ppt/slides/_rels/slide17.xml.rels><?xml version="1.0" encoding="UTF-8" standalone="yes" ?><Relationships xmlns="http://schemas.openxmlformats.org/package/2006/relationships"><Relationship Id="rId3" Target="../media/image51.emf" Type="http://schemas.openxmlformats.org/officeDocument/2006/relationships/image"/><Relationship Id="rId7" Target="../media/image47.jpeg" Type="http://schemas.openxmlformats.org/officeDocument/2006/relationships/image"/><Relationship Id="rId2" Target="../media/image49.emf" Type="http://schemas.openxmlformats.org/officeDocument/2006/relationships/image"/><Relationship Id="rId1" Target="../slideLayouts/slideLayout2.xml" Type="http://schemas.openxmlformats.org/officeDocument/2006/relationships/slideLayout"/><Relationship Id="rId6" Target="../media/image54.emf" Type="http://schemas.openxmlformats.org/officeDocument/2006/relationships/image"/><Relationship Id="rId5" Target="../media/image53.emf" Type="http://schemas.openxmlformats.org/officeDocument/2006/relationships/image"/><Relationship Id="rId4" Target="../media/image55.jpeg" Type="http://schemas.openxmlformats.org/officeDocument/2006/relationships/image"/></Relationships>
</file>

<file path=ppt/slides/_rels/slide18.xml.rels><?xml version="1.0" encoding="UTF-8" standalone="yes" ?><Relationships xmlns="http://schemas.openxmlformats.org/package/2006/relationships"><Relationship Id="rId3" Target="../media/image16.emf" Type="http://schemas.openxmlformats.org/officeDocument/2006/relationships/image"/><Relationship Id="rId2" Target="../media/image15.emf" Type="http://schemas.openxmlformats.org/officeDocument/2006/relationships/image"/><Relationship Id="rId1" Target="../slideLayouts/slideLayout2.xml" Type="http://schemas.openxmlformats.org/officeDocument/2006/relationships/slideLayout"/><Relationship Id="rId6" Target="../media/image45.jpeg" Type="http://schemas.openxmlformats.org/officeDocument/2006/relationships/image"/><Relationship Id="rId5" Target="../media/image2.png" Type="http://schemas.openxmlformats.org/officeDocument/2006/relationships/image"/><Relationship Id="rId4" Target="../media/image17.emf" Type="http://schemas.openxmlformats.org/officeDocument/2006/relationships/image"/></Relationships>
</file>

<file path=ppt/slides/_rels/slide19.xml.rels><?xml version="1.0" encoding="UTF-8" standalone="yes" ?><Relationships xmlns="http://schemas.openxmlformats.org/package/2006/relationships"><Relationship Id="rId3" Target="../media/image45.jpeg" Type="http://schemas.openxmlformats.org/officeDocument/2006/relationships/image"/><Relationship Id="rId2" Target="../media/image2.png" Type="http://schemas.openxmlformats.org/officeDocument/2006/relationships/image"/><Relationship Id="rId1" Target="../slideLayouts/slideLayout2.xml" Type="http://schemas.openxmlformats.org/officeDocument/2006/relationships/slideLayout"/><Relationship Id="rId4" Target="../media/image85.png" Type="http://schemas.openxmlformats.org/officeDocument/2006/relationships/image"/></Relationships>
</file>

<file path=ppt/slides/_rels/slide2.xml.rels><?xml version="1.0" encoding="UTF-8" standalone="yes" ?><Relationships xmlns="http://schemas.openxmlformats.org/package/2006/relationships"><Relationship Id="rId8" Target="../media/image3.png" Type="http://schemas.openxmlformats.org/officeDocument/2006/relationships/image"/><Relationship Id="rId3" Target="../tags/tag4.xml" Type="http://schemas.openxmlformats.org/officeDocument/2006/relationships/tags"/><Relationship Id="rId7" Target="../media/image2.png" Type="http://schemas.openxmlformats.org/officeDocument/2006/relationships/image"/><Relationship Id="rId2" Target="../tags/tag3.xml" Type="http://schemas.openxmlformats.org/officeDocument/2006/relationships/tags"/><Relationship Id="rId1" Target="../tags/tag2.xml" Type="http://schemas.openxmlformats.org/officeDocument/2006/relationships/tags"/><Relationship Id="rId6" Target="../media/image1.emf" Type="http://schemas.openxmlformats.org/officeDocument/2006/relationships/image"/><Relationship Id="rId5" Target="../slideLayouts/slideLayout7.xml" Type="http://schemas.openxmlformats.org/officeDocument/2006/relationships/slideLayout"/><Relationship Id="rId10" Target="../media/image5.emf" Type="http://schemas.openxmlformats.org/officeDocument/2006/relationships/image"/><Relationship Id="rId4" Target="../tags/tag5.xml" Type="http://schemas.openxmlformats.org/officeDocument/2006/relationships/tags"/><Relationship Id="rId9" Target="../media/image4.jpeg" Type="http://schemas.openxmlformats.org/officeDocument/2006/relationships/image"/></Relationships>
</file>

<file path=ppt/slides/_rels/slide20.xml.rels><?xml version="1.0" encoding="UTF-8" standalone="yes" ?><Relationships xmlns="http://schemas.openxmlformats.org/package/2006/relationships"><Relationship Id="rId3" Target="../media/image86.jpeg" Type="http://schemas.openxmlformats.org/officeDocument/2006/relationships/image"/><Relationship Id="rId2" Target="../slideLayouts/slideLayout7.xml" Type="http://schemas.openxmlformats.org/officeDocument/2006/relationships/slideLayout"/><Relationship Id="rId1" Target="../tags/tag9.xml" Type="http://schemas.openxmlformats.org/officeDocument/2006/relationships/tags"/><Relationship Id="rId5" Target="../media/image88.jpeg" Type="http://schemas.openxmlformats.org/officeDocument/2006/relationships/image"/><Relationship Id="rId4" Target="../media/image87.emf" Type="http://schemas.openxmlformats.org/officeDocument/2006/relationships/image"/></Relationships>
</file>

<file path=ppt/slides/_rels/slide21.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93.em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2.emf"/><Relationship Id="rId5" Type="http://schemas.openxmlformats.org/officeDocument/2006/relationships/image" Target="../media/image91.emf"/><Relationship Id="rId4" Type="http://schemas.openxmlformats.org/officeDocument/2006/relationships/image" Target="../media/image90.emf"/></Relationships>
</file>

<file path=ppt/slides/_rels/slide22.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image" Target="../media/image94.png"/><Relationship Id="rId1" Type="http://schemas.openxmlformats.org/officeDocument/2006/relationships/slideLayout" Target="../slideLayouts/slideLayout7.xml"/><Relationship Id="rId4" Type="http://schemas.openxmlformats.org/officeDocument/2006/relationships/image" Target="../media/image96.emf"/></Relationships>
</file>

<file path=ppt/slides/_rels/slide23.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image" Target="../media/image95.emf"/><Relationship Id="rId1" Type="http://schemas.openxmlformats.org/officeDocument/2006/relationships/slideLayout" Target="../slideLayouts/slideLayout2.xml"/><Relationship Id="rId5" Type="http://schemas.openxmlformats.org/officeDocument/2006/relationships/image" Target="../media/image99.jpeg"/><Relationship Id="rId4" Type="http://schemas.openxmlformats.org/officeDocument/2006/relationships/image" Target="../media/image98.emf"/></Relationships>
</file>

<file path=ppt/slides/_rels/slide24.xml.rels><?xml version="1.0" encoding="UTF-8" standalone="yes" ?><Relationships xmlns="http://schemas.openxmlformats.org/package/2006/relationships"><Relationship Id="rId3" Target="../media/image101.jpeg" Type="http://schemas.openxmlformats.org/officeDocument/2006/relationships/image"/><Relationship Id="rId2" Target="../media/image100.jpeg" Type="http://schemas.openxmlformats.org/officeDocument/2006/relationships/image"/><Relationship Id="rId1" Target="../slideLayouts/slideLayout2.xml" Type="http://schemas.openxmlformats.org/officeDocument/2006/relationships/slideLayout"/><Relationship Id="rId4" Target="../media/image102.png" Type="http://schemas.openxmlformats.org/officeDocument/2006/relationships/image"/></Relationships>
</file>

<file path=ppt/slides/_rels/slide25.xml.rels><?xml version="1.0" encoding="UTF-8" standalone="yes" ?><Relationships xmlns="http://schemas.openxmlformats.org/package/2006/relationships"><Relationship Id="rId8" Target="../media/image60.jpeg" Type="http://schemas.openxmlformats.org/officeDocument/2006/relationships/image"/><Relationship Id="rId13" Target="../media/image65.emf" Type="http://schemas.openxmlformats.org/officeDocument/2006/relationships/image"/><Relationship Id="rId18" Target="../media/image70.emf" Type="http://schemas.openxmlformats.org/officeDocument/2006/relationships/image"/><Relationship Id="rId3" Target="../media/image56.png" Type="http://schemas.openxmlformats.org/officeDocument/2006/relationships/image"/><Relationship Id="rId7" Target="../media/image59.jpeg" Type="http://schemas.openxmlformats.org/officeDocument/2006/relationships/image"/><Relationship Id="rId12" Target="../media/image64.emf" Type="http://schemas.openxmlformats.org/officeDocument/2006/relationships/image"/><Relationship Id="rId17" Target="../media/image69.emf" Type="http://schemas.openxmlformats.org/officeDocument/2006/relationships/image"/><Relationship Id="rId2" Target="../slideLayouts/slideLayout2.xml" Type="http://schemas.openxmlformats.org/officeDocument/2006/relationships/slideLayout"/><Relationship Id="rId16" Target="../media/image68.emf" Type="http://schemas.openxmlformats.org/officeDocument/2006/relationships/image"/><Relationship Id="rId20" Target="../media/image101.jpeg" Type="http://schemas.openxmlformats.org/officeDocument/2006/relationships/image"/><Relationship Id="rId1" Target="../tags/tag10.xml" Type="http://schemas.openxmlformats.org/officeDocument/2006/relationships/tags"/><Relationship Id="rId6" Target="../media/image58.jpeg" Type="http://schemas.openxmlformats.org/officeDocument/2006/relationships/image"/><Relationship Id="rId11" Target="../media/image63.png" Type="http://schemas.openxmlformats.org/officeDocument/2006/relationships/image"/><Relationship Id="rId5" Target="../media/image57.png" Type="http://schemas.openxmlformats.org/officeDocument/2006/relationships/image"/><Relationship Id="rId15" Target="../media/image67.emf" Type="http://schemas.openxmlformats.org/officeDocument/2006/relationships/image"/><Relationship Id="rId10" Target="../media/image62.jpeg" Type="http://schemas.openxmlformats.org/officeDocument/2006/relationships/image"/><Relationship Id="rId19" Target="../media/image71.emf" Type="http://schemas.openxmlformats.org/officeDocument/2006/relationships/image"/><Relationship Id="rId4" Target="../media/image103.png" Type="http://schemas.openxmlformats.org/officeDocument/2006/relationships/image"/><Relationship Id="rId9" Target="../media/image61.jpeg" Type="http://schemas.openxmlformats.org/officeDocument/2006/relationships/image"/><Relationship Id="rId14" Target="../media/image66.emf" Type="http://schemas.openxmlformats.org/officeDocument/2006/relationships/image"/></Relationships>
</file>

<file path=ppt/slides/_rels/slide26.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arget="../media/image100.jpeg" Type="http://schemas.openxmlformats.org/officeDocument/2006/relationships/image"/><Relationship Id="rId2" Target="../media/image105.jpeg" Type="http://schemas.openxmlformats.org/officeDocument/2006/relationships/image"/><Relationship Id="rId1" Target="../slideLayouts/slideLayout2.xml" Type="http://schemas.openxmlformats.org/officeDocument/2006/relationships/slideLayout"/></Relationships>
</file>

<file path=ppt/slides/_rels/slide28.xml.rels><?xml version="1.0" encoding="UTF-8" standalone="yes" ?><Relationships xmlns="http://schemas.openxmlformats.org/package/2006/relationships"><Relationship Id="rId3" Target="../media/image107.emf" Type="http://schemas.openxmlformats.org/officeDocument/2006/relationships/image"/><Relationship Id="rId2" Target="../media/image106.jpeg" Type="http://schemas.openxmlformats.org/officeDocument/2006/relationships/image"/><Relationship Id="rId1" Target="../slideLayouts/slideLayout2.xml" Type="http://schemas.openxmlformats.org/officeDocument/2006/relationships/slideLayout"/><Relationship Id="rId4" Target="../media/image108.emf" Type="http://schemas.openxmlformats.org/officeDocument/2006/relationships/image"/></Relationships>
</file>

<file path=ppt/slides/_rels/slide29.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8.emf"/><Relationship Id="rId3" Type="http://schemas.openxmlformats.org/officeDocument/2006/relationships/image" Target="../media/image110.emf"/><Relationship Id="rId7" Type="http://schemas.openxmlformats.org/officeDocument/2006/relationships/image" Target="../media/image14.jpeg"/><Relationship Id="rId12" Type="http://schemas.openxmlformats.org/officeDocument/2006/relationships/image" Target="../media/image67.emf"/><Relationship Id="rId2" Type="http://schemas.openxmlformats.org/officeDocument/2006/relationships/image" Target="../media/image109.emf"/><Relationship Id="rId1" Type="http://schemas.openxmlformats.org/officeDocument/2006/relationships/slideLayout" Target="../slideLayouts/slideLayout2.xml"/><Relationship Id="rId6" Type="http://schemas.openxmlformats.org/officeDocument/2006/relationships/image" Target="../media/image113.emf"/><Relationship Id="rId11" Type="http://schemas.openxmlformats.org/officeDocument/2006/relationships/image" Target="../media/image66.emf"/><Relationship Id="rId5" Type="http://schemas.openxmlformats.org/officeDocument/2006/relationships/image" Target="../media/image112.emf"/><Relationship Id="rId10" Type="http://schemas.openxmlformats.org/officeDocument/2006/relationships/image" Target="../media/image65.emf"/><Relationship Id="rId4" Type="http://schemas.openxmlformats.org/officeDocument/2006/relationships/image" Target="../media/image111.emf"/><Relationship Id="rId9" Type="http://schemas.openxmlformats.org/officeDocument/2006/relationships/image" Target="../media/image64.emf"/><Relationship Id="rId14" Type="http://schemas.openxmlformats.org/officeDocument/2006/relationships/image" Target="../media/image69.emf"/></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8.xml"/><Relationship Id="rId7" Type="http://schemas.openxmlformats.org/officeDocument/2006/relationships/image" Target="../media/image8.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7.emf"/><Relationship Id="rId11" Type="http://schemas.openxmlformats.org/officeDocument/2006/relationships/image" Target="../media/image12.emf"/><Relationship Id="rId5" Type="http://schemas.openxmlformats.org/officeDocument/2006/relationships/image" Target="../media/image6.png"/><Relationship Id="rId10" Type="http://schemas.openxmlformats.org/officeDocument/2006/relationships/image" Target="../media/image11.emf"/><Relationship Id="rId4" Type="http://schemas.openxmlformats.org/officeDocument/2006/relationships/slideLayout" Target="../slideLayouts/slideLayout7.xml"/><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hyperlink" Target="http://ocw.mit.edu/"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hyperlink" Target="http://ocw.mit.edu/term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emf"/><Relationship Id="rId1" Type="http://schemas.openxmlformats.org/officeDocument/2006/relationships/slideLayout" Target="../slideLayouts/slideLayout7.xml"/><Relationship Id="rId6" Type="http://schemas.openxmlformats.org/officeDocument/2006/relationships/image" Target="../media/image17.emf"/><Relationship Id="rId5" Type="http://schemas.openxmlformats.org/officeDocument/2006/relationships/image" Target="../media/image16.emf"/><Relationship Id="rId4" Type="http://schemas.openxmlformats.org/officeDocument/2006/relationships/image" Target="../media/image15.emf"/></Relationships>
</file>

<file path=ppt/slides/_rels/slide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7.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20.emf"/></Relationships>
</file>

<file path=ppt/slides/_rels/slide6.xml.rels><?xml version="1.0" encoding="UTF-8" standalone="yes" ?><Relationships xmlns="http://schemas.openxmlformats.org/package/2006/relationships"><Relationship Id="rId8" Target="../media/image29.emf" Type="http://schemas.openxmlformats.org/officeDocument/2006/relationships/image"/><Relationship Id="rId3" Target="../media/image24.emf" Type="http://schemas.openxmlformats.org/officeDocument/2006/relationships/image"/><Relationship Id="rId7" Target="../media/image28.emf" Type="http://schemas.openxmlformats.org/officeDocument/2006/relationships/image"/><Relationship Id="rId2" Target="../media/image23.jpeg" Type="http://schemas.openxmlformats.org/officeDocument/2006/relationships/image"/><Relationship Id="rId1" Target="../slideLayouts/slideLayout1.xml" Type="http://schemas.openxmlformats.org/officeDocument/2006/relationships/slideLayout"/><Relationship Id="rId6" Target="../media/image27.emf" Type="http://schemas.openxmlformats.org/officeDocument/2006/relationships/image"/><Relationship Id="rId5" Target="../media/image26.emf" Type="http://schemas.openxmlformats.org/officeDocument/2006/relationships/image"/><Relationship Id="rId4" Target="../media/image25.emf" Type="http://schemas.openxmlformats.org/officeDocument/2006/relationships/image"/></Relationships>
</file>

<file path=ppt/slides/_rels/slide7.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image" Target="../media/image31.emf"/><Relationship Id="rId7" Type="http://schemas.openxmlformats.org/officeDocument/2006/relationships/image" Target="../media/image35.emf"/><Relationship Id="rId12" Type="http://schemas.openxmlformats.org/officeDocument/2006/relationships/image" Target="../media/image39.emf"/><Relationship Id="rId2" Type="http://schemas.openxmlformats.org/officeDocument/2006/relationships/image" Target="../media/image30.emf"/><Relationship Id="rId1" Type="http://schemas.openxmlformats.org/officeDocument/2006/relationships/slideLayout" Target="../slideLayouts/slideLayout7.xml"/><Relationship Id="rId6" Type="http://schemas.openxmlformats.org/officeDocument/2006/relationships/image" Target="../media/image34.emf"/><Relationship Id="rId11" Type="http://schemas.openxmlformats.org/officeDocument/2006/relationships/image" Target="../media/image38.emf"/><Relationship Id="rId5" Type="http://schemas.openxmlformats.org/officeDocument/2006/relationships/image" Target="../media/image33.emf"/><Relationship Id="rId10" Type="http://schemas.openxmlformats.org/officeDocument/2006/relationships/image" Target="../media/image2.png"/><Relationship Id="rId4" Type="http://schemas.openxmlformats.org/officeDocument/2006/relationships/image" Target="../media/image32.emf"/><Relationship Id="rId9" Type="http://schemas.openxmlformats.org/officeDocument/2006/relationships/image" Target="../media/image37.emf"/></Relationships>
</file>

<file path=ppt/slides/_rels/slide8.xml.rels><?xml version="1.0" encoding="UTF-8" standalone="yes" ?><Relationships xmlns="http://schemas.openxmlformats.org/package/2006/relationships"><Relationship Id="rId8" Target="../media/image45.jpeg" Type="http://schemas.openxmlformats.org/officeDocument/2006/relationships/image"/><Relationship Id="rId3" Target="../media/image41.emf" Type="http://schemas.openxmlformats.org/officeDocument/2006/relationships/image"/><Relationship Id="rId7" Target="../media/image2.png" Type="http://schemas.openxmlformats.org/officeDocument/2006/relationships/image"/><Relationship Id="rId2" Target="../media/image40.emf" Type="http://schemas.openxmlformats.org/officeDocument/2006/relationships/image"/><Relationship Id="rId1" Target="../slideLayouts/slideLayout1.xml" Type="http://schemas.openxmlformats.org/officeDocument/2006/relationships/slideLayout"/><Relationship Id="rId6" Target="../media/image44.emf" Type="http://schemas.openxmlformats.org/officeDocument/2006/relationships/image"/><Relationship Id="rId5" Target="../media/image43.emf" Type="http://schemas.openxmlformats.org/officeDocument/2006/relationships/image"/><Relationship Id="rId4" Target="../media/image42.emf" Type="http://schemas.openxmlformats.org/officeDocument/2006/relationships/image"/><Relationship Id="rId9" Target="../media/image46.emf" Type="http://schemas.openxmlformats.org/officeDocument/2006/relationships/image"/></Relationships>
</file>

<file path=ppt/slides/_rels/slide9.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Text Box 4"/>
          <p:cNvSpPr txBox="1">
            <a:spLocks noChangeArrowheads="1"/>
          </p:cNvSpPr>
          <p:nvPr/>
        </p:nvSpPr>
        <p:spPr bwMode="auto">
          <a:xfrm>
            <a:off x="2819400" y="914400"/>
            <a:ext cx="3336925" cy="595313"/>
          </a:xfrm>
          <a:prstGeom prst="rect">
            <a:avLst/>
          </a:prstGeom>
          <a:noFill/>
          <a:ln w="25400">
            <a:noFill/>
            <a:miter lim="800000"/>
            <a:headEnd type="none" w="sm" len="sm"/>
            <a:tailEnd type="none" w="sm" len="sm"/>
          </a:ln>
          <a:effectLst/>
        </p:spPr>
        <p:txBody>
          <a:bodyPr wrap="none">
            <a:spAutoFit/>
          </a:bodyPr>
          <a:lstStyle/>
          <a:p>
            <a:pPr algn="ctr" eaLnBrk="0" hangingPunct="0">
              <a:lnSpc>
                <a:spcPct val="120000"/>
              </a:lnSpc>
            </a:pPr>
            <a:r>
              <a:rPr lang="en-US" sz="2800" i="1">
                <a:effectLst>
                  <a:outerShdw blurRad="38100" dist="38100" dir="2700000" algn="tl">
                    <a:srgbClr val="C0C0C0"/>
                  </a:outerShdw>
                </a:effectLst>
              </a:rPr>
              <a:t>Magnetic Materials</a:t>
            </a:r>
            <a:endParaRPr lang="en-US" sz="2400" i="1">
              <a:effectLst>
                <a:outerShdw blurRad="38100" dist="38100" dir="2700000" algn="tl">
                  <a:srgbClr val="C0C0C0"/>
                </a:outerShdw>
              </a:effectLst>
            </a:endParaRPr>
          </a:p>
        </p:txBody>
      </p:sp>
      <p:sp>
        <p:nvSpPr>
          <p:cNvPr id="15363" name="Text Box 5"/>
          <p:cNvSpPr txBox="1">
            <a:spLocks noChangeArrowheads="1"/>
          </p:cNvSpPr>
          <p:nvPr/>
        </p:nvSpPr>
        <p:spPr bwMode="auto">
          <a:xfrm>
            <a:off x="1135063" y="2938463"/>
            <a:ext cx="7067550" cy="1938337"/>
          </a:xfrm>
          <a:prstGeom prst="rect">
            <a:avLst/>
          </a:prstGeom>
          <a:noFill/>
          <a:ln w="9525">
            <a:noFill/>
            <a:miter lim="800000"/>
            <a:headEnd/>
            <a:tailEnd/>
          </a:ln>
        </p:spPr>
        <p:txBody>
          <a:bodyPr wrap="none">
            <a:spAutoFit/>
          </a:bodyPr>
          <a:lstStyle/>
          <a:p>
            <a:pPr eaLnBrk="0" hangingPunct="0"/>
            <a:r>
              <a:rPr lang="en-US" sz="2400" u="sng" dirty="0"/>
              <a:t>Outline</a:t>
            </a:r>
            <a:endParaRPr lang="en-US" sz="3200" u="sng" dirty="0"/>
          </a:p>
          <a:p>
            <a:pPr eaLnBrk="0" hangingPunct="0"/>
            <a:endParaRPr lang="en-US" sz="2400" dirty="0">
              <a:solidFill>
                <a:srgbClr val="0070C0"/>
              </a:solidFill>
            </a:endParaRPr>
          </a:p>
          <a:p>
            <a:pPr eaLnBrk="0" hangingPunct="0"/>
            <a:r>
              <a:rPr lang="en-US" sz="2400" dirty="0"/>
              <a:t>- Magnetization and Magnetic Susceptibility</a:t>
            </a:r>
          </a:p>
          <a:p>
            <a:pPr eaLnBrk="0" hangingPunct="0"/>
            <a:r>
              <a:rPr lang="en-US" sz="2400" dirty="0"/>
              <a:t>- Ferromagnetism, </a:t>
            </a:r>
            <a:r>
              <a:rPr lang="en-US" sz="2400" dirty="0" err="1"/>
              <a:t>Paramagnetism</a:t>
            </a:r>
            <a:r>
              <a:rPr lang="en-US" sz="2400" dirty="0"/>
              <a:t>, Diamagnetism</a:t>
            </a:r>
          </a:p>
          <a:p>
            <a:pPr eaLnBrk="0" hangingPunct="0"/>
            <a:r>
              <a:rPr lang="en-US" sz="2400" dirty="0"/>
              <a:t>- ‘Magnetic Charges’</a:t>
            </a:r>
          </a:p>
        </p:txBody>
      </p:sp>
      <p:sp>
        <p:nvSpPr>
          <p:cNvPr id="15364" name="TextBox 3"/>
          <p:cNvSpPr txBox="1">
            <a:spLocks noChangeArrowheads="1"/>
          </p:cNvSpPr>
          <p:nvPr/>
        </p:nvSpPr>
        <p:spPr bwMode="auto">
          <a:xfrm>
            <a:off x="2514600" y="1752600"/>
            <a:ext cx="3965575" cy="369888"/>
          </a:xfrm>
          <a:prstGeom prst="rect">
            <a:avLst/>
          </a:prstGeom>
          <a:noFill/>
          <a:ln w="9525">
            <a:noFill/>
            <a:miter lim="800000"/>
            <a:headEnd/>
            <a:tailEnd/>
          </a:ln>
        </p:spPr>
        <p:txBody>
          <a:bodyPr wrap="none">
            <a:spAutoFit/>
          </a:bodyPr>
          <a:lstStyle/>
          <a:p>
            <a:r>
              <a:rPr lang="en-US"/>
              <a:t>Reading: Chapter 14 in Kong &amp; Shen </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4494" name="Group 286"/>
          <p:cNvGraphicFramePr>
            <a:graphicFrameLocks noGrp="1"/>
          </p:cNvGraphicFramePr>
          <p:nvPr>
            <p:extLst>
              <p:ext uri="{D42A27DB-BD31-4B8C-83A1-F6EECF244321}">
                <p14:modId xmlns:p14="http://schemas.microsoft.com/office/powerpoint/2010/main" val="1915151051"/>
              </p:ext>
            </p:extLst>
          </p:nvPr>
        </p:nvGraphicFramePr>
        <p:xfrm>
          <a:off x="0" y="457200"/>
          <a:ext cx="9144000" cy="5773103"/>
        </p:xfrm>
        <a:graphic>
          <a:graphicData uri="http://schemas.openxmlformats.org/drawingml/2006/table">
            <a:tbl>
              <a:tblPr/>
              <a:tblGrid>
                <a:gridCol w="1905000"/>
                <a:gridCol w="990600"/>
                <a:gridCol w="1371600"/>
                <a:gridCol w="2819400"/>
                <a:gridCol w="914400"/>
                <a:gridCol w="1143000"/>
              </a:tblGrid>
              <a:tr h="5905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smtClean="0">
                          <a:ln>
                            <a:noFill/>
                          </a:ln>
                          <a:solidFill>
                            <a:schemeClr val="tx1"/>
                          </a:solidFill>
                          <a:effectLst/>
                          <a:latin typeface="Arial" charset="0"/>
                          <a:ea typeface="ＭＳ Ｐゴシック" charset="-128"/>
                          <a:cs typeface="Arial" charset="0"/>
                        </a:rPr>
                        <a:t>Type of Magnetism</a:t>
                      </a:r>
                      <a:endParaRPr kumimoji="0" lang="en-US" sz="2800" b="0" i="0" u="none" strike="noStrike" cap="none" normalizeH="0" baseline="0" smtClean="0">
                        <a:ln>
                          <a:noFill/>
                        </a:ln>
                        <a:solidFill>
                          <a:schemeClr val="tx1"/>
                        </a:solidFill>
                        <a:effectLst/>
                        <a:latin typeface="Arial" charset="0"/>
                        <a:ea typeface="ＭＳ Ｐゴシック" charset="-128"/>
                        <a:cs typeface="Arial" charset="0"/>
                      </a:endParaRPr>
                    </a:p>
                  </a:txBody>
                  <a:tcPr anchor="ctr" horzOverflow="overflow">
                    <a:lnL w="9525" cap="flat" cmpd="sng" algn="ctr">
                      <a:solidFill>
                        <a:srgbClr val="111111"/>
                      </a:solidFill>
                      <a:prstDash val="solid"/>
                      <a:round/>
                      <a:headEnd type="none" w="med" len="med"/>
                      <a:tailEnd type="none" w="med" len="med"/>
                    </a:lnL>
                    <a:lnR w="9525" cap="flat" cmpd="sng" algn="ctr">
                      <a:solidFill>
                        <a:srgbClr val="111111"/>
                      </a:solidFill>
                      <a:prstDash val="solid"/>
                      <a:round/>
                      <a:headEnd type="none" w="med" len="med"/>
                      <a:tailEnd type="none" w="med" len="med"/>
                    </a:lnR>
                    <a:lnT w="9525" cap="flat" cmpd="sng" algn="ctr">
                      <a:solidFill>
                        <a:srgbClr val="111111"/>
                      </a:solidFill>
                      <a:prstDash val="solid"/>
                      <a:round/>
                      <a:headEnd type="none" w="med" len="med"/>
                      <a:tailEnd type="none" w="med" len="med"/>
                    </a:lnT>
                    <a:lnB w="9525" cap="flat" cmpd="sng" algn="ctr">
                      <a:solidFill>
                        <a:srgbClr val="111111"/>
                      </a:solidFill>
                      <a:prstDash val="solid"/>
                      <a:round/>
                      <a:headEnd type="none" w="med" len="med"/>
                      <a:tailEnd type="none" w="med" len="med"/>
                    </a:lnB>
                    <a:lnTlToBr>
                      <a:noFill/>
                    </a:lnTlToBr>
                    <a:lnBlToTr>
                      <a:noFill/>
                    </a:lnBlToTr>
                    <a:solidFill>
                      <a:srgbClr val="C8C8C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smtClean="0">
                          <a:ln>
                            <a:noFill/>
                          </a:ln>
                          <a:solidFill>
                            <a:schemeClr val="tx1"/>
                          </a:solidFill>
                          <a:effectLst/>
                          <a:latin typeface="Arial" charset="0"/>
                          <a:ea typeface="ＭＳ Ｐゴシック" charset="-128"/>
                          <a:cs typeface="Arial" charset="0"/>
                        </a:rPr>
                        <a:t>Susceptibility</a:t>
                      </a:r>
                      <a:endParaRPr kumimoji="0" lang="en-US" sz="2800" b="0" i="0" u="none" strike="noStrike" cap="none" normalizeH="0" baseline="0" smtClean="0">
                        <a:ln>
                          <a:noFill/>
                        </a:ln>
                        <a:solidFill>
                          <a:schemeClr val="tx1"/>
                        </a:solidFill>
                        <a:effectLst/>
                        <a:latin typeface="Arial" charset="0"/>
                        <a:ea typeface="ＭＳ Ｐゴシック" charset="-128"/>
                        <a:cs typeface="Arial" charset="0"/>
                      </a:endParaRPr>
                    </a:p>
                  </a:txBody>
                  <a:tcPr anchor="ctr" horzOverflow="overflow">
                    <a:lnL w="9525" cap="flat" cmpd="sng" algn="ctr">
                      <a:solidFill>
                        <a:srgbClr val="111111"/>
                      </a:solidFill>
                      <a:prstDash val="solid"/>
                      <a:round/>
                      <a:headEnd type="none" w="med" len="med"/>
                      <a:tailEnd type="none" w="med" len="med"/>
                    </a:lnL>
                    <a:lnR w="9525" cap="flat" cmpd="sng" algn="ctr">
                      <a:solidFill>
                        <a:srgbClr val="111111"/>
                      </a:solidFill>
                      <a:prstDash val="solid"/>
                      <a:round/>
                      <a:headEnd type="none" w="med" len="med"/>
                      <a:tailEnd type="none" w="med" len="med"/>
                    </a:lnR>
                    <a:lnT w="9525" cap="flat" cmpd="sng" algn="ctr">
                      <a:solidFill>
                        <a:srgbClr val="111111"/>
                      </a:solidFill>
                      <a:prstDash val="solid"/>
                      <a:round/>
                      <a:headEnd type="none" w="med" len="med"/>
                      <a:tailEnd type="none" w="med" len="med"/>
                    </a:lnT>
                    <a:lnB w="9525" cap="flat" cmpd="sng" algn="ctr">
                      <a:solidFill>
                        <a:srgbClr val="111111"/>
                      </a:solidFill>
                      <a:prstDash val="solid"/>
                      <a:round/>
                      <a:headEnd type="none" w="med" len="med"/>
                      <a:tailEnd type="none" w="med" len="med"/>
                    </a:lnB>
                    <a:lnTlToBr>
                      <a:noFill/>
                    </a:lnTlToBr>
                    <a:lnBlToTr>
                      <a:noFill/>
                    </a:lnBlToTr>
                    <a:solidFill>
                      <a:srgbClr val="C8C8C8"/>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smtClean="0">
                          <a:ln>
                            <a:noFill/>
                          </a:ln>
                          <a:solidFill>
                            <a:schemeClr val="tx1"/>
                          </a:solidFill>
                          <a:effectLst/>
                          <a:latin typeface="Arial" charset="0"/>
                          <a:ea typeface="ＭＳ Ｐゴシック" charset="-128"/>
                          <a:cs typeface="Arial" charset="0"/>
                        </a:rPr>
                        <a:t>Atomic / Magnetic Behaviour</a:t>
                      </a:r>
                      <a:endParaRPr kumimoji="0" lang="en-US" sz="2800" b="0" i="0" u="none" strike="noStrike" cap="none" normalizeH="0" baseline="0" smtClean="0">
                        <a:ln>
                          <a:noFill/>
                        </a:ln>
                        <a:solidFill>
                          <a:schemeClr val="tx1"/>
                        </a:solidFill>
                        <a:effectLst/>
                        <a:latin typeface="Arial" charset="0"/>
                        <a:ea typeface="ＭＳ Ｐゴシック" charset="-128"/>
                        <a:cs typeface="Arial" charset="0"/>
                      </a:endParaRPr>
                    </a:p>
                  </a:txBody>
                  <a:tcPr anchor="ctr" horzOverflow="overflow">
                    <a:lnL w="9525" cap="flat" cmpd="sng" algn="ctr">
                      <a:solidFill>
                        <a:srgbClr val="111111"/>
                      </a:solidFill>
                      <a:prstDash val="solid"/>
                      <a:round/>
                      <a:headEnd type="none" w="med" len="med"/>
                      <a:tailEnd type="none" w="med" len="med"/>
                    </a:lnL>
                    <a:lnR w="9525" cap="flat" cmpd="sng" algn="ctr">
                      <a:solidFill>
                        <a:srgbClr val="111111"/>
                      </a:solidFill>
                      <a:prstDash val="solid"/>
                      <a:round/>
                      <a:headEnd type="none" w="med" len="med"/>
                      <a:tailEnd type="none" w="med" len="med"/>
                    </a:lnR>
                    <a:lnT w="9525" cap="flat" cmpd="sng" algn="ctr">
                      <a:solidFill>
                        <a:srgbClr val="111111"/>
                      </a:solidFill>
                      <a:prstDash val="solid"/>
                      <a:round/>
                      <a:headEnd type="none" w="med" len="med"/>
                      <a:tailEnd type="none" w="med" len="med"/>
                    </a:lnT>
                    <a:lnB w="9525" cap="flat" cmpd="sng" algn="ctr">
                      <a:solidFill>
                        <a:srgbClr val="111111"/>
                      </a:solidFill>
                      <a:prstDash val="solid"/>
                      <a:round/>
                      <a:headEnd type="none" w="med" len="med"/>
                      <a:tailEnd type="none" w="med" len="med"/>
                    </a:lnB>
                    <a:lnTlToBr>
                      <a:noFill/>
                    </a:lnTlToBr>
                    <a:lnBlToTr>
                      <a:noFill/>
                    </a:lnBlToTr>
                    <a:solidFill>
                      <a:srgbClr val="C8C8C8"/>
                    </a:solid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smtClean="0">
                          <a:ln>
                            <a:noFill/>
                          </a:ln>
                          <a:solidFill>
                            <a:schemeClr val="tx1"/>
                          </a:solidFill>
                          <a:effectLst/>
                          <a:latin typeface="Arial" charset="0"/>
                          <a:ea typeface="ＭＳ Ｐゴシック" charset="-128"/>
                          <a:cs typeface="Arial" charset="0"/>
                        </a:rPr>
                        <a:t>Example / Susceptibility</a:t>
                      </a:r>
                      <a:endParaRPr kumimoji="0" lang="en-US" sz="2800" b="0" i="0" u="none" strike="noStrike" cap="none" normalizeH="0" baseline="0" smtClean="0">
                        <a:ln>
                          <a:noFill/>
                        </a:ln>
                        <a:solidFill>
                          <a:schemeClr val="tx1"/>
                        </a:solidFill>
                        <a:effectLst/>
                        <a:latin typeface="Arial" charset="0"/>
                        <a:ea typeface="ＭＳ Ｐゴシック" charset="-128"/>
                        <a:cs typeface="Arial" charset="0"/>
                      </a:endParaRPr>
                    </a:p>
                  </a:txBody>
                  <a:tcPr anchor="ctr" horzOverflow="overflow">
                    <a:lnL w="9525" cap="flat" cmpd="sng" algn="ctr">
                      <a:solidFill>
                        <a:srgbClr val="111111"/>
                      </a:solidFill>
                      <a:prstDash val="solid"/>
                      <a:round/>
                      <a:headEnd type="none" w="med" len="med"/>
                      <a:tailEnd type="none" w="med" len="med"/>
                    </a:lnL>
                    <a:lnR w="9525" cap="flat" cmpd="sng" algn="ctr">
                      <a:solidFill>
                        <a:srgbClr val="111111"/>
                      </a:solidFill>
                      <a:prstDash val="solid"/>
                      <a:round/>
                      <a:headEnd type="none" w="med" len="med"/>
                      <a:tailEnd type="none" w="med" len="med"/>
                    </a:lnR>
                    <a:lnT w="9525" cap="flat" cmpd="sng" algn="ctr">
                      <a:solidFill>
                        <a:srgbClr val="111111"/>
                      </a:solidFill>
                      <a:prstDash val="solid"/>
                      <a:round/>
                      <a:headEnd type="none" w="med" len="med"/>
                      <a:tailEnd type="none" w="med" len="med"/>
                    </a:lnT>
                    <a:lnB w="9525" cap="flat" cmpd="sng" algn="ctr">
                      <a:solidFill>
                        <a:srgbClr val="111111"/>
                      </a:solidFill>
                      <a:prstDash val="solid"/>
                      <a:round/>
                      <a:headEnd type="none" w="med" len="med"/>
                      <a:tailEnd type="none" w="med" len="med"/>
                    </a:lnB>
                    <a:lnTlToBr>
                      <a:noFill/>
                    </a:lnTlToBr>
                    <a:lnBlToTr>
                      <a:noFill/>
                    </a:lnBlToTr>
                    <a:solidFill>
                      <a:srgbClr val="C8C8C8"/>
                    </a:solidFill>
                  </a:tcPr>
                </a:tc>
                <a:tc hMerge="1">
                  <a:txBody>
                    <a:bodyPr/>
                    <a:lstStyle/>
                    <a:p>
                      <a:endParaRPr lang="en-US"/>
                    </a:p>
                  </a:txBody>
                  <a:tcPr/>
                </a:tc>
              </a:tr>
              <a:tr h="12382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3D84DB"/>
                          </a:solidFill>
                          <a:effectLst/>
                          <a:latin typeface="Arial" charset="0"/>
                          <a:ea typeface="ＭＳ Ｐゴシック" charset="-128"/>
                          <a:cs typeface="Arial" charset="0"/>
                        </a:rPr>
                        <a:t>Diamagnetism</a:t>
                      </a:r>
                      <a:endParaRPr kumimoji="0" lang="en-US" sz="2800" b="1" i="0" u="none" strike="noStrike" cap="none" normalizeH="0" baseline="0" smtClean="0">
                        <a:ln>
                          <a:noFill/>
                        </a:ln>
                        <a:solidFill>
                          <a:srgbClr val="3D84DB"/>
                        </a:solidFill>
                        <a:effectLst/>
                        <a:latin typeface="Arial" charset="0"/>
                        <a:ea typeface="ＭＳ Ｐゴシック" charset="-128"/>
                        <a:cs typeface="Arial" charset="0"/>
                      </a:endParaRPr>
                    </a:p>
                  </a:txBody>
                  <a:tcPr anchor="ctr" horzOverflow="overflow">
                    <a:lnL w="9525" cap="flat" cmpd="sng" algn="ctr">
                      <a:solidFill>
                        <a:srgbClr val="111111"/>
                      </a:solidFill>
                      <a:prstDash val="solid"/>
                      <a:round/>
                      <a:headEnd type="none" w="med" len="med"/>
                      <a:tailEnd type="none" w="med" len="med"/>
                    </a:lnL>
                    <a:lnR w="9525" cap="flat" cmpd="sng" algn="ctr">
                      <a:solidFill>
                        <a:srgbClr val="111111"/>
                      </a:solidFill>
                      <a:prstDash val="solid"/>
                      <a:round/>
                      <a:headEnd type="none" w="med" len="med"/>
                      <a:tailEnd type="none" w="med" len="med"/>
                    </a:lnR>
                    <a:lnT w="9525" cap="flat" cmpd="sng" algn="ctr">
                      <a:solidFill>
                        <a:srgbClr val="111111"/>
                      </a:solidFill>
                      <a:prstDash val="solid"/>
                      <a:round/>
                      <a:headEnd type="none" w="med" len="med"/>
                      <a:tailEnd type="none" w="med" len="med"/>
                    </a:lnT>
                    <a:lnB w="9525" cap="flat" cmpd="sng" algn="ctr">
                      <a:solidFill>
                        <a:srgbClr val="11111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ea typeface="ＭＳ Ｐゴシック" charset="-128"/>
                          <a:cs typeface="Arial" charset="0"/>
                        </a:rPr>
                        <a:t>Small negative</a:t>
                      </a:r>
                      <a:endParaRPr kumimoji="0" lang="en-US" sz="2800" b="0" i="0" u="none" strike="noStrike" cap="none" normalizeH="0" baseline="0" smtClean="0">
                        <a:ln>
                          <a:noFill/>
                        </a:ln>
                        <a:solidFill>
                          <a:schemeClr val="tx1"/>
                        </a:solidFill>
                        <a:effectLst/>
                        <a:latin typeface="Arial" charset="0"/>
                        <a:ea typeface="ＭＳ Ｐゴシック" charset="-128"/>
                        <a:cs typeface="Arial" charset="0"/>
                      </a:endParaRPr>
                    </a:p>
                  </a:txBody>
                  <a:tcPr anchor="ctr" horzOverflow="overflow">
                    <a:lnL w="9525" cap="flat" cmpd="sng" algn="ctr">
                      <a:solidFill>
                        <a:srgbClr val="111111"/>
                      </a:solidFill>
                      <a:prstDash val="solid"/>
                      <a:round/>
                      <a:headEnd type="none" w="med" len="med"/>
                      <a:tailEnd type="none" w="med" len="med"/>
                    </a:lnL>
                    <a:lnR w="9525" cap="flat" cmpd="sng" algn="ctr">
                      <a:solidFill>
                        <a:srgbClr val="111111"/>
                      </a:solidFill>
                      <a:prstDash val="solid"/>
                      <a:round/>
                      <a:headEnd type="none" w="med" len="med"/>
                      <a:tailEnd type="none" w="med" len="med"/>
                    </a:lnR>
                    <a:lnT w="9525" cap="flat" cmpd="sng" algn="ctr">
                      <a:solidFill>
                        <a:srgbClr val="111111"/>
                      </a:solidFill>
                      <a:prstDash val="solid"/>
                      <a:round/>
                      <a:headEnd type="none" w="med" len="med"/>
                      <a:tailEnd type="none" w="med" len="med"/>
                    </a:lnT>
                    <a:lnB w="9525" cap="flat" cmpd="sng" algn="ctr">
                      <a:solidFill>
                        <a:srgbClr val="11111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Arial" charset="0"/>
                          <a:ea typeface="ＭＳ Ｐゴシック" charset="-128"/>
                          <a:cs typeface="Arial" charset="0"/>
                        </a:rPr>
                        <a:t>Atoms have no magnetic moment</a:t>
                      </a:r>
                      <a:endParaRPr kumimoji="0" lang="en-US" sz="2800" b="0" i="0" u="none" strike="noStrike" cap="none" normalizeH="0" baseline="0" smtClean="0">
                        <a:ln>
                          <a:noFill/>
                        </a:ln>
                        <a:solidFill>
                          <a:schemeClr val="tx1"/>
                        </a:solidFill>
                        <a:effectLst/>
                        <a:latin typeface="Arial" charset="0"/>
                        <a:ea typeface="ＭＳ Ｐゴシック" charset="-128"/>
                        <a:cs typeface="Arial" charset="0"/>
                      </a:endParaRPr>
                    </a:p>
                  </a:txBody>
                  <a:tcPr anchor="ctr" horzOverflow="overflow">
                    <a:lnL w="9525" cap="flat" cmpd="sng" algn="ctr">
                      <a:solidFill>
                        <a:srgbClr val="111111"/>
                      </a:solidFill>
                      <a:prstDash val="solid"/>
                      <a:round/>
                      <a:headEnd type="none" w="med" len="med"/>
                      <a:tailEnd type="none" w="med" len="med"/>
                    </a:lnL>
                    <a:lnR w="0" cap="flat" cmpd="sng" algn="ctr">
                      <a:solidFill>
                        <a:srgbClr val="010000"/>
                      </a:solidFill>
                      <a:prstDash val="solid"/>
                      <a:round/>
                      <a:headEnd type="none" w="med" len="med"/>
                      <a:tailEnd type="none" w="med" len="med"/>
                    </a:lnR>
                    <a:lnT w="9525" cap="flat" cmpd="sng" algn="ctr">
                      <a:solidFill>
                        <a:srgbClr val="111111"/>
                      </a:solidFill>
                      <a:prstDash val="solid"/>
                      <a:round/>
                      <a:headEnd type="none" w="med" len="med"/>
                      <a:tailEnd type="none" w="med" len="med"/>
                    </a:lnT>
                    <a:lnB w="9525" cap="flat" cmpd="sng" algn="ctr">
                      <a:solidFill>
                        <a:srgbClr val="11111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Arial" charset="0"/>
                        <a:ea typeface="ＭＳ Ｐゴシック" charset="-128"/>
                        <a:cs typeface="Arial" charset="0"/>
                      </a:endParaRPr>
                    </a:p>
                  </a:txBody>
                  <a:tcPr anchor="ctr" horzOverflow="overflow">
                    <a:lnL w="0" cap="flat" cmpd="sng" algn="ctr">
                      <a:solidFill>
                        <a:srgbClr val="010000"/>
                      </a:solidFill>
                      <a:prstDash val="solid"/>
                      <a:round/>
                      <a:headEnd type="none" w="med" len="med"/>
                      <a:tailEnd type="none" w="med" len="med"/>
                    </a:lnL>
                    <a:lnR w="9525" cap="flat" cmpd="sng" algn="ctr">
                      <a:solidFill>
                        <a:srgbClr val="111111"/>
                      </a:solidFill>
                      <a:prstDash val="solid"/>
                      <a:round/>
                      <a:headEnd type="none" w="med" len="med"/>
                      <a:tailEnd type="none" w="med" len="med"/>
                    </a:lnR>
                    <a:lnT w="9525" cap="flat" cmpd="sng" algn="ctr">
                      <a:solidFill>
                        <a:srgbClr val="111111"/>
                      </a:solidFill>
                      <a:prstDash val="solid"/>
                      <a:round/>
                      <a:headEnd type="none" w="med" len="med"/>
                      <a:tailEnd type="none" w="med" len="med"/>
                    </a:lnT>
                    <a:lnB w="9525" cap="flat" cmpd="sng" algn="ctr">
                      <a:solidFill>
                        <a:srgbClr val="11111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ea typeface="ＭＳ Ｐゴシック" charset="-128"/>
                          <a:cs typeface="Arial" charset="0"/>
                        </a:rPr>
                        <a:t>Au</a:t>
                      </a:r>
                      <a:br>
                        <a:rPr kumimoji="0" lang="en-US" sz="1600" b="0" i="0" u="none" strike="noStrike" cap="none" normalizeH="0" baseline="0" dirty="0" smtClean="0">
                          <a:ln>
                            <a:noFill/>
                          </a:ln>
                          <a:solidFill>
                            <a:schemeClr val="tx1"/>
                          </a:solidFill>
                          <a:effectLst/>
                          <a:latin typeface="Arial" charset="0"/>
                          <a:ea typeface="ＭＳ Ｐゴシック" charset="-128"/>
                          <a:cs typeface="Arial" charset="0"/>
                        </a:rPr>
                      </a:br>
                      <a:r>
                        <a:rPr kumimoji="0" lang="en-US" sz="1600" b="0" i="0" u="none" strike="noStrike" cap="none" normalizeH="0" baseline="0" dirty="0" smtClean="0">
                          <a:ln>
                            <a:noFill/>
                          </a:ln>
                          <a:solidFill>
                            <a:schemeClr val="tx1"/>
                          </a:solidFill>
                          <a:effectLst/>
                          <a:latin typeface="Arial" charset="0"/>
                          <a:ea typeface="ＭＳ Ｐゴシック" charset="-128"/>
                          <a:cs typeface="Arial" charset="0"/>
                        </a:rPr>
                        <a:t>Cu</a:t>
                      </a:r>
                      <a:endParaRPr kumimoji="0" lang="en-US" sz="2800" b="0" i="0" u="none" strike="noStrike" cap="none" normalizeH="0" baseline="0" dirty="0" smtClean="0">
                        <a:ln>
                          <a:noFill/>
                        </a:ln>
                        <a:solidFill>
                          <a:schemeClr val="tx1"/>
                        </a:solidFill>
                        <a:effectLst/>
                        <a:latin typeface="Arial" charset="0"/>
                        <a:ea typeface="ＭＳ Ｐゴシック" charset="-128"/>
                        <a:cs typeface="Arial" charset="0"/>
                      </a:endParaRPr>
                    </a:p>
                  </a:txBody>
                  <a:tcPr anchor="ctr" horzOverflow="overflow">
                    <a:lnL w="9525" cap="flat" cmpd="sng" algn="ctr">
                      <a:solidFill>
                        <a:srgbClr val="111111"/>
                      </a:solidFill>
                      <a:prstDash val="solid"/>
                      <a:round/>
                      <a:headEnd type="none" w="med" len="med"/>
                      <a:tailEnd type="none" w="med" len="med"/>
                    </a:lnL>
                    <a:lnR w="0" cap="flat" cmpd="sng" algn="ctr">
                      <a:solidFill>
                        <a:srgbClr val="010000"/>
                      </a:solidFill>
                      <a:prstDash val="solid"/>
                      <a:round/>
                      <a:headEnd type="none" w="med" len="med"/>
                      <a:tailEnd type="none" w="med" len="med"/>
                    </a:lnR>
                    <a:lnT w="9525" cap="flat" cmpd="sng" algn="ctr">
                      <a:solidFill>
                        <a:srgbClr val="111111"/>
                      </a:solidFill>
                      <a:prstDash val="solid"/>
                      <a:round/>
                      <a:headEnd type="none" w="med" len="med"/>
                      <a:tailEnd type="none" w="med" len="med"/>
                    </a:lnT>
                    <a:lnB w="9525" cap="flat" cmpd="sng" algn="ctr">
                      <a:solidFill>
                        <a:srgbClr val="11111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ea typeface="ＭＳ Ｐゴシック" charset="-128"/>
                          <a:cs typeface="Arial" charset="0"/>
                        </a:rPr>
                        <a:t>-2.74x10</a:t>
                      </a:r>
                      <a:r>
                        <a:rPr kumimoji="0" lang="en-US" sz="1600" b="0" i="0" u="none" strike="noStrike" cap="none" normalizeH="0" baseline="30000" smtClean="0">
                          <a:ln>
                            <a:noFill/>
                          </a:ln>
                          <a:solidFill>
                            <a:schemeClr val="tx1"/>
                          </a:solidFill>
                          <a:effectLst/>
                          <a:latin typeface="Arial" charset="0"/>
                          <a:ea typeface="ＭＳ Ｐゴシック" charset="-128"/>
                          <a:cs typeface="Arial" charset="0"/>
                        </a:rPr>
                        <a:t>-6</a:t>
                      </a:r>
                      <a:br>
                        <a:rPr kumimoji="0" lang="en-US" sz="1600" b="0" i="0" u="none" strike="noStrike" cap="none" normalizeH="0" baseline="30000" smtClean="0">
                          <a:ln>
                            <a:noFill/>
                          </a:ln>
                          <a:solidFill>
                            <a:schemeClr val="tx1"/>
                          </a:solidFill>
                          <a:effectLst/>
                          <a:latin typeface="Arial" charset="0"/>
                          <a:ea typeface="ＭＳ Ｐゴシック" charset="-128"/>
                          <a:cs typeface="Arial" charset="0"/>
                        </a:rPr>
                      </a:br>
                      <a:r>
                        <a:rPr kumimoji="0" lang="en-US" sz="1600" b="0" i="0" u="none" strike="noStrike" cap="none" normalizeH="0" baseline="0" smtClean="0">
                          <a:ln>
                            <a:noFill/>
                          </a:ln>
                          <a:solidFill>
                            <a:schemeClr val="tx1"/>
                          </a:solidFill>
                          <a:effectLst/>
                          <a:latin typeface="Arial" charset="0"/>
                          <a:ea typeface="ＭＳ Ｐゴシック" charset="-128"/>
                          <a:cs typeface="Arial" charset="0"/>
                        </a:rPr>
                        <a:t>-0.77x10</a:t>
                      </a:r>
                      <a:r>
                        <a:rPr kumimoji="0" lang="en-US" sz="1600" b="0" i="0" u="none" strike="noStrike" cap="none" normalizeH="0" baseline="30000" smtClean="0">
                          <a:ln>
                            <a:noFill/>
                          </a:ln>
                          <a:solidFill>
                            <a:schemeClr val="tx1"/>
                          </a:solidFill>
                          <a:effectLst/>
                          <a:latin typeface="Arial" charset="0"/>
                          <a:ea typeface="ＭＳ Ｐゴシック" charset="-128"/>
                          <a:cs typeface="Arial" charset="0"/>
                        </a:rPr>
                        <a:t>-6</a:t>
                      </a:r>
                      <a:endParaRPr kumimoji="0" lang="en-US" sz="2800" b="0" i="0" u="none" strike="noStrike" cap="none" normalizeH="0" baseline="0" smtClean="0">
                        <a:ln>
                          <a:noFill/>
                        </a:ln>
                        <a:solidFill>
                          <a:schemeClr val="tx1"/>
                        </a:solidFill>
                        <a:effectLst/>
                        <a:latin typeface="Arial" charset="0"/>
                        <a:ea typeface="ＭＳ Ｐゴシック" charset="-128"/>
                        <a:cs typeface="Arial" charset="0"/>
                      </a:endParaRPr>
                    </a:p>
                  </a:txBody>
                  <a:tcPr anchor="ctr" horzOverflow="overflow">
                    <a:lnL w="0" cap="flat" cmpd="sng" algn="ctr">
                      <a:solidFill>
                        <a:srgbClr val="010000"/>
                      </a:solidFill>
                      <a:prstDash val="solid"/>
                      <a:round/>
                      <a:headEnd type="none" w="med" len="med"/>
                      <a:tailEnd type="none" w="med" len="med"/>
                    </a:lnL>
                    <a:lnR w="9525" cap="flat" cmpd="sng" algn="ctr">
                      <a:solidFill>
                        <a:srgbClr val="111111"/>
                      </a:solidFill>
                      <a:prstDash val="solid"/>
                      <a:round/>
                      <a:headEnd type="none" w="med" len="med"/>
                      <a:tailEnd type="none" w="med" len="med"/>
                    </a:lnR>
                    <a:lnT w="9525" cap="flat" cmpd="sng" algn="ctr">
                      <a:solidFill>
                        <a:srgbClr val="111111"/>
                      </a:solidFill>
                      <a:prstDash val="solid"/>
                      <a:round/>
                      <a:headEnd type="none" w="med" len="med"/>
                      <a:tailEnd type="none" w="med" len="med"/>
                    </a:lnT>
                    <a:lnB w="9525" cap="flat" cmpd="sng" algn="ctr">
                      <a:solidFill>
                        <a:srgbClr val="111111"/>
                      </a:solidFill>
                      <a:prstDash val="solid"/>
                      <a:round/>
                      <a:headEnd type="none" w="med" len="med"/>
                      <a:tailEnd type="none" w="med" len="med"/>
                    </a:lnB>
                    <a:lnTlToBr>
                      <a:noFill/>
                    </a:lnTlToBr>
                    <a:lnBlToTr>
                      <a:noFill/>
                    </a:lnBlToTr>
                    <a:noFill/>
                  </a:tcPr>
                </a:tc>
              </a:tr>
              <a:tr h="1295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3D84DB"/>
                          </a:solidFill>
                          <a:effectLst/>
                          <a:latin typeface="Arial" charset="0"/>
                          <a:ea typeface="ＭＳ Ｐゴシック" charset="-128"/>
                          <a:cs typeface="Arial" charset="0"/>
                        </a:rPr>
                        <a:t>Paramagnetism</a:t>
                      </a:r>
                      <a:endParaRPr kumimoji="0" lang="en-US" sz="2800" b="1" i="0" u="none" strike="noStrike" cap="none" normalizeH="0" baseline="0" smtClean="0">
                        <a:ln>
                          <a:noFill/>
                        </a:ln>
                        <a:solidFill>
                          <a:srgbClr val="3D84DB"/>
                        </a:solidFill>
                        <a:effectLst/>
                        <a:latin typeface="Arial" charset="0"/>
                        <a:ea typeface="ＭＳ Ｐゴシック" charset="-128"/>
                        <a:cs typeface="Arial" charset="0"/>
                      </a:endParaRPr>
                    </a:p>
                  </a:txBody>
                  <a:tcPr anchor="ctr" horzOverflow="overflow">
                    <a:lnL w="9525" cap="flat" cmpd="sng" algn="ctr">
                      <a:solidFill>
                        <a:srgbClr val="111111"/>
                      </a:solidFill>
                      <a:prstDash val="solid"/>
                      <a:round/>
                      <a:headEnd type="none" w="med" len="med"/>
                      <a:tailEnd type="none" w="med" len="med"/>
                    </a:lnL>
                    <a:lnR w="9525" cap="flat" cmpd="sng" algn="ctr">
                      <a:solidFill>
                        <a:srgbClr val="111111"/>
                      </a:solidFill>
                      <a:prstDash val="solid"/>
                      <a:round/>
                      <a:headEnd type="none" w="med" len="med"/>
                      <a:tailEnd type="none" w="med" len="med"/>
                    </a:lnR>
                    <a:lnT w="9525" cap="flat" cmpd="sng" algn="ctr">
                      <a:solidFill>
                        <a:srgbClr val="111111"/>
                      </a:solidFill>
                      <a:prstDash val="solid"/>
                      <a:round/>
                      <a:headEnd type="none" w="med" len="med"/>
                      <a:tailEnd type="none" w="med" len="med"/>
                    </a:lnT>
                    <a:lnB w="9525" cap="flat" cmpd="sng" algn="ctr">
                      <a:solidFill>
                        <a:srgbClr val="11111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ea typeface="ＭＳ Ｐゴシック" charset="-128"/>
                          <a:cs typeface="Arial" charset="0"/>
                        </a:rPr>
                        <a:t>Small positive</a:t>
                      </a:r>
                      <a:endParaRPr kumimoji="0" lang="en-US" sz="2800" b="0" i="0" u="none" strike="noStrike" cap="none" normalizeH="0" baseline="0" smtClean="0">
                        <a:ln>
                          <a:noFill/>
                        </a:ln>
                        <a:solidFill>
                          <a:schemeClr val="tx1"/>
                        </a:solidFill>
                        <a:effectLst/>
                        <a:latin typeface="Arial" charset="0"/>
                        <a:ea typeface="ＭＳ Ｐゴシック" charset="-128"/>
                        <a:cs typeface="Arial" charset="0"/>
                      </a:endParaRPr>
                    </a:p>
                  </a:txBody>
                  <a:tcPr anchor="ctr" horzOverflow="overflow">
                    <a:lnL w="9525" cap="flat" cmpd="sng" algn="ctr">
                      <a:solidFill>
                        <a:srgbClr val="111111"/>
                      </a:solidFill>
                      <a:prstDash val="solid"/>
                      <a:round/>
                      <a:headEnd type="none" w="med" len="med"/>
                      <a:tailEnd type="none" w="med" len="med"/>
                    </a:lnL>
                    <a:lnR w="9525" cap="flat" cmpd="sng" algn="ctr">
                      <a:solidFill>
                        <a:srgbClr val="111111"/>
                      </a:solidFill>
                      <a:prstDash val="solid"/>
                      <a:round/>
                      <a:headEnd type="none" w="med" len="med"/>
                      <a:tailEnd type="none" w="med" len="med"/>
                    </a:lnR>
                    <a:lnT w="9525" cap="flat" cmpd="sng" algn="ctr">
                      <a:solidFill>
                        <a:srgbClr val="111111"/>
                      </a:solidFill>
                      <a:prstDash val="solid"/>
                      <a:round/>
                      <a:headEnd type="none" w="med" len="med"/>
                      <a:tailEnd type="none" w="med" len="med"/>
                    </a:lnT>
                    <a:lnB w="9525" cap="flat" cmpd="sng" algn="ctr">
                      <a:solidFill>
                        <a:srgbClr val="11111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Arial" charset="0"/>
                          <a:ea typeface="ＭＳ Ｐゴシック" charset="-128"/>
                          <a:cs typeface="Arial" charset="0"/>
                        </a:rPr>
                        <a:t>Randomly oriented magnetic moments</a:t>
                      </a:r>
                      <a:endParaRPr kumimoji="0" lang="en-US" sz="2800" b="0" i="0" u="none" strike="noStrike" cap="none" normalizeH="0" baseline="0" dirty="0" smtClean="0">
                        <a:ln>
                          <a:noFill/>
                        </a:ln>
                        <a:solidFill>
                          <a:schemeClr val="tx1"/>
                        </a:solidFill>
                        <a:effectLst/>
                        <a:latin typeface="Arial" charset="0"/>
                        <a:ea typeface="ＭＳ Ｐゴシック" charset="-128"/>
                        <a:cs typeface="Arial" charset="0"/>
                      </a:endParaRPr>
                    </a:p>
                  </a:txBody>
                  <a:tcPr anchor="ctr" horzOverflow="overflow">
                    <a:lnL w="9525" cap="flat" cmpd="sng" algn="ctr">
                      <a:solidFill>
                        <a:srgbClr val="111111"/>
                      </a:solidFill>
                      <a:prstDash val="solid"/>
                      <a:round/>
                      <a:headEnd type="none" w="med" len="med"/>
                      <a:tailEnd type="none" w="med" len="med"/>
                    </a:lnL>
                    <a:lnR w="0" cap="flat" cmpd="sng" algn="ctr">
                      <a:solidFill>
                        <a:srgbClr val="010000"/>
                      </a:solidFill>
                      <a:prstDash val="solid"/>
                      <a:round/>
                      <a:headEnd type="none" w="med" len="med"/>
                      <a:tailEnd type="none" w="med" len="med"/>
                    </a:lnR>
                    <a:lnT w="9525" cap="flat" cmpd="sng" algn="ctr">
                      <a:solidFill>
                        <a:srgbClr val="111111"/>
                      </a:solidFill>
                      <a:prstDash val="solid"/>
                      <a:round/>
                      <a:headEnd type="none" w="med" len="med"/>
                      <a:tailEnd type="none" w="med" len="med"/>
                    </a:lnT>
                    <a:lnB w="9525" cap="flat" cmpd="sng" algn="ctr">
                      <a:solidFill>
                        <a:srgbClr val="11111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a typeface="ＭＳ Ｐゴシック" charset="-128"/>
                        <a:cs typeface="Arial" charset="0"/>
                      </a:endParaRPr>
                    </a:p>
                  </a:txBody>
                  <a:tcPr anchor="ctr" horzOverflow="overflow">
                    <a:lnL w="0" cap="flat" cmpd="sng" algn="ctr">
                      <a:solidFill>
                        <a:srgbClr val="010000"/>
                      </a:solidFill>
                      <a:prstDash val="solid"/>
                      <a:round/>
                      <a:headEnd type="none" w="med" len="med"/>
                      <a:tailEnd type="none" w="med" len="med"/>
                    </a:lnL>
                    <a:lnR w="9525" cap="flat" cmpd="sng" algn="ctr">
                      <a:solidFill>
                        <a:srgbClr val="111111"/>
                      </a:solidFill>
                      <a:prstDash val="solid"/>
                      <a:round/>
                      <a:headEnd type="none" w="med" len="med"/>
                      <a:tailEnd type="none" w="med" len="med"/>
                    </a:lnR>
                    <a:lnT w="9525" cap="flat" cmpd="sng" algn="ctr">
                      <a:solidFill>
                        <a:srgbClr val="111111"/>
                      </a:solidFill>
                      <a:prstDash val="solid"/>
                      <a:round/>
                      <a:headEnd type="none" w="med" len="med"/>
                      <a:tailEnd type="none" w="med" len="med"/>
                    </a:lnT>
                    <a:lnB w="9525" cap="flat" cmpd="sng" algn="ctr">
                      <a:solidFill>
                        <a:srgbClr val="11111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ea typeface="ＭＳ Ｐゴシック" charset="-128"/>
                          <a:cs typeface="Arial" charset="0"/>
                        </a:rPr>
                        <a:t>β-Sn</a:t>
                      </a:r>
                      <a:br>
                        <a:rPr kumimoji="0" lang="en-US" sz="1600" b="0" i="0" u="none" strike="noStrike" cap="none" normalizeH="0" baseline="0" smtClean="0">
                          <a:ln>
                            <a:noFill/>
                          </a:ln>
                          <a:solidFill>
                            <a:schemeClr val="tx1"/>
                          </a:solidFill>
                          <a:effectLst/>
                          <a:latin typeface="Arial" charset="0"/>
                          <a:ea typeface="ＭＳ Ｐゴシック" charset="-128"/>
                          <a:cs typeface="Arial" charset="0"/>
                        </a:rPr>
                      </a:br>
                      <a:r>
                        <a:rPr kumimoji="0" lang="en-US" sz="1600" b="0" i="0" u="none" strike="noStrike" cap="none" normalizeH="0" baseline="0" smtClean="0">
                          <a:ln>
                            <a:noFill/>
                          </a:ln>
                          <a:solidFill>
                            <a:schemeClr val="tx1"/>
                          </a:solidFill>
                          <a:effectLst/>
                          <a:latin typeface="Arial" charset="0"/>
                          <a:ea typeface="ＭＳ Ｐゴシック" charset="-128"/>
                          <a:cs typeface="Arial" charset="0"/>
                        </a:rPr>
                        <a:t>Pt</a:t>
                      </a:r>
                      <a:br>
                        <a:rPr kumimoji="0" lang="en-US" sz="1600" b="0" i="0" u="none" strike="noStrike" cap="none" normalizeH="0" baseline="0" smtClean="0">
                          <a:ln>
                            <a:noFill/>
                          </a:ln>
                          <a:solidFill>
                            <a:schemeClr val="tx1"/>
                          </a:solidFill>
                          <a:effectLst/>
                          <a:latin typeface="Arial" charset="0"/>
                          <a:ea typeface="ＭＳ Ｐゴシック" charset="-128"/>
                          <a:cs typeface="Arial" charset="0"/>
                        </a:rPr>
                      </a:br>
                      <a:r>
                        <a:rPr kumimoji="0" lang="en-US" sz="1600" b="0" i="0" u="none" strike="noStrike" cap="none" normalizeH="0" baseline="0" smtClean="0">
                          <a:ln>
                            <a:noFill/>
                          </a:ln>
                          <a:solidFill>
                            <a:schemeClr val="tx1"/>
                          </a:solidFill>
                          <a:effectLst/>
                          <a:latin typeface="Arial" charset="0"/>
                          <a:ea typeface="ＭＳ Ｐゴシック" charset="-128"/>
                          <a:cs typeface="Arial" charset="0"/>
                        </a:rPr>
                        <a:t>Mn</a:t>
                      </a:r>
                      <a:endParaRPr kumimoji="0" lang="en-US" sz="2800" b="0" i="0" u="none" strike="noStrike" cap="none" normalizeH="0" baseline="0" smtClean="0">
                        <a:ln>
                          <a:noFill/>
                        </a:ln>
                        <a:solidFill>
                          <a:schemeClr val="tx1"/>
                        </a:solidFill>
                        <a:effectLst/>
                        <a:latin typeface="Arial" charset="0"/>
                        <a:ea typeface="ＭＳ Ｐゴシック" charset="-128"/>
                        <a:cs typeface="Arial" charset="0"/>
                      </a:endParaRPr>
                    </a:p>
                  </a:txBody>
                  <a:tcPr anchor="ctr" horzOverflow="overflow">
                    <a:lnL w="9525" cap="flat" cmpd="sng" algn="ctr">
                      <a:solidFill>
                        <a:srgbClr val="111111"/>
                      </a:solidFill>
                      <a:prstDash val="solid"/>
                      <a:round/>
                      <a:headEnd type="none" w="med" len="med"/>
                      <a:tailEnd type="none" w="med" len="med"/>
                    </a:lnL>
                    <a:lnR w="0" cap="flat" cmpd="sng" algn="ctr">
                      <a:solidFill>
                        <a:srgbClr val="010000"/>
                      </a:solidFill>
                      <a:prstDash val="solid"/>
                      <a:round/>
                      <a:headEnd type="none" w="med" len="med"/>
                      <a:tailEnd type="none" w="med" len="med"/>
                    </a:lnR>
                    <a:lnT w="9525" cap="flat" cmpd="sng" algn="ctr">
                      <a:solidFill>
                        <a:srgbClr val="111111"/>
                      </a:solidFill>
                      <a:prstDash val="solid"/>
                      <a:round/>
                      <a:headEnd type="none" w="med" len="med"/>
                      <a:tailEnd type="none" w="med" len="med"/>
                    </a:lnT>
                    <a:lnB w="9525" cap="flat" cmpd="sng" algn="ctr">
                      <a:solidFill>
                        <a:srgbClr val="11111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ea typeface="ＭＳ Ｐゴシック" charset="-128"/>
                          <a:cs typeface="Arial" charset="0"/>
                        </a:rPr>
                        <a:t>0.19x10</a:t>
                      </a:r>
                      <a:r>
                        <a:rPr kumimoji="0" lang="en-US" sz="1600" b="0" i="0" u="none" strike="noStrike" cap="none" normalizeH="0" baseline="30000" smtClean="0">
                          <a:ln>
                            <a:noFill/>
                          </a:ln>
                          <a:solidFill>
                            <a:schemeClr val="tx1"/>
                          </a:solidFill>
                          <a:effectLst/>
                          <a:latin typeface="Arial" charset="0"/>
                          <a:ea typeface="ＭＳ Ｐゴシック" charset="-128"/>
                          <a:cs typeface="Arial" charset="0"/>
                        </a:rPr>
                        <a:t>-6</a:t>
                      </a:r>
                      <a:r>
                        <a:rPr kumimoji="0" lang="en-US" sz="1600" b="0" i="0" u="none" strike="noStrike" cap="none" normalizeH="0" baseline="0" smtClean="0">
                          <a:ln>
                            <a:noFill/>
                          </a:ln>
                          <a:solidFill>
                            <a:schemeClr val="tx1"/>
                          </a:solidFill>
                          <a:effectLst/>
                          <a:latin typeface="Arial" charset="0"/>
                          <a:ea typeface="ＭＳ Ｐゴシック" charset="-128"/>
                          <a:cs typeface="Arial" charset="0"/>
                        </a:rPr>
                        <a:t/>
                      </a:r>
                      <a:br>
                        <a:rPr kumimoji="0" lang="en-US" sz="1600" b="0" i="0" u="none" strike="noStrike" cap="none" normalizeH="0" baseline="0" smtClean="0">
                          <a:ln>
                            <a:noFill/>
                          </a:ln>
                          <a:solidFill>
                            <a:schemeClr val="tx1"/>
                          </a:solidFill>
                          <a:effectLst/>
                          <a:latin typeface="Arial" charset="0"/>
                          <a:ea typeface="ＭＳ Ｐゴシック" charset="-128"/>
                          <a:cs typeface="Arial" charset="0"/>
                        </a:rPr>
                      </a:br>
                      <a:r>
                        <a:rPr kumimoji="0" lang="en-US" sz="1600" b="0" i="0" u="none" strike="noStrike" cap="none" normalizeH="0" baseline="0" smtClean="0">
                          <a:ln>
                            <a:noFill/>
                          </a:ln>
                          <a:solidFill>
                            <a:schemeClr val="tx1"/>
                          </a:solidFill>
                          <a:effectLst/>
                          <a:latin typeface="Arial" charset="0"/>
                          <a:ea typeface="ＭＳ Ｐゴシック" charset="-128"/>
                          <a:cs typeface="Arial" charset="0"/>
                        </a:rPr>
                        <a:t>21.04x10</a:t>
                      </a:r>
                      <a:r>
                        <a:rPr kumimoji="0" lang="en-US" sz="1600" b="0" i="0" u="none" strike="noStrike" cap="none" normalizeH="0" baseline="30000" smtClean="0">
                          <a:ln>
                            <a:noFill/>
                          </a:ln>
                          <a:solidFill>
                            <a:schemeClr val="tx1"/>
                          </a:solidFill>
                          <a:effectLst/>
                          <a:latin typeface="Arial" charset="0"/>
                          <a:ea typeface="ＭＳ Ｐゴシック" charset="-128"/>
                          <a:cs typeface="Arial" charset="0"/>
                        </a:rPr>
                        <a:t>-6</a:t>
                      </a:r>
                      <a:r>
                        <a:rPr kumimoji="0" lang="en-US" sz="1600" b="0" i="0" u="none" strike="noStrike" cap="none" normalizeH="0" baseline="0" smtClean="0">
                          <a:ln>
                            <a:noFill/>
                          </a:ln>
                          <a:solidFill>
                            <a:schemeClr val="tx1"/>
                          </a:solidFill>
                          <a:effectLst/>
                          <a:latin typeface="Arial" charset="0"/>
                          <a:ea typeface="ＭＳ Ｐゴシック" charset="-128"/>
                          <a:cs typeface="Arial" charset="0"/>
                        </a:rPr>
                        <a:t/>
                      </a:r>
                      <a:br>
                        <a:rPr kumimoji="0" lang="en-US" sz="1600" b="0" i="0" u="none" strike="noStrike" cap="none" normalizeH="0" baseline="0" smtClean="0">
                          <a:ln>
                            <a:noFill/>
                          </a:ln>
                          <a:solidFill>
                            <a:schemeClr val="tx1"/>
                          </a:solidFill>
                          <a:effectLst/>
                          <a:latin typeface="Arial" charset="0"/>
                          <a:ea typeface="ＭＳ Ｐゴシック" charset="-128"/>
                          <a:cs typeface="Arial" charset="0"/>
                        </a:rPr>
                      </a:br>
                      <a:r>
                        <a:rPr kumimoji="0" lang="en-US" sz="1600" b="0" i="0" u="none" strike="noStrike" cap="none" normalizeH="0" baseline="0" smtClean="0">
                          <a:ln>
                            <a:noFill/>
                          </a:ln>
                          <a:solidFill>
                            <a:schemeClr val="tx1"/>
                          </a:solidFill>
                          <a:effectLst/>
                          <a:latin typeface="Arial" charset="0"/>
                          <a:ea typeface="ＭＳ Ｐゴシック" charset="-128"/>
                          <a:cs typeface="Arial" charset="0"/>
                        </a:rPr>
                        <a:t>66.10x10</a:t>
                      </a:r>
                      <a:r>
                        <a:rPr kumimoji="0" lang="en-US" sz="1600" b="0" i="0" u="none" strike="noStrike" cap="none" normalizeH="0" baseline="30000" smtClean="0">
                          <a:ln>
                            <a:noFill/>
                          </a:ln>
                          <a:solidFill>
                            <a:schemeClr val="tx1"/>
                          </a:solidFill>
                          <a:effectLst/>
                          <a:latin typeface="Arial" charset="0"/>
                          <a:ea typeface="ＭＳ Ｐゴシック" charset="-128"/>
                          <a:cs typeface="Arial" charset="0"/>
                        </a:rPr>
                        <a:t>-6</a:t>
                      </a:r>
                      <a:endParaRPr kumimoji="0" lang="en-US" sz="2800" b="0" i="0" u="none" strike="noStrike" cap="none" normalizeH="0" baseline="0" smtClean="0">
                        <a:ln>
                          <a:noFill/>
                        </a:ln>
                        <a:solidFill>
                          <a:schemeClr val="tx1"/>
                        </a:solidFill>
                        <a:effectLst/>
                        <a:latin typeface="Arial" charset="0"/>
                        <a:ea typeface="ＭＳ Ｐゴシック" charset="-128"/>
                        <a:cs typeface="Arial" charset="0"/>
                      </a:endParaRPr>
                    </a:p>
                  </a:txBody>
                  <a:tcPr anchor="ctr" horzOverflow="overflow">
                    <a:lnL w="0" cap="flat" cmpd="sng" algn="ctr">
                      <a:solidFill>
                        <a:srgbClr val="010000"/>
                      </a:solidFill>
                      <a:prstDash val="solid"/>
                      <a:round/>
                      <a:headEnd type="none" w="med" len="med"/>
                      <a:tailEnd type="none" w="med" len="med"/>
                    </a:lnL>
                    <a:lnR w="9525" cap="flat" cmpd="sng" algn="ctr">
                      <a:solidFill>
                        <a:srgbClr val="111111"/>
                      </a:solidFill>
                      <a:prstDash val="solid"/>
                      <a:round/>
                      <a:headEnd type="none" w="med" len="med"/>
                      <a:tailEnd type="none" w="med" len="med"/>
                    </a:lnR>
                    <a:lnT w="9525" cap="flat" cmpd="sng" algn="ctr">
                      <a:solidFill>
                        <a:srgbClr val="111111"/>
                      </a:solidFill>
                      <a:prstDash val="solid"/>
                      <a:round/>
                      <a:headEnd type="none" w="med" len="med"/>
                      <a:tailEnd type="none" w="med" len="med"/>
                    </a:lnT>
                    <a:lnB w="9525" cap="flat" cmpd="sng" algn="ctr">
                      <a:solidFill>
                        <a:srgbClr val="111111"/>
                      </a:solidFill>
                      <a:prstDash val="solid"/>
                      <a:round/>
                      <a:headEnd type="none" w="med" len="med"/>
                      <a:tailEnd type="none" w="med" len="med"/>
                    </a:lnB>
                    <a:lnTlToBr>
                      <a:noFill/>
                    </a:lnTlToBr>
                    <a:lnBlToTr>
                      <a:noFill/>
                    </a:lnBlToTr>
                    <a:noFill/>
                  </a:tcPr>
                </a:tc>
              </a:tr>
              <a:tr h="13382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3D84DB"/>
                          </a:solidFill>
                          <a:effectLst/>
                          <a:latin typeface="Arial" charset="0"/>
                          <a:ea typeface="ＭＳ Ｐゴシック" charset="-128"/>
                          <a:cs typeface="Arial" charset="0"/>
                        </a:rPr>
                        <a:t>Ferromagnetism</a:t>
                      </a:r>
                      <a:endParaRPr kumimoji="0" lang="en-US" sz="2800" b="1" i="0" u="none" strike="noStrike" cap="none" normalizeH="0" baseline="0" smtClean="0">
                        <a:ln>
                          <a:noFill/>
                        </a:ln>
                        <a:solidFill>
                          <a:srgbClr val="3D84DB"/>
                        </a:solidFill>
                        <a:effectLst/>
                        <a:latin typeface="Arial" charset="0"/>
                        <a:ea typeface="ＭＳ Ｐゴシック" charset="-128"/>
                        <a:cs typeface="Arial" charset="0"/>
                      </a:endParaRPr>
                    </a:p>
                  </a:txBody>
                  <a:tcPr anchor="ctr" horzOverflow="overflow">
                    <a:lnL w="9525" cap="flat" cmpd="sng" algn="ctr">
                      <a:solidFill>
                        <a:srgbClr val="111111"/>
                      </a:solidFill>
                      <a:prstDash val="solid"/>
                      <a:round/>
                      <a:headEnd type="none" w="med" len="med"/>
                      <a:tailEnd type="none" w="med" len="med"/>
                    </a:lnL>
                    <a:lnR w="9525" cap="flat" cmpd="sng" algn="ctr">
                      <a:solidFill>
                        <a:srgbClr val="111111"/>
                      </a:solidFill>
                      <a:prstDash val="solid"/>
                      <a:round/>
                      <a:headEnd type="none" w="med" len="med"/>
                      <a:tailEnd type="none" w="med" len="med"/>
                    </a:lnR>
                    <a:lnT w="9525" cap="flat" cmpd="sng" algn="ctr">
                      <a:solidFill>
                        <a:srgbClr val="111111"/>
                      </a:solidFill>
                      <a:prstDash val="solid"/>
                      <a:round/>
                      <a:headEnd type="none" w="med" len="med"/>
                      <a:tailEnd type="none" w="med" len="med"/>
                    </a:lnT>
                    <a:lnB w="9525" cap="flat" cmpd="sng" algn="ctr">
                      <a:solidFill>
                        <a:srgbClr val="11111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ea typeface="ＭＳ Ｐゴシック" charset="-128"/>
                          <a:cs typeface="Arial" charset="0"/>
                        </a:rPr>
                        <a:t>Large positive</a:t>
                      </a:r>
                      <a:endParaRPr kumimoji="0" lang="en-US" sz="2800" b="0" i="0" u="none" strike="noStrike" cap="none" normalizeH="0" baseline="0" smtClean="0">
                        <a:ln>
                          <a:noFill/>
                        </a:ln>
                        <a:solidFill>
                          <a:schemeClr val="tx1"/>
                        </a:solidFill>
                        <a:effectLst/>
                        <a:latin typeface="Arial" charset="0"/>
                        <a:ea typeface="ＭＳ Ｐゴシック" charset="-128"/>
                        <a:cs typeface="Arial" charset="0"/>
                      </a:endParaRPr>
                    </a:p>
                  </a:txBody>
                  <a:tcPr anchor="ctr" horzOverflow="overflow">
                    <a:lnL w="9525" cap="flat" cmpd="sng" algn="ctr">
                      <a:solidFill>
                        <a:srgbClr val="111111"/>
                      </a:solidFill>
                      <a:prstDash val="solid"/>
                      <a:round/>
                      <a:headEnd type="none" w="med" len="med"/>
                      <a:tailEnd type="none" w="med" len="med"/>
                    </a:lnL>
                    <a:lnR w="9525" cap="flat" cmpd="sng" algn="ctr">
                      <a:solidFill>
                        <a:srgbClr val="111111"/>
                      </a:solidFill>
                      <a:prstDash val="solid"/>
                      <a:round/>
                      <a:headEnd type="none" w="med" len="med"/>
                      <a:tailEnd type="none" w="med" len="med"/>
                    </a:lnR>
                    <a:lnT w="9525" cap="flat" cmpd="sng" algn="ctr">
                      <a:solidFill>
                        <a:srgbClr val="111111"/>
                      </a:solidFill>
                      <a:prstDash val="solid"/>
                      <a:round/>
                      <a:headEnd type="none" w="med" len="med"/>
                      <a:tailEnd type="none" w="med" len="med"/>
                    </a:lnT>
                    <a:lnB w="9525" cap="flat" cmpd="sng" algn="ctr">
                      <a:solidFill>
                        <a:srgbClr val="11111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Arial" charset="0"/>
                          <a:ea typeface="ＭＳ Ｐゴシック" charset="-128"/>
                          <a:cs typeface="Arial" charset="0"/>
                        </a:rPr>
                        <a:t>Parallel aligned magnetic moments</a:t>
                      </a:r>
                      <a:endParaRPr kumimoji="0" lang="en-US" sz="2800" b="0" i="0" u="none" strike="noStrike" cap="none" normalizeH="0" baseline="0" dirty="0" smtClean="0">
                        <a:ln>
                          <a:noFill/>
                        </a:ln>
                        <a:solidFill>
                          <a:schemeClr val="tx1"/>
                        </a:solidFill>
                        <a:effectLst/>
                        <a:latin typeface="Arial" charset="0"/>
                        <a:ea typeface="ＭＳ Ｐゴシック" charset="-128"/>
                        <a:cs typeface="Arial" charset="0"/>
                      </a:endParaRPr>
                    </a:p>
                  </a:txBody>
                  <a:tcPr anchor="ctr" horzOverflow="overflow">
                    <a:lnL w="9525" cap="flat" cmpd="sng" algn="ctr">
                      <a:solidFill>
                        <a:srgbClr val="111111"/>
                      </a:solidFill>
                      <a:prstDash val="solid"/>
                      <a:round/>
                      <a:headEnd type="none" w="med" len="med"/>
                      <a:tailEnd type="none" w="med" len="med"/>
                    </a:lnL>
                    <a:lnR w="0" cap="flat" cmpd="sng" algn="ctr">
                      <a:solidFill>
                        <a:srgbClr val="010000"/>
                      </a:solidFill>
                      <a:prstDash val="solid"/>
                      <a:round/>
                      <a:headEnd type="none" w="med" len="med"/>
                      <a:tailEnd type="none" w="med" len="med"/>
                    </a:lnR>
                    <a:lnT w="9525" cap="flat" cmpd="sng" algn="ctr">
                      <a:solidFill>
                        <a:srgbClr val="111111"/>
                      </a:solidFill>
                      <a:prstDash val="solid"/>
                      <a:round/>
                      <a:headEnd type="none" w="med" len="med"/>
                      <a:tailEnd type="none" w="med" len="med"/>
                    </a:lnT>
                    <a:lnB w="9525" cap="flat" cmpd="sng" algn="ctr">
                      <a:solidFill>
                        <a:srgbClr val="11111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a typeface="ＭＳ Ｐゴシック" charset="-128"/>
                        <a:cs typeface="Arial" charset="0"/>
                      </a:endParaRPr>
                    </a:p>
                  </a:txBody>
                  <a:tcPr anchor="ctr" horzOverflow="overflow">
                    <a:lnL w="0" cap="flat" cmpd="sng" algn="ctr">
                      <a:solidFill>
                        <a:srgbClr val="010000"/>
                      </a:solidFill>
                      <a:prstDash val="solid"/>
                      <a:round/>
                      <a:headEnd type="none" w="med" len="med"/>
                      <a:tailEnd type="none" w="med" len="med"/>
                    </a:lnL>
                    <a:lnR w="9525" cap="flat" cmpd="sng" algn="ctr">
                      <a:solidFill>
                        <a:srgbClr val="111111"/>
                      </a:solidFill>
                      <a:prstDash val="solid"/>
                      <a:round/>
                      <a:headEnd type="none" w="med" len="med"/>
                      <a:tailEnd type="none" w="med" len="med"/>
                    </a:lnR>
                    <a:lnT w="9525" cap="flat" cmpd="sng" algn="ctr">
                      <a:solidFill>
                        <a:srgbClr val="111111"/>
                      </a:solidFill>
                      <a:prstDash val="solid"/>
                      <a:round/>
                      <a:headEnd type="none" w="med" len="med"/>
                      <a:tailEnd type="none" w="med" len="med"/>
                    </a:lnT>
                    <a:lnB w="9525" cap="flat" cmpd="sng" algn="ctr">
                      <a:solidFill>
                        <a:srgbClr val="11111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ea typeface="ＭＳ Ｐゴシック" charset="-128"/>
                          <a:cs typeface="Arial" charset="0"/>
                        </a:rPr>
                        <a:t>Fe</a:t>
                      </a:r>
                      <a:endParaRPr kumimoji="0" lang="en-US" sz="2800" b="0" i="0" u="none" strike="noStrike" cap="none" normalizeH="0" baseline="0" smtClean="0">
                        <a:ln>
                          <a:noFill/>
                        </a:ln>
                        <a:solidFill>
                          <a:schemeClr val="tx1"/>
                        </a:solidFill>
                        <a:effectLst/>
                        <a:latin typeface="Arial" charset="0"/>
                        <a:ea typeface="ＭＳ Ｐゴシック" charset="-128"/>
                        <a:cs typeface="Arial" charset="0"/>
                      </a:endParaRPr>
                    </a:p>
                  </a:txBody>
                  <a:tcPr anchor="ctr" horzOverflow="overflow">
                    <a:lnL w="9525" cap="flat" cmpd="sng" algn="ctr">
                      <a:solidFill>
                        <a:srgbClr val="111111"/>
                      </a:solidFill>
                      <a:prstDash val="solid"/>
                      <a:round/>
                      <a:headEnd type="none" w="med" len="med"/>
                      <a:tailEnd type="none" w="med" len="med"/>
                    </a:lnL>
                    <a:lnR w="0" cap="flat" cmpd="sng" algn="ctr">
                      <a:solidFill>
                        <a:srgbClr val="010000"/>
                      </a:solidFill>
                      <a:prstDash val="solid"/>
                      <a:round/>
                      <a:headEnd type="none" w="med" len="med"/>
                      <a:tailEnd type="none" w="med" len="med"/>
                    </a:lnR>
                    <a:lnT w="9525" cap="flat" cmpd="sng" algn="ctr">
                      <a:solidFill>
                        <a:srgbClr val="111111"/>
                      </a:solidFill>
                      <a:prstDash val="solid"/>
                      <a:round/>
                      <a:headEnd type="none" w="med" len="med"/>
                      <a:tailEnd type="none" w="med" len="med"/>
                    </a:lnT>
                    <a:lnB w="9525" cap="flat" cmpd="sng" algn="ctr">
                      <a:solidFill>
                        <a:srgbClr val="11111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ea typeface="ＭＳ Ｐゴシック" charset="-128"/>
                          <a:cs typeface="Arial" charset="0"/>
                        </a:rPr>
                        <a:t>~100,000</a:t>
                      </a:r>
                      <a:endParaRPr kumimoji="0" lang="en-US" sz="2800" b="0" i="0" u="none" strike="noStrike" cap="none" normalizeH="0" baseline="0" smtClean="0">
                        <a:ln>
                          <a:noFill/>
                        </a:ln>
                        <a:solidFill>
                          <a:schemeClr val="tx1"/>
                        </a:solidFill>
                        <a:effectLst/>
                        <a:latin typeface="Arial" charset="0"/>
                        <a:ea typeface="ＭＳ Ｐゴシック" charset="-128"/>
                        <a:cs typeface="Arial" charset="0"/>
                      </a:endParaRPr>
                    </a:p>
                  </a:txBody>
                  <a:tcPr anchor="ctr" horzOverflow="overflow">
                    <a:lnL w="0" cap="flat" cmpd="sng" algn="ctr">
                      <a:solidFill>
                        <a:srgbClr val="010000"/>
                      </a:solidFill>
                      <a:prstDash val="solid"/>
                      <a:round/>
                      <a:headEnd type="none" w="med" len="med"/>
                      <a:tailEnd type="none" w="med" len="med"/>
                    </a:lnL>
                    <a:lnR w="9525" cap="flat" cmpd="sng" algn="ctr">
                      <a:solidFill>
                        <a:srgbClr val="111111"/>
                      </a:solidFill>
                      <a:prstDash val="solid"/>
                      <a:round/>
                      <a:headEnd type="none" w="med" len="med"/>
                      <a:tailEnd type="none" w="med" len="med"/>
                    </a:lnR>
                    <a:lnT w="9525" cap="flat" cmpd="sng" algn="ctr">
                      <a:solidFill>
                        <a:srgbClr val="111111"/>
                      </a:solidFill>
                      <a:prstDash val="solid"/>
                      <a:round/>
                      <a:headEnd type="none" w="med" len="med"/>
                      <a:tailEnd type="none" w="med" len="med"/>
                    </a:lnT>
                    <a:lnB w="9525" cap="flat" cmpd="sng" algn="ctr">
                      <a:solidFill>
                        <a:srgbClr val="111111"/>
                      </a:solidFill>
                      <a:prstDash val="solid"/>
                      <a:round/>
                      <a:headEnd type="none" w="med" len="med"/>
                      <a:tailEnd type="none" w="med" len="med"/>
                    </a:lnB>
                    <a:lnTlToBr>
                      <a:noFill/>
                    </a:lnTlToBr>
                    <a:lnBlToTr>
                      <a:noFill/>
                    </a:lnBlToTr>
                    <a:noFill/>
                  </a:tcPr>
                </a:tc>
              </a:tr>
              <a:tr h="12795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smtClean="0">
                          <a:ln>
                            <a:noFill/>
                          </a:ln>
                          <a:solidFill>
                            <a:srgbClr val="3D84DB"/>
                          </a:solidFill>
                          <a:effectLst/>
                          <a:latin typeface="Arial" charset="0"/>
                          <a:ea typeface="ＭＳ Ｐゴシック" charset="-128"/>
                          <a:cs typeface="Arial" charset="0"/>
                        </a:rPr>
                        <a:t>Antiferromagnet</a:t>
                      </a:r>
                      <a:endParaRPr kumimoji="0" lang="en-US" sz="2800" b="1" i="0" u="none" strike="noStrike" cap="none" normalizeH="0" baseline="0" dirty="0" smtClean="0">
                        <a:ln>
                          <a:noFill/>
                        </a:ln>
                        <a:solidFill>
                          <a:srgbClr val="3D84DB"/>
                        </a:solidFill>
                        <a:effectLst/>
                        <a:latin typeface="Arial" charset="0"/>
                        <a:ea typeface="ＭＳ Ｐゴシック" charset="-128"/>
                        <a:cs typeface="Arial" charset="0"/>
                      </a:endParaRPr>
                    </a:p>
                  </a:txBody>
                  <a:tcPr anchor="ctr" horzOverflow="overflow">
                    <a:lnL w="9525" cap="flat" cmpd="sng" algn="ctr">
                      <a:solidFill>
                        <a:srgbClr val="111111"/>
                      </a:solidFill>
                      <a:prstDash val="solid"/>
                      <a:round/>
                      <a:headEnd type="none" w="med" len="med"/>
                      <a:tailEnd type="none" w="med" len="med"/>
                    </a:lnL>
                    <a:lnR w="9525" cap="flat" cmpd="sng" algn="ctr">
                      <a:solidFill>
                        <a:srgbClr val="111111"/>
                      </a:solidFill>
                      <a:prstDash val="solid"/>
                      <a:round/>
                      <a:headEnd type="none" w="med" len="med"/>
                      <a:tailEnd type="none" w="med" len="med"/>
                    </a:lnR>
                    <a:lnT w="9525" cap="flat" cmpd="sng" algn="ctr">
                      <a:solidFill>
                        <a:srgbClr val="111111"/>
                      </a:solidFill>
                      <a:prstDash val="solid"/>
                      <a:round/>
                      <a:headEnd type="none" w="med" len="med"/>
                      <a:tailEnd type="none" w="med" len="med"/>
                    </a:lnT>
                    <a:lnB w="9525" cap="flat" cmpd="sng" algn="ctr">
                      <a:solidFill>
                        <a:srgbClr val="11111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ea typeface="ＭＳ Ｐゴシック" charset="-128"/>
                          <a:cs typeface="Arial" charset="0"/>
                        </a:rPr>
                        <a:t>Small positive</a:t>
                      </a:r>
                      <a:endParaRPr kumimoji="0" lang="en-US" sz="2800" b="0" i="0" u="none" strike="noStrike" cap="none" normalizeH="0" baseline="0" smtClean="0">
                        <a:ln>
                          <a:noFill/>
                        </a:ln>
                        <a:solidFill>
                          <a:schemeClr val="tx1"/>
                        </a:solidFill>
                        <a:effectLst/>
                        <a:latin typeface="Arial" charset="0"/>
                        <a:ea typeface="ＭＳ Ｐゴシック" charset="-128"/>
                        <a:cs typeface="Arial" charset="0"/>
                      </a:endParaRPr>
                    </a:p>
                  </a:txBody>
                  <a:tcPr anchor="ctr" horzOverflow="overflow">
                    <a:lnL w="9525" cap="flat" cmpd="sng" algn="ctr">
                      <a:solidFill>
                        <a:srgbClr val="111111"/>
                      </a:solidFill>
                      <a:prstDash val="solid"/>
                      <a:round/>
                      <a:headEnd type="none" w="med" len="med"/>
                      <a:tailEnd type="none" w="med" len="med"/>
                    </a:lnL>
                    <a:lnR w="9525" cap="flat" cmpd="sng" algn="ctr">
                      <a:solidFill>
                        <a:srgbClr val="111111"/>
                      </a:solidFill>
                      <a:prstDash val="solid"/>
                      <a:round/>
                      <a:headEnd type="none" w="med" len="med"/>
                      <a:tailEnd type="none" w="med" len="med"/>
                    </a:lnR>
                    <a:lnT w="9525" cap="flat" cmpd="sng" algn="ctr">
                      <a:solidFill>
                        <a:srgbClr val="111111"/>
                      </a:solidFill>
                      <a:prstDash val="solid"/>
                      <a:round/>
                      <a:headEnd type="none" w="med" len="med"/>
                      <a:tailEnd type="none" w="med" len="med"/>
                    </a:lnT>
                    <a:lnB w="9525" cap="flat" cmpd="sng" algn="ctr">
                      <a:solidFill>
                        <a:srgbClr val="11111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Arial" charset="0"/>
                          <a:ea typeface="ＭＳ Ｐゴシック" charset="-128"/>
                          <a:cs typeface="Arial" charset="0"/>
                        </a:rPr>
                        <a:t>Parallel and anti-parallel aligned magnetic moments</a:t>
                      </a:r>
                      <a:endParaRPr kumimoji="0" lang="en-US" sz="2800" b="0" i="0" u="none" strike="noStrike" cap="none" normalizeH="0" baseline="0" smtClean="0">
                        <a:ln>
                          <a:noFill/>
                        </a:ln>
                        <a:solidFill>
                          <a:schemeClr val="tx1"/>
                        </a:solidFill>
                        <a:effectLst/>
                        <a:latin typeface="Arial" charset="0"/>
                        <a:ea typeface="ＭＳ Ｐゴシック" charset="-128"/>
                        <a:cs typeface="Arial" charset="0"/>
                      </a:endParaRPr>
                    </a:p>
                  </a:txBody>
                  <a:tcPr anchor="ctr" horzOverflow="overflow">
                    <a:lnL w="9525" cap="flat" cmpd="sng" algn="ctr">
                      <a:solidFill>
                        <a:srgbClr val="111111"/>
                      </a:solidFill>
                      <a:prstDash val="solid"/>
                      <a:round/>
                      <a:headEnd type="none" w="med" len="med"/>
                      <a:tailEnd type="none" w="med" len="med"/>
                    </a:lnL>
                    <a:lnR w="0" cap="flat" cmpd="sng" algn="ctr">
                      <a:solidFill>
                        <a:srgbClr val="010000"/>
                      </a:solidFill>
                      <a:prstDash val="solid"/>
                      <a:round/>
                      <a:headEnd type="none" w="med" len="med"/>
                      <a:tailEnd type="none" w="med" len="med"/>
                    </a:lnR>
                    <a:lnT w="9525" cap="flat" cmpd="sng" algn="ctr">
                      <a:solidFill>
                        <a:srgbClr val="111111"/>
                      </a:solidFill>
                      <a:prstDash val="solid"/>
                      <a:round/>
                      <a:headEnd type="none" w="med" len="med"/>
                      <a:tailEnd type="none" w="med" len="med"/>
                    </a:lnT>
                    <a:lnB w="9525" cap="flat" cmpd="sng" algn="ctr">
                      <a:solidFill>
                        <a:srgbClr val="11111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a typeface="ＭＳ Ｐゴシック" charset="-128"/>
                        <a:cs typeface="Arial" charset="0"/>
                      </a:endParaRPr>
                    </a:p>
                  </a:txBody>
                  <a:tcPr anchor="ctr" horzOverflow="overflow">
                    <a:lnL w="0" cap="flat" cmpd="sng" algn="ctr">
                      <a:solidFill>
                        <a:srgbClr val="010000"/>
                      </a:solidFill>
                      <a:prstDash val="solid"/>
                      <a:round/>
                      <a:headEnd type="none" w="med" len="med"/>
                      <a:tailEnd type="none" w="med" len="med"/>
                    </a:lnL>
                    <a:lnR w="9525" cap="flat" cmpd="sng" algn="ctr">
                      <a:solidFill>
                        <a:srgbClr val="111111"/>
                      </a:solidFill>
                      <a:prstDash val="solid"/>
                      <a:round/>
                      <a:headEnd type="none" w="med" len="med"/>
                      <a:tailEnd type="none" w="med" len="med"/>
                    </a:lnR>
                    <a:lnT w="9525" cap="flat" cmpd="sng" algn="ctr">
                      <a:solidFill>
                        <a:srgbClr val="111111"/>
                      </a:solidFill>
                      <a:prstDash val="solid"/>
                      <a:round/>
                      <a:headEnd type="none" w="med" len="med"/>
                      <a:tailEnd type="none" w="med" len="med"/>
                    </a:lnT>
                    <a:lnB w="9525" cap="flat" cmpd="sng" algn="ctr">
                      <a:solidFill>
                        <a:srgbClr val="11111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ea typeface="ＭＳ Ｐゴシック" charset="-128"/>
                          <a:cs typeface="Arial" charset="0"/>
                        </a:rPr>
                        <a:t>Cr</a:t>
                      </a:r>
                      <a:endParaRPr kumimoji="0" lang="en-US" sz="2800" b="0" i="0" u="none" strike="noStrike" cap="none" normalizeH="0" baseline="0" smtClean="0">
                        <a:ln>
                          <a:noFill/>
                        </a:ln>
                        <a:solidFill>
                          <a:schemeClr val="tx1"/>
                        </a:solidFill>
                        <a:effectLst/>
                        <a:latin typeface="Arial" charset="0"/>
                        <a:ea typeface="ＭＳ Ｐゴシック" charset="-128"/>
                        <a:cs typeface="Arial" charset="0"/>
                      </a:endParaRPr>
                    </a:p>
                  </a:txBody>
                  <a:tcPr anchor="ctr" horzOverflow="overflow">
                    <a:lnL w="9525" cap="flat" cmpd="sng" algn="ctr">
                      <a:solidFill>
                        <a:srgbClr val="111111"/>
                      </a:solidFill>
                      <a:prstDash val="solid"/>
                      <a:round/>
                      <a:headEnd type="none" w="med" len="med"/>
                      <a:tailEnd type="none" w="med" len="med"/>
                    </a:lnL>
                    <a:lnR w="0" cap="flat" cmpd="sng" algn="ctr">
                      <a:solidFill>
                        <a:srgbClr val="010000"/>
                      </a:solidFill>
                      <a:prstDash val="solid"/>
                      <a:round/>
                      <a:headEnd type="none" w="med" len="med"/>
                      <a:tailEnd type="none" w="med" len="med"/>
                    </a:lnR>
                    <a:lnT w="9525" cap="flat" cmpd="sng" algn="ctr">
                      <a:solidFill>
                        <a:srgbClr val="111111"/>
                      </a:solidFill>
                      <a:prstDash val="solid"/>
                      <a:round/>
                      <a:headEnd type="none" w="med" len="med"/>
                      <a:tailEnd type="none" w="med" len="med"/>
                    </a:lnT>
                    <a:lnB w="9525" cap="flat" cmpd="sng" algn="ctr">
                      <a:solidFill>
                        <a:srgbClr val="11111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ea typeface="ＭＳ Ｐゴシック" charset="-128"/>
                          <a:cs typeface="Arial" charset="0"/>
                        </a:rPr>
                        <a:t>3.6x10</a:t>
                      </a:r>
                      <a:r>
                        <a:rPr kumimoji="0" lang="en-US" sz="1600" b="0" i="0" u="none" strike="noStrike" cap="none" normalizeH="0" baseline="30000" dirty="0" smtClean="0">
                          <a:ln>
                            <a:noFill/>
                          </a:ln>
                          <a:solidFill>
                            <a:schemeClr val="tx1"/>
                          </a:solidFill>
                          <a:effectLst/>
                          <a:latin typeface="Arial" charset="0"/>
                          <a:ea typeface="ＭＳ Ｐゴシック" charset="-128"/>
                          <a:cs typeface="Arial" charset="0"/>
                        </a:rPr>
                        <a:t>-6</a:t>
                      </a:r>
                      <a:endParaRPr kumimoji="0" lang="en-US" sz="2800" b="0" i="0" u="none" strike="noStrike" cap="none" normalizeH="0" baseline="0" dirty="0" smtClean="0">
                        <a:ln>
                          <a:noFill/>
                        </a:ln>
                        <a:solidFill>
                          <a:schemeClr val="tx1"/>
                        </a:solidFill>
                        <a:effectLst/>
                        <a:latin typeface="Arial" charset="0"/>
                        <a:ea typeface="ＭＳ Ｐゴシック" charset="-128"/>
                        <a:cs typeface="Arial" charset="0"/>
                      </a:endParaRPr>
                    </a:p>
                  </a:txBody>
                  <a:tcPr anchor="ctr" horzOverflow="overflow">
                    <a:lnL w="0" cap="flat" cmpd="sng" algn="ctr">
                      <a:solidFill>
                        <a:srgbClr val="010000"/>
                      </a:solidFill>
                      <a:prstDash val="solid"/>
                      <a:round/>
                      <a:headEnd type="none" w="med" len="med"/>
                      <a:tailEnd type="none" w="med" len="med"/>
                    </a:lnL>
                    <a:lnR w="9525" cap="flat" cmpd="sng" algn="ctr">
                      <a:solidFill>
                        <a:srgbClr val="111111"/>
                      </a:solidFill>
                      <a:prstDash val="solid"/>
                      <a:round/>
                      <a:headEnd type="none" w="med" len="med"/>
                      <a:tailEnd type="none" w="med" len="med"/>
                    </a:lnR>
                    <a:lnT w="9525" cap="flat" cmpd="sng" algn="ctr">
                      <a:solidFill>
                        <a:srgbClr val="111111"/>
                      </a:solidFill>
                      <a:prstDash val="solid"/>
                      <a:round/>
                      <a:headEnd type="none" w="med" len="med"/>
                      <a:tailEnd type="none" w="med" len="med"/>
                    </a:lnT>
                    <a:lnB w="9525" cap="flat" cmpd="sng" algn="ctr">
                      <a:solidFill>
                        <a:srgbClr val="111111"/>
                      </a:solidFill>
                      <a:prstDash val="solid"/>
                      <a:round/>
                      <a:headEnd type="none" w="med" len="med"/>
                      <a:tailEnd type="none" w="med" len="med"/>
                    </a:lnB>
                    <a:lnTlToBr>
                      <a:noFill/>
                    </a:lnTlToBr>
                    <a:lnBlToTr>
                      <a:noFill/>
                    </a:lnBlToTr>
                    <a:noFill/>
                  </a:tcPr>
                </a:tc>
              </a:tr>
            </a:tbl>
          </a:graphicData>
        </a:graphic>
      </p:graphicFrame>
      <p:pic>
        <p:nvPicPr>
          <p:cNvPr id="3" name="Picture 2"/>
          <p:cNvPicPr>
            <a:picLocks noChangeAspect="1"/>
          </p:cNvPicPr>
          <p:nvPr/>
        </p:nvPicPr>
        <p:blipFill>
          <a:blip r:embed="rId2">
            <a:grayscl/>
          </a:blip>
          <a:stretch>
            <a:fillRect/>
          </a:stretch>
        </p:blipFill>
        <p:spPr>
          <a:xfrm>
            <a:off x="4419600" y="1295400"/>
            <a:ext cx="2524760" cy="901700"/>
          </a:xfrm>
          <a:prstGeom prst="rect">
            <a:avLst/>
          </a:prstGeom>
        </p:spPr>
      </p:pic>
      <p:pic>
        <p:nvPicPr>
          <p:cNvPr id="4" name="Picture 3"/>
          <p:cNvPicPr>
            <a:picLocks noChangeAspect="1"/>
          </p:cNvPicPr>
          <p:nvPr/>
        </p:nvPicPr>
        <p:blipFill>
          <a:blip r:embed="rId3">
            <a:grayscl/>
          </a:blip>
          <a:stretch>
            <a:fillRect/>
          </a:stretch>
        </p:blipFill>
        <p:spPr>
          <a:xfrm>
            <a:off x="4419600" y="2514600"/>
            <a:ext cx="2519426" cy="927481"/>
          </a:xfrm>
          <a:prstGeom prst="rect">
            <a:avLst/>
          </a:prstGeom>
        </p:spPr>
      </p:pic>
      <p:pic>
        <p:nvPicPr>
          <p:cNvPr id="5" name="Picture 4"/>
          <p:cNvPicPr>
            <a:picLocks noChangeAspect="1"/>
          </p:cNvPicPr>
          <p:nvPr/>
        </p:nvPicPr>
        <p:blipFill>
          <a:blip r:embed="rId4">
            <a:grayscl/>
          </a:blip>
          <a:stretch>
            <a:fillRect/>
          </a:stretch>
        </p:blipFill>
        <p:spPr>
          <a:xfrm>
            <a:off x="4419600" y="3886200"/>
            <a:ext cx="2519426" cy="913638"/>
          </a:xfrm>
          <a:prstGeom prst="rect">
            <a:avLst/>
          </a:prstGeom>
        </p:spPr>
      </p:pic>
      <p:pic>
        <p:nvPicPr>
          <p:cNvPr id="6" name="Picture 5"/>
          <p:cNvPicPr>
            <a:picLocks noChangeAspect="1"/>
          </p:cNvPicPr>
          <p:nvPr/>
        </p:nvPicPr>
        <p:blipFill>
          <a:blip r:embed="rId5">
            <a:grayscl/>
          </a:blip>
          <a:stretch>
            <a:fillRect/>
          </a:stretch>
        </p:blipFill>
        <p:spPr>
          <a:xfrm>
            <a:off x="4419600" y="5181600"/>
            <a:ext cx="2519426" cy="913638"/>
          </a:xfrm>
          <a:prstGeom prst="rect">
            <a:avLst/>
          </a:prstGeom>
        </p:spPr>
      </p:pic>
      <p:sp>
        <p:nvSpPr>
          <p:cNvPr id="20529" name="Line 289"/>
          <p:cNvSpPr>
            <a:spLocks noChangeShapeType="1"/>
          </p:cNvSpPr>
          <p:nvPr/>
        </p:nvSpPr>
        <p:spPr bwMode="auto">
          <a:xfrm>
            <a:off x="5672138" y="2074863"/>
            <a:ext cx="990600" cy="76200"/>
          </a:xfrm>
          <a:prstGeom prst="line">
            <a:avLst/>
          </a:prstGeom>
          <a:noFill/>
          <a:ln w="28575">
            <a:solidFill>
              <a:srgbClr val="5B98D2"/>
            </a:solidFill>
            <a:round/>
            <a:headEnd/>
            <a:tailEnd/>
          </a:ln>
        </p:spPr>
        <p:txBody>
          <a:bodyPr/>
          <a:lstStyle/>
          <a:p>
            <a:endParaRPr lang="en-US"/>
          </a:p>
        </p:txBody>
      </p:sp>
      <p:sp>
        <p:nvSpPr>
          <p:cNvPr id="20530" name="Line 290"/>
          <p:cNvSpPr>
            <a:spLocks noChangeShapeType="1"/>
          </p:cNvSpPr>
          <p:nvPr/>
        </p:nvSpPr>
        <p:spPr bwMode="auto">
          <a:xfrm flipV="1">
            <a:off x="5715000" y="2971800"/>
            <a:ext cx="990600" cy="330200"/>
          </a:xfrm>
          <a:prstGeom prst="line">
            <a:avLst/>
          </a:prstGeom>
          <a:noFill/>
          <a:ln w="28575">
            <a:solidFill>
              <a:srgbClr val="5B98D2"/>
            </a:solidFill>
            <a:round/>
            <a:headEnd/>
            <a:tailEnd/>
          </a:ln>
        </p:spPr>
        <p:txBody>
          <a:bodyPr/>
          <a:lstStyle/>
          <a:p>
            <a:endParaRPr lang="en-US"/>
          </a:p>
        </p:txBody>
      </p:sp>
      <p:sp>
        <p:nvSpPr>
          <p:cNvPr id="20531" name="Line 291"/>
          <p:cNvSpPr>
            <a:spLocks noChangeShapeType="1"/>
          </p:cNvSpPr>
          <p:nvPr/>
        </p:nvSpPr>
        <p:spPr bwMode="auto">
          <a:xfrm flipV="1">
            <a:off x="5715000" y="5638800"/>
            <a:ext cx="990600" cy="330200"/>
          </a:xfrm>
          <a:prstGeom prst="line">
            <a:avLst/>
          </a:prstGeom>
          <a:noFill/>
          <a:ln w="28575">
            <a:solidFill>
              <a:srgbClr val="5B98D2"/>
            </a:solidFill>
            <a:round/>
            <a:headEnd/>
            <a:tailEnd/>
          </a:ln>
        </p:spPr>
        <p:txBody>
          <a:bodyPr/>
          <a:lstStyle/>
          <a:p>
            <a:endParaRPr lang="en-US"/>
          </a:p>
        </p:txBody>
      </p:sp>
      <p:sp>
        <p:nvSpPr>
          <p:cNvPr id="20532" name="Freeform 292"/>
          <p:cNvSpPr>
            <a:spLocks/>
          </p:cNvSpPr>
          <p:nvPr/>
        </p:nvSpPr>
        <p:spPr bwMode="auto">
          <a:xfrm>
            <a:off x="5638800" y="4038600"/>
            <a:ext cx="1066800" cy="609600"/>
          </a:xfrm>
          <a:custGeom>
            <a:avLst/>
            <a:gdLst>
              <a:gd name="T0" fmla="*/ 0 w 711"/>
              <a:gd name="T1" fmla="*/ 2147483647 h 496"/>
              <a:gd name="T2" fmla="*/ 2147483647 w 711"/>
              <a:gd name="T3" fmla="*/ 2147483647 h 496"/>
              <a:gd name="T4" fmla="*/ 2147483647 w 711"/>
              <a:gd name="T5" fmla="*/ 2147483647 h 496"/>
              <a:gd name="T6" fmla="*/ 2147483647 w 711"/>
              <a:gd name="T7" fmla="*/ 2147483647 h 496"/>
              <a:gd name="T8" fmla="*/ 2147483647 w 711"/>
              <a:gd name="T9" fmla="*/ 2147483647 h 496"/>
              <a:gd name="T10" fmla="*/ 2147483647 w 711"/>
              <a:gd name="T11" fmla="*/ 2147483647 h 496"/>
              <a:gd name="T12" fmla="*/ 0 60000 65536"/>
              <a:gd name="T13" fmla="*/ 0 60000 65536"/>
              <a:gd name="T14" fmla="*/ 0 60000 65536"/>
              <a:gd name="T15" fmla="*/ 0 60000 65536"/>
              <a:gd name="T16" fmla="*/ 0 60000 65536"/>
              <a:gd name="T17" fmla="*/ 0 60000 65536"/>
              <a:gd name="T18" fmla="*/ 0 w 711"/>
              <a:gd name="T19" fmla="*/ 0 h 496"/>
              <a:gd name="T20" fmla="*/ 711 w 711"/>
              <a:gd name="T21" fmla="*/ 496 h 496"/>
            </a:gdLst>
            <a:ahLst/>
            <a:cxnLst>
              <a:cxn ang="T12">
                <a:pos x="T0" y="T1"/>
              </a:cxn>
              <a:cxn ang="T13">
                <a:pos x="T2" y="T3"/>
              </a:cxn>
              <a:cxn ang="T14">
                <a:pos x="T4" y="T5"/>
              </a:cxn>
              <a:cxn ang="T15">
                <a:pos x="T6" y="T7"/>
              </a:cxn>
              <a:cxn ang="T16">
                <a:pos x="T8" y="T9"/>
              </a:cxn>
              <a:cxn ang="T17">
                <a:pos x="T10" y="T11"/>
              </a:cxn>
            </a:cxnLst>
            <a:rect l="T18" t="T19" r="T20" b="T21"/>
            <a:pathLst>
              <a:path w="711" h="496">
                <a:moveTo>
                  <a:pt x="0" y="491"/>
                </a:moveTo>
                <a:cubicBezTo>
                  <a:pt x="6" y="489"/>
                  <a:pt x="26" y="496"/>
                  <a:pt x="39" y="476"/>
                </a:cubicBezTo>
                <a:cubicBezTo>
                  <a:pt x="52" y="456"/>
                  <a:pt x="62" y="434"/>
                  <a:pt x="78" y="374"/>
                </a:cubicBezTo>
                <a:cubicBezTo>
                  <a:pt x="94" y="314"/>
                  <a:pt x="104" y="176"/>
                  <a:pt x="135" y="116"/>
                </a:cubicBezTo>
                <a:cubicBezTo>
                  <a:pt x="166" y="56"/>
                  <a:pt x="168" y="34"/>
                  <a:pt x="264" y="17"/>
                </a:cubicBezTo>
                <a:cubicBezTo>
                  <a:pt x="360" y="0"/>
                  <a:pt x="618" y="15"/>
                  <a:pt x="711" y="14"/>
                </a:cubicBezTo>
              </a:path>
            </a:pathLst>
          </a:custGeom>
          <a:noFill/>
          <a:ln w="28575">
            <a:solidFill>
              <a:srgbClr val="5B98D2"/>
            </a:solidFill>
            <a:round/>
            <a:headEnd/>
            <a:tailEnd/>
          </a:ln>
        </p:spPr>
        <p:txBody>
          <a:bodyPr/>
          <a:lstStyle/>
          <a:p>
            <a:endParaRPr lang="en-US"/>
          </a:p>
        </p:txBody>
      </p:sp>
      <p:pic>
        <p:nvPicPr>
          <p:cNvPr id="2" name="Picture 1"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00700" y="1170517"/>
            <a:ext cx="165100" cy="114300"/>
          </a:xfrm>
          <a:prstGeom prst="rect">
            <a:avLst/>
          </a:prstGeom>
        </p:spPr>
      </p:pic>
      <p:pic>
        <p:nvPicPr>
          <p:cNvPr id="7" name="Picture 6"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34200" y="1981200"/>
            <a:ext cx="139700" cy="114300"/>
          </a:xfrm>
          <a:prstGeom prst="rect">
            <a:avLst/>
          </a:prstGeom>
        </p:spPr>
      </p:pic>
      <p:pic>
        <p:nvPicPr>
          <p:cNvPr id="13" name="Picture 12"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00700" y="2389717"/>
            <a:ext cx="165100" cy="114300"/>
          </a:xfrm>
          <a:prstGeom prst="rect">
            <a:avLst/>
          </a:prstGeom>
        </p:spPr>
      </p:pic>
      <p:pic>
        <p:nvPicPr>
          <p:cNvPr id="14" name="Picture 13"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34200" y="3200400"/>
            <a:ext cx="139700" cy="114300"/>
          </a:xfrm>
          <a:prstGeom prst="rect">
            <a:avLst/>
          </a:prstGeom>
        </p:spPr>
      </p:pic>
      <p:pic>
        <p:nvPicPr>
          <p:cNvPr id="15" name="Picture 14"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00700" y="3761317"/>
            <a:ext cx="165100" cy="114300"/>
          </a:xfrm>
          <a:prstGeom prst="rect">
            <a:avLst/>
          </a:prstGeom>
        </p:spPr>
      </p:pic>
      <p:pic>
        <p:nvPicPr>
          <p:cNvPr id="16" name="Picture 15"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34200" y="4572000"/>
            <a:ext cx="139700" cy="114300"/>
          </a:xfrm>
          <a:prstGeom prst="rect">
            <a:avLst/>
          </a:prstGeom>
        </p:spPr>
      </p:pic>
      <p:pic>
        <p:nvPicPr>
          <p:cNvPr id="17" name="Picture 16"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00700" y="5056717"/>
            <a:ext cx="165100" cy="114300"/>
          </a:xfrm>
          <a:prstGeom prst="rect">
            <a:avLst/>
          </a:prstGeom>
        </p:spPr>
      </p:pic>
      <p:pic>
        <p:nvPicPr>
          <p:cNvPr id="18" name="Picture 17"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34200" y="5867400"/>
            <a:ext cx="139700" cy="114300"/>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3"/>
          <p:cNvSpPr>
            <a:spLocks noChangeArrowheads="1"/>
          </p:cNvSpPr>
          <p:nvPr/>
        </p:nvSpPr>
        <p:spPr bwMode="auto">
          <a:xfrm>
            <a:off x="304800" y="4191000"/>
            <a:ext cx="3581400" cy="2554288"/>
          </a:xfrm>
          <a:prstGeom prst="rect">
            <a:avLst/>
          </a:prstGeom>
          <a:noFill/>
          <a:ln w="9525">
            <a:noFill/>
            <a:miter lim="800000"/>
            <a:headEnd/>
            <a:tailEnd/>
          </a:ln>
        </p:spPr>
        <p:txBody>
          <a:bodyPr>
            <a:spAutoFit/>
          </a:bodyPr>
          <a:lstStyle/>
          <a:p>
            <a:r>
              <a:rPr lang="en-US" sz="1600" i="1" dirty="0"/>
              <a:t>On Right:</a:t>
            </a:r>
            <a:r>
              <a:rPr lang="en-US" sz="1600" dirty="0"/>
              <a:t> A small (~</a:t>
            </a:r>
            <a:r>
              <a:rPr lang="en-US" sz="1600" dirty="0" err="1"/>
              <a:t>6mm</a:t>
            </a:r>
            <a:r>
              <a:rPr lang="en-US" sz="1600" dirty="0"/>
              <a:t>) piece of </a:t>
            </a:r>
            <a:r>
              <a:rPr lang="en-US" sz="1600" dirty="0" err="1"/>
              <a:t>pyrolytic</a:t>
            </a:r>
            <a:r>
              <a:rPr lang="en-US" sz="1600" dirty="0"/>
              <a:t> graphite levitating over a permanent neodymium magnet array (</a:t>
            </a:r>
            <a:r>
              <a:rPr lang="en-US" sz="1600" dirty="0" err="1"/>
              <a:t>5mm</a:t>
            </a:r>
            <a:r>
              <a:rPr lang="en-US" sz="1600" dirty="0"/>
              <a:t> cubes on a piece of steel). Note that the poles of the magnets are aligned vertically and alternate (two with north facing up, and two with south facing up, diagonally)</a:t>
            </a:r>
          </a:p>
          <a:p>
            <a:endParaRPr lang="en-US" sz="1600" dirty="0"/>
          </a:p>
          <a:p>
            <a:pPr algn="r"/>
            <a:r>
              <a:rPr lang="en-US" sz="1600" i="1" dirty="0"/>
              <a:t>from Wikipedia</a:t>
            </a:r>
          </a:p>
        </p:txBody>
      </p:sp>
      <p:pic>
        <p:nvPicPr>
          <p:cNvPr id="43011" name="Picture 4"/>
          <p:cNvPicPr>
            <a:picLocks noChangeAspect="1"/>
          </p:cNvPicPr>
          <p:nvPr/>
        </p:nvPicPr>
        <p:blipFill>
          <a:blip r:embed="rId2"/>
          <a:srcRect/>
          <a:stretch>
            <a:fillRect/>
          </a:stretch>
        </p:blipFill>
        <p:spPr bwMode="auto">
          <a:xfrm>
            <a:off x="4114800" y="0"/>
            <a:ext cx="5029200" cy="6858000"/>
          </a:xfrm>
          <a:prstGeom prst="rect">
            <a:avLst/>
          </a:prstGeom>
          <a:noFill/>
          <a:ln w="9525">
            <a:noFill/>
            <a:miter lim="800000"/>
            <a:headEnd/>
            <a:tailEnd/>
          </a:ln>
        </p:spPr>
      </p:pic>
      <p:sp>
        <p:nvSpPr>
          <p:cNvPr id="43012" name="TextBox 5"/>
          <p:cNvSpPr txBox="1">
            <a:spLocks noChangeArrowheads="1"/>
          </p:cNvSpPr>
          <p:nvPr/>
        </p:nvSpPr>
        <p:spPr bwMode="auto">
          <a:xfrm>
            <a:off x="304800" y="304800"/>
            <a:ext cx="3354388" cy="461963"/>
          </a:xfrm>
          <a:prstGeom prst="rect">
            <a:avLst/>
          </a:prstGeom>
          <a:noFill/>
          <a:ln w="9525">
            <a:noFill/>
            <a:miter lim="800000"/>
            <a:headEnd/>
            <a:tailEnd/>
          </a:ln>
        </p:spPr>
        <p:txBody>
          <a:bodyPr wrap="none">
            <a:spAutoFit/>
          </a:bodyPr>
          <a:lstStyle/>
          <a:p>
            <a:r>
              <a:rPr lang="en-US" sz="2400" i="1" u="sng"/>
              <a:t>Diamagnetic Materials</a:t>
            </a:r>
          </a:p>
        </p:txBody>
      </p:sp>
      <p:sp>
        <p:nvSpPr>
          <p:cNvPr id="43013" name="Rectangle 6"/>
          <p:cNvSpPr>
            <a:spLocks noChangeArrowheads="1"/>
          </p:cNvSpPr>
          <p:nvPr/>
        </p:nvSpPr>
        <p:spPr bwMode="auto">
          <a:xfrm>
            <a:off x="0" y="838200"/>
            <a:ext cx="4114800" cy="2800766"/>
          </a:xfrm>
          <a:prstGeom prst="rect">
            <a:avLst/>
          </a:prstGeom>
          <a:solidFill>
            <a:schemeClr val="bg1">
              <a:lumMod val="85000"/>
            </a:schemeClr>
          </a:solidFill>
          <a:ln w="9525">
            <a:noFill/>
            <a:miter lim="800000"/>
            <a:headEnd/>
            <a:tailEnd/>
          </a:ln>
        </p:spPr>
        <p:txBody>
          <a:bodyPr wrap="square">
            <a:spAutoFit/>
          </a:bodyPr>
          <a:lstStyle/>
          <a:p>
            <a:r>
              <a:rPr lang="en-US" sz="1600" dirty="0"/>
              <a:t>Diamagnetism is the property of an object which causes it to create a magnetic field in opposition of an externally applied magnetic field, thus causing a repulsive effect. It is a form of magnetism that is only exhibited by a substance in the presence of an externally applied magnetic field. Diamagnetism is generally a quite weak effect in most materials, although superconductors exhibit a strong effect.</a:t>
            </a:r>
          </a:p>
        </p:txBody>
      </p:sp>
      <p:sp>
        <p:nvSpPr>
          <p:cNvPr id="6" name="TextBox 5"/>
          <p:cNvSpPr txBox="1"/>
          <p:nvPr/>
        </p:nvSpPr>
        <p:spPr>
          <a:xfrm>
            <a:off x="5638800" y="6477000"/>
            <a:ext cx="1759366" cy="246221"/>
          </a:xfrm>
          <a:prstGeom prst="rect">
            <a:avLst/>
          </a:prstGeom>
          <a:noFill/>
        </p:spPr>
        <p:txBody>
          <a:bodyPr wrap="none" rtlCol="0">
            <a:spAutoFit/>
          </a:bodyPr>
          <a:lstStyle/>
          <a:p>
            <a:r>
              <a:rPr lang="en-US" sz="1000" dirty="0" smtClean="0"/>
              <a:t>Image in the Public Domain</a:t>
            </a:r>
            <a:endParaRPr lang="en-US" sz="10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ChangeArrowheads="1"/>
          </p:cNvSpPr>
          <p:nvPr/>
        </p:nvSpPr>
        <p:spPr bwMode="auto">
          <a:xfrm>
            <a:off x="2667000" y="76200"/>
            <a:ext cx="3562350" cy="457200"/>
          </a:xfrm>
          <a:prstGeom prst="rect">
            <a:avLst/>
          </a:prstGeom>
          <a:noFill/>
          <a:ln w="9525">
            <a:noFill/>
            <a:miter lim="800000"/>
            <a:headEnd/>
            <a:tailEnd/>
          </a:ln>
        </p:spPr>
        <p:txBody>
          <a:bodyPr wrap="none">
            <a:spAutoFit/>
          </a:bodyPr>
          <a:lstStyle/>
          <a:p>
            <a:r>
              <a:rPr lang="en-US" sz="2400" i="1" u="sng"/>
              <a:t>Ferromagnetic Materials</a:t>
            </a:r>
          </a:p>
        </p:txBody>
      </p:sp>
      <p:sp>
        <p:nvSpPr>
          <p:cNvPr id="19460" name="Text Box 4"/>
          <p:cNvSpPr txBox="1">
            <a:spLocks noChangeArrowheads="1"/>
          </p:cNvSpPr>
          <p:nvPr/>
        </p:nvSpPr>
        <p:spPr bwMode="auto">
          <a:xfrm>
            <a:off x="1219200" y="6096000"/>
            <a:ext cx="5949950" cy="641350"/>
          </a:xfrm>
          <a:prstGeom prst="rect">
            <a:avLst/>
          </a:prstGeom>
          <a:noFill/>
          <a:ln w="9525">
            <a:noFill/>
            <a:miter lim="800000"/>
            <a:headEnd/>
            <a:tailEnd/>
          </a:ln>
        </p:spPr>
        <p:txBody>
          <a:bodyPr wrap="none">
            <a:spAutoFit/>
          </a:bodyPr>
          <a:lstStyle/>
          <a:p>
            <a:pPr>
              <a:buFontTx/>
              <a:buChar char="•"/>
            </a:pPr>
            <a:r>
              <a:rPr lang="en-US"/>
              <a:t> Why is there a B even when H is zero ??</a:t>
            </a:r>
          </a:p>
          <a:p>
            <a:pPr>
              <a:buFontTx/>
              <a:buChar char="•"/>
            </a:pPr>
            <a:r>
              <a:rPr lang="en-US"/>
              <a:t> Why doesn’t the magnetization change sign until H</a:t>
            </a:r>
            <a:r>
              <a:rPr lang="en-US" baseline="-25000"/>
              <a:t>C </a:t>
            </a:r>
            <a:r>
              <a:rPr lang="en-US"/>
              <a:t>??</a:t>
            </a:r>
            <a:r>
              <a:rPr lang="en-US" baseline="-25000"/>
              <a:t> </a:t>
            </a:r>
          </a:p>
        </p:txBody>
      </p:sp>
      <p:sp>
        <p:nvSpPr>
          <p:cNvPr id="19461" name="Rectangle 5"/>
          <p:cNvSpPr>
            <a:spLocks noChangeArrowheads="1"/>
          </p:cNvSpPr>
          <p:nvPr/>
        </p:nvSpPr>
        <p:spPr bwMode="auto">
          <a:xfrm>
            <a:off x="533400" y="774700"/>
            <a:ext cx="8305800" cy="1581150"/>
          </a:xfrm>
          <a:prstGeom prst="rect">
            <a:avLst/>
          </a:prstGeom>
          <a:noFill/>
          <a:ln w="9525">
            <a:noFill/>
            <a:miter lim="800000"/>
            <a:headEnd/>
            <a:tailEnd/>
          </a:ln>
        </p:spPr>
        <p:txBody>
          <a:bodyPr>
            <a:spAutoFit/>
          </a:bodyPr>
          <a:lstStyle/>
          <a:p>
            <a:r>
              <a:rPr lang="en-US" sz="1400"/>
              <a:t>Impact that the imposition of a magnetic field </a:t>
            </a:r>
            <a:r>
              <a:rPr lang="en-US" sz="1400" i="1"/>
              <a:t>H </a:t>
            </a:r>
            <a:r>
              <a:rPr lang="en-US" sz="1400"/>
              <a:t>on a ferromagnetic material has on the resulting magnetic flux density </a:t>
            </a:r>
            <a:r>
              <a:rPr lang="en-US" sz="1400" i="1"/>
              <a:t>B</a:t>
            </a:r>
            <a:r>
              <a:rPr lang="en-US" sz="1400"/>
              <a:t>. The field causes the magnetic moments in each of the domains to begin to align. When the magnetizing force </a:t>
            </a:r>
            <a:r>
              <a:rPr lang="en-US" sz="1400" i="1"/>
              <a:t>H </a:t>
            </a:r>
            <a:r>
              <a:rPr lang="en-US" sz="1400"/>
              <a:t>is eliminated, the domains relax, but don’t return to their original random orientation, leaving a remanent flux </a:t>
            </a:r>
            <a:r>
              <a:rPr lang="en-US" sz="1400" i="1"/>
              <a:t>B</a:t>
            </a:r>
            <a:r>
              <a:rPr lang="en-US" sz="1400" i="1" baseline="-25000"/>
              <a:t>r</a:t>
            </a:r>
            <a:r>
              <a:rPr lang="en-US" sz="1400" i="1"/>
              <a:t> </a:t>
            </a:r>
            <a:r>
              <a:rPr lang="en-US" sz="1400"/>
              <a:t>; that is, the material becomes a “permanent magnet.” One way to demagnetize the material is to heat it to a high enough temperature (called the </a:t>
            </a:r>
            <a:r>
              <a:rPr lang="en-US" sz="1400" i="1"/>
              <a:t>Curie temperature</a:t>
            </a:r>
            <a:r>
              <a:rPr lang="en-US" sz="1400"/>
              <a:t>) that the domains once again take on their random orientation. For iron, the Curie temperature is 770ºC.</a:t>
            </a:r>
          </a:p>
        </p:txBody>
      </p:sp>
      <p:sp>
        <p:nvSpPr>
          <p:cNvPr id="19462" name="Text Box 6"/>
          <p:cNvSpPr txBox="1">
            <a:spLocks noChangeArrowheads="1"/>
          </p:cNvSpPr>
          <p:nvPr/>
        </p:nvSpPr>
        <p:spPr bwMode="auto">
          <a:xfrm>
            <a:off x="4849813" y="5221288"/>
            <a:ext cx="4035425" cy="639762"/>
          </a:xfrm>
          <a:prstGeom prst="rect">
            <a:avLst/>
          </a:prstGeom>
          <a:noFill/>
          <a:ln w="9525">
            <a:noFill/>
            <a:miter lim="800000"/>
            <a:headEnd/>
            <a:tailEnd/>
          </a:ln>
        </p:spPr>
        <p:txBody>
          <a:bodyPr wrap="none">
            <a:spAutoFit/>
          </a:bodyPr>
          <a:lstStyle/>
          <a:p>
            <a:pPr algn="ctr"/>
            <a:r>
              <a:rPr lang="en-US" sz="1200" b="1" dirty="0"/>
              <a:t>BEHAVIOR OF AN INITIALLY UNMAGNETIZED MATERIAL</a:t>
            </a:r>
          </a:p>
          <a:p>
            <a:pPr algn="ctr"/>
            <a:r>
              <a:rPr lang="en-US" sz="1200" b="1" dirty="0"/>
              <a:t>Domain configuration during </a:t>
            </a:r>
            <a:br>
              <a:rPr lang="en-US" sz="1200" b="1" dirty="0"/>
            </a:br>
            <a:r>
              <a:rPr lang="en-US" sz="1200" b="1" dirty="0"/>
              <a:t>several stages of magnetization</a:t>
            </a:r>
          </a:p>
        </p:txBody>
      </p:sp>
      <p:pic>
        <p:nvPicPr>
          <p:cNvPr id="17" name="Picture 1"/>
          <p:cNvPicPr>
            <a:picLocks noChangeAspect="1" noChangeArrowheads="1"/>
          </p:cNvPicPr>
          <p:nvPr/>
        </p:nvPicPr>
        <p:blipFill>
          <a:blip r:embed="rId3" cstate="print"/>
          <a:srcRect/>
          <a:stretch>
            <a:fillRect/>
          </a:stretch>
        </p:blipFill>
        <p:spPr bwMode="auto">
          <a:xfrm>
            <a:off x="5436926" y="2514600"/>
            <a:ext cx="2657475" cy="2324520"/>
          </a:xfrm>
          <a:prstGeom prst="rect">
            <a:avLst/>
          </a:prstGeom>
          <a:noFill/>
          <a:ln w="9525">
            <a:noFill/>
            <a:miter lim="800000"/>
            <a:headEnd/>
            <a:tailEnd/>
          </a:ln>
        </p:spPr>
      </p:pic>
      <p:pic>
        <p:nvPicPr>
          <p:cNvPr id="18" name="Picture 4"/>
          <p:cNvPicPr>
            <a:picLocks noChangeAspect="1" noChangeArrowheads="1"/>
          </p:cNvPicPr>
          <p:nvPr/>
        </p:nvPicPr>
        <p:blipFill>
          <a:blip r:embed="rId4" cstate="print"/>
          <a:srcRect/>
          <a:stretch>
            <a:fillRect/>
          </a:stretch>
        </p:blipFill>
        <p:spPr bwMode="auto">
          <a:xfrm>
            <a:off x="636326" y="2438400"/>
            <a:ext cx="2892911" cy="2667000"/>
          </a:xfrm>
          <a:prstGeom prst="rect">
            <a:avLst/>
          </a:prstGeom>
          <a:noFill/>
          <a:ln w="9525">
            <a:noFill/>
            <a:miter lim="800000"/>
            <a:headEnd/>
            <a:tailEnd/>
          </a:ln>
        </p:spPr>
      </p:pic>
      <p:cxnSp>
        <p:nvCxnSpPr>
          <p:cNvPr id="19" name="Straight Arrow Connector 18"/>
          <p:cNvCxnSpPr/>
          <p:nvPr/>
        </p:nvCxnSpPr>
        <p:spPr>
          <a:xfrm rot="10800000">
            <a:off x="2617526" y="4191000"/>
            <a:ext cx="381000" cy="3048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2846126" y="4419600"/>
            <a:ext cx="1204176" cy="369332"/>
          </a:xfrm>
          <a:prstGeom prst="rect">
            <a:avLst/>
          </a:prstGeom>
          <a:noFill/>
        </p:spPr>
        <p:txBody>
          <a:bodyPr wrap="none" rtlCol="0">
            <a:spAutoFit/>
          </a:bodyPr>
          <a:lstStyle/>
          <a:p>
            <a:r>
              <a:rPr lang="en-US" dirty="0" smtClean="0"/>
              <a:t>hysteresis</a:t>
            </a:r>
            <a:endParaRPr lang="en-US" dirty="0"/>
          </a:p>
        </p:txBody>
      </p:sp>
      <p:sp>
        <p:nvSpPr>
          <p:cNvPr id="21" name="TextBox 20"/>
          <p:cNvSpPr txBox="1"/>
          <p:nvPr/>
        </p:nvSpPr>
        <p:spPr>
          <a:xfrm>
            <a:off x="1855526" y="3581400"/>
            <a:ext cx="306494" cy="369332"/>
          </a:xfrm>
          <a:prstGeom prst="rect">
            <a:avLst/>
          </a:prstGeom>
          <a:noFill/>
        </p:spPr>
        <p:txBody>
          <a:bodyPr wrap="none" rtlCol="0">
            <a:spAutoFit/>
          </a:bodyPr>
          <a:lstStyle/>
          <a:p>
            <a:r>
              <a:rPr lang="en-US" dirty="0" smtClean="0"/>
              <a:t>0</a:t>
            </a:r>
            <a:endParaRPr lang="en-US" dirty="0"/>
          </a:p>
        </p:txBody>
      </p:sp>
      <p:cxnSp>
        <p:nvCxnSpPr>
          <p:cNvPr id="22" name="Straight Connector 21"/>
          <p:cNvCxnSpPr/>
          <p:nvPr/>
        </p:nvCxnSpPr>
        <p:spPr>
          <a:xfrm rot="10800000">
            <a:off x="1703126" y="2743200"/>
            <a:ext cx="381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10800000">
            <a:off x="2084126" y="2590800"/>
            <a:ext cx="1066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10800000">
            <a:off x="1017326" y="4724400"/>
            <a:ext cx="12192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0800000">
            <a:off x="2084126" y="4572000"/>
            <a:ext cx="381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531926" y="3429000"/>
            <a:ext cx="335348" cy="369332"/>
          </a:xfrm>
          <a:prstGeom prst="rect">
            <a:avLst/>
          </a:prstGeom>
          <a:noFill/>
        </p:spPr>
        <p:txBody>
          <a:bodyPr wrap="none" rtlCol="0">
            <a:spAutoFit/>
          </a:bodyPr>
          <a:lstStyle/>
          <a:p>
            <a:r>
              <a:rPr lang="en-US" dirty="0" smtClean="0"/>
              <a:t>H</a:t>
            </a:r>
            <a:endParaRPr lang="en-US" dirty="0"/>
          </a:p>
        </p:txBody>
      </p:sp>
      <p:sp>
        <p:nvSpPr>
          <p:cNvPr id="27" name="TextBox 26"/>
          <p:cNvSpPr txBox="1"/>
          <p:nvPr/>
        </p:nvSpPr>
        <p:spPr>
          <a:xfrm>
            <a:off x="4979726" y="2438400"/>
            <a:ext cx="510076" cy="369332"/>
          </a:xfrm>
          <a:prstGeom prst="rect">
            <a:avLst/>
          </a:prstGeom>
          <a:noFill/>
        </p:spPr>
        <p:txBody>
          <a:bodyPr wrap="none" rtlCol="0">
            <a:spAutoFit/>
          </a:bodyPr>
          <a:lstStyle/>
          <a:p>
            <a:r>
              <a:rPr lang="en-US" dirty="0" smtClean="0"/>
              <a:t>B,J</a:t>
            </a:r>
            <a:endParaRPr lang="en-US" dirty="0"/>
          </a:p>
        </p:txBody>
      </p:sp>
      <p:pic>
        <p:nvPicPr>
          <p:cNvPr id="28" name="Picture 27"/>
          <p:cNvPicPr>
            <a:picLocks noChangeAspect="1" noChangeArrowheads="1"/>
          </p:cNvPicPr>
          <p:nvPr/>
        </p:nvPicPr>
        <p:blipFill>
          <a:blip r:embed="rId5" cstate="print"/>
          <a:srcRect/>
          <a:stretch>
            <a:fillRect/>
          </a:stretch>
        </p:blipFill>
        <p:spPr bwMode="auto">
          <a:xfrm>
            <a:off x="5665526" y="4800600"/>
            <a:ext cx="381000" cy="346198"/>
          </a:xfrm>
          <a:prstGeom prst="rect">
            <a:avLst/>
          </a:prstGeom>
          <a:noFill/>
          <a:ln w="9525">
            <a:noFill/>
            <a:miter lim="800000"/>
            <a:headEnd/>
            <a:tailEnd/>
          </a:ln>
        </p:spPr>
      </p:pic>
      <p:pic>
        <p:nvPicPr>
          <p:cNvPr id="29" name="Picture 2"/>
          <p:cNvPicPr>
            <a:picLocks noChangeAspect="1" noChangeArrowheads="1"/>
          </p:cNvPicPr>
          <p:nvPr/>
        </p:nvPicPr>
        <p:blipFill>
          <a:blip r:embed="rId6" cstate="print"/>
          <a:srcRect/>
          <a:stretch>
            <a:fillRect/>
          </a:stretch>
        </p:blipFill>
        <p:spPr bwMode="auto">
          <a:xfrm>
            <a:off x="6351326" y="4114801"/>
            <a:ext cx="381000" cy="357364"/>
          </a:xfrm>
          <a:prstGeom prst="rect">
            <a:avLst/>
          </a:prstGeom>
          <a:noFill/>
          <a:ln w="9525">
            <a:noFill/>
            <a:miter lim="800000"/>
            <a:headEnd/>
            <a:tailEnd/>
          </a:ln>
        </p:spPr>
      </p:pic>
      <p:pic>
        <p:nvPicPr>
          <p:cNvPr id="30" name="Picture 3"/>
          <p:cNvPicPr>
            <a:picLocks noChangeAspect="1" noChangeArrowheads="1"/>
          </p:cNvPicPr>
          <p:nvPr/>
        </p:nvPicPr>
        <p:blipFill>
          <a:blip r:embed="rId7" cstate="print"/>
          <a:srcRect/>
          <a:stretch>
            <a:fillRect/>
          </a:stretch>
        </p:blipFill>
        <p:spPr bwMode="auto">
          <a:xfrm>
            <a:off x="6579926" y="3657600"/>
            <a:ext cx="392693" cy="381000"/>
          </a:xfrm>
          <a:prstGeom prst="rect">
            <a:avLst/>
          </a:prstGeom>
          <a:noFill/>
          <a:ln w="9525">
            <a:noFill/>
            <a:miter lim="800000"/>
            <a:headEnd/>
            <a:tailEnd/>
          </a:ln>
        </p:spPr>
      </p:pic>
      <p:pic>
        <p:nvPicPr>
          <p:cNvPr id="31" name="Picture 4"/>
          <p:cNvPicPr>
            <a:picLocks noChangeAspect="1" noChangeArrowheads="1"/>
          </p:cNvPicPr>
          <p:nvPr/>
        </p:nvPicPr>
        <p:blipFill>
          <a:blip r:embed="rId8" cstate="print"/>
          <a:srcRect/>
          <a:stretch>
            <a:fillRect/>
          </a:stretch>
        </p:blipFill>
        <p:spPr bwMode="auto">
          <a:xfrm>
            <a:off x="6884726" y="3276600"/>
            <a:ext cx="386846" cy="381000"/>
          </a:xfrm>
          <a:prstGeom prst="rect">
            <a:avLst/>
          </a:prstGeom>
          <a:noFill/>
          <a:ln w="9525">
            <a:noFill/>
            <a:miter lim="800000"/>
            <a:headEnd/>
            <a:tailEnd/>
          </a:ln>
        </p:spPr>
      </p:pic>
      <p:pic>
        <p:nvPicPr>
          <p:cNvPr id="32" name="Picture 5"/>
          <p:cNvPicPr>
            <a:picLocks noChangeAspect="1" noChangeArrowheads="1"/>
          </p:cNvPicPr>
          <p:nvPr/>
        </p:nvPicPr>
        <p:blipFill>
          <a:blip r:embed="rId9" cstate="print"/>
          <a:srcRect/>
          <a:stretch>
            <a:fillRect/>
          </a:stretch>
        </p:blipFill>
        <p:spPr bwMode="auto">
          <a:xfrm>
            <a:off x="7265726" y="3048000"/>
            <a:ext cx="376237" cy="376237"/>
          </a:xfrm>
          <a:prstGeom prst="rect">
            <a:avLst/>
          </a:prstGeom>
          <a:noFill/>
          <a:ln w="9525">
            <a:noFill/>
            <a:miter lim="800000"/>
            <a:headEnd/>
            <a:tailEnd/>
          </a:ln>
        </p:spPr>
      </p:pic>
      <p:pic>
        <p:nvPicPr>
          <p:cNvPr id="33" name="Picture 6"/>
          <p:cNvPicPr>
            <a:picLocks noChangeAspect="1" noChangeArrowheads="1"/>
          </p:cNvPicPr>
          <p:nvPr/>
        </p:nvPicPr>
        <p:blipFill>
          <a:blip r:embed="rId10" cstate="print"/>
          <a:srcRect/>
          <a:stretch>
            <a:fillRect/>
          </a:stretch>
        </p:blipFill>
        <p:spPr bwMode="auto">
          <a:xfrm>
            <a:off x="7722926" y="2895600"/>
            <a:ext cx="376237" cy="376237"/>
          </a:xfrm>
          <a:prstGeom prst="rect">
            <a:avLst/>
          </a:prstGeom>
          <a:noFill/>
          <a:ln w="9525">
            <a:noFill/>
            <a:miter lim="800000"/>
            <a:headEnd/>
            <a:tailEnd/>
          </a:ln>
        </p:spPr>
      </p:pic>
      <p:cxnSp>
        <p:nvCxnSpPr>
          <p:cNvPr id="34" name="Straight Arrow Connector 33"/>
          <p:cNvCxnSpPr/>
          <p:nvPr/>
        </p:nvCxnSpPr>
        <p:spPr>
          <a:xfrm>
            <a:off x="7189526" y="4038600"/>
            <a:ext cx="914400"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8103926" y="4572000"/>
            <a:ext cx="335348" cy="369332"/>
          </a:xfrm>
          <a:prstGeom prst="rect">
            <a:avLst/>
          </a:prstGeom>
          <a:noFill/>
        </p:spPr>
        <p:txBody>
          <a:bodyPr wrap="none" rtlCol="0">
            <a:spAutoFit/>
          </a:bodyPr>
          <a:lstStyle/>
          <a:p>
            <a:r>
              <a:rPr lang="en-US" dirty="0" smtClean="0"/>
              <a:t>H</a:t>
            </a:r>
            <a:endParaRPr lang="en-US" dirty="0"/>
          </a:p>
        </p:txBody>
      </p:sp>
      <p:sp>
        <p:nvSpPr>
          <p:cNvPr id="36" name="TextBox 35"/>
          <p:cNvSpPr txBox="1"/>
          <p:nvPr/>
        </p:nvSpPr>
        <p:spPr>
          <a:xfrm>
            <a:off x="5284526" y="4724400"/>
            <a:ext cx="306494" cy="369332"/>
          </a:xfrm>
          <a:prstGeom prst="rect">
            <a:avLst/>
          </a:prstGeom>
          <a:noFill/>
        </p:spPr>
        <p:txBody>
          <a:bodyPr wrap="none" rtlCol="0">
            <a:spAutoFit/>
          </a:bodyPr>
          <a:lstStyle/>
          <a:p>
            <a:r>
              <a:rPr lang="en-US" dirty="0" smtClean="0"/>
              <a:t>0</a:t>
            </a:r>
            <a:endParaRPr lang="en-US" dirty="0"/>
          </a:p>
        </p:txBody>
      </p:sp>
      <p:cxnSp>
        <p:nvCxnSpPr>
          <p:cNvPr id="37" name="Straight Connector 36"/>
          <p:cNvCxnSpPr/>
          <p:nvPr/>
        </p:nvCxnSpPr>
        <p:spPr>
          <a:xfrm flipV="1">
            <a:off x="5589326" y="4572000"/>
            <a:ext cx="914400" cy="15240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Curved Connector 37"/>
          <p:cNvCxnSpPr>
            <a:stCxn id="39" idx="1"/>
          </p:cNvCxnSpPr>
          <p:nvPr/>
        </p:nvCxnSpPr>
        <p:spPr>
          <a:xfrm rot="10800000">
            <a:off x="6198926" y="4648200"/>
            <a:ext cx="533400" cy="337066"/>
          </a:xfrm>
          <a:prstGeom prst="curvedConnector3">
            <a:avLst>
              <a:gd name="adj1" fmla="val 50000"/>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6732326" y="4800600"/>
            <a:ext cx="932730" cy="369332"/>
          </a:xfrm>
          <a:prstGeom prst="rect">
            <a:avLst/>
          </a:prstGeom>
          <a:noFill/>
        </p:spPr>
        <p:txBody>
          <a:bodyPr wrap="none" rtlCol="0">
            <a:spAutoFit/>
          </a:bodyPr>
          <a:lstStyle/>
          <a:p>
            <a:r>
              <a:rPr lang="en-US" dirty="0" smtClean="0"/>
              <a:t>Slope =</a:t>
            </a:r>
            <a:endParaRPr lang="en-US" dirty="0"/>
          </a:p>
        </p:txBody>
      </p:sp>
      <p:sp>
        <p:nvSpPr>
          <p:cNvPr id="41" name="TextBox 40"/>
          <p:cNvSpPr txBox="1"/>
          <p:nvPr/>
        </p:nvSpPr>
        <p:spPr>
          <a:xfrm>
            <a:off x="3795322" y="2667000"/>
            <a:ext cx="1633117" cy="923330"/>
          </a:xfrm>
          <a:prstGeom prst="rect">
            <a:avLst/>
          </a:prstGeom>
          <a:noFill/>
        </p:spPr>
        <p:txBody>
          <a:bodyPr wrap="none" rtlCol="0">
            <a:spAutoFit/>
          </a:bodyPr>
          <a:lstStyle/>
          <a:p>
            <a:pPr algn="ctr"/>
            <a:r>
              <a:rPr lang="en-US" dirty="0" smtClean="0">
                <a:solidFill>
                  <a:srgbClr val="5B98D2"/>
                </a:solidFill>
              </a:rPr>
              <a:t>Initial </a:t>
            </a:r>
          </a:p>
          <a:p>
            <a:pPr algn="ctr"/>
            <a:r>
              <a:rPr lang="en-US" dirty="0" smtClean="0">
                <a:solidFill>
                  <a:srgbClr val="5B98D2"/>
                </a:solidFill>
              </a:rPr>
              <a:t>Magnetization </a:t>
            </a:r>
          </a:p>
          <a:p>
            <a:pPr algn="ctr"/>
            <a:r>
              <a:rPr lang="en-US" dirty="0" smtClean="0">
                <a:solidFill>
                  <a:srgbClr val="5B98D2"/>
                </a:solidFill>
              </a:rPr>
              <a:t>Curve</a:t>
            </a:r>
            <a:endParaRPr lang="en-US" dirty="0">
              <a:solidFill>
                <a:srgbClr val="5B98D2"/>
              </a:solidFill>
            </a:endParaRPr>
          </a:p>
        </p:txBody>
      </p:sp>
      <p:cxnSp>
        <p:nvCxnSpPr>
          <p:cNvPr id="42" name="Straight Arrow Connector 41"/>
          <p:cNvCxnSpPr/>
          <p:nvPr/>
        </p:nvCxnSpPr>
        <p:spPr>
          <a:xfrm rot="10800000">
            <a:off x="2541326" y="3276600"/>
            <a:ext cx="1219200" cy="1588"/>
          </a:xfrm>
          <a:prstGeom prst="straightConnector1">
            <a:avLst/>
          </a:prstGeom>
          <a:ln w="22225">
            <a:solidFill>
              <a:srgbClr val="3366FF"/>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5132126" y="3429000"/>
            <a:ext cx="1143000" cy="381000"/>
          </a:xfrm>
          <a:prstGeom prst="straightConnector1">
            <a:avLst/>
          </a:prstGeom>
          <a:ln w="22225">
            <a:solidFill>
              <a:srgbClr val="3366FF"/>
            </a:solidFill>
            <a:tailEnd type="triangle"/>
          </a:ln>
        </p:spPr>
        <p:style>
          <a:lnRef idx="1">
            <a:schemeClr val="accent1"/>
          </a:lnRef>
          <a:fillRef idx="0">
            <a:schemeClr val="accent1"/>
          </a:fillRef>
          <a:effectRef idx="0">
            <a:schemeClr val="accent1"/>
          </a:effectRef>
          <a:fontRef idx="minor">
            <a:schemeClr val="tx1"/>
          </a:fontRef>
        </p:style>
      </p:cxnSp>
      <p:pic>
        <p:nvPicPr>
          <p:cNvPr id="44" name="Picture 43"/>
          <p:cNvPicPr>
            <a:picLocks noChangeAspect="1"/>
          </p:cNvPicPr>
          <p:nvPr/>
        </p:nvPicPr>
        <p:blipFill>
          <a:blip r:embed="rId11"/>
          <a:stretch>
            <a:fillRect/>
          </a:stretch>
        </p:blipFill>
        <p:spPr>
          <a:xfrm>
            <a:off x="1779326" y="2362200"/>
            <a:ext cx="241300" cy="266700"/>
          </a:xfrm>
          <a:prstGeom prst="rect">
            <a:avLst/>
          </a:prstGeom>
        </p:spPr>
      </p:pic>
      <p:pic>
        <p:nvPicPr>
          <p:cNvPr id="45" name="Picture 44"/>
          <p:cNvPicPr>
            <a:picLocks noChangeAspect="1"/>
          </p:cNvPicPr>
          <p:nvPr/>
        </p:nvPicPr>
        <p:blipFill>
          <a:blip r:embed="rId12"/>
          <a:stretch>
            <a:fillRect/>
          </a:stretch>
        </p:blipFill>
        <p:spPr>
          <a:xfrm>
            <a:off x="1474526" y="2590800"/>
            <a:ext cx="247650" cy="266700"/>
          </a:xfrm>
          <a:prstGeom prst="rect">
            <a:avLst/>
          </a:prstGeom>
        </p:spPr>
      </p:pic>
      <p:pic>
        <p:nvPicPr>
          <p:cNvPr id="46" name="Picture 45"/>
          <p:cNvPicPr>
            <a:picLocks noChangeAspect="1"/>
          </p:cNvPicPr>
          <p:nvPr/>
        </p:nvPicPr>
        <p:blipFill>
          <a:blip r:embed="rId13"/>
          <a:stretch>
            <a:fillRect/>
          </a:stretch>
        </p:blipFill>
        <p:spPr>
          <a:xfrm>
            <a:off x="941126" y="3733800"/>
            <a:ext cx="457200" cy="249382"/>
          </a:xfrm>
          <a:prstGeom prst="rect">
            <a:avLst/>
          </a:prstGeom>
        </p:spPr>
      </p:pic>
      <p:pic>
        <p:nvPicPr>
          <p:cNvPr id="47" name="Picture 46"/>
          <p:cNvPicPr>
            <a:picLocks noChangeAspect="1"/>
          </p:cNvPicPr>
          <p:nvPr/>
        </p:nvPicPr>
        <p:blipFill>
          <a:blip r:embed="rId14"/>
          <a:stretch>
            <a:fillRect/>
          </a:stretch>
        </p:blipFill>
        <p:spPr>
          <a:xfrm>
            <a:off x="2693726" y="3733800"/>
            <a:ext cx="323850" cy="266700"/>
          </a:xfrm>
          <a:prstGeom prst="rect">
            <a:avLst/>
          </a:prstGeom>
        </p:spPr>
      </p:pic>
      <p:pic>
        <p:nvPicPr>
          <p:cNvPr id="48" name="Picture 47"/>
          <p:cNvPicPr>
            <a:picLocks noChangeAspect="1"/>
          </p:cNvPicPr>
          <p:nvPr/>
        </p:nvPicPr>
        <p:blipFill>
          <a:blip r:embed="rId15"/>
          <a:stretch>
            <a:fillRect/>
          </a:stretch>
        </p:blipFill>
        <p:spPr>
          <a:xfrm>
            <a:off x="2541326" y="4419600"/>
            <a:ext cx="381000" cy="242455"/>
          </a:xfrm>
          <a:prstGeom prst="rect">
            <a:avLst/>
          </a:prstGeom>
        </p:spPr>
      </p:pic>
      <p:pic>
        <p:nvPicPr>
          <p:cNvPr id="49" name="Picture 48"/>
          <p:cNvPicPr>
            <a:picLocks noChangeAspect="1"/>
          </p:cNvPicPr>
          <p:nvPr/>
        </p:nvPicPr>
        <p:blipFill>
          <a:blip r:embed="rId16"/>
          <a:stretch>
            <a:fillRect/>
          </a:stretch>
        </p:blipFill>
        <p:spPr>
          <a:xfrm>
            <a:off x="2160326" y="4648200"/>
            <a:ext cx="412750" cy="266700"/>
          </a:xfrm>
          <a:prstGeom prst="rect">
            <a:avLst/>
          </a:prstGeom>
        </p:spPr>
      </p:pic>
      <p:pic>
        <p:nvPicPr>
          <p:cNvPr id="50" name="Picture 49"/>
          <p:cNvPicPr>
            <a:picLocks noChangeAspect="1"/>
          </p:cNvPicPr>
          <p:nvPr/>
        </p:nvPicPr>
        <p:blipFill>
          <a:blip r:embed="rId17"/>
          <a:stretch>
            <a:fillRect/>
          </a:stretch>
        </p:blipFill>
        <p:spPr>
          <a:xfrm>
            <a:off x="7646726" y="4953000"/>
            <a:ext cx="182880" cy="228600"/>
          </a:xfrm>
          <a:prstGeom prst="rect">
            <a:avLst/>
          </a:prstGeom>
        </p:spPr>
      </p:pic>
      <p:pic>
        <p:nvPicPr>
          <p:cNvPr id="51" name="Picture 50"/>
          <p:cNvPicPr>
            <a:picLocks noChangeAspect="1"/>
          </p:cNvPicPr>
          <p:nvPr/>
        </p:nvPicPr>
        <p:blipFill>
          <a:blip r:embed="rId18"/>
          <a:stretch>
            <a:fillRect/>
          </a:stretch>
        </p:blipFill>
        <p:spPr>
          <a:xfrm>
            <a:off x="7265726" y="3810000"/>
            <a:ext cx="632178" cy="177800"/>
          </a:xfrm>
          <a:prstGeom prst="rect">
            <a:avLst/>
          </a:prstGeom>
        </p:spPr>
      </p:pic>
      <p:cxnSp>
        <p:nvCxnSpPr>
          <p:cNvPr id="52" name="Straight Arrow Connector 51"/>
          <p:cNvCxnSpPr/>
          <p:nvPr/>
        </p:nvCxnSpPr>
        <p:spPr>
          <a:xfrm flipV="1">
            <a:off x="6656126" y="3352800"/>
            <a:ext cx="76200" cy="76200"/>
          </a:xfrm>
          <a:prstGeom prst="straightConnector1">
            <a:avLst/>
          </a:prstGeom>
          <a:ln w="635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flipV="1">
            <a:off x="2541326" y="2743200"/>
            <a:ext cx="76200" cy="76200"/>
          </a:xfrm>
          <a:prstGeom prst="straightConnector1">
            <a:avLst/>
          </a:prstGeom>
          <a:ln w="508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a:xfrm rot="10800000" flipV="1">
            <a:off x="1626926" y="3048000"/>
            <a:ext cx="76200" cy="76200"/>
          </a:xfrm>
          <a:prstGeom prst="straightConnector1">
            <a:avLst/>
          </a:prstGeom>
          <a:ln w="50800">
            <a:solidFill>
              <a:srgbClr val="00009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flipH="1">
            <a:off x="1322126" y="4343400"/>
            <a:ext cx="76200" cy="152400"/>
          </a:xfrm>
          <a:prstGeom prst="straightConnector1">
            <a:avLst/>
          </a:prstGeom>
          <a:ln w="50800">
            <a:solidFill>
              <a:srgbClr val="00009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flipV="1">
            <a:off x="2388926" y="4267200"/>
            <a:ext cx="76200" cy="76200"/>
          </a:xfrm>
          <a:prstGeom prst="straightConnector1">
            <a:avLst/>
          </a:prstGeom>
          <a:ln w="50800">
            <a:solidFill>
              <a:srgbClr val="00009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flipV="1">
            <a:off x="2769926" y="2743200"/>
            <a:ext cx="76200" cy="152400"/>
          </a:xfrm>
          <a:prstGeom prst="straightConnector1">
            <a:avLst/>
          </a:prstGeom>
          <a:ln w="50800">
            <a:solidFill>
              <a:srgbClr val="000090"/>
            </a:solidFill>
            <a:tailEnd type="triangle"/>
          </a:ln>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5"/>
          <p:cNvSpPr>
            <a:spLocks noChangeArrowheads="1"/>
          </p:cNvSpPr>
          <p:nvPr/>
        </p:nvSpPr>
        <p:spPr bwMode="auto">
          <a:xfrm>
            <a:off x="3371850" y="152400"/>
            <a:ext cx="2800350" cy="457200"/>
          </a:xfrm>
          <a:prstGeom prst="rect">
            <a:avLst/>
          </a:prstGeom>
          <a:noFill/>
          <a:ln w="9525">
            <a:noFill/>
            <a:miter lim="800000"/>
            <a:headEnd/>
            <a:tailEnd/>
          </a:ln>
        </p:spPr>
        <p:txBody>
          <a:bodyPr wrap="none">
            <a:spAutoFit/>
          </a:bodyPr>
          <a:lstStyle/>
          <a:p>
            <a:r>
              <a:rPr lang="en-US" sz="2400" i="1" u="sng"/>
              <a:t>Magnetic Materials</a:t>
            </a:r>
          </a:p>
        </p:txBody>
      </p:sp>
      <p:sp>
        <p:nvSpPr>
          <p:cNvPr id="21511" name="TextBox 11"/>
          <p:cNvSpPr txBox="1">
            <a:spLocks noChangeArrowheads="1"/>
          </p:cNvSpPr>
          <p:nvPr/>
        </p:nvSpPr>
        <p:spPr bwMode="auto">
          <a:xfrm>
            <a:off x="3276600" y="914400"/>
            <a:ext cx="2794000" cy="369888"/>
          </a:xfrm>
          <a:prstGeom prst="rect">
            <a:avLst/>
          </a:prstGeom>
          <a:noFill/>
          <a:ln w="9525">
            <a:noFill/>
            <a:miter lim="800000"/>
            <a:headEnd/>
            <a:tailEnd/>
          </a:ln>
        </p:spPr>
        <p:txBody>
          <a:bodyPr wrap="none">
            <a:spAutoFit/>
          </a:bodyPr>
          <a:lstStyle/>
          <a:p>
            <a:r>
              <a:rPr lang="en-US">
                <a:solidFill>
                  <a:srgbClr val="5B98D2"/>
                </a:solidFill>
              </a:rPr>
              <a:t>Which has lower energy ?</a:t>
            </a:r>
          </a:p>
        </p:txBody>
      </p:sp>
      <p:sp>
        <p:nvSpPr>
          <p:cNvPr id="13" name="Left-Right Arrow 12"/>
          <p:cNvSpPr>
            <a:spLocks noChangeArrowheads="1"/>
          </p:cNvSpPr>
          <p:nvPr/>
        </p:nvSpPr>
        <p:spPr bwMode="auto">
          <a:xfrm>
            <a:off x="3962400" y="1371600"/>
            <a:ext cx="1447800" cy="457200"/>
          </a:xfrm>
          <a:prstGeom prst="leftRightArrow">
            <a:avLst>
              <a:gd name="adj1" fmla="val 50000"/>
              <a:gd name="adj2" fmla="val 50007"/>
            </a:avLst>
          </a:prstGeom>
          <a:solidFill>
            <a:srgbClr val="5B98D2"/>
          </a:solidFill>
          <a:ln w="9525">
            <a:solidFill>
              <a:schemeClr val="tx1"/>
            </a:solidFill>
            <a:miter lim="800000"/>
            <a:headEnd/>
            <a:tailEnd/>
          </a:ln>
          <a:effectLst>
            <a:outerShdw blurRad="63500" dist="23000" dir="5400000" rotWithShape="0">
              <a:srgbClr val="000000">
                <a:alpha val="34999"/>
              </a:srgbClr>
            </a:outerShdw>
          </a:effectLst>
        </p:spPr>
        <p:txBody>
          <a:bodyPr anchor="ctr"/>
          <a:lstStyle/>
          <a:p>
            <a:pPr algn="ctr"/>
            <a:endParaRPr lang="en-US">
              <a:solidFill>
                <a:srgbClr val="FFFFFF"/>
              </a:solidFill>
              <a:latin typeface="Arial" charset="0"/>
            </a:endParaRPr>
          </a:p>
        </p:txBody>
      </p:sp>
      <p:sp>
        <p:nvSpPr>
          <p:cNvPr id="9" name="Oval 8"/>
          <p:cNvSpPr>
            <a:spLocks noChangeArrowheads="1"/>
          </p:cNvSpPr>
          <p:nvPr/>
        </p:nvSpPr>
        <p:spPr bwMode="auto">
          <a:xfrm>
            <a:off x="5791200" y="457200"/>
            <a:ext cx="3352800" cy="1828800"/>
          </a:xfrm>
          <a:prstGeom prst="ellipse">
            <a:avLst/>
          </a:prstGeom>
          <a:noFill/>
          <a:ln w="9525">
            <a:solidFill>
              <a:srgbClr val="000000"/>
            </a:solidFill>
            <a:prstDash val="dash"/>
            <a:round/>
            <a:headEnd/>
            <a:tailEnd/>
          </a:ln>
          <a:effectLst>
            <a:outerShdw blurRad="63500" dist="23000" dir="5400000" rotWithShape="0">
              <a:srgbClr val="000000">
                <a:alpha val="34999"/>
              </a:srgbClr>
            </a:outerShdw>
          </a:effectLst>
        </p:spPr>
        <p:txBody>
          <a:bodyPr anchor="ctr"/>
          <a:lstStyle/>
          <a:p>
            <a:pPr algn="ctr"/>
            <a:endParaRPr lang="en-US">
              <a:solidFill>
                <a:srgbClr val="FFFFFF"/>
              </a:solidFill>
              <a:latin typeface="Arial" charset="0"/>
            </a:endParaRPr>
          </a:p>
        </p:txBody>
      </p:sp>
      <p:pic>
        <p:nvPicPr>
          <p:cNvPr id="2" name="Picture 1" descr="Screen shot 2011-08-03 at 11.48.4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3276601"/>
            <a:ext cx="3048000" cy="1982056"/>
          </a:xfrm>
          <a:prstGeom prst="rect">
            <a:avLst/>
          </a:prstGeom>
        </p:spPr>
      </p:pic>
      <p:pic>
        <p:nvPicPr>
          <p:cNvPr id="3" name="Picture 2"/>
          <p:cNvPicPr>
            <a:picLocks noChangeAspect="1"/>
          </p:cNvPicPr>
          <p:nvPr/>
        </p:nvPicPr>
        <p:blipFill>
          <a:blip r:embed="rId3"/>
          <a:stretch>
            <a:fillRect/>
          </a:stretch>
        </p:blipFill>
        <p:spPr>
          <a:xfrm>
            <a:off x="533400" y="762000"/>
            <a:ext cx="2286000" cy="1158446"/>
          </a:xfrm>
          <a:prstGeom prst="rect">
            <a:avLst/>
          </a:prstGeom>
        </p:spPr>
      </p:pic>
      <p:sp>
        <p:nvSpPr>
          <p:cNvPr id="4" name="TextBox 3"/>
          <p:cNvSpPr txBox="1"/>
          <p:nvPr/>
        </p:nvSpPr>
        <p:spPr>
          <a:xfrm>
            <a:off x="762000" y="1905000"/>
            <a:ext cx="792104" cy="276999"/>
          </a:xfrm>
          <a:prstGeom prst="rect">
            <a:avLst/>
          </a:prstGeom>
          <a:noFill/>
        </p:spPr>
        <p:txBody>
          <a:bodyPr wrap="none" rtlCol="0">
            <a:spAutoFit/>
          </a:bodyPr>
          <a:lstStyle/>
          <a:p>
            <a:r>
              <a:rPr lang="en-US" sz="1200" dirty="0" smtClean="0"/>
              <a:t>Orbital 1</a:t>
            </a:r>
            <a:endParaRPr lang="en-US" sz="1200" dirty="0"/>
          </a:p>
        </p:txBody>
      </p:sp>
      <p:sp>
        <p:nvSpPr>
          <p:cNvPr id="14" name="TextBox 13"/>
          <p:cNvSpPr txBox="1"/>
          <p:nvPr/>
        </p:nvSpPr>
        <p:spPr>
          <a:xfrm>
            <a:off x="1905000" y="1905000"/>
            <a:ext cx="792104" cy="276999"/>
          </a:xfrm>
          <a:prstGeom prst="rect">
            <a:avLst/>
          </a:prstGeom>
          <a:noFill/>
        </p:spPr>
        <p:txBody>
          <a:bodyPr wrap="none" rtlCol="0">
            <a:spAutoFit/>
          </a:bodyPr>
          <a:lstStyle/>
          <a:p>
            <a:r>
              <a:rPr lang="en-US" sz="1200" dirty="0" smtClean="0"/>
              <a:t>Orbital 2</a:t>
            </a:r>
            <a:endParaRPr lang="en-US" sz="1200" dirty="0"/>
          </a:p>
        </p:txBody>
      </p:sp>
      <p:pic>
        <p:nvPicPr>
          <p:cNvPr id="5" name="Picture 4"/>
          <p:cNvPicPr>
            <a:picLocks noChangeAspect="1"/>
          </p:cNvPicPr>
          <p:nvPr/>
        </p:nvPicPr>
        <p:blipFill>
          <a:blip r:embed="rId4"/>
          <a:stretch>
            <a:fillRect/>
          </a:stretch>
        </p:blipFill>
        <p:spPr>
          <a:xfrm>
            <a:off x="6324600" y="762000"/>
            <a:ext cx="2286000" cy="1158446"/>
          </a:xfrm>
          <a:prstGeom prst="rect">
            <a:avLst/>
          </a:prstGeom>
        </p:spPr>
      </p:pic>
      <p:sp>
        <p:nvSpPr>
          <p:cNvPr id="15" name="TextBox 14"/>
          <p:cNvSpPr txBox="1"/>
          <p:nvPr/>
        </p:nvSpPr>
        <p:spPr>
          <a:xfrm>
            <a:off x="6553200" y="1905000"/>
            <a:ext cx="792104" cy="276999"/>
          </a:xfrm>
          <a:prstGeom prst="rect">
            <a:avLst/>
          </a:prstGeom>
          <a:noFill/>
        </p:spPr>
        <p:txBody>
          <a:bodyPr wrap="none" rtlCol="0">
            <a:spAutoFit/>
          </a:bodyPr>
          <a:lstStyle/>
          <a:p>
            <a:r>
              <a:rPr lang="en-US" sz="1200" dirty="0" smtClean="0"/>
              <a:t>Orbital 1</a:t>
            </a:r>
            <a:endParaRPr lang="en-US" sz="1200" dirty="0"/>
          </a:p>
        </p:txBody>
      </p:sp>
      <p:sp>
        <p:nvSpPr>
          <p:cNvPr id="16" name="TextBox 15"/>
          <p:cNvSpPr txBox="1"/>
          <p:nvPr/>
        </p:nvSpPr>
        <p:spPr>
          <a:xfrm>
            <a:off x="7696200" y="1905000"/>
            <a:ext cx="792104" cy="276999"/>
          </a:xfrm>
          <a:prstGeom prst="rect">
            <a:avLst/>
          </a:prstGeom>
          <a:noFill/>
        </p:spPr>
        <p:txBody>
          <a:bodyPr wrap="none" rtlCol="0">
            <a:spAutoFit/>
          </a:bodyPr>
          <a:lstStyle/>
          <a:p>
            <a:r>
              <a:rPr lang="en-US" sz="1200" dirty="0" smtClean="0"/>
              <a:t>Orbital 2</a:t>
            </a:r>
            <a:endParaRPr lang="en-US" sz="1200" dirty="0"/>
          </a:p>
        </p:txBody>
      </p:sp>
      <p:sp>
        <p:nvSpPr>
          <p:cNvPr id="6" name="TextBox 5"/>
          <p:cNvSpPr txBox="1"/>
          <p:nvPr/>
        </p:nvSpPr>
        <p:spPr>
          <a:xfrm>
            <a:off x="3886200" y="2514600"/>
            <a:ext cx="1261884" cy="276999"/>
          </a:xfrm>
          <a:prstGeom prst="rect">
            <a:avLst/>
          </a:prstGeom>
          <a:noFill/>
        </p:spPr>
        <p:txBody>
          <a:bodyPr wrap="none" rtlCol="0">
            <a:spAutoFit/>
          </a:bodyPr>
          <a:lstStyle/>
          <a:p>
            <a:r>
              <a:rPr lang="en-US" sz="1200" dirty="0" smtClean="0"/>
              <a:t>Atomic Number</a:t>
            </a:r>
            <a:endParaRPr lang="en-US" sz="1200" dirty="0"/>
          </a:p>
        </p:txBody>
      </p:sp>
      <p:sp>
        <p:nvSpPr>
          <p:cNvPr id="7" name="TextBox 6"/>
          <p:cNvSpPr txBox="1"/>
          <p:nvPr/>
        </p:nvSpPr>
        <p:spPr>
          <a:xfrm>
            <a:off x="5181600" y="2514600"/>
            <a:ext cx="753181" cy="276999"/>
          </a:xfrm>
          <a:prstGeom prst="rect">
            <a:avLst/>
          </a:prstGeom>
          <a:noFill/>
        </p:spPr>
        <p:txBody>
          <a:bodyPr wrap="none" rtlCol="0">
            <a:spAutoFit/>
          </a:bodyPr>
          <a:lstStyle/>
          <a:p>
            <a:r>
              <a:rPr lang="en-US" sz="1200" dirty="0" smtClean="0"/>
              <a:t>Element</a:t>
            </a:r>
            <a:endParaRPr lang="en-US" sz="1200" dirty="0"/>
          </a:p>
        </p:txBody>
      </p:sp>
      <p:sp>
        <p:nvSpPr>
          <p:cNvPr id="8" name="TextBox 7"/>
          <p:cNvSpPr txBox="1"/>
          <p:nvPr/>
        </p:nvSpPr>
        <p:spPr>
          <a:xfrm>
            <a:off x="6019800" y="2514600"/>
            <a:ext cx="1969109" cy="276999"/>
          </a:xfrm>
          <a:prstGeom prst="rect">
            <a:avLst/>
          </a:prstGeom>
          <a:noFill/>
        </p:spPr>
        <p:txBody>
          <a:bodyPr wrap="none" rtlCol="0">
            <a:spAutoFit/>
          </a:bodyPr>
          <a:lstStyle/>
          <a:p>
            <a:r>
              <a:rPr lang="en-US" sz="1200" dirty="0" smtClean="0"/>
              <a:t>Electronic Structure of 3</a:t>
            </a:r>
            <a:r>
              <a:rPr lang="en-US" sz="1200" i="1" dirty="0" smtClean="0"/>
              <a:t>d</a:t>
            </a:r>
            <a:endParaRPr lang="en-US" sz="1200" dirty="0"/>
          </a:p>
        </p:txBody>
      </p:sp>
      <p:sp>
        <p:nvSpPr>
          <p:cNvPr id="10" name="TextBox 9"/>
          <p:cNvSpPr txBox="1"/>
          <p:nvPr/>
        </p:nvSpPr>
        <p:spPr>
          <a:xfrm>
            <a:off x="8001000" y="2514600"/>
            <a:ext cx="1047532" cy="276999"/>
          </a:xfrm>
          <a:prstGeom prst="rect">
            <a:avLst/>
          </a:prstGeom>
          <a:noFill/>
        </p:spPr>
        <p:txBody>
          <a:bodyPr wrap="none" rtlCol="0">
            <a:spAutoFit/>
          </a:bodyPr>
          <a:lstStyle/>
          <a:p>
            <a:r>
              <a:rPr lang="en-US" sz="1200" dirty="0" smtClean="0"/>
              <a:t>Moment (</a:t>
            </a:r>
            <a:r>
              <a:rPr lang="en-US" sz="1200" dirty="0" err="1" smtClean="0"/>
              <a:t>μ</a:t>
            </a:r>
            <a:r>
              <a:rPr lang="en-US" sz="1200" baseline="-25000" dirty="0" err="1" smtClean="0"/>
              <a:t>B</a:t>
            </a:r>
            <a:r>
              <a:rPr lang="en-US" sz="1200" dirty="0" smtClean="0"/>
              <a:t>)</a:t>
            </a:r>
            <a:endParaRPr lang="en-US" sz="1200" dirty="0"/>
          </a:p>
        </p:txBody>
      </p:sp>
      <p:sp>
        <p:nvSpPr>
          <p:cNvPr id="12" name="TextBox 11"/>
          <p:cNvSpPr txBox="1"/>
          <p:nvPr/>
        </p:nvSpPr>
        <p:spPr>
          <a:xfrm>
            <a:off x="4343400" y="2895600"/>
            <a:ext cx="346068" cy="3231653"/>
          </a:xfrm>
          <a:prstGeom prst="rect">
            <a:avLst/>
          </a:prstGeom>
          <a:noFill/>
        </p:spPr>
        <p:txBody>
          <a:bodyPr wrap="none" rtlCol="0">
            <a:spAutoFit/>
          </a:bodyPr>
          <a:lstStyle/>
          <a:p>
            <a:r>
              <a:rPr lang="en-US" sz="1200" dirty="0" smtClean="0"/>
              <a:t>21</a:t>
            </a:r>
          </a:p>
          <a:p>
            <a:endParaRPr lang="en-US" sz="1200" dirty="0" smtClean="0"/>
          </a:p>
          <a:p>
            <a:r>
              <a:rPr lang="en-US" sz="1200" dirty="0" smtClean="0"/>
              <a:t>22</a:t>
            </a:r>
          </a:p>
          <a:p>
            <a:endParaRPr lang="en-US" sz="1200" dirty="0" smtClean="0"/>
          </a:p>
          <a:p>
            <a:r>
              <a:rPr lang="en-US" sz="1200" dirty="0" smtClean="0"/>
              <a:t>23</a:t>
            </a:r>
          </a:p>
          <a:p>
            <a:endParaRPr lang="en-US" sz="1200" dirty="0" smtClean="0"/>
          </a:p>
          <a:p>
            <a:r>
              <a:rPr lang="en-US" sz="1200" dirty="0" smtClean="0"/>
              <a:t>24</a:t>
            </a:r>
          </a:p>
          <a:p>
            <a:endParaRPr lang="en-US" sz="1200" dirty="0" smtClean="0"/>
          </a:p>
          <a:p>
            <a:r>
              <a:rPr lang="en-US" sz="1200" dirty="0" smtClean="0"/>
              <a:t>25</a:t>
            </a:r>
          </a:p>
          <a:p>
            <a:endParaRPr lang="en-US" sz="1200" dirty="0" smtClean="0"/>
          </a:p>
          <a:p>
            <a:r>
              <a:rPr lang="en-US" sz="1200" dirty="0" smtClean="0"/>
              <a:t>26</a:t>
            </a:r>
          </a:p>
          <a:p>
            <a:endParaRPr lang="en-US" sz="1200" dirty="0" smtClean="0"/>
          </a:p>
          <a:p>
            <a:r>
              <a:rPr lang="en-US" sz="1200" dirty="0" smtClean="0"/>
              <a:t>27</a:t>
            </a:r>
          </a:p>
          <a:p>
            <a:endParaRPr lang="en-US" sz="1200" dirty="0" smtClean="0"/>
          </a:p>
          <a:p>
            <a:r>
              <a:rPr lang="en-US" sz="1200" dirty="0" smtClean="0"/>
              <a:t>28</a:t>
            </a:r>
          </a:p>
          <a:p>
            <a:endParaRPr lang="en-US" sz="1200" dirty="0" smtClean="0"/>
          </a:p>
          <a:p>
            <a:r>
              <a:rPr lang="en-US" sz="1200" dirty="0" smtClean="0"/>
              <a:t>29</a:t>
            </a:r>
            <a:endParaRPr lang="en-US" sz="1200" dirty="0"/>
          </a:p>
        </p:txBody>
      </p:sp>
      <p:sp>
        <p:nvSpPr>
          <p:cNvPr id="17" name="TextBox 16"/>
          <p:cNvSpPr txBox="1"/>
          <p:nvPr/>
        </p:nvSpPr>
        <p:spPr>
          <a:xfrm>
            <a:off x="5410200" y="2895600"/>
            <a:ext cx="390752" cy="3231653"/>
          </a:xfrm>
          <a:prstGeom prst="rect">
            <a:avLst/>
          </a:prstGeom>
          <a:noFill/>
        </p:spPr>
        <p:txBody>
          <a:bodyPr wrap="none" rtlCol="0">
            <a:spAutoFit/>
          </a:bodyPr>
          <a:lstStyle/>
          <a:p>
            <a:r>
              <a:rPr lang="en-US" sz="1200" dirty="0" err="1" smtClean="0"/>
              <a:t>Sc</a:t>
            </a:r>
            <a:endParaRPr lang="en-US" sz="1200" dirty="0" smtClean="0"/>
          </a:p>
          <a:p>
            <a:endParaRPr lang="en-US" sz="1200" dirty="0"/>
          </a:p>
          <a:p>
            <a:r>
              <a:rPr lang="en-US" sz="1200" dirty="0" smtClean="0"/>
              <a:t>Ti</a:t>
            </a:r>
          </a:p>
          <a:p>
            <a:endParaRPr lang="en-US" sz="1200" dirty="0"/>
          </a:p>
          <a:p>
            <a:r>
              <a:rPr lang="en-US" sz="1200" dirty="0" smtClean="0"/>
              <a:t>V</a:t>
            </a:r>
          </a:p>
          <a:p>
            <a:endParaRPr lang="en-US" sz="1200" dirty="0"/>
          </a:p>
          <a:p>
            <a:r>
              <a:rPr lang="en-US" sz="1200" dirty="0" smtClean="0"/>
              <a:t>Cr</a:t>
            </a:r>
          </a:p>
          <a:p>
            <a:endParaRPr lang="en-US" sz="1200" dirty="0"/>
          </a:p>
          <a:p>
            <a:r>
              <a:rPr lang="en-US" sz="1200" dirty="0" err="1" smtClean="0"/>
              <a:t>Mn</a:t>
            </a:r>
            <a:endParaRPr lang="en-US" sz="1200" dirty="0" smtClean="0"/>
          </a:p>
          <a:p>
            <a:endParaRPr lang="en-US" sz="1200" dirty="0"/>
          </a:p>
          <a:p>
            <a:r>
              <a:rPr lang="en-US" sz="1200" dirty="0" smtClean="0"/>
              <a:t>Fe</a:t>
            </a:r>
          </a:p>
          <a:p>
            <a:endParaRPr lang="en-US" sz="1200" dirty="0"/>
          </a:p>
          <a:p>
            <a:r>
              <a:rPr lang="en-US" sz="1200" dirty="0" smtClean="0"/>
              <a:t>Co</a:t>
            </a:r>
          </a:p>
          <a:p>
            <a:endParaRPr lang="en-US" sz="1200" dirty="0"/>
          </a:p>
          <a:p>
            <a:r>
              <a:rPr lang="en-US" sz="1200" dirty="0" smtClean="0"/>
              <a:t>Ni</a:t>
            </a:r>
          </a:p>
          <a:p>
            <a:endParaRPr lang="en-US" sz="1200" dirty="0"/>
          </a:p>
          <a:p>
            <a:r>
              <a:rPr lang="en-US" sz="1200" dirty="0" smtClean="0"/>
              <a:t>Cu</a:t>
            </a:r>
            <a:endParaRPr lang="en-US" sz="1200" dirty="0"/>
          </a:p>
        </p:txBody>
      </p:sp>
      <p:sp>
        <p:nvSpPr>
          <p:cNvPr id="18" name="TextBox 17"/>
          <p:cNvSpPr txBox="1"/>
          <p:nvPr/>
        </p:nvSpPr>
        <p:spPr>
          <a:xfrm>
            <a:off x="8382000" y="2895600"/>
            <a:ext cx="265367" cy="3231653"/>
          </a:xfrm>
          <a:prstGeom prst="rect">
            <a:avLst/>
          </a:prstGeom>
          <a:noFill/>
        </p:spPr>
        <p:txBody>
          <a:bodyPr wrap="none" rtlCol="0">
            <a:spAutoFit/>
          </a:bodyPr>
          <a:lstStyle/>
          <a:p>
            <a:r>
              <a:rPr lang="en-US" sz="1200" dirty="0" smtClean="0"/>
              <a:t>1</a:t>
            </a:r>
          </a:p>
          <a:p>
            <a:endParaRPr lang="en-US" sz="1200" dirty="0"/>
          </a:p>
          <a:p>
            <a:r>
              <a:rPr lang="en-US" sz="1200" dirty="0" smtClean="0"/>
              <a:t>2</a:t>
            </a:r>
          </a:p>
          <a:p>
            <a:endParaRPr lang="en-US" sz="1200" dirty="0"/>
          </a:p>
          <a:p>
            <a:r>
              <a:rPr lang="en-US" sz="1200" dirty="0" smtClean="0"/>
              <a:t>3</a:t>
            </a:r>
          </a:p>
          <a:p>
            <a:endParaRPr lang="en-US" sz="1200" dirty="0"/>
          </a:p>
          <a:p>
            <a:r>
              <a:rPr lang="en-US" sz="1200" dirty="0" smtClean="0"/>
              <a:t>5</a:t>
            </a:r>
          </a:p>
          <a:p>
            <a:endParaRPr lang="en-US" sz="1200" dirty="0"/>
          </a:p>
          <a:p>
            <a:r>
              <a:rPr lang="en-US" sz="1200" dirty="0" smtClean="0"/>
              <a:t>5</a:t>
            </a:r>
          </a:p>
          <a:p>
            <a:endParaRPr lang="en-US" sz="1200" dirty="0"/>
          </a:p>
          <a:p>
            <a:r>
              <a:rPr lang="en-US" sz="1200" dirty="0" smtClean="0"/>
              <a:t>4</a:t>
            </a:r>
          </a:p>
          <a:p>
            <a:endParaRPr lang="en-US" sz="1200" dirty="0"/>
          </a:p>
          <a:p>
            <a:r>
              <a:rPr lang="en-US" sz="1200" dirty="0" smtClean="0"/>
              <a:t>3</a:t>
            </a:r>
          </a:p>
          <a:p>
            <a:endParaRPr lang="en-US" sz="1200" dirty="0"/>
          </a:p>
          <a:p>
            <a:r>
              <a:rPr lang="en-US" sz="1200" dirty="0" smtClean="0"/>
              <a:t>2</a:t>
            </a:r>
          </a:p>
          <a:p>
            <a:endParaRPr lang="en-US" sz="1200" dirty="0"/>
          </a:p>
          <a:p>
            <a:r>
              <a:rPr lang="en-US" sz="1200" dirty="0" smtClean="0"/>
              <a:t>0</a:t>
            </a:r>
            <a:endParaRPr lang="en-US" sz="1200" dirty="0"/>
          </a:p>
        </p:txBody>
      </p:sp>
      <p:sp>
        <p:nvSpPr>
          <p:cNvPr id="19" name="Rectangle 18"/>
          <p:cNvSpPr/>
          <p:nvPr/>
        </p:nvSpPr>
        <p:spPr>
          <a:xfrm>
            <a:off x="6324600" y="2895600"/>
            <a:ext cx="228600" cy="2286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Rectangle 24"/>
          <p:cNvSpPr/>
          <p:nvPr/>
        </p:nvSpPr>
        <p:spPr>
          <a:xfrm>
            <a:off x="6629400" y="2895600"/>
            <a:ext cx="228600" cy="2286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6934200" y="2895600"/>
            <a:ext cx="228600" cy="2286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7239000" y="2895600"/>
            <a:ext cx="228600" cy="2286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7543800" y="2895600"/>
            <a:ext cx="228600" cy="2286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 name="Straight Arrow Connector 20"/>
          <p:cNvCxnSpPr>
            <a:stCxn id="19" idx="2"/>
            <a:endCxn id="19" idx="0"/>
          </p:cNvCxnSpPr>
          <p:nvPr/>
        </p:nvCxnSpPr>
        <p:spPr>
          <a:xfrm flipV="1">
            <a:off x="6438900" y="2895600"/>
            <a:ext cx="0" cy="228600"/>
          </a:xfrm>
          <a:prstGeom prst="straightConnector1">
            <a:avLst/>
          </a:prstGeom>
          <a:ln>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sp>
        <p:nvSpPr>
          <p:cNvPr id="31" name="Rectangle 30"/>
          <p:cNvSpPr/>
          <p:nvPr/>
        </p:nvSpPr>
        <p:spPr>
          <a:xfrm>
            <a:off x="6324600" y="3276600"/>
            <a:ext cx="228600" cy="2286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32" name="Straight Arrow Connector 31"/>
          <p:cNvCxnSpPr>
            <a:stCxn id="31" idx="2"/>
            <a:endCxn id="31" idx="0"/>
          </p:cNvCxnSpPr>
          <p:nvPr/>
        </p:nvCxnSpPr>
        <p:spPr>
          <a:xfrm flipV="1">
            <a:off x="6438900" y="3276600"/>
            <a:ext cx="0" cy="228600"/>
          </a:xfrm>
          <a:prstGeom prst="straightConnector1">
            <a:avLst/>
          </a:prstGeom>
          <a:ln>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sp>
        <p:nvSpPr>
          <p:cNvPr id="33" name="Rectangle 32"/>
          <p:cNvSpPr/>
          <p:nvPr/>
        </p:nvSpPr>
        <p:spPr>
          <a:xfrm>
            <a:off x="6629400" y="3276600"/>
            <a:ext cx="228600" cy="2286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34" name="Straight Arrow Connector 33"/>
          <p:cNvCxnSpPr>
            <a:stCxn id="33" idx="2"/>
            <a:endCxn id="33" idx="0"/>
          </p:cNvCxnSpPr>
          <p:nvPr/>
        </p:nvCxnSpPr>
        <p:spPr>
          <a:xfrm flipV="1">
            <a:off x="6743700" y="3276600"/>
            <a:ext cx="0" cy="228600"/>
          </a:xfrm>
          <a:prstGeom prst="straightConnector1">
            <a:avLst/>
          </a:prstGeom>
          <a:ln>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sp>
        <p:nvSpPr>
          <p:cNvPr id="35" name="Rectangle 34"/>
          <p:cNvSpPr/>
          <p:nvPr/>
        </p:nvSpPr>
        <p:spPr>
          <a:xfrm>
            <a:off x="6934200" y="3276600"/>
            <a:ext cx="228600" cy="2286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p:cNvSpPr/>
          <p:nvPr/>
        </p:nvSpPr>
        <p:spPr>
          <a:xfrm>
            <a:off x="7239000" y="3276600"/>
            <a:ext cx="228600" cy="2286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7543800" y="3276600"/>
            <a:ext cx="228600" cy="2286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p:cNvSpPr/>
          <p:nvPr/>
        </p:nvSpPr>
        <p:spPr>
          <a:xfrm>
            <a:off x="6324600" y="3657600"/>
            <a:ext cx="228600" cy="2286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45" name="Straight Arrow Connector 44"/>
          <p:cNvCxnSpPr>
            <a:stCxn id="44" idx="2"/>
            <a:endCxn id="44" idx="0"/>
          </p:cNvCxnSpPr>
          <p:nvPr/>
        </p:nvCxnSpPr>
        <p:spPr>
          <a:xfrm flipV="1">
            <a:off x="6438900" y="3657600"/>
            <a:ext cx="0" cy="228600"/>
          </a:xfrm>
          <a:prstGeom prst="straightConnector1">
            <a:avLst/>
          </a:prstGeom>
          <a:ln>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sp>
        <p:nvSpPr>
          <p:cNvPr id="46" name="Rectangle 45"/>
          <p:cNvSpPr/>
          <p:nvPr/>
        </p:nvSpPr>
        <p:spPr>
          <a:xfrm>
            <a:off x="6629400" y="3657600"/>
            <a:ext cx="228600" cy="2286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47" name="Straight Arrow Connector 46"/>
          <p:cNvCxnSpPr>
            <a:stCxn id="46" idx="2"/>
            <a:endCxn id="46" idx="0"/>
          </p:cNvCxnSpPr>
          <p:nvPr/>
        </p:nvCxnSpPr>
        <p:spPr>
          <a:xfrm flipV="1">
            <a:off x="6743700" y="3657600"/>
            <a:ext cx="0" cy="228600"/>
          </a:xfrm>
          <a:prstGeom prst="straightConnector1">
            <a:avLst/>
          </a:prstGeom>
          <a:ln>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sp>
        <p:nvSpPr>
          <p:cNvPr id="48" name="Rectangle 47"/>
          <p:cNvSpPr/>
          <p:nvPr/>
        </p:nvSpPr>
        <p:spPr>
          <a:xfrm>
            <a:off x="6934200" y="3657600"/>
            <a:ext cx="228600" cy="2286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49" name="Straight Arrow Connector 48"/>
          <p:cNvCxnSpPr>
            <a:stCxn id="48" idx="2"/>
            <a:endCxn id="48" idx="0"/>
          </p:cNvCxnSpPr>
          <p:nvPr/>
        </p:nvCxnSpPr>
        <p:spPr>
          <a:xfrm flipV="1">
            <a:off x="7048500" y="3657600"/>
            <a:ext cx="0" cy="228600"/>
          </a:xfrm>
          <a:prstGeom prst="straightConnector1">
            <a:avLst/>
          </a:prstGeom>
          <a:ln>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sp>
        <p:nvSpPr>
          <p:cNvPr id="50" name="Rectangle 49"/>
          <p:cNvSpPr/>
          <p:nvPr/>
        </p:nvSpPr>
        <p:spPr>
          <a:xfrm>
            <a:off x="7239000" y="3657600"/>
            <a:ext cx="228600" cy="2286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ectangle 50"/>
          <p:cNvSpPr/>
          <p:nvPr/>
        </p:nvSpPr>
        <p:spPr>
          <a:xfrm>
            <a:off x="7543800" y="3657600"/>
            <a:ext cx="228600" cy="2286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Rectangle 60"/>
          <p:cNvSpPr/>
          <p:nvPr/>
        </p:nvSpPr>
        <p:spPr>
          <a:xfrm>
            <a:off x="6324600" y="4038600"/>
            <a:ext cx="228600" cy="2286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62" name="Straight Arrow Connector 61"/>
          <p:cNvCxnSpPr>
            <a:stCxn id="61" idx="2"/>
            <a:endCxn id="61" idx="0"/>
          </p:cNvCxnSpPr>
          <p:nvPr/>
        </p:nvCxnSpPr>
        <p:spPr>
          <a:xfrm flipV="1">
            <a:off x="6438900" y="4038600"/>
            <a:ext cx="0" cy="228600"/>
          </a:xfrm>
          <a:prstGeom prst="straightConnector1">
            <a:avLst/>
          </a:prstGeom>
          <a:ln>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sp>
        <p:nvSpPr>
          <p:cNvPr id="63" name="Rectangle 62"/>
          <p:cNvSpPr/>
          <p:nvPr/>
        </p:nvSpPr>
        <p:spPr>
          <a:xfrm>
            <a:off x="6629400" y="4038600"/>
            <a:ext cx="228600" cy="2286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64" name="Straight Arrow Connector 63"/>
          <p:cNvCxnSpPr>
            <a:stCxn id="63" idx="2"/>
            <a:endCxn id="63" idx="0"/>
          </p:cNvCxnSpPr>
          <p:nvPr/>
        </p:nvCxnSpPr>
        <p:spPr>
          <a:xfrm flipV="1">
            <a:off x="6743700" y="4038600"/>
            <a:ext cx="0" cy="228600"/>
          </a:xfrm>
          <a:prstGeom prst="straightConnector1">
            <a:avLst/>
          </a:prstGeom>
          <a:ln>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sp>
        <p:nvSpPr>
          <p:cNvPr id="65" name="Rectangle 64"/>
          <p:cNvSpPr/>
          <p:nvPr/>
        </p:nvSpPr>
        <p:spPr>
          <a:xfrm>
            <a:off x="6934200" y="4038600"/>
            <a:ext cx="228600" cy="2286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66" name="Straight Arrow Connector 65"/>
          <p:cNvCxnSpPr>
            <a:stCxn id="65" idx="2"/>
            <a:endCxn id="65" idx="0"/>
          </p:cNvCxnSpPr>
          <p:nvPr/>
        </p:nvCxnSpPr>
        <p:spPr>
          <a:xfrm flipV="1">
            <a:off x="7048500" y="4038600"/>
            <a:ext cx="0" cy="228600"/>
          </a:xfrm>
          <a:prstGeom prst="straightConnector1">
            <a:avLst/>
          </a:prstGeom>
          <a:ln>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sp>
        <p:nvSpPr>
          <p:cNvPr id="67" name="Rectangle 66"/>
          <p:cNvSpPr/>
          <p:nvPr/>
        </p:nvSpPr>
        <p:spPr>
          <a:xfrm>
            <a:off x="7239000" y="4038600"/>
            <a:ext cx="228600" cy="2286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68" name="Straight Arrow Connector 67"/>
          <p:cNvCxnSpPr>
            <a:stCxn id="67" idx="2"/>
            <a:endCxn id="67" idx="0"/>
          </p:cNvCxnSpPr>
          <p:nvPr/>
        </p:nvCxnSpPr>
        <p:spPr>
          <a:xfrm flipV="1">
            <a:off x="7353300" y="4038600"/>
            <a:ext cx="0" cy="228600"/>
          </a:xfrm>
          <a:prstGeom prst="straightConnector1">
            <a:avLst/>
          </a:prstGeom>
          <a:ln>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sp>
        <p:nvSpPr>
          <p:cNvPr id="69" name="Rectangle 68"/>
          <p:cNvSpPr/>
          <p:nvPr/>
        </p:nvSpPr>
        <p:spPr>
          <a:xfrm>
            <a:off x="7543800" y="4038600"/>
            <a:ext cx="228600" cy="2286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70" name="Straight Arrow Connector 69"/>
          <p:cNvCxnSpPr>
            <a:stCxn id="69" idx="2"/>
            <a:endCxn id="69" idx="0"/>
          </p:cNvCxnSpPr>
          <p:nvPr/>
        </p:nvCxnSpPr>
        <p:spPr>
          <a:xfrm flipV="1">
            <a:off x="7658100" y="4038600"/>
            <a:ext cx="0" cy="228600"/>
          </a:xfrm>
          <a:prstGeom prst="straightConnector1">
            <a:avLst/>
          </a:prstGeom>
          <a:ln>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sp>
        <p:nvSpPr>
          <p:cNvPr id="71" name="Rectangle 70"/>
          <p:cNvSpPr/>
          <p:nvPr/>
        </p:nvSpPr>
        <p:spPr>
          <a:xfrm>
            <a:off x="6324600" y="4419600"/>
            <a:ext cx="228600" cy="2286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2" name="Rectangle 71"/>
          <p:cNvSpPr/>
          <p:nvPr/>
        </p:nvSpPr>
        <p:spPr>
          <a:xfrm>
            <a:off x="6629400" y="4419600"/>
            <a:ext cx="228600" cy="2286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73" name="Straight Arrow Connector 72"/>
          <p:cNvCxnSpPr>
            <a:stCxn id="72" idx="2"/>
            <a:endCxn id="72" idx="0"/>
          </p:cNvCxnSpPr>
          <p:nvPr/>
        </p:nvCxnSpPr>
        <p:spPr>
          <a:xfrm flipV="1">
            <a:off x="6743700" y="4419600"/>
            <a:ext cx="0" cy="228600"/>
          </a:xfrm>
          <a:prstGeom prst="straightConnector1">
            <a:avLst/>
          </a:prstGeom>
          <a:ln>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sp>
        <p:nvSpPr>
          <p:cNvPr id="74" name="Rectangle 73"/>
          <p:cNvSpPr/>
          <p:nvPr/>
        </p:nvSpPr>
        <p:spPr>
          <a:xfrm>
            <a:off x="6934200" y="4419600"/>
            <a:ext cx="228600" cy="2286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75" name="Straight Arrow Connector 74"/>
          <p:cNvCxnSpPr>
            <a:stCxn id="74" idx="2"/>
            <a:endCxn id="74" idx="0"/>
          </p:cNvCxnSpPr>
          <p:nvPr/>
        </p:nvCxnSpPr>
        <p:spPr>
          <a:xfrm flipV="1">
            <a:off x="7048500" y="4419600"/>
            <a:ext cx="0" cy="228600"/>
          </a:xfrm>
          <a:prstGeom prst="straightConnector1">
            <a:avLst/>
          </a:prstGeom>
          <a:ln>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sp>
        <p:nvSpPr>
          <p:cNvPr id="76" name="Rectangle 75"/>
          <p:cNvSpPr/>
          <p:nvPr/>
        </p:nvSpPr>
        <p:spPr>
          <a:xfrm>
            <a:off x="7239000" y="4419600"/>
            <a:ext cx="228600" cy="2286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77" name="Straight Arrow Connector 76"/>
          <p:cNvCxnSpPr>
            <a:stCxn id="76" idx="2"/>
            <a:endCxn id="76" idx="0"/>
          </p:cNvCxnSpPr>
          <p:nvPr/>
        </p:nvCxnSpPr>
        <p:spPr>
          <a:xfrm flipV="1">
            <a:off x="7353300" y="4419600"/>
            <a:ext cx="0" cy="228600"/>
          </a:xfrm>
          <a:prstGeom prst="straightConnector1">
            <a:avLst/>
          </a:prstGeom>
          <a:ln>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sp>
        <p:nvSpPr>
          <p:cNvPr id="78" name="Rectangle 77"/>
          <p:cNvSpPr/>
          <p:nvPr/>
        </p:nvSpPr>
        <p:spPr>
          <a:xfrm>
            <a:off x="7543800" y="4419600"/>
            <a:ext cx="228600" cy="2286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79" name="Straight Arrow Connector 78"/>
          <p:cNvCxnSpPr>
            <a:stCxn id="78" idx="2"/>
            <a:endCxn id="78" idx="0"/>
          </p:cNvCxnSpPr>
          <p:nvPr/>
        </p:nvCxnSpPr>
        <p:spPr>
          <a:xfrm flipV="1">
            <a:off x="7658100" y="4419600"/>
            <a:ext cx="0" cy="228600"/>
          </a:xfrm>
          <a:prstGeom prst="straightConnector1">
            <a:avLst/>
          </a:prstGeom>
          <a:ln>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80" name="Straight Arrow Connector 79"/>
          <p:cNvCxnSpPr/>
          <p:nvPr/>
        </p:nvCxnSpPr>
        <p:spPr>
          <a:xfrm flipV="1">
            <a:off x="6400800" y="4419600"/>
            <a:ext cx="0" cy="228600"/>
          </a:xfrm>
          <a:prstGeom prst="straightConnector1">
            <a:avLst/>
          </a:prstGeom>
          <a:ln>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a:off x="6477000" y="4419600"/>
            <a:ext cx="0" cy="228600"/>
          </a:xfrm>
          <a:prstGeom prst="straightConnector1">
            <a:avLst/>
          </a:prstGeom>
          <a:ln>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sp>
        <p:nvSpPr>
          <p:cNvPr id="84" name="Rectangle 83"/>
          <p:cNvSpPr/>
          <p:nvPr/>
        </p:nvSpPr>
        <p:spPr>
          <a:xfrm>
            <a:off x="6324600" y="4724400"/>
            <a:ext cx="228600" cy="2286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5" name="Rectangle 84"/>
          <p:cNvSpPr/>
          <p:nvPr/>
        </p:nvSpPr>
        <p:spPr>
          <a:xfrm>
            <a:off x="6934200" y="4724400"/>
            <a:ext cx="228600" cy="2286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86" name="Straight Arrow Connector 85"/>
          <p:cNvCxnSpPr>
            <a:stCxn id="85" idx="2"/>
            <a:endCxn id="85" idx="0"/>
          </p:cNvCxnSpPr>
          <p:nvPr/>
        </p:nvCxnSpPr>
        <p:spPr>
          <a:xfrm flipV="1">
            <a:off x="7048500" y="4724400"/>
            <a:ext cx="0" cy="228600"/>
          </a:xfrm>
          <a:prstGeom prst="straightConnector1">
            <a:avLst/>
          </a:prstGeom>
          <a:ln>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sp>
        <p:nvSpPr>
          <p:cNvPr id="87" name="Rectangle 86"/>
          <p:cNvSpPr/>
          <p:nvPr/>
        </p:nvSpPr>
        <p:spPr>
          <a:xfrm>
            <a:off x="7239000" y="4724400"/>
            <a:ext cx="228600" cy="2286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88" name="Straight Arrow Connector 87"/>
          <p:cNvCxnSpPr>
            <a:stCxn id="87" idx="2"/>
            <a:endCxn id="87" idx="0"/>
          </p:cNvCxnSpPr>
          <p:nvPr/>
        </p:nvCxnSpPr>
        <p:spPr>
          <a:xfrm flipV="1">
            <a:off x="7353300" y="4724400"/>
            <a:ext cx="0" cy="228600"/>
          </a:xfrm>
          <a:prstGeom prst="straightConnector1">
            <a:avLst/>
          </a:prstGeom>
          <a:ln>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sp>
        <p:nvSpPr>
          <p:cNvPr id="89" name="Rectangle 88"/>
          <p:cNvSpPr/>
          <p:nvPr/>
        </p:nvSpPr>
        <p:spPr>
          <a:xfrm>
            <a:off x="7543800" y="4724400"/>
            <a:ext cx="228600" cy="2286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90" name="Straight Arrow Connector 89"/>
          <p:cNvCxnSpPr>
            <a:stCxn id="89" idx="2"/>
            <a:endCxn id="89" idx="0"/>
          </p:cNvCxnSpPr>
          <p:nvPr/>
        </p:nvCxnSpPr>
        <p:spPr>
          <a:xfrm flipV="1">
            <a:off x="7658100" y="4724400"/>
            <a:ext cx="0" cy="228600"/>
          </a:xfrm>
          <a:prstGeom prst="straightConnector1">
            <a:avLst/>
          </a:prstGeom>
          <a:ln>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91" name="Straight Arrow Connector 90"/>
          <p:cNvCxnSpPr/>
          <p:nvPr/>
        </p:nvCxnSpPr>
        <p:spPr>
          <a:xfrm flipV="1">
            <a:off x="6400800" y="4724400"/>
            <a:ext cx="0" cy="228600"/>
          </a:xfrm>
          <a:prstGeom prst="straightConnector1">
            <a:avLst/>
          </a:prstGeom>
          <a:ln>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92" name="Straight Arrow Connector 91"/>
          <p:cNvCxnSpPr/>
          <p:nvPr/>
        </p:nvCxnSpPr>
        <p:spPr>
          <a:xfrm>
            <a:off x="6477000" y="4724400"/>
            <a:ext cx="0" cy="228600"/>
          </a:xfrm>
          <a:prstGeom prst="straightConnector1">
            <a:avLst/>
          </a:prstGeom>
          <a:ln>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sp>
        <p:nvSpPr>
          <p:cNvPr id="93" name="Rectangle 92"/>
          <p:cNvSpPr/>
          <p:nvPr/>
        </p:nvSpPr>
        <p:spPr>
          <a:xfrm>
            <a:off x="6629400" y="4724400"/>
            <a:ext cx="228600" cy="2286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94" name="Straight Arrow Connector 93"/>
          <p:cNvCxnSpPr/>
          <p:nvPr/>
        </p:nvCxnSpPr>
        <p:spPr>
          <a:xfrm flipV="1">
            <a:off x="6705600" y="4724400"/>
            <a:ext cx="0" cy="228600"/>
          </a:xfrm>
          <a:prstGeom prst="straightConnector1">
            <a:avLst/>
          </a:prstGeom>
          <a:ln>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95" name="Straight Arrow Connector 94"/>
          <p:cNvCxnSpPr/>
          <p:nvPr/>
        </p:nvCxnSpPr>
        <p:spPr>
          <a:xfrm>
            <a:off x="6781800" y="4724400"/>
            <a:ext cx="0" cy="228600"/>
          </a:xfrm>
          <a:prstGeom prst="straightConnector1">
            <a:avLst/>
          </a:prstGeom>
          <a:ln>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sp>
        <p:nvSpPr>
          <p:cNvPr id="96" name="Rectangle 95"/>
          <p:cNvSpPr/>
          <p:nvPr/>
        </p:nvSpPr>
        <p:spPr>
          <a:xfrm>
            <a:off x="6324600" y="5105400"/>
            <a:ext cx="228600" cy="2286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7" name="Rectangle 96"/>
          <p:cNvSpPr/>
          <p:nvPr/>
        </p:nvSpPr>
        <p:spPr>
          <a:xfrm>
            <a:off x="6934200" y="5105400"/>
            <a:ext cx="228600" cy="2286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8" name="Rectangle 97"/>
          <p:cNvSpPr/>
          <p:nvPr/>
        </p:nvSpPr>
        <p:spPr>
          <a:xfrm>
            <a:off x="7239000" y="5105400"/>
            <a:ext cx="228600" cy="2286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99" name="Straight Arrow Connector 98"/>
          <p:cNvCxnSpPr>
            <a:stCxn id="98" idx="2"/>
            <a:endCxn id="98" idx="0"/>
          </p:cNvCxnSpPr>
          <p:nvPr/>
        </p:nvCxnSpPr>
        <p:spPr>
          <a:xfrm flipV="1">
            <a:off x="7353300" y="5105400"/>
            <a:ext cx="0" cy="228600"/>
          </a:xfrm>
          <a:prstGeom prst="straightConnector1">
            <a:avLst/>
          </a:prstGeom>
          <a:ln>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sp>
        <p:nvSpPr>
          <p:cNvPr id="100" name="Rectangle 99"/>
          <p:cNvSpPr/>
          <p:nvPr/>
        </p:nvSpPr>
        <p:spPr>
          <a:xfrm>
            <a:off x="7543800" y="5105400"/>
            <a:ext cx="228600" cy="2286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01" name="Straight Arrow Connector 100"/>
          <p:cNvCxnSpPr>
            <a:stCxn id="100" idx="2"/>
            <a:endCxn id="100" idx="0"/>
          </p:cNvCxnSpPr>
          <p:nvPr/>
        </p:nvCxnSpPr>
        <p:spPr>
          <a:xfrm flipV="1">
            <a:off x="7658100" y="5105400"/>
            <a:ext cx="0" cy="228600"/>
          </a:xfrm>
          <a:prstGeom prst="straightConnector1">
            <a:avLst/>
          </a:prstGeom>
          <a:ln>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102" name="Straight Arrow Connector 101"/>
          <p:cNvCxnSpPr/>
          <p:nvPr/>
        </p:nvCxnSpPr>
        <p:spPr>
          <a:xfrm flipV="1">
            <a:off x="6400800" y="5105400"/>
            <a:ext cx="0" cy="228600"/>
          </a:xfrm>
          <a:prstGeom prst="straightConnector1">
            <a:avLst/>
          </a:prstGeom>
          <a:ln>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103" name="Straight Arrow Connector 102"/>
          <p:cNvCxnSpPr/>
          <p:nvPr/>
        </p:nvCxnSpPr>
        <p:spPr>
          <a:xfrm>
            <a:off x="6477000" y="5105400"/>
            <a:ext cx="0" cy="228600"/>
          </a:xfrm>
          <a:prstGeom prst="straightConnector1">
            <a:avLst/>
          </a:prstGeom>
          <a:ln>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sp>
        <p:nvSpPr>
          <p:cNvPr id="104" name="Rectangle 103"/>
          <p:cNvSpPr/>
          <p:nvPr/>
        </p:nvSpPr>
        <p:spPr>
          <a:xfrm>
            <a:off x="6629400" y="5105400"/>
            <a:ext cx="228600" cy="2286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05" name="Straight Arrow Connector 104"/>
          <p:cNvCxnSpPr/>
          <p:nvPr/>
        </p:nvCxnSpPr>
        <p:spPr>
          <a:xfrm flipV="1">
            <a:off x="6705600" y="5105400"/>
            <a:ext cx="0" cy="228600"/>
          </a:xfrm>
          <a:prstGeom prst="straightConnector1">
            <a:avLst/>
          </a:prstGeom>
          <a:ln>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106" name="Straight Arrow Connector 105"/>
          <p:cNvCxnSpPr/>
          <p:nvPr/>
        </p:nvCxnSpPr>
        <p:spPr>
          <a:xfrm>
            <a:off x="6781800" y="5105400"/>
            <a:ext cx="0" cy="228600"/>
          </a:xfrm>
          <a:prstGeom prst="straightConnector1">
            <a:avLst/>
          </a:prstGeom>
          <a:ln>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107" name="Straight Arrow Connector 106"/>
          <p:cNvCxnSpPr/>
          <p:nvPr/>
        </p:nvCxnSpPr>
        <p:spPr>
          <a:xfrm flipV="1">
            <a:off x="7010400" y="5105400"/>
            <a:ext cx="0" cy="228600"/>
          </a:xfrm>
          <a:prstGeom prst="straightConnector1">
            <a:avLst/>
          </a:prstGeom>
          <a:ln>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108" name="Straight Arrow Connector 107"/>
          <p:cNvCxnSpPr/>
          <p:nvPr/>
        </p:nvCxnSpPr>
        <p:spPr>
          <a:xfrm>
            <a:off x="7086600" y="5105400"/>
            <a:ext cx="0" cy="228600"/>
          </a:xfrm>
          <a:prstGeom prst="straightConnector1">
            <a:avLst/>
          </a:prstGeom>
          <a:ln>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sp>
        <p:nvSpPr>
          <p:cNvPr id="109" name="Rectangle 108"/>
          <p:cNvSpPr/>
          <p:nvPr/>
        </p:nvSpPr>
        <p:spPr>
          <a:xfrm>
            <a:off x="6324600" y="5486400"/>
            <a:ext cx="228600" cy="2286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0" name="Rectangle 109"/>
          <p:cNvSpPr/>
          <p:nvPr/>
        </p:nvSpPr>
        <p:spPr>
          <a:xfrm>
            <a:off x="6934200" y="5486400"/>
            <a:ext cx="228600" cy="2286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1" name="Rectangle 110"/>
          <p:cNvSpPr/>
          <p:nvPr/>
        </p:nvSpPr>
        <p:spPr>
          <a:xfrm>
            <a:off x="7543800" y="5486400"/>
            <a:ext cx="228600" cy="2286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12" name="Straight Arrow Connector 111"/>
          <p:cNvCxnSpPr>
            <a:stCxn id="111" idx="2"/>
            <a:endCxn id="111" idx="0"/>
          </p:cNvCxnSpPr>
          <p:nvPr/>
        </p:nvCxnSpPr>
        <p:spPr>
          <a:xfrm flipV="1">
            <a:off x="7658100" y="5486400"/>
            <a:ext cx="0" cy="228600"/>
          </a:xfrm>
          <a:prstGeom prst="straightConnector1">
            <a:avLst/>
          </a:prstGeom>
          <a:ln>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113" name="Straight Arrow Connector 112"/>
          <p:cNvCxnSpPr/>
          <p:nvPr/>
        </p:nvCxnSpPr>
        <p:spPr>
          <a:xfrm flipV="1">
            <a:off x="6400800" y="5486400"/>
            <a:ext cx="0" cy="228600"/>
          </a:xfrm>
          <a:prstGeom prst="straightConnector1">
            <a:avLst/>
          </a:prstGeom>
          <a:ln>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114" name="Straight Arrow Connector 113"/>
          <p:cNvCxnSpPr/>
          <p:nvPr/>
        </p:nvCxnSpPr>
        <p:spPr>
          <a:xfrm>
            <a:off x="6477000" y="5486400"/>
            <a:ext cx="0" cy="228600"/>
          </a:xfrm>
          <a:prstGeom prst="straightConnector1">
            <a:avLst/>
          </a:prstGeom>
          <a:ln>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sp>
        <p:nvSpPr>
          <p:cNvPr id="115" name="Rectangle 114"/>
          <p:cNvSpPr/>
          <p:nvPr/>
        </p:nvSpPr>
        <p:spPr>
          <a:xfrm>
            <a:off x="6629400" y="5486400"/>
            <a:ext cx="228600" cy="2286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16" name="Straight Arrow Connector 115"/>
          <p:cNvCxnSpPr/>
          <p:nvPr/>
        </p:nvCxnSpPr>
        <p:spPr>
          <a:xfrm flipV="1">
            <a:off x="6705600" y="5486400"/>
            <a:ext cx="0" cy="228600"/>
          </a:xfrm>
          <a:prstGeom prst="straightConnector1">
            <a:avLst/>
          </a:prstGeom>
          <a:ln>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117" name="Straight Arrow Connector 116"/>
          <p:cNvCxnSpPr/>
          <p:nvPr/>
        </p:nvCxnSpPr>
        <p:spPr>
          <a:xfrm>
            <a:off x="6781800" y="5486400"/>
            <a:ext cx="0" cy="228600"/>
          </a:xfrm>
          <a:prstGeom prst="straightConnector1">
            <a:avLst/>
          </a:prstGeom>
          <a:ln>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118" name="Straight Arrow Connector 117"/>
          <p:cNvCxnSpPr/>
          <p:nvPr/>
        </p:nvCxnSpPr>
        <p:spPr>
          <a:xfrm flipV="1">
            <a:off x="7010400" y="5486400"/>
            <a:ext cx="0" cy="228600"/>
          </a:xfrm>
          <a:prstGeom prst="straightConnector1">
            <a:avLst/>
          </a:prstGeom>
          <a:ln>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119" name="Straight Arrow Connector 118"/>
          <p:cNvCxnSpPr/>
          <p:nvPr/>
        </p:nvCxnSpPr>
        <p:spPr>
          <a:xfrm>
            <a:off x="7086600" y="5486400"/>
            <a:ext cx="0" cy="228600"/>
          </a:xfrm>
          <a:prstGeom prst="straightConnector1">
            <a:avLst/>
          </a:prstGeom>
          <a:ln>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sp>
        <p:nvSpPr>
          <p:cNvPr id="120" name="Rectangle 119"/>
          <p:cNvSpPr/>
          <p:nvPr/>
        </p:nvSpPr>
        <p:spPr>
          <a:xfrm>
            <a:off x="7239000" y="5486400"/>
            <a:ext cx="228600" cy="2286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21" name="Straight Arrow Connector 120"/>
          <p:cNvCxnSpPr/>
          <p:nvPr/>
        </p:nvCxnSpPr>
        <p:spPr>
          <a:xfrm flipV="1">
            <a:off x="7315200" y="5486400"/>
            <a:ext cx="0" cy="228600"/>
          </a:xfrm>
          <a:prstGeom prst="straightConnector1">
            <a:avLst/>
          </a:prstGeom>
          <a:ln>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122" name="Straight Arrow Connector 121"/>
          <p:cNvCxnSpPr/>
          <p:nvPr/>
        </p:nvCxnSpPr>
        <p:spPr>
          <a:xfrm>
            <a:off x="7391400" y="5486400"/>
            <a:ext cx="0" cy="228600"/>
          </a:xfrm>
          <a:prstGeom prst="straightConnector1">
            <a:avLst/>
          </a:prstGeom>
          <a:ln>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sp>
        <p:nvSpPr>
          <p:cNvPr id="123" name="Rectangle 122"/>
          <p:cNvSpPr/>
          <p:nvPr/>
        </p:nvSpPr>
        <p:spPr>
          <a:xfrm>
            <a:off x="6324600" y="5867400"/>
            <a:ext cx="228600" cy="2286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4" name="Rectangle 123"/>
          <p:cNvSpPr/>
          <p:nvPr/>
        </p:nvSpPr>
        <p:spPr>
          <a:xfrm>
            <a:off x="6934200" y="5867400"/>
            <a:ext cx="228600" cy="2286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5" name="Rectangle 124"/>
          <p:cNvSpPr/>
          <p:nvPr/>
        </p:nvSpPr>
        <p:spPr>
          <a:xfrm>
            <a:off x="7543800" y="5867400"/>
            <a:ext cx="228600" cy="2286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27" name="Straight Arrow Connector 126"/>
          <p:cNvCxnSpPr/>
          <p:nvPr/>
        </p:nvCxnSpPr>
        <p:spPr>
          <a:xfrm flipV="1">
            <a:off x="6400800" y="5867400"/>
            <a:ext cx="0" cy="228600"/>
          </a:xfrm>
          <a:prstGeom prst="straightConnector1">
            <a:avLst/>
          </a:prstGeom>
          <a:ln>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128" name="Straight Arrow Connector 127"/>
          <p:cNvCxnSpPr/>
          <p:nvPr/>
        </p:nvCxnSpPr>
        <p:spPr>
          <a:xfrm>
            <a:off x="6477000" y="5867400"/>
            <a:ext cx="0" cy="228600"/>
          </a:xfrm>
          <a:prstGeom prst="straightConnector1">
            <a:avLst/>
          </a:prstGeom>
          <a:ln>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sp>
        <p:nvSpPr>
          <p:cNvPr id="129" name="Rectangle 128"/>
          <p:cNvSpPr/>
          <p:nvPr/>
        </p:nvSpPr>
        <p:spPr>
          <a:xfrm>
            <a:off x="6629400" y="5867400"/>
            <a:ext cx="228600" cy="2286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30" name="Straight Arrow Connector 129"/>
          <p:cNvCxnSpPr/>
          <p:nvPr/>
        </p:nvCxnSpPr>
        <p:spPr>
          <a:xfrm flipV="1">
            <a:off x="6705600" y="5867400"/>
            <a:ext cx="0" cy="228600"/>
          </a:xfrm>
          <a:prstGeom prst="straightConnector1">
            <a:avLst/>
          </a:prstGeom>
          <a:ln>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131" name="Straight Arrow Connector 130"/>
          <p:cNvCxnSpPr/>
          <p:nvPr/>
        </p:nvCxnSpPr>
        <p:spPr>
          <a:xfrm>
            <a:off x="6781800" y="5867400"/>
            <a:ext cx="0" cy="228600"/>
          </a:xfrm>
          <a:prstGeom prst="straightConnector1">
            <a:avLst/>
          </a:prstGeom>
          <a:ln>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132" name="Straight Arrow Connector 131"/>
          <p:cNvCxnSpPr/>
          <p:nvPr/>
        </p:nvCxnSpPr>
        <p:spPr>
          <a:xfrm flipV="1">
            <a:off x="7010400" y="5867400"/>
            <a:ext cx="0" cy="228600"/>
          </a:xfrm>
          <a:prstGeom prst="straightConnector1">
            <a:avLst/>
          </a:prstGeom>
          <a:ln>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133" name="Straight Arrow Connector 132"/>
          <p:cNvCxnSpPr/>
          <p:nvPr/>
        </p:nvCxnSpPr>
        <p:spPr>
          <a:xfrm>
            <a:off x="7086600" y="5867400"/>
            <a:ext cx="0" cy="228600"/>
          </a:xfrm>
          <a:prstGeom prst="straightConnector1">
            <a:avLst/>
          </a:prstGeom>
          <a:ln>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sp>
        <p:nvSpPr>
          <p:cNvPr id="134" name="Rectangle 133"/>
          <p:cNvSpPr/>
          <p:nvPr/>
        </p:nvSpPr>
        <p:spPr>
          <a:xfrm>
            <a:off x="7239000" y="5867400"/>
            <a:ext cx="228600" cy="2286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35" name="Straight Arrow Connector 134"/>
          <p:cNvCxnSpPr/>
          <p:nvPr/>
        </p:nvCxnSpPr>
        <p:spPr>
          <a:xfrm flipV="1">
            <a:off x="7315200" y="5867400"/>
            <a:ext cx="0" cy="228600"/>
          </a:xfrm>
          <a:prstGeom prst="straightConnector1">
            <a:avLst/>
          </a:prstGeom>
          <a:ln>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136" name="Straight Arrow Connector 135"/>
          <p:cNvCxnSpPr/>
          <p:nvPr/>
        </p:nvCxnSpPr>
        <p:spPr>
          <a:xfrm>
            <a:off x="7391400" y="5867400"/>
            <a:ext cx="0" cy="228600"/>
          </a:xfrm>
          <a:prstGeom prst="straightConnector1">
            <a:avLst/>
          </a:prstGeom>
          <a:ln>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137" name="Straight Arrow Connector 136"/>
          <p:cNvCxnSpPr/>
          <p:nvPr/>
        </p:nvCxnSpPr>
        <p:spPr>
          <a:xfrm flipV="1">
            <a:off x="7620000" y="5867400"/>
            <a:ext cx="0" cy="228600"/>
          </a:xfrm>
          <a:prstGeom prst="straightConnector1">
            <a:avLst/>
          </a:prstGeom>
          <a:ln>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138" name="Straight Arrow Connector 137"/>
          <p:cNvCxnSpPr/>
          <p:nvPr/>
        </p:nvCxnSpPr>
        <p:spPr>
          <a:xfrm>
            <a:off x="7696200" y="5867400"/>
            <a:ext cx="0" cy="228600"/>
          </a:xfrm>
          <a:prstGeom prst="straightConnector1">
            <a:avLst/>
          </a:prstGeom>
          <a:ln>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139" name="Straight Arrow Connector 138"/>
          <p:cNvCxnSpPr/>
          <p:nvPr/>
        </p:nvCxnSpPr>
        <p:spPr>
          <a:xfrm flipV="1">
            <a:off x="7086600" y="6553200"/>
            <a:ext cx="0" cy="228600"/>
          </a:xfrm>
          <a:prstGeom prst="straightConnector1">
            <a:avLst/>
          </a:prstGeom>
          <a:ln>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sp>
        <p:nvSpPr>
          <p:cNvPr id="21504" name="TextBox 21503"/>
          <p:cNvSpPr txBox="1"/>
          <p:nvPr/>
        </p:nvSpPr>
        <p:spPr>
          <a:xfrm>
            <a:off x="7100740" y="6544032"/>
            <a:ext cx="2025089" cy="276999"/>
          </a:xfrm>
          <a:prstGeom prst="rect">
            <a:avLst/>
          </a:prstGeom>
          <a:noFill/>
        </p:spPr>
        <p:txBody>
          <a:bodyPr wrap="none" rtlCol="0">
            <a:spAutoFit/>
          </a:bodyPr>
          <a:lstStyle/>
          <a:p>
            <a:r>
              <a:rPr lang="en-US" sz="1200" dirty="0" smtClean="0"/>
              <a:t>= electron spin orientation</a:t>
            </a:r>
            <a:endParaRPr lang="en-US" sz="12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5"/>
          <p:cNvSpPr>
            <a:spLocks noChangeArrowheads="1"/>
          </p:cNvSpPr>
          <p:nvPr/>
        </p:nvSpPr>
        <p:spPr bwMode="auto">
          <a:xfrm>
            <a:off x="3371850" y="304800"/>
            <a:ext cx="2800350" cy="457200"/>
          </a:xfrm>
          <a:prstGeom prst="rect">
            <a:avLst/>
          </a:prstGeom>
          <a:noFill/>
          <a:ln w="9525">
            <a:noFill/>
            <a:miter lim="800000"/>
            <a:headEnd/>
            <a:tailEnd/>
          </a:ln>
        </p:spPr>
        <p:txBody>
          <a:bodyPr wrap="none">
            <a:spAutoFit/>
          </a:bodyPr>
          <a:lstStyle/>
          <a:p>
            <a:r>
              <a:rPr lang="en-US" sz="2400" i="1" u="sng"/>
              <a:t>Magnetic Materials</a:t>
            </a:r>
          </a:p>
        </p:txBody>
      </p:sp>
      <p:graphicFrame>
        <p:nvGraphicFramePr>
          <p:cNvPr id="2" name="Table 1"/>
          <p:cNvGraphicFramePr>
            <a:graphicFrameLocks noGrp="1"/>
          </p:cNvGraphicFramePr>
          <p:nvPr/>
        </p:nvGraphicFramePr>
        <p:xfrm>
          <a:off x="685800" y="1860391"/>
          <a:ext cx="7772400" cy="4005580"/>
        </p:xfrm>
        <a:graphic>
          <a:graphicData uri="http://schemas.openxmlformats.org/drawingml/2006/table">
            <a:tbl>
              <a:tblPr/>
              <a:tblGrid>
                <a:gridCol w="431800"/>
                <a:gridCol w="431800"/>
                <a:gridCol w="431800"/>
                <a:gridCol w="431800"/>
                <a:gridCol w="431800"/>
                <a:gridCol w="431800"/>
                <a:gridCol w="431800"/>
                <a:gridCol w="431800"/>
                <a:gridCol w="431800"/>
                <a:gridCol w="431800"/>
                <a:gridCol w="431800"/>
                <a:gridCol w="431800"/>
                <a:gridCol w="431800"/>
                <a:gridCol w="431800"/>
                <a:gridCol w="431800"/>
                <a:gridCol w="431800"/>
                <a:gridCol w="431800"/>
                <a:gridCol w="431800"/>
              </a:tblGrid>
              <a:tr h="190500">
                <a:tc>
                  <a:txBody>
                    <a:bodyPr/>
                    <a:lstStyle/>
                    <a:p>
                      <a:pPr algn="ctr" fontAlgn="t"/>
                      <a:r>
                        <a:rPr lang="en-US" sz="1200" b="0" i="0" u="none" strike="noStrike">
                          <a:solidFill>
                            <a:srgbClr val="000000"/>
                          </a:solidFill>
                          <a:effectLst/>
                          <a:latin typeface="Calibri"/>
                        </a:rPr>
                        <a:t>1</a:t>
                      </a:r>
                    </a:p>
                  </a:txBody>
                  <a:tcPr marL="12700" marR="12700" marT="127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Calibri"/>
                        </a:rPr>
                        <a:t>2</a:t>
                      </a:r>
                    </a:p>
                  </a:txBody>
                  <a:tcPr marL="12700" marR="12700" marT="127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Calibri"/>
                        </a:rPr>
                        <a:t>3</a:t>
                      </a:r>
                    </a:p>
                  </a:txBody>
                  <a:tcPr marL="12700" marR="12700" marT="127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Calibri"/>
                        </a:rPr>
                        <a:t>4</a:t>
                      </a:r>
                    </a:p>
                  </a:txBody>
                  <a:tcPr marL="12700" marR="12700" marT="127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Calibri"/>
                        </a:rPr>
                        <a:t>5</a:t>
                      </a:r>
                    </a:p>
                  </a:txBody>
                  <a:tcPr marL="12700" marR="12700" marT="127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Calibri"/>
                        </a:rPr>
                        <a:t>6</a:t>
                      </a:r>
                    </a:p>
                  </a:txBody>
                  <a:tcPr marL="12700" marR="12700" marT="127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Calibri"/>
                        </a:rPr>
                        <a:t>7</a:t>
                      </a:r>
                    </a:p>
                  </a:txBody>
                  <a:tcPr marL="12700" marR="12700" marT="127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Calibri"/>
                        </a:rPr>
                        <a:t>8</a:t>
                      </a:r>
                    </a:p>
                  </a:txBody>
                  <a:tcPr marL="12700" marR="12700" marT="127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Calibri"/>
                        </a:rPr>
                        <a:t>9</a:t>
                      </a:r>
                    </a:p>
                  </a:txBody>
                  <a:tcPr marL="12700" marR="12700" marT="127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Calibri"/>
                        </a:rPr>
                        <a:t>10</a:t>
                      </a:r>
                    </a:p>
                  </a:txBody>
                  <a:tcPr marL="12700" marR="12700" marT="127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Calibri"/>
                        </a:rPr>
                        <a:t>11</a:t>
                      </a:r>
                    </a:p>
                  </a:txBody>
                  <a:tcPr marL="12700" marR="12700" marT="127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Calibri"/>
                        </a:rPr>
                        <a:t>12</a:t>
                      </a:r>
                    </a:p>
                  </a:txBody>
                  <a:tcPr marL="12700" marR="12700" marT="127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Calibri"/>
                        </a:rPr>
                        <a:t>13</a:t>
                      </a:r>
                    </a:p>
                  </a:txBody>
                  <a:tcPr marL="12700" marR="12700" marT="127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Calibri"/>
                        </a:rPr>
                        <a:t>14</a:t>
                      </a:r>
                    </a:p>
                  </a:txBody>
                  <a:tcPr marL="12700" marR="12700" marT="127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Calibri"/>
                        </a:rPr>
                        <a:t>15</a:t>
                      </a:r>
                    </a:p>
                  </a:txBody>
                  <a:tcPr marL="12700" marR="12700" marT="127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Calibri"/>
                        </a:rPr>
                        <a:t>16</a:t>
                      </a:r>
                    </a:p>
                  </a:txBody>
                  <a:tcPr marL="12700" marR="12700" marT="127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Calibri"/>
                        </a:rPr>
                        <a:t>17</a:t>
                      </a:r>
                    </a:p>
                  </a:txBody>
                  <a:tcPr marL="12700" marR="12700" marT="127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Calibri"/>
                        </a:rPr>
                        <a:t>18</a:t>
                      </a:r>
                    </a:p>
                  </a:txBody>
                  <a:tcPr marL="12700" marR="12700" marT="127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1000">
                <a:tc>
                  <a:txBody>
                    <a:bodyPr/>
                    <a:lstStyle/>
                    <a:p>
                      <a:pPr algn="ctr" fontAlgn="t"/>
                      <a:r>
                        <a:rPr lang="en-US" sz="1200" b="0" i="0" u="none" strike="noStrike">
                          <a:solidFill>
                            <a:srgbClr val="000000"/>
                          </a:solidFill>
                          <a:effectLst/>
                          <a:latin typeface="Calibri"/>
                        </a:rPr>
                        <a:t>H       (-2,5)</a:t>
                      </a:r>
                    </a:p>
                  </a:txBody>
                  <a:tcPr marL="12700" marR="12700" marT="127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endParaRPr lang="en-US" sz="1200" b="0" i="0" u="none" strike="noStrike">
                        <a:solidFill>
                          <a:srgbClr val="000000"/>
                        </a:solidFill>
                        <a:effectLst/>
                        <a:latin typeface="Calibri"/>
                      </a:endParaRPr>
                    </a:p>
                  </a:txBody>
                  <a:tcPr marL="12700" marR="12700" marT="12700" marB="0">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endParaRPr lang="en-US" sz="1200" b="0" i="0" u="none" strike="noStrike">
                        <a:solidFill>
                          <a:srgbClr val="000000"/>
                        </a:solidFill>
                        <a:effectLst/>
                        <a:latin typeface="Calibri"/>
                      </a:endParaRPr>
                    </a:p>
                  </a:txBody>
                  <a:tcPr marL="12700" marR="12700" marT="12700" marB="0">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t"/>
                      <a:endParaRPr lang="en-US" sz="1200" b="0" i="0" u="none" strike="noStrike">
                        <a:solidFill>
                          <a:srgbClr val="000000"/>
                        </a:solidFill>
                        <a:effectLst/>
                        <a:latin typeface="Calibri"/>
                      </a:endParaRPr>
                    </a:p>
                  </a:txBody>
                  <a:tcPr marL="12700" marR="12700" marT="12700" marB="0">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t"/>
                      <a:endParaRPr lang="en-US" sz="1200" b="0" i="0" u="none" strike="noStrike">
                        <a:solidFill>
                          <a:srgbClr val="000000"/>
                        </a:solidFill>
                        <a:effectLst/>
                        <a:latin typeface="Calibri"/>
                      </a:endParaRPr>
                    </a:p>
                  </a:txBody>
                  <a:tcPr marL="12700" marR="12700" marT="12700" marB="0">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t"/>
                      <a:endParaRPr lang="en-US" sz="1200" b="0" i="0" u="none" strike="noStrike">
                        <a:solidFill>
                          <a:srgbClr val="000000"/>
                        </a:solidFill>
                        <a:effectLst/>
                        <a:latin typeface="Calibri"/>
                      </a:endParaRPr>
                    </a:p>
                  </a:txBody>
                  <a:tcPr marL="12700" marR="12700" marT="12700" marB="0">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t"/>
                      <a:endParaRPr lang="en-US" sz="1200" b="0" i="0" u="none" strike="noStrike">
                        <a:solidFill>
                          <a:srgbClr val="000000"/>
                        </a:solidFill>
                        <a:effectLst/>
                        <a:latin typeface="Calibri"/>
                      </a:endParaRPr>
                    </a:p>
                  </a:txBody>
                  <a:tcPr marL="12700" marR="12700" marT="12700" marB="0">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t"/>
                      <a:endParaRPr lang="en-US" sz="1200" b="0" i="0" u="none" strike="noStrike">
                        <a:solidFill>
                          <a:srgbClr val="000000"/>
                        </a:solidFill>
                        <a:effectLst/>
                        <a:latin typeface="Calibri"/>
                      </a:endParaRPr>
                    </a:p>
                  </a:txBody>
                  <a:tcPr marL="12700" marR="12700" marT="12700" marB="0">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t"/>
                      <a:endParaRPr lang="en-US" sz="1200" b="0" i="0" u="none" strike="noStrike">
                        <a:solidFill>
                          <a:srgbClr val="000000"/>
                        </a:solidFill>
                        <a:effectLst/>
                        <a:latin typeface="Calibri"/>
                      </a:endParaRPr>
                    </a:p>
                  </a:txBody>
                  <a:tcPr marL="12700" marR="12700" marT="12700" marB="0">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t"/>
                      <a:endParaRPr lang="en-US" sz="1200" b="0" i="0" u="none" strike="noStrike">
                        <a:solidFill>
                          <a:srgbClr val="000000"/>
                        </a:solidFill>
                        <a:effectLst/>
                        <a:latin typeface="Calibri"/>
                      </a:endParaRPr>
                    </a:p>
                  </a:txBody>
                  <a:tcPr marL="12700" marR="12700" marT="12700" marB="0">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t"/>
                      <a:endParaRPr lang="en-US" sz="1200" b="0" i="0" u="none" strike="noStrike">
                        <a:solidFill>
                          <a:srgbClr val="000000"/>
                        </a:solidFill>
                        <a:effectLst/>
                        <a:latin typeface="Calibri"/>
                      </a:endParaRPr>
                    </a:p>
                  </a:txBody>
                  <a:tcPr marL="12700" marR="12700" marT="12700" marB="0">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t"/>
                      <a:endParaRPr lang="en-US" sz="1200" b="0" i="0" u="none" strike="noStrike">
                        <a:solidFill>
                          <a:srgbClr val="000000"/>
                        </a:solidFill>
                        <a:effectLst/>
                        <a:latin typeface="Calibri"/>
                      </a:endParaRPr>
                    </a:p>
                  </a:txBody>
                  <a:tcPr marL="12700" marR="12700" marT="12700" marB="0">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t"/>
                      <a:endParaRPr lang="en-US" sz="1200" b="0" i="0" u="none" strike="noStrike">
                        <a:solidFill>
                          <a:srgbClr val="000000"/>
                        </a:solidFill>
                        <a:effectLst/>
                        <a:latin typeface="Calibri"/>
                      </a:endParaRPr>
                    </a:p>
                  </a:txBody>
                  <a:tcPr marL="12700" marR="12700" marT="12700"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endParaRPr lang="en-US" sz="1200" b="0" i="0" u="none" strike="noStrike">
                        <a:solidFill>
                          <a:srgbClr val="000000"/>
                        </a:solidFill>
                        <a:effectLst/>
                        <a:latin typeface="Calibri"/>
                      </a:endParaRPr>
                    </a:p>
                  </a:txBody>
                  <a:tcPr marL="12700" marR="12700" marT="12700"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endParaRPr lang="en-US" sz="1200" b="0" i="0" u="none" strike="noStrike">
                        <a:solidFill>
                          <a:srgbClr val="000000"/>
                        </a:solidFill>
                        <a:effectLst/>
                        <a:latin typeface="Calibri"/>
                      </a:endParaRPr>
                    </a:p>
                  </a:txBody>
                  <a:tcPr marL="12700" marR="12700" marT="12700"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endParaRPr lang="en-US" sz="1200" b="0" i="0" u="none" strike="noStrike">
                        <a:solidFill>
                          <a:srgbClr val="000000"/>
                        </a:solidFill>
                        <a:effectLst/>
                        <a:latin typeface="Calibri"/>
                      </a:endParaRPr>
                    </a:p>
                  </a:txBody>
                  <a:tcPr marL="12700" marR="12700" marT="12700"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endParaRPr lang="en-US" sz="1200" b="0" i="0" u="none" strike="noStrike">
                        <a:solidFill>
                          <a:srgbClr val="000000"/>
                        </a:solidFill>
                        <a:effectLst/>
                        <a:latin typeface="Calibri"/>
                      </a:endParaRPr>
                    </a:p>
                  </a:txBody>
                  <a:tcPr marL="12700" marR="12700" marT="12700" marB="0">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Calibri"/>
                        </a:rPr>
                        <a:t>He       (-1,1)</a:t>
                      </a:r>
                    </a:p>
                  </a:txBody>
                  <a:tcPr marL="12700" marR="12700" marT="127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1000">
                <a:tc>
                  <a:txBody>
                    <a:bodyPr/>
                    <a:lstStyle/>
                    <a:p>
                      <a:pPr algn="ctr" fontAlgn="t"/>
                      <a:r>
                        <a:rPr lang="en-US" sz="1200" b="0" i="0" u="none" strike="noStrike">
                          <a:solidFill>
                            <a:srgbClr val="000000"/>
                          </a:solidFill>
                          <a:effectLst/>
                          <a:latin typeface="Calibri"/>
                        </a:rPr>
                        <a:t>Li       24</a:t>
                      </a:r>
                    </a:p>
                  </a:txBody>
                  <a:tcPr marL="12700" marR="12700" marT="127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t"/>
                      <a:r>
                        <a:rPr lang="en-US" sz="1200" b="0" i="0" u="none" strike="noStrike">
                          <a:solidFill>
                            <a:srgbClr val="000000"/>
                          </a:solidFill>
                          <a:effectLst/>
                          <a:latin typeface="Calibri"/>
                        </a:rPr>
                        <a:t>Be       -23</a:t>
                      </a:r>
                    </a:p>
                  </a:txBody>
                  <a:tcPr marL="12700" marR="12700" marT="127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endParaRPr lang="en-US" sz="1200" b="0" i="0" u="none" strike="noStrike">
                        <a:solidFill>
                          <a:srgbClr val="000000"/>
                        </a:solidFill>
                        <a:effectLst/>
                        <a:latin typeface="Calibri"/>
                      </a:endParaRPr>
                    </a:p>
                  </a:txBody>
                  <a:tcPr marL="12700" marR="12700" marT="12700" marB="0">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t"/>
                      <a:endParaRPr lang="en-US" sz="1200" b="0" i="0" u="none" strike="noStrike">
                        <a:solidFill>
                          <a:srgbClr val="000000"/>
                        </a:solidFill>
                        <a:effectLst/>
                        <a:latin typeface="Calibri"/>
                      </a:endParaRPr>
                    </a:p>
                  </a:txBody>
                  <a:tcPr marL="12700" marR="12700" marT="12700" marB="0">
                    <a:lnL>
                      <a:noFill/>
                    </a:lnL>
                    <a:lnR>
                      <a:noFill/>
                    </a:lnR>
                    <a:lnT>
                      <a:noFill/>
                    </a:lnT>
                    <a:lnB>
                      <a:noFill/>
                    </a:lnB>
                  </a:tcPr>
                </a:tc>
                <a:tc>
                  <a:txBody>
                    <a:bodyPr/>
                    <a:lstStyle/>
                    <a:p>
                      <a:pPr algn="ctr" fontAlgn="t"/>
                      <a:endParaRPr lang="en-US" sz="1200" b="0" i="0" u="none" strike="noStrike">
                        <a:solidFill>
                          <a:srgbClr val="000000"/>
                        </a:solidFill>
                        <a:effectLst/>
                        <a:latin typeface="Calibri"/>
                      </a:endParaRPr>
                    </a:p>
                  </a:txBody>
                  <a:tcPr marL="12700" marR="12700" marT="12700" marB="0">
                    <a:lnL>
                      <a:noFill/>
                    </a:lnL>
                    <a:lnR>
                      <a:noFill/>
                    </a:lnR>
                    <a:lnT>
                      <a:noFill/>
                    </a:lnT>
                    <a:lnB>
                      <a:noFill/>
                    </a:lnB>
                  </a:tcPr>
                </a:tc>
                <a:tc>
                  <a:txBody>
                    <a:bodyPr/>
                    <a:lstStyle/>
                    <a:p>
                      <a:pPr algn="ctr" fontAlgn="t"/>
                      <a:endParaRPr lang="en-US" sz="1200" b="0" i="0" u="none" strike="noStrike">
                        <a:solidFill>
                          <a:srgbClr val="000000"/>
                        </a:solidFill>
                        <a:effectLst/>
                        <a:latin typeface="Calibri"/>
                      </a:endParaRPr>
                    </a:p>
                  </a:txBody>
                  <a:tcPr marL="12700" marR="12700" marT="12700" marB="0">
                    <a:lnL>
                      <a:noFill/>
                    </a:lnL>
                    <a:lnR>
                      <a:noFill/>
                    </a:lnR>
                    <a:lnT>
                      <a:noFill/>
                    </a:lnT>
                    <a:lnB>
                      <a:noFill/>
                    </a:lnB>
                  </a:tcPr>
                </a:tc>
                <a:tc>
                  <a:txBody>
                    <a:bodyPr/>
                    <a:lstStyle/>
                    <a:p>
                      <a:pPr algn="ctr" fontAlgn="t"/>
                      <a:endParaRPr lang="en-US" sz="1200" b="0" i="0" u="none" strike="noStrike">
                        <a:solidFill>
                          <a:srgbClr val="000000"/>
                        </a:solidFill>
                        <a:effectLst/>
                        <a:latin typeface="Calibri"/>
                      </a:endParaRPr>
                    </a:p>
                  </a:txBody>
                  <a:tcPr marL="12700" marR="12700" marT="12700" marB="0">
                    <a:lnL>
                      <a:noFill/>
                    </a:lnL>
                    <a:lnR>
                      <a:noFill/>
                    </a:lnR>
                    <a:lnT>
                      <a:noFill/>
                    </a:lnT>
                    <a:lnB>
                      <a:noFill/>
                    </a:lnB>
                  </a:tcPr>
                </a:tc>
                <a:tc>
                  <a:txBody>
                    <a:bodyPr/>
                    <a:lstStyle/>
                    <a:p>
                      <a:pPr algn="ctr" fontAlgn="t"/>
                      <a:endParaRPr lang="en-US" sz="1200" b="0" i="0" u="none" strike="noStrike">
                        <a:solidFill>
                          <a:srgbClr val="000000"/>
                        </a:solidFill>
                        <a:effectLst/>
                        <a:latin typeface="Calibri"/>
                      </a:endParaRPr>
                    </a:p>
                  </a:txBody>
                  <a:tcPr marL="12700" marR="12700" marT="12700" marB="0">
                    <a:lnL>
                      <a:noFill/>
                    </a:lnL>
                    <a:lnR>
                      <a:noFill/>
                    </a:lnR>
                    <a:lnT>
                      <a:noFill/>
                    </a:lnT>
                    <a:lnB>
                      <a:noFill/>
                    </a:lnB>
                  </a:tcPr>
                </a:tc>
                <a:tc>
                  <a:txBody>
                    <a:bodyPr/>
                    <a:lstStyle/>
                    <a:p>
                      <a:pPr algn="ctr" fontAlgn="t"/>
                      <a:endParaRPr lang="en-US" sz="1200" b="0" i="0" u="none" strike="noStrike">
                        <a:solidFill>
                          <a:srgbClr val="000000"/>
                        </a:solidFill>
                        <a:effectLst/>
                        <a:latin typeface="Calibri"/>
                      </a:endParaRPr>
                    </a:p>
                  </a:txBody>
                  <a:tcPr marL="12700" marR="12700" marT="12700" marB="0">
                    <a:lnL>
                      <a:noFill/>
                    </a:lnL>
                    <a:lnR>
                      <a:noFill/>
                    </a:lnR>
                    <a:lnT>
                      <a:noFill/>
                    </a:lnT>
                    <a:lnB>
                      <a:noFill/>
                    </a:lnB>
                  </a:tcPr>
                </a:tc>
                <a:tc>
                  <a:txBody>
                    <a:bodyPr/>
                    <a:lstStyle/>
                    <a:p>
                      <a:pPr algn="ctr" fontAlgn="t"/>
                      <a:endParaRPr lang="en-US" sz="1200" b="0" i="0" u="none" strike="noStrike">
                        <a:solidFill>
                          <a:srgbClr val="000000"/>
                        </a:solidFill>
                        <a:effectLst/>
                        <a:latin typeface="Calibri"/>
                      </a:endParaRPr>
                    </a:p>
                  </a:txBody>
                  <a:tcPr marL="12700" marR="12700" marT="12700" marB="0">
                    <a:lnL>
                      <a:noFill/>
                    </a:lnL>
                    <a:lnR>
                      <a:noFill/>
                    </a:lnR>
                    <a:lnT>
                      <a:noFill/>
                    </a:lnT>
                    <a:lnB>
                      <a:noFill/>
                    </a:lnB>
                  </a:tcPr>
                </a:tc>
                <a:tc>
                  <a:txBody>
                    <a:bodyPr/>
                    <a:lstStyle/>
                    <a:p>
                      <a:pPr algn="ctr" fontAlgn="t"/>
                      <a:endParaRPr lang="en-US" sz="1200" b="0" i="0" u="none" strike="noStrike">
                        <a:solidFill>
                          <a:srgbClr val="000000"/>
                        </a:solidFill>
                        <a:effectLst/>
                        <a:latin typeface="Calibri"/>
                      </a:endParaRPr>
                    </a:p>
                  </a:txBody>
                  <a:tcPr marL="12700" marR="12700" marT="12700" marB="0">
                    <a:lnL>
                      <a:noFill/>
                    </a:lnL>
                    <a:lnR>
                      <a:noFill/>
                    </a:lnR>
                    <a:lnT>
                      <a:noFill/>
                    </a:lnT>
                    <a:lnB>
                      <a:noFill/>
                    </a:lnB>
                  </a:tcPr>
                </a:tc>
                <a:tc>
                  <a:txBody>
                    <a:bodyPr/>
                    <a:lstStyle/>
                    <a:p>
                      <a:pPr algn="ctr" fontAlgn="t"/>
                      <a:endParaRPr lang="en-US" sz="1200" b="0" i="0" u="none" strike="noStrike">
                        <a:solidFill>
                          <a:srgbClr val="000000"/>
                        </a:solidFill>
                        <a:effectLst/>
                        <a:latin typeface="Calibri"/>
                      </a:endParaRPr>
                    </a:p>
                  </a:txBody>
                  <a:tcPr marL="12700" marR="12700" marT="12700" marB="0">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t"/>
                      <a:r>
                        <a:rPr lang="en-US" sz="1200" b="0" i="0" u="none" strike="noStrike">
                          <a:solidFill>
                            <a:srgbClr val="000000"/>
                          </a:solidFill>
                          <a:effectLst/>
                          <a:latin typeface="Calibri"/>
                        </a:rPr>
                        <a:t>B         -19</a:t>
                      </a:r>
                    </a:p>
                  </a:txBody>
                  <a:tcPr marL="12700" marR="12700" marT="127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Calibri"/>
                        </a:rPr>
                        <a:t>C         -22</a:t>
                      </a:r>
                    </a:p>
                  </a:txBody>
                  <a:tcPr marL="12700" marR="12700" marT="127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Calibri"/>
                        </a:rPr>
                        <a:t>N       (-6,3)</a:t>
                      </a:r>
                    </a:p>
                  </a:txBody>
                  <a:tcPr marL="12700" marR="12700" marT="127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pt-BR" sz="1200" b="0" i="0" u="none" strike="noStrike">
                          <a:solidFill>
                            <a:srgbClr val="000000"/>
                          </a:solidFill>
                          <a:effectLst/>
                          <a:latin typeface="Calibri"/>
                        </a:rPr>
                        <a:t>O       7,9</a:t>
                      </a:r>
                    </a:p>
                  </a:txBody>
                  <a:tcPr marL="12700" marR="12700" marT="127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t"/>
                      <a:r>
                        <a:rPr lang="en-US" sz="1200" b="0" i="0" u="none" strike="noStrike">
                          <a:solidFill>
                            <a:srgbClr val="000000"/>
                          </a:solidFill>
                          <a:effectLst/>
                          <a:latin typeface="Calibri"/>
                        </a:rPr>
                        <a:t>F</a:t>
                      </a:r>
                    </a:p>
                  </a:txBody>
                  <a:tcPr marL="12700" marR="12700" marT="127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Calibri"/>
                        </a:rPr>
                        <a:t>Ne       (-4,0)</a:t>
                      </a:r>
                    </a:p>
                  </a:txBody>
                  <a:tcPr marL="12700" marR="12700" marT="127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1000">
                <a:tc>
                  <a:txBody>
                    <a:bodyPr/>
                    <a:lstStyle/>
                    <a:p>
                      <a:pPr algn="ctr" fontAlgn="t"/>
                      <a:r>
                        <a:rPr lang="en-US" sz="1200" b="0" i="0" u="none" strike="noStrike">
                          <a:solidFill>
                            <a:srgbClr val="000000"/>
                          </a:solidFill>
                          <a:effectLst/>
                          <a:latin typeface="Calibri"/>
                        </a:rPr>
                        <a:t>Na       8,1</a:t>
                      </a:r>
                    </a:p>
                  </a:txBody>
                  <a:tcPr marL="12700" marR="12700" marT="127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t"/>
                      <a:r>
                        <a:rPr lang="en-US" sz="1200" b="0" i="0" u="none" strike="noStrike">
                          <a:solidFill>
                            <a:srgbClr val="000000"/>
                          </a:solidFill>
                          <a:effectLst/>
                          <a:latin typeface="Calibri"/>
                        </a:rPr>
                        <a:t>Mg       5,7</a:t>
                      </a:r>
                    </a:p>
                  </a:txBody>
                  <a:tcPr marL="12700" marR="12700" marT="127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t"/>
                      <a:endParaRPr lang="en-US" sz="1200" b="0" i="0" u="none" strike="noStrike">
                        <a:solidFill>
                          <a:srgbClr val="000000"/>
                        </a:solidFill>
                        <a:effectLst/>
                        <a:latin typeface="Calibri"/>
                      </a:endParaRPr>
                    </a:p>
                  </a:txBody>
                  <a:tcPr marL="12700" marR="12700" marT="12700" marB="0">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ctr" fontAlgn="t"/>
                      <a:endParaRPr lang="en-US" sz="1200" b="0" i="0" u="none" strike="noStrike">
                        <a:solidFill>
                          <a:srgbClr val="000000"/>
                        </a:solidFill>
                        <a:effectLst/>
                        <a:latin typeface="Calibri"/>
                      </a:endParaRPr>
                    </a:p>
                  </a:txBody>
                  <a:tcPr marL="12700" marR="12700" marT="12700" marB="0">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t"/>
                      <a:endParaRPr lang="en-US" sz="1200" b="0" i="0" u="none" strike="noStrike">
                        <a:solidFill>
                          <a:srgbClr val="000000"/>
                        </a:solidFill>
                        <a:effectLst/>
                        <a:latin typeface="Calibri"/>
                      </a:endParaRPr>
                    </a:p>
                  </a:txBody>
                  <a:tcPr marL="12700" marR="12700" marT="12700" marB="0">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t"/>
                      <a:endParaRPr lang="en-US" sz="1200" b="0" i="0" u="none" strike="noStrike">
                        <a:solidFill>
                          <a:srgbClr val="000000"/>
                        </a:solidFill>
                        <a:effectLst/>
                        <a:latin typeface="Calibri"/>
                      </a:endParaRPr>
                    </a:p>
                  </a:txBody>
                  <a:tcPr marL="12700" marR="12700" marT="12700" marB="0">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t"/>
                      <a:endParaRPr lang="en-US" sz="1200" b="0" i="0" u="none" strike="noStrike">
                        <a:solidFill>
                          <a:srgbClr val="000000"/>
                        </a:solidFill>
                        <a:effectLst/>
                        <a:latin typeface="Calibri"/>
                      </a:endParaRPr>
                    </a:p>
                  </a:txBody>
                  <a:tcPr marL="12700" marR="12700" marT="12700" marB="0">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t"/>
                      <a:endParaRPr lang="en-US" sz="1200" b="0" i="0" u="none" strike="noStrike">
                        <a:solidFill>
                          <a:srgbClr val="000000"/>
                        </a:solidFill>
                        <a:effectLst/>
                        <a:latin typeface="Calibri"/>
                      </a:endParaRPr>
                    </a:p>
                  </a:txBody>
                  <a:tcPr marL="12700" marR="12700" marT="12700" marB="0">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t"/>
                      <a:endParaRPr lang="en-US" sz="1200" b="0" i="0" u="none" strike="noStrike">
                        <a:solidFill>
                          <a:srgbClr val="000000"/>
                        </a:solidFill>
                        <a:effectLst/>
                        <a:latin typeface="Calibri"/>
                      </a:endParaRPr>
                    </a:p>
                  </a:txBody>
                  <a:tcPr marL="12700" marR="12700" marT="12700" marB="0">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t"/>
                      <a:endParaRPr lang="en-US" sz="1200" b="0" i="0" u="none" strike="noStrike">
                        <a:solidFill>
                          <a:srgbClr val="000000"/>
                        </a:solidFill>
                        <a:effectLst/>
                        <a:latin typeface="Calibri"/>
                      </a:endParaRPr>
                    </a:p>
                  </a:txBody>
                  <a:tcPr marL="12700" marR="12700" marT="12700" marB="0">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t"/>
                      <a:endParaRPr lang="en-US" sz="1200" b="0" i="0" u="none" strike="noStrike">
                        <a:solidFill>
                          <a:srgbClr val="000000"/>
                        </a:solidFill>
                        <a:effectLst/>
                        <a:latin typeface="Calibri"/>
                      </a:endParaRPr>
                    </a:p>
                  </a:txBody>
                  <a:tcPr marL="12700" marR="12700" marT="12700" marB="0">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t"/>
                      <a:endParaRPr lang="en-US" sz="1200" b="0" i="0" u="none" strike="noStrike">
                        <a:solidFill>
                          <a:srgbClr val="000000"/>
                        </a:solidFill>
                        <a:effectLst/>
                        <a:latin typeface="Calibri"/>
                      </a:endParaRPr>
                    </a:p>
                  </a:txBody>
                  <a:tcPr marL="12700" marR="12700" marT="12700" marB="0">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Calibri"/>
                        </a:rPr>
                        <a:t>Al       21</a:t>
                      </a:r>
                    </a:p>
                  </a:txBody>
                  <a:tcPr marL="12700" marR="12700" marT="127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it-IT" sz="1200" b="0" i="0" u="none" strike="noStrike">
                          <a:solidFill>
                            <a:srgbClr val="000000"/>
                          </a:solidFill>
                          <a:effectLst/>
                          <a:latin typeface="Calibri"/>
                        </a:rPr>
                        <a:t>Si         -3,4</a:t>
                      </a:r>
                    </a:p>
                  </a:txBody>
                  <a:tcPr marL="12700" marR="12700" marT="127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Calibri"/>
                        </a:rPr>
                        <a:t>P          -23</a:t>
                      </a:r>
                    </a:p>
                  </a:txBody>
                  <a:tcPr marL="12700" marR="12700" marT="127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Calibri"/>
                        </a:rPr>
                        <a:t>S          -12</a:t>
                      </a:r>
                    </a:p>
                  </a:txBody>
                  <a:tcPr marL="12700" marR="12700" marT="127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Calibri"/>
                        </a:rPr>
                        <a:t>Cl       (-22)</a:t>
                      </a:r>
                    </a:p>
                  </a:txBody>
                  <a:tcPr marL="12700" marR="12700" marT="127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Calibri"/>
                        </a:rPr>
                        <a:t>Ar       (-11)</a:t>
                      </a:r>
                    </a:p>
                  </a:txBody>
                  <a:tcPr marL="12700" marR="12700" marT="127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1000">
                <a:tc>
                  <a:txBody>
                    <a:bodyPr/>
                    <a:lstStyle/>
                    <a:p>
                      <a:pPr algn="ctr" fontAlgn="t"/>
                      <a:r>
                        <a:rPr lang="en-US" sz="1200" b="0" i="0" u="none" strike="noStrike">
                          <a:solidFill>
                            <a:srgbClr val="000000"/>
                          </a:solidFill>
                          <a:effectLst/>
                          <a:latin typeface="Calibri"/>
                        </a:rPr>
                        <a:t>K       5,7</a:t>
                      </a:r>
                    </a:p>
                  </a:txBody>
                  <a:tcPr marL="12700" marR="12700" marT="127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t"/>
                      <a:r>
                        <a:rPr lang="en-US" sz="1200" b="0" i="0" u="none" strike="noStrike">
                          <a:solidFill>
                            <a:srgbClr val="000000"/>
                          </a:solidFill>
                          <a:effectLst/>
                          <a:latin typeface="Calibri"/>
                        </a:rPr>
                        <a:t>Ca       21</a:t>
                      </a:r>
                    </a:p>
                  </a:txBody>
                  <a:tcPr marL="12700" marR="12700" marT="127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t"/>
                      <a:r>
                        <a:rPr lang="en-US" sz="1200" b="0" i="0" u="none" strike="noStrike">
                          <a:solidFill>
                            <a:srgbClr val="000000"/>
                          </a:solidFill>
                          <a:effectLst/>
                          <a:latin typeface="Calibri"/>
                        </a:rPr>
                        <a:t>Sc       264</a:t>
                      </a:r>
                    </a:p>
                  </a:txBody>
                  <a:tcPr marL="12700" marR="12700" marT="127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t"/>
                      <a:r>
                        <a:rPr lang="en-US" sz="1200" b="0" i="0" u="none" strike="noStrike">
                          <a:solidFill>
                            <a:srgbClr val="000000"/>
                          </a:solidFill>
                          <a:effectLst/>
                          <a:latin typeface="Calibri"/>
                        </a:rPr>
                        <a:t>Ti       181</a:t>
                      </a:r>
                    </a:p>
                  </a:txBody>
                  <a:tcPr marL="12700" marR="12700" marT="127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t"/>
                      <a:r>
                        <a:rPr lang="en-US" sz="1200" b="0" i="0" u="none" strike="noStrike">
                          <a:solidFill>
                            <a:srgbClr val="000000"/>
                          </a:solidFill>
                          <a:effectLst/>
                          <a:latin typeface="Calibri"/>
                        </a:rPr>
                        <a:t>V       383</a:t>
                      </a:r>
                    </a:p>
                  </a:txBody>
                  <a:tcPr marL="12700" marR="12700" marT="127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t"/>
                      <a:r>
                        <a:rPr lang="en-US" sz="1200" b="0" i="0" u="none" strike="noStrike">
                          <a:solidFill>
                            <a:srgbClr val="000000"/>
                          </a:solidFill>
                          <a:effectLst/>
                          <a:latin typeface="Calibri"/>
                        </a:rPr>
                        <a:t>Cr       267</a:t>
                      </a:r>
                    </a:p>
                  </a:txBody>
                  <a:tcPr marL="12700" marR="12700" marT="127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t"/>
                      <a:r>
                        <a:rPr lang="en-US" sz="1200" b="0" i="0" u="none" strike="noStrike">
                          <a:solidFill>
                            <a:srgbClr val="000000"/>
                          </a:solidFill>
                          <a:effectLst/>
                          <a:latin typeface="Calibri"/>
                        </a:rPr>
                        <a:t>Mn       828</a:t>
                      </a:r>
                    </a:p>
                  </a:txBody>
                  <a:tcPr marL="12700" marR="12700" marT="127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t"/>
                      <a:r>
                        <a:rPr lang="en-US" sz="1200" b="0" i="0" u="none" strike="noStrike">
                          <a:solidFill>
                            <a:srgbClr val="000000"/>
                          </a:solidFill>
                          <a:effectLst/>
                          <a:latin typeface="Calibri"/>
                        </a:rPr>
                        <a:t>Fe       2,16</a:t>
                      </a:r>
                    </a:p>
                  </a:txBody>
                  <a:tcPr marL="12700" marR="12700" marT="127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a:txBody>
                    <a:bodyPr/>
                    <a:lstStyle/>
                    <a:p>
                      <a:pPr algn="ctr" fontAlgn="t"/>
                      <a:r>
                        <a:rPr lang="en-US" sz="1200" b="0" i="0" u="none" strike="noStrike">
                          <a:solidFill>
                            <a:srgbClr val="000000"/>
                          </a:solidFill>
                          <a:effectLst/>
                          <a:latin typeface="Calibri"/>
                        </a:rPr>
                        <a:t>Co       1,76</a:t>
                      </a:r>
                    </a:p>
                  </a:txBody>
                  <a:tcPr marL="12700" marR="12700" marT="127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a:txBody>
                    <a:bodyPr/>
                    <a:lstStyle/>
                    <a:p>
                      <a:pPr algn="ctr" fontAlgn="t"/>
                      <a:r>
                        <a:rPr lang="en-US" sz="1200" b="0" i="0" u="none" strike="noStrike">
                          <a:solidFill>
                            <a:srgbClr val="000000"/>
                          </a:solidFill>
                          <a:effectLst/>
                          <a:latin typeface="Calibri"/>
                        </a:rPr>
                        <a:t>Ni       0,61</a:t>
                      </a:r>
                    </a:p>
                  </a:txBody>
                  <a:tcPr marL="12700" marR="12700" marT="127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a:txBody>
                    <a:bodyPr/>
                    <a:lstStyle/>
                    <a:p>
                      <a:pPr algn="ctr" fontAlgn="t"/>
                      <a:r>
                        <a:rPr lang="en-US" sz="1200" b="0" i="0" u="none" strike="noStrike">
                          <a:solidFill>
                            <a:srgbClr val="000000"/>
                          </a:solidFill>
                          <a:effectLst/>
                          <a:latin typeface="Calibri"/>
                        </a:rPr>
                        <a:t>Cu       -9,7</a:t>
                      </a:r>
                    </a:p>
                  </a:txBody>
                  <a:tcPr marL="12700" marR="12700" marT="127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Calibri"/>
                        </a:rPr>
                        <a:t>Zn       -12</a:t>
                      </a:r>
                    </a:p>
                  </a:txBody>
                  <a:tcPr marL="12700" marR="12700" marT="127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Calibri"/>
                        </a:rPr>
                        <a:t>Ga       -23</a:t>
                      </a:r>
                    </a:p>
                  </a:txBody>
                  <a:tcPr marL="12700" marR="12700" marT="127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Calibri"/>
                        </a:rPr>
                        <a:t>Ge       -7,3</a:t>
                      </a:r>
                    </a:p>
                  </a:txBody>
                  <a:tcPr marL="12700" marR="12700" marT="127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pt-BR" sz="1200" b="0" i="0" u="none" strike="noStrike">
                          <a:solidFill>
                            <a:srgbClr val="000000"/>
                          </a:solidFill>
                          <a:effectLst/>
                          <a:latin typeface="Calibri"/>
                        </a:rPr>
                        <a:t>As       -5,4</a:t>
                      </a:r>
                    </a:p>
                  </a:txBody>
                  <a:tcPr marL="12700" marR="12700" marT="127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Calibri"/>
                        </a:rPr>
                        <a:t>Se       -18</a:t>
                      </a:r>
                    </a:p>
                  </a:txBody>
                  <a:tcPr marL="12700" marR="12700" marT="127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Calibri"/>
                        </a:rPr>
                        <a:t>Br       -16</a:t>
                      </a:r>
                    </a:p>
                  </a:txBody>
                  <a:tcPr marL="12700" marR="12700" marT="127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Calibri"/>
                        </a:rPr>
                        <a:t>Kr       (-16)</a:t>
                      </a:r>
                    </a:p>
                  </a:txBody>
                  <a:tcPr marL="12700" marR="12700" marT="127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1000">
                <a:tc>
                  <a:txBody>
                    <a:bodyPr/>
                    <a:lstStyle/>
                    <a:p>
                      <a:pPr algn="ctr" fontAlgn="t"/>
                      <a:r>
                        <a:rPr lang="en-US" sz="1200" b="0" i="0" u="none" strike="noStrike">
                          <a:solidFill>
                            <a:srgbClr val="000000"/>
                          </a:solidFill>
                          <a:effectLst/>
                          <a:latin typeface="Calibri"/>
                        </a:rPr>
                        <a:t>Rb       4,4</a:t>
                      </a:r>
                    </a:p>
                  </a:txBody>
                  <a:tcPr marL="12700" marR="12700" marT="127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t"/>
                      <a:r>
                        <a:rPr lang="hr-HR" sz="1200" b="0" i="0" u="none" strike="noStrike">
                          <a:solidFill>
                            <a:srgbClr val="000000"/>
                          </a:solidFill>
                          <a:effectLst/>
                          <a:latin typeface="Calibri"/>
                        </a:rPr>
                        <a:t>Sr       36</a:t>
                      </a:r>
                    </a:p>
                  </a:txBody>
                  <a:tcPr marL="12700" marR="12700" marT="127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t"/>
                      <a:r>
                        <a:rPr lang="en-US" sz="1200" b="0" i="0" u="none" strike="noStrike">
                          <a:solidFill>
                            <a:srgbClr val="000000"/>
                          </a:solidFill>
                          <a:effectLst/>
                          <a:latin typeface="Calibri"/>
                        </a:rPr>
                        <a:t>Y       121</a:t>
                      </a:r>
                    </a:p>
                  </a:txBody>
                  <a:tcPr marL="12700" marR="12700" marT="127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t"/>
                      <a:r>
                        <a:rPr lang="en-US" sz="1200" b="0" i="0" u="none" strike="noStrike">
                          <a:solidFill>
                            <a:srgbClr val="000000"/>
                          </a:solidFill>
                          <a:effectLst/>
                          <a:latin typeface="Calibri"/>
                        </a:rPr>
                        <a:t>Zr       109</a:t>
                      </a:r>
                    </a:p>
                  </a:txBody>
                  <a:tcPr marL="12700" marR="12700" marT="127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t"/>
                      <a:r>
                        <a:rPr lang="en-US" sz="1200" b="0" i="0" u="none" strike="noStrike">
                          <a:solidFill>
                            <a:srgbClr val="000000"/>
                          </a:solidFill>
                          <a:effectLst/>
                          <a:latin typeface="Calibri"/>
                        </a:rPr>
                        <a:t>Nb       236</a:t>
                      </a:r>
                    </a:p>
                  </a:txBody>
                  <a:tcPr marL="12700" marR="12700" marT="127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t"/>
                      <a:r>
                        <a:rPr lang="en-US" sz="1200" b="0" i="0" u="none" strike="noStrike">
                          <a:solidFill>
                            <a:srgbClr val="000000"/>
                          </a:solidFill>
                          <a:effectLst/>
                          <a:latin typeface="Calibri"/>
                        </a:rPr>
                        <a:t>Mo       119</a:t>
                      </a:r>
                    </a:p>
                  </a:txBody>
                  <a:tcPr marL="12700" marR="12700" marT="127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t"/>
                      <a:r>
                        <a:rPr lang="en-US" sz="1200" b="0" i="0" u="none" strike="noStrike">
                          <a:solidFill>
                            <a:srgbClr val="000000"/>
                          </a:solidFill>
                          <a:effectLst/>
                          <a:latin typeface="Calibri"/>
                        </a:rPr>
                        <a:t>Tc       373</a:t>
                      </a:r>
                    </a:p>
                  </a:txBody>
                  <a:tcPr marL="12700" marR="12700" marT="127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t"/>
                      <a:r>
                        <a:rPr lang="en-US" sz="1200" b="0" i="0" u="none" strike="noStrike">
                          <a:solidFill>
                            <a:srgbClr val="000000"/>
                          </a:solidFill>
                          <a:effectLst/>
                          <a:latin typeface="Calibri"/>
                        </a:rPr>
                        <a:t>Ru       66</a:t>
                      </a:r>
                    </a:p>
                  </a:txBody>
                  <a:tcPr marL="12700" marR="12700" marT="127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t"/>
                      <a:r>
                        <a:rPr lang="en-US" sz="1200" b="0" i="0" u="none" strike="noStrike">
                          <a:solidFill>
                            <a:srgbClr val="000000"/>
                          </a:solidFill>
                          <a:effectLst/>
                          <a:latin typeface="Calibri"/>
                        </a:rPr>
                        <a:t>Rh       170</a:t>
                      </a:r>
                    </a:p>
                  </a:txBody>
                  <a:tcPr marL="12700" marR="12700" marT="127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t"/>
                      <a:r>
                        <a:rPr lang="en-US" sz="1200" b="0" i="0" u="none" strike="noStrike">
                          <a:solidFill>
                            <a:srgbClr val="000000"/>
                          </a:solidFill>
                          <a:effectLst/>
                          <a:latin typeface="Calibri"/>
                        </a:rPr>
                        <a:t>Pd       783</a:t>
                      </a:r>
                    </a:p>
                  </a:txBody>
                  <a:tcPr marL="12700" marR="12700" marT="127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t"/>
                      <a:r>
                        <a:rPr lang="en-US" sz="1200" b="0" i="0" u="none" strike="noStrike">
                          <a:solidFill>
                            <a:srgbClr val="000000"/>
                          </a:solidFill>
                          <a:effectLst/>
                          <a:latin typeface="Calibri"/>
                        </a:rPr>
                        <a:t>Ag       -25</a:t>
                      </a:r>
                    </a:p>
                  </a:txBody>
                  <a:tcPr marL="12700" marR="12700" marT="127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Calibri"/>
                        </a:rPr>
                        <a:t>Cd       -19</a:t>
                      </a:r>
                    </a:p>
                  </a:txBody>
                  <a:tcPr marL="12700" marR="12700" marT="127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nl-NL" sz="1200" b="0" i="0" u="none" strike="noStrike">
                          <a:solidFill>
                            <a:srgbClr val="000000"/>
                          </a:solidFill>
                          <a:effectLst/>
                          <a:latin typeface="Calibri"/>
                        </a:rPr>
                        <a:t>In        -8,2</a:t>
                      </a:r>
                    </a:p>
                  </a:txBody>
                  <a:tcPr marL="12700" marR="12700" marT="127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Calibri"/>
                        </a:rPr>
                        <a:t>Sn       2,4</a:t>
                      </a:r>
                    </a:p>
                  </a:txBody>
                  <a:tcPr marL="12700" marR="12700" marT="127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t"/>
                      <a:r>
                        <a:rPr lang="en-US" sz="1200" b="0" i="0" u="none" strike="noStrike">
                          <a:solidFill>
                            <a:srgbClr val="000000"/>
                          </a:solidFill>
                          <a:effectLst/>
                          <a:latin typeface="Calibri"/>
                        </a:rPr>
                        <a:t>Sb       -67</a:t>
                      </a:r>
                    </a:p>
                  </a:txBody>
                  <a:tcPr marL="12700" marR="12700" marT="127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Calibri"/>
                        </a:rPr>
                        <a:t>Te       -24</a:t>
                      </a:r>
                    </a:p>
                  </a:txBody>
                  <a:tcPr marL="12700" marR="12700" marT="127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Calibri"/>
                        </a:rPr>
                        <a:t>I             -22</a:t>
                      </a:r>
                    </a:p>
                  </a:txBody>
                  <a:tcPr marL="12700" marR="12700" marT="127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fr-FR" sz="1200" b="0" i="0" u="none" strike="noStrike">
                          <a:solidFill>
                            <a:srgbClr val="000000"/>
                          </a:solidFill>
                          <a:effectLst/>
                          <a:latin typeface="Calibri"/>
                        </a:rPr>
                        <a:t>Xe       (-24)</a:t>
                      </a:r>
                    </a:p>
                  </a:txBody>
                  <a:tcPr marL="12700" marR="12700" marT="127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1000">
                <a:tc>
                  <a:txBody>
                    <a:bodyPr/>
                    <a:lstStyle/>
                    <a:p>
                      <a:pPr algn="ctr" fontAlgn="t"/>
                      <a:r>
                        <a:rPr lang="hu-HU" sz="1200" b="0" i="0" u="none" strike="noStrike">
                          <a:solidFill>
                            <a:srgbClr val="000000"/>
                          </a:solidFill>
                          <a:effectLst/>
                          <a:latin typeface="Calibri"/>
                        </a:rPr>
                        <a:t>Cs       5,3</a:t>
                      </a:r>
                    </a:p>
                  </a:txBody>
                  <a:tcPr marL="12700" marR="12700" marT="127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t"/>
                      <a:r>
                        <a:rPr lang="en-US" sz="1200" b="0" i="0" u="none" strike="noStrike">
                          <a:solidFill>
                            <a:srgbClr val="000000"/>
                          </a:solidFill>
                          <a:effectLst/>
                          <a:latin typeface="Calibri"/>
                        </a:rPr>
                        <a:t>Ba       6,7</a:t>
                      </a:r>
                    </a:p>
                  </a:txBody>
                  <a:tcPr marL="12700" marR="12700" marT="127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t"/>
                      <a:r>
                        <a:rPr lang="es-ES_tradnl" sz="1200" b="0" i="0" u="none" strike="noStrike">
                          <a:solidFill>
                            <a:srgbClr val="000000"/>
                          </a:solidFill>
                          <a:effectLst/>
                          <a:latin typeface="Calibri"/>
                        </a:rPr>
                        <a:t>La        63</a:t>
                      </a:r>
                    </a:p>
                  </a:txBody>
                  <a:tcPr marL="12700" marR="12700" marT="127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t"/>
                      <a:r>
                        <a:rPr lang="en-US" sz="1200" b="0" i="0" u="none" strike="noStrike">
                          <a:solidFill>
                            <a:srgbClr val="000000"/>
                          </a:solidFill>
                          <a:effectLst/>
                          <a:latin typeface="Calibri"/>
                        </a:rPr>
                        <a:t>Hf       71</a:t>
                      </a:r>
                    </a:p>
                  </a:txBody>
                  <a:tcPr marL="12700" marR="12700" marT="127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t"/>
                      <a:r>
                        <a:rPr lang="en-US" sz="1200" b="0" i="0" u="none" strike="noStrike">
                          <a:solidFill>
                            <a:srgbClr val="000000"/>
                          </a:solidFill>
                          <a:effectLst/>
                          <a:latin typeface="Calibri"/>
                        </a:rPr>
                        <a:t>Ta       175</a:t>
                      </a:r>
                    </a:p>
                  </a:txBody>
                  <a:tcPr marL="12700" marR="12700" marT="127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t"/>
                      <a:r>
                        <a:rPr lang="pl-PL" sz="1200" b="0" i="0" u="none" strike="noStrike">
                          <a:solidFill>
                            <a:srgbClr val="000000"/>
                          </a:solidFill>
                          <a:effectLst/>
                          <a:latin typeface="Calibri"/>
                        </a:rPr>
                        <a:t>W       78</a:t>
                      </a:r>
                    </a:p>
                  </a:txBody>
                  <a:tcPr marL="12700" marR="12700" marT="127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t"/>
                      <a:r>
                        <a:rPr lang="en-US" sz="1200" b="0" i="0" u="none" strike="noStrike">
                          <a:solidFill>
                            <a:srgbClr val="000000"/>
                          </a:solidFill>
                          <a:effectLst/>
                          <a:latin typeface="Calibri"/>
                        </a:rPr>
                        <a:t>Re       96</a:t>
                      </a:r>
                    </a:p>
                  </a:txBody>
                  <a:tcPr marL="12700" marR="12700" marT="127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t"/>
                      <a:r>
                        <a:rPr lang="pt-BR" sz="1200" b="0" i="0" u="none" strike="noStrike">
                          <a:solidFill>
                            <a:srgbClr val="000000"/>
                          </a:solidFill>
                          <a:effectLst/>
                          <a:latin typeface="Calibri"/>
                        </a:rPr>
                        <a:t>Os       15</a:t>
                      </a:r>
                    </a:p>
                  </a:txBody>
                  <a:tcPr marL="12700" marR="12700" marT="127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t"/>
                      <a:r>
                        <a:rPr lang="en-US" sz="1200" b="0" i="0" u="none" strike="noStrike">
                          <a:solidFill>
                            <a:srgbClr val="000000"/>
                          </a:solidFill>
                          <a:effectLst/>
                          <a:latin typeface="Calibri"/>
                        </a:rPr>
                        <a:t>Ir       37</a:t>
                      </a:r>
                    </a:p>
                  </a:txBody>
                  <a:tcPr marL="12700" marR="12700" marT="127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t"/>
                      <a:r>
                        <a:rPr lang="en-US" sz="1200" b="0" i="0" u="none" strike="noStrike">
                          <a:solidFill>
                            <a:srgbClr val="000000"/>
                          </a:solidFill>
                          <a:effectLst/>
                          <a:latin typeface="Calibri"/>
                        </a:rPr>
                        <a:t>Pt       264</a:t>
                      </a:r>
                    </a:p>
                  </a:txBody>
                  <a:tcPr marL="12700" marR="12700" marT="127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t"/>
                      <a:r>
                        <a:rPr lang="fr-FR" sz="1200" b="0" i="0" u="none" strike="noStrike">
                          <a:solidFill>
                            <a:srgbClr val="000000"/>
                          </a:solidFill>
                          <a:effectLst/>
                          <a:latin typeface="Calibri"/>
                        </a:rPr>
                        <a:t>Au       -34</a:t>
                      </a:r>
                    </a:p>
                  </a:txBody>
                  <a:tcPr marL="12700" marR="12700" marT="127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Calibri"/>
                        </a:rPr>
                        <a:t>Hg       -28</a:t>
                      </a:r>
                    </a:p>
                  </a:txBody>
                  <a:tcPr marL="12700" marR="12700" marT="127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Calibri"/>
                        </a:rPr>
                        <a:t>Tl        -36</a:t>
                      </a:r>
                    </a:p>
                  </a:txBody>
                  <a:tcPr marL="12700" marR="12700" marT="127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Calibri"/>
                        </a:rPr>
                        <a:t>Pb       -16</a:t>
                      </a:r>
                    </a:p>
                  </a:txBody>
                  <a:tcPr marL="12700" marR="12700" marT="127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Calibri"/>
                        </a:rPr>
                        <a:t>Bi        -153</a:t>
                      </a:r>
                    </a:p>
                  </a:txBody>
                  <a:tcPr marL="12700" marR="12700" marT="127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Calibri"/>
                        </a:rPr>
                        <a:t>Po</a:t>
                      </a:r>
                    </a:p>
                  </a:txBody>
                  <a:tcPr marL="12700" marR="12700" marT="127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Calibri"/>
                        </a:rPr>
                        <a:t>At</a:t>
                      </a:r>
                    </a:p>
                  </a:txBody>
                  <a:tcPr marL="12700" marR="12700" marT="127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a:solidFill>
                            <a:srgbClr val="000000"/>
                          </a:solidFill>
                          <a:effectLst/>
                          <a:latin typeface="Calibri"/>
                        </a:rPr>
                        <a:t>Rn</a:t>
                      </a:r>
                    </a:p>
                  </a:txBody>
                  <a:tcPr marL="12700" marR="12700" marT="127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1000">
                <a:tc>
                  <a:txBody>
                    <a:bodyPr/>
                    <a:lstStyle/>
                    <a:p>
                      <a:pPr algn="ctr" fontAlgn="t"/>
                      <a:endParaRPr lang="en-US" sz="1200" b="0" i="0" u="none" strike="noStrike">
                        <a:solidFill>
                          <a:srgbClr val="000000"/>
                        </a:solidFill>
                        <a:effectLst/>
                        <a:latin typeface="Calibri"/>
                      </a:endParaRPr>
                    </a:p>
                  </a:txBody>
                  <a:tcPr marL="12700" marR="12700" marT="12700" marB="0">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t"/>
                      <a:endParaRPr lang="en-US" sz="1200" b="0" i="0" u="none" strike="noStrike">
                        <a:solidFill>
                          <a:srgbClr val="000000"/>
                        </a:solidFill>
                        <a:effectLst/>
                        <a:latin typeface="Calibri"/>
                      </a:endParaRPr>
                    </a:p>
                  </a:txBody>
                  <a:tcPr marL="12700" marR="12700" marT="12700"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endParaRPr lang="en-US" sz="1200" b="0" i="0" u="none" strike="noStrike">
                        <a:solidFill>
                          <a:srgbClr val="000000"/>
                        </a:solidFill>
                        <a:effectLst/>
                        <a:latin typeface="Calibri"/>
                      </a:endParaRPr>
                    </a:p>
                  </a:txBody>
                  <a:tcPr marL="12700" marR="12700" marT="12700" marB="0">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t"/>
                      <a:endParaRPr lang="en-US" sz="1200" b="0" i="0" u="none" strike="noStrike">
                        <a:solidFill>
                          <a:srgbClr val="000000"/>
                        </a:solidFill>
                        <a:effectLst/>
                        <a:latin typeface="Calibri"/>
                      </a:endParaRPr>
                    </a:p>
                  </a:txBody>
                  <a:tcPr marL="12700" marR="12700" marT="12700" marB="0">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t"/>
                      <a:endParaRPr lang="en-US" sz="1200" b="0" i="0" u="none" strike="noStrike">
                        <a:solidFill>
                          <a:srgbClr val="000000"/>
                        </a:solidFill>
                        <a:effectLst/>
                        <a:latin typeface="Calibri"/>
                      </a:endParaRPr>
                    </a:p>
                  </a:txBody>
                  <a:tcPr marL="12700" marR="12700" marT="12700" marB="0">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t"/>
                      <a:endParaRPr lang="en-US" sz="1200" b="0" i="0" u="none" strike="noStrike">
                        <a:solidFill>
                          <a:srgbClr val="000000"/>
                        </a:solidFill>
                        <a:effectLst/>
                        <a:latin typeface="Calibri"/>
                      </a:endParaRPr>
                    </a:p>
                  </a:txBody>
                  <a:tcPr marL="12700" marR="12700" marT="12700" marB="0">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t"/>
                      <a:endParaRPr lang="en-US" sz="1200" b="0" i="0" u="none" strike="noStrike">
                        <a:solidFill>
                          <a:srgbClr val="000000"/>
                        </a:solidFill>
                        <a:effectLst/>
                        <a:latin typeface="Calibri"/>
                      </a:endParaRPr>
                    </a:p>
                  </a:txBody>
                  <a:tcPr marL="12700" marR="12700" marT="12700" marB="0">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t"/>
                      <a:endParaRPr lang="en-US" sz="1200" b="0" i="0" u="none" strike="noStrike">
                        <a:solidFill>
                          <a:srgbClr val="000000"/>
                        </a:solidFill>
                        <a:effectLst/>
                        <a:latin typeface="Calibri"/>
                      </a:endParaRPr>
                    </a:p>
                  </a:txBody>
                  <a:tcPr marL="12700" marR="12700" marT="12700" marB="0">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t"/>
                      <a:endParaRPr lang="en-US" sz="1200" b="0" i="0" u="none" strike="noStrike">
                        <a:solidFill>
                          <a:srgbClr val="000000"/>
                        </a:solidFill>
                        <a:effectLst/>
                        <a:latin typeface="Calibri"/>
                      </a:endParaRPr>
                    </a:p>
                  </a:txBody>
                  <a:tcPr marL="12700" marR="12700" marT="12700" marB="0">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t"/>
                      <a:endParaRPr lang="en-US" sz="1200" b="0" i="0" u="none" strike="noStrike">
                        <a:solidFill>
                          <a:srgbClr val="000000"/>
                        </a:solidFill>
                        <a:effectLst/>
                        <a:latin typeface="Calibri"/>
                      </a:endParaRPr>
                    </a:p>
                  </a:txBody>
                  <a:tcPr marL="12700" marR="12700" marT="12700" marB="0">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t"/>
                      <a:endParaRPr lang="en-US" sz="1200" b="0" i="0" u="none" strike="noStrike">
                        <a:solidFill>
                          <a:srgbClr val="000000"/>
                        </a:solidFill>
                        <a:effectLst/>
                        <a:latin typeface="Calibri"/>
                      </a:endParaRPr>
                    </a:p>
                  </a:txBody>
                  <a:tcPr marL="12700" marR="12700" marT="12700" marB="0">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t"/>
                      <a:endParaRPr lang="en-US" sz="1200" b="0" i="0" u="none" strike="noStrike">
                        <a:solidFill>
                          <a:srgbClr val="000000"/>
                        </a:solidFill>
                        <a:effectLst/>
                        <a:latin typeface="Calibri"/>
                      </a:endParaRPr>
                    </a:p>
                  </a:txBody>
                  <a:tcPr marL="12700" marR="12700" marT="12700" marB="0">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t"/>
                      <a:endParaRPr lang="en-US" sz="1200" b="0" i="0" u="none" strike="noStrike">
                        <a:solidFill>
                          <a:srgbClr val="000000"/>
                        </a:solidFill>
                        <a:effectLst/>
                        <a:latin typeface="Calibri"/>
                      </a:endParaRPr>
                    </a:p>
                  </a:txBody>
                  <a:tcPr marL="12700" marR="12700" marT="12700" marB="0">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t"/>
                      <a:endParaRPr lang="en-US" sz="1200" b="0" i="0" u="none" strike="noStrike">
                        <a:solidFill>
                          <a:srgbClr val="000000"/>
                        </a:solidFill>
                        <a:effectLst/>
                        <a:latin typeface="Calibri"/>
                      </a:endParaRPr>
                    </a:p>
                  </a:txBody>
                  <a:tcPr marL="12700" marR="12700" marT="12700" marB="0">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t"/>
                      <a:endParaRPr lang="en-US" sz="1200" b="0" i="0" u="none" strike="noStrike">
                        <a:solidFill>
                          <a:srgbClr val="000000"/>
                        </a:solidFill>
                        <a:effectLst/>
                        <a:latin typeface="Calibri"/>
                      </a:endParaRPr>
                    </a:p>
                  </a:txBody>
                  <a:tcPr marL="12700" marR="12700" marT="12700" marB="0">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t"/>
                      <a:endParaRPr lang="en-US" sz="1200" b="0" i="0" u="none" strike="noStrike">
                        <a:solidFill>
                          <a:srgbClr val="000000"/>
                        </a:solidFill>
                        <a:effectLst/>
                        <a:latin typeface="Calibri"/>
                      </a:endParaRPr>
                    </a:p>
                  </a:txBody>
                  <a:tcPr marL="12700" marR="12700" marT="12700" marB="0">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t"/>
                      <a:endParaRPr lang="en-US" sz="1200" b="0" i="0" u="none" strike="noStrike">
                        <a:solidFill>
                          <a:srgbClr val="000000"/>
                        </a:solidFill>
                        <a:effectLst/>
                        <a:latin typeface="Calibri"/>
                      </a:endParaRPr>
                    </a:p>
                  </a:txBody>
                  <a:tcPr marL="12700" marR="12700" marT="12700" marB="0">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t"/>
                      <a:endParaRPr lang="en-US" sz="1200" b="0" i="0" u="none" strike="noStrike">
                        <a:solidFill>
                          <a:srgbClr val="000000"/>
                        </a:solidFill>
                        <a:effectLst/>
                        <a:latin typeface="Calibri"/>
                      </a:endParaRPr>
                    </a:p>
                  </a:txBody>
                  <a:tcPr marL="12700" marR="12700" marT="12700" marB="0">
                    <a:lnL>
                      <a:noFill/>
                    </a:lnL>
                    <a:lnR>
                      <a:noFill/>
                    </a:lnR>
                    <a:lnT w="6350" cap="flat" cmpd="sng" algn="ctr">
                      <a:solidFill>
                        <a:srgbClr val="000000"/>
                      </a:solidFill>
                      <a:prstDash val="solid"/>
                      <a:round/>
                      <a:headEnd type="none" w="med" len="med"/>
                      <a:tailEnd type="none" w="med" len="med"/>
                    </a:lnT>
                    <a:lnB>
                      <a:noFill/>
                    </a:lnB>
                  </a:tcPr>
                </a:tc>
              </a:tr>
              <a:tr h="381000">
                <a:tc>
                  <a:txBody>
                    <a:bodyPr/>
                    <a:lstStyle/>
                    <a:p>
                      <a:pPr algn="ctr" fontAlgn="t"/>
                      <a:endParaRPr lang="en-US" sz="1200" b="0" i="0" u="none" strike="noStrike">
                        <a:solidFill>
                          <a:srgbClr val="000000"/>
                        </a:solidFill>
                        <a:effectLst/>
                        <a:latin typeface="Calibri"/>
                      </a:endParaRPr>
                    </a:p>
                  </a:txBody>
                  <a:tcPr marL="12700" marR="12700" marT="12700" marB="0">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t"/>
                      <a:r>
                        <a:rPr lang="en-US" sz="1200" b="0" i="0" u="none" strike="noStrike">
                          <a:solidFill>
                            <a:srgbClr val="000000"/>
                          </a:solidFill>
                          <a:effectLst/>
                          <a:latin typeface="Calibri"/>
                        </a:rPr>
                        <a:t> </a:t>
                      </a:r>
                    </a:p>
                  </a:txBody>
                  <a:tcPr marL="12700" marR="12700" marT="127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l" fontAlgn="ctr"/>
                      <a:r>
                        <a:rPr lang="en-US" sz="1400" b="0" i="0" u="none" strike="noStrike">
                          <a:solidFill>
                            <a:srgbClr val="000000"/>
                          </a:solidFill>
                          <a:effectLst/>
                          <a:latin typeface="Calibri"/>
                        </a:rPr>
                        <a:t>Diamagnetic</a:t>
                      </a:r>
                    </a:p>
                  </a:txBody>
                  <a:tcPr marL="12700" marR="12700" marT="12700" marB="0" anchor="ctr">
                    <a:lnL w="6350" cap="flat" cmpd="sng" algn="ctr">
                      <a:solidFill>
                        <a:srgbClr val="000000"/>
                      </a:solidFill>
                      <a:prstDash val="solid"/>
                      <a:round/>
                      <a:headEnd type="none" w="med" len="med"/>
                      <a:tailEnd type="none" w="med" len="med"/>
                    </a:lnL>
                    <a:lnR>
                      <a:noFill/>
                    </a:lnR>
                    <a:lnT>
                      <a:noFill/>
                    </a:lnT>
                    <a:lnB>
                      <a:noFill/>
                    </a:lnB>
                  </a:tcPr>
                </a:tc>
                <a:tc hMerge="1">
                  <a:txBody>
                    <a:bodyPr/>
                    <a:lstStyle/>
                    <a:p>
                      <a:endParaRPr lang="en-US"/>
                    </a:p>
                  </a:txBody>
                  <a:tcPr/>
                </a:tc>
                <a:tc hMerge="1">
                  <a:txBody>
                    <a:bodyPr/>
                    <a:lstStyle/>
                    <a:p>
                      <a:endParaRPr lang="en-US"/>
                    </a:p>
                  </a:txBody>
                  <a:tcPr/>
                </a:tc>
                <a:tc>
                  <a:txBody>
                    <a:bodyPr/>
                    <a:lstStyle/>
                    <a:p>
                      <a:pPr algn="ctr" fontAlgn="t"/>
                      <a:endParaRPr lang="en-US" sz="1200" b="0" i="0" u="none" strike="noStrike">
                        <a:solidFill>
                          <a:srgbClr val="000000"/>
                        </a:solidFill>
                        <a:effectLst/>
                        <a:latin typeface="Calibri"/>
                      </a:endParaRPr>
                    </a:p>
                  </a:txBody>
                  <a:tcPr marL="12700" marR="12700" marT="12700" marB="0">
                    <a:lnL>
                      <a:noFill/>
                    </a:lnL>
                    <a:lnR>
                      <a:noFill/>
                    </a:lnR>
                    <a:lnT>
                      <a:noFill/>
                    </a:lnT>
                    <a:lnB>
                      <a:noFill/>
                    </a:lnB>
                  </a:tcPr>
                </a:tc>
                <a:tc>
                  <a:txBody>
                    <a:bodyPr/>
                    <a:lstStyle/>
                    <a:p>
                      <a:pPr algn="ctr" fontAlgn="t"/>
                      <a:endParaRPr lang="en-US" sz="1200" b="0" i="0" u="none" strike="noStrike">
                        <a:solidFill>
                          <a:srgbClr val="000000"/>
                        </a:solidFill>
                        <a:effectLst/>
                        <a:latin typeface="Calibri"/>
                      </a:endParaRPr>
                    </a:p>
                  </a:txBody>
                  <a:tcPr marL="12700" marR="12700" marT="12700" marB="0">
                    <a:lnL>
                      <a:noFill/>
                    </a:lnL>
                    <a:lnR>
                      <a:noFill/>
                    </a:lnR>
                    <a:lnT>
                      <a:noFill/>
                    </a:lnT>
                    <a:lnB>
                      <a:noFill/>
                    </a:lnB>
                  </a:tcPr>
                </a:tc>
                <a:tc>
                  <a:txBody>
                    <a:bodyPr/>
                    <a:lstStyle/>
                    <a:p>
                      <a:pPr algn="ctr" fontAlgn="t"/>
                      <a:endParaRPr lang="en-US" sz="1200" b="0" i="0" u="none" strike="noStrike">
                        <a:solidFill>
                          <a:srgbClr val="000000"/>
                        </a:solidFill>
                        <a:effectLst/>
                        <a:latin typeface="Calibri"/>
                      </a:endParaRPr>
                    </a:p>
                  </a:txBody>
                  <a:tcPr marL="12700" marR="12700" marT="12700" marB="0">
                    <a:lnL>
                      <a:noFill/>
                    </a:lnL>
                    <a:lnR>
                      <a:noFill/>
                    </a:lnR>
                    <a:lnT>
                      <a:noFill/>
                    </a:lnT>
                    <a:lnB>
                      <a:noFill/>
                    </a:lnB>
                  </a:tcPr>
                </a:tc>
                <a:tc>
                  <a:txBody>
                    <a:bodyPr/>
                    <a:lstStyle/>
                    <a:p>
                      <a:pPr algn="ctr" fontAlgn="t"/>
                      <a:endParaRPr lang="en-US" sz="1200" b="0" i="0" u="none" strike="noStrike">
                        <a:solidFill>
                          <a:srgbClr val="000000"/>
                        </a:solidFill>
                        <a:effectLst/>
                        <a:latin typeface="Calibri"/>
                      </a:endParaRPr>
                    </a:p>
                  </a:txBody>
                  <a:tcPr marL="12700" marR="12700" marT="12700" marB="0">
                    <a:lnL>
                      <a:noFill/>
                    </a:lnL>
                    <a:lnR>
                      <a:noFill/>
                    </a:lnR>
                    <a:lnT>
                      <a:noFill/>
                    </a:lnT>
                    <a:lnB>
                      <a:noFill/>
                    </a:lnB>
                  </a:tcPr>
                </a:tc>
                <a:tc>
                  <a:txBody>
                    <a:bodyPr/>
                    <a:lstStyle/>
                    <a:p>
                      <a:pPr algn="ctr" fontAlgn="t"/>
                      <a:endParaRPr lang="en-US" sz="1200" b="0" i="0" u="none" strike="noStrike">
                        <a:solidFill>
                          <a:srgbClr val="000000"/>
                        </a:solidFill>
                        <a:effectLst/>
                        <a:latin typeface="Calibri"/>
                      </a:endParaRPr>
                    </a:p>
                  </a:txBody>
                  <a:tcPr marL="12700" marR="12700" marT="12700" marB="0">
                    <a:lnL>
                      <a:noFill/>
                    </a:lnL>
                    <a:lnR>
                      <a:noFill/>
                    </a:lnR>
                    <a:lnT>
                      <a:noFill/>
                    </a:lnT>
                    <a:lnB>
                      <a:noFill/>
                    </a:lnB>
                  </a:tcPr>
                </a:tc>
                <a:tc>
                  <a:txBody>
                    <a:bodyPr/>
                    <a:lstStyle/>
                    <a:p>
                      <a:pPr algn="ctr" fontAlgn="t"/>
                      <a:endParaRPr lang="en-US" sz="1200" b="0" i="0" u="none" strike="noStrike">
                        <a:solidFill>
                          <a:srgbClr val="000000"/>
                        </a:solidFill>
                        <a:effectLst/>
                        <a:latin typeface="Calibri"/>
                      </a:endParaRPr>
                    </a:p>
                  </a:txBody>
                  <a:tcPr marL="12700" marR="12700" marT="12700" marB="0">
                    <a:lnL>
                      <a:noFill/>
                    </a:lnL>
                    <a:lnR>
                      <a:noFill/>
                    </a:lnR>
                    <a:lnT>
                      <a:noFill/>
                    </a:lnT>
                    <a:lnB>
                      <a:noFill/>
                    </a:lnB>
                  </a:tcPr>
                </a:tc>
                <a:tc>
                  <a:txBody>
                    <a:bodyPr/>
                    <a:lstStyle/>
                    <a:p>
                      <a:pPr algn="ctr" fontAlgn="t"/>
                      <a:endParaRPr lang="en-US" sz="1200" b="0" i="0" u="none" strike="noStrike">
                        <a:solidFill>
                          <a:srgbClr val="000000"/>
                        </a:solidFill>
                        <a:effectLst/>
                        <a:latin typeface="Calibri"/>
                      </a:endParaRPr>
                    </a:p>
                  </a:txBody>
                  <a:tcPr marL="12700" marR="12700" marT="12700" marB="0">
                    <a:lnL>
                      <a:noFill/>
                    </a:lnL>
                    <a:lnR>
                      <a:noFill/>
                    </a:lnR>
                    <a:lnT>
                      <a:noFill/>
                    </a:lnT>
                    <a:lnB>
                      <a:noFill/>
                    </a:lnB>
                  </a:tcPr>
                </a:tc>
                <a:tc>
                  <a:txBody>
                    <a:bodyPr/>
                    <a:lstStyle/>
                    <a:p>
                      <a:pPr algn="ctr" fontAlgn="t"/>
                      <a:endParaRPr lang="en-US" sz="1200" b="0" i="0" u="none" strike="noStrike">
                        <a:solidFill>
                          <a:srgbClr val="000000"/>
                        </a:solidFill>
                        <a:effectLst/>
                        <a:latin typeface="Calibri"/>
                      </a:endParaRPr>
                    </a:p>
                  </a:txBody>
                  <a:tcPr marL="12700" marR="12700" marT="12700" marB="0">
                    <a:lnL>
                      <a:noFill/>
                    </a:lnL>
                    <a:lnR>
                      <a:noFill/>
                    </a:lnR>
                    <a:lnT>
                      <a:noFill/>
                    </a:lnT>
                    <a:lnB>
                      <a:noFill/>
                    </a:lnB>
                  </a:tcPr>
                </a:tc>
                <a:tc>
                  <a:txBody>
                    <a:bodyPr/>
                    <a:lstStyle/>
                    <a:p>
                      <a:pPr algn="ctr" fontAlgn="t"/>
                      <a:endParaRPr lang="en-US" sz="1200" b="0" i="0" u="none" strike="noStrike">
                        <a:solidFill>
                          <a:srgbClr val="000000"/>
                        </a:solidFill>
                        <a:effectLst/>
                        <a:latin typeface="Calibri"/>
                      </a:endParaRPr>
                    </a:p>
                  </a:txBody>
                  <a:tcPr marL="12700" marR="12700" marT="12700" marB="0">
                    <a:lnL>
                      <a:noFill/>
                    </a:lnL>
                    <a:lnR>
                      <a:noFill/>
                    </a:lnR>
                    <a:lnT>
                      <a:noFill/>
                    </a:lnT>
                    <a:lnB>
                      <a:noFill/>
                    </a:lnB>
                  </a:tcPr>
                </a:tc>
                <a:tc>
                  <a:txBody>
                    <a:bodyPr/>
                    <a:lstStyle/>
                    <a:p>
                      <a:pPr algn="ctr" fontAlgn="t"/>
                      <a:endParaRPr lang="en-US" sz="1200" b="0" i="0" u="none" strike="noStrike">
                        <a:solidFill>
                          <a:srgbClr val="000000"/>
                        </a:solidFill>
                        <a:effectLst/>
                        <a:latin typeface="Calibri"/>
                      </a:endParaRPr>
                    </a:p>
                  </a:txBody>
                  <a:tcPr marL="12700" marR="12700" marT="12700" marB="0">
                    <a:lnL>
                      <a:noFill/>
                    </a:lnL>
                    <a:lnR>
                      <a:noFill/>
                    </a:lnR>
                    <a:lnT>
                      <a:noFill/>
                    </a:lnT>
                    <a:lnB>
                      <a:noFill/>
                    </a:lnB>
                  </a:tcPr>
                </a:tc>
                <a:tc>
                  <a:txBody>
                    <a:bodyPr/>
                    <a:lstStyle/>
                    <a:p>
                      <a:pPr algn="ctr" fontAlgn="t"/>
                      <a:endParaRPr lang="en-US" sz="1200" b="0" i="0" u="none" strike="noStrike">
                        <a:solidFill>
                          <a:srgbClr val="000000"/>
                        </a:solidFill>
                        <a:effectLst/>
                        <a:latin typeface="Calibri"/>
                      </a:endParaRPr>
                    </a:p>
                  </a:txBody>
                  <a:tcPr marL="12700" marR="12700" marT="12700" marB="0">
                    <a:lnL>
                      <a:noFill/>
                    </a:lnL>
                    <a:lnR>
                      <a:noFill/>
                    </a:lnR>
                    <a:lnT>
                      <a:noFill/>
                    </a:lnT>
                    <a:lnB>
                      <a:noFill/>
                    </a:lnB>
                  </a:tcPr>
                </a:tc>
                <a:tc>
                  <a:txBody>
                    <a:bodyPr/>
                    <a:lstStyle/>
                    <a:p>
                      <a:pPr algn="ctr" fontAlgn="t"/>
                      <a:endParaRPr lang="en-US" sz="1200" b="0" i="0" u="none" strike="noStrike">
                        <a:solidFill>
                          <a:srgbClr val="000000"/>
                        </a:solidFill>
                        <a:effectLst/>
                        <a:latin typeface="Calibri"/>
                      </a:endParaRPr>
                    </a:p>
                  </a:txBody>
                  <a:tcPr marL="12700" marR="12700" marT="12700" marB="0">
                    <a:lnL>
                      <a:noFill/>
                    </a:lnL>
                    <a:lnR>
                      <a:noFill/>
                    </a:lnR>
                    <a:lnT>
                      <a:noFill/>
                    </a:lnT>
                    <a:lnB>
                      <a:noFill/>
                    </a:lnB>
                  </a:tcPr>
                </a:tc>
                <a:tc>
                  <a:txBody>
                    <a:bodyPr/>
                    <a:lstStyle/>
                    <a:p>
                      <a:pPr algn="ctr" fontAlgn="t"/>
                      <a:endParaRPr lang="en-US" sz="1200" b="0" i="0" u="none" strike="noStrike">
                        <a:solidFill>
                          <a:srgbClr val="000000"/>
                        </a:solidFill>
                        <a:effectLst/>
                        <a:latin typeface="Calibri"/>
                      </a:endParaRPr>
                    </a:p>
                  </a:txBody>
                  <a:tcPr marL="12700" marR="12700" marT="12700" marB="0">
                    <a:lnL>
                      <a:noFill/>
                    </a:lnL>
                    <a:lnR>
                      <a:noFill/>
                    </a:lnR>
                    <a:lnT>
                      <a:noFill/>
                    </a:lnT>
                    <a:lnB>
                      <a:noFill/>
                    </a:lnB>
                  </a:tcPr>
                </a:tc>
              </a:tr>
              <a:tr h="381000">
                <a:tc>
                  <a:txBody>
                    <a:bodyPr/>
                    <a:lstStyle/>
                    <a:p>
                      <a:pPr algn="ctr" fontAlgn="t"/>
                      <a:endParaRPr lang="en-US" sz="1200" b="0" i="0" u="none" strike="noStrike">
                        <a:solidFill>
                          <a:srgbClr val="000000"/>
                        </a:solidFill>
                        <a:effectLst/>
                        <a:latin typeface="Calibri"/>
                      </a:endParaRPr>
                    </a:p>
                  </a:txBody>
                  <a:tcPr marL="12700" marR="12700" marT="12700" marB="0">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t"/>
                      <a:r>
                        <a:rPr lang="en-US" sz="1200" b="0" i="0" u="none" strike="noStrike">
                          <a:solidFill>
                            <a:srgbClr val="000000"/>
                          </a:solidFill>
                          <a:effectLst/>
                          <a:latin typeface="Calibri"/>
                        </a:rPr>
                        <a:t> </a:t>
                      </a:r>
                    </a:p>
                  </a:txBody>
                  <a:tcPr marL="12700" marR="12700" marT="127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gridSpan="3">
                  <a:txBody>
                    <a:bodyPr/>
                    <a:lstStyle/>
                    <a:p>
                      <a:pPr algn="l" fontAlgn="ctr"/>
                      <a:r>
                        <a:rPr lang="en-US" sz="1400" b="0" i="0" u="none" strike="noStrike">
                          <a:solidFill>
                            <a:srgbClr val="000000"/>
                          </a:solidFill>
                          <a:effectLst/>
                          <a:latin typeface="Calibri"/>
                        </a:rPr>
                        <a:t>Paramagnetic</a:t>
                      </a:r>
                    </a:p>
                  </a:txBody>
                  <a:tcPr marL="12700" marR="12700" marT="12700" marB="0" anchor="ctr">
                    <a:lnL w="6350" cap="flat" cmpd="sng" algn="ctr">
                      <a:solidFill>
                        <a:srgbClr val="000000"/>
                      </a:solidFill>
                      <a:prstDash val="solid"/>
                      <a:round/>
                      <a:headEnd type="none" w="med" len="med"/>
                      <a:tailEnd type="none" w="med" len="med"/>
                    </a:lnL>
                    <a:lnR>
                      <a:noFill/>
                    </a:lnR>
                    <a:lnT>
                      <a:noFill/>
                    </a:lnT>
                    <a:lnB>
                      <a:noFill/>
                    </a:lnB>
                  </a:tcPr>
                </a:tc>
                <a:tc hMerge="1">
                  <a:txBody>
                    <a:bodyPr/>
                    <a:lstStyle/>
                    <a:p>
                      <a:endParaRPr lang="en-US"/>
                    </a:p>
                  </a:txBody>
                  <a:tcPr/>
                </a:tc>
                <a:tc hMerge="1">
                  <a:txBody>
                    <a:bodyPr/>
                    <a:lstStyle/>
                    <a:p>
                      <a:endParaRPr lang="en-US"/>
                    </a:p>
                  </a:txBody>
                  <a:tcPr/>
                </a:tc>
                <a:tc>
                  <a:txBody>
                    <a:bodyPr/>
                    <a:lstStyle/>
                    <a:p>
                      <a:pPr algn="ctr" fontAlgn="t"/>
                      <a:endParaRPr lang="en-US" sz="1200" b="0" i="0" u="none" strike="noStrike">
                        <a:solidFill>
                          <a:srgbClr val="000000"/>
                        </a:solidFill>
                        <a:effectLst/>
                        <a:latin typeface="Calibri"/>
                      </a:endParaRPr>
                    </a:p>
                  </a:txBody>
                  <a:tcPr marL="12700" marR="12700" marT="12700" marB="0">
                    <a:lnL>
                      <a:noFill/>
                    </a:lnL>
                    <a:lnR>
                      <a:noFill/>
                    </a:lnR>
                    <a:lnT>
                      <a:noFill/>
                    </a:lnT>
                    <a:lnB>
                      <a:noFill/>
                    </a:lnB>
                  </a:tcPr>
                </a:tc>
                <a:tc>
                  <a:txBody>
                    <a:bodyPr/>
                    <a:lstStyle/>
                    <a:p>
                      <a:pPr algn="ctr" fontAlgn="t"/>
                      <a:endParaRPr lang="en-US" sz="1200" b="0" i="0" u="none" strike="noStrike">
                        <a:solidFill>
                          <a:srgbClr val="000000"/>
                        </a:solidFill>
                        <a:effectLst/>
                        <a:latin typeface="Calibri"/>
                      </a:endParaRPr>
                    </a:p>
                  </a:txBody>
                  <a:tcPr marL="12700" marR="12700" marT="12700" marB="0">
                    <a:lnL>
                      <a:noFill/>
                    </a:lnL>
                    <a:lnR>
                      <a:noFill/>
                    </a:lnR>
                    <a:lnT>
                      <a:noFill/>
                    </a:lnT>
                    <a:lnB>
                      <a:noFill/>
                    </a:lnB>
                  </a:tcPr>
                </a:tc>
                <a:tc>
                  <a:txBody>
                    <a:bodyPr/>
                    <a:lstStyle/>
                    <a:p>
                      <a:pPr algn="ctr" fontAlgn="t"/>
                      <a:endParaRPr lang="en-US" sz="1200" b="0" i="0" u="none" strike="noStrike">
                        <a:solidFill>
                          <a:srgbClr val="000000"/>
                        </a:solidFill>
                        <a:effectLst/>
                        <a:latin typeface="Calibri"/>
                      </a:endParaRPr>
                    </a:p>
                  </a:txBody>
                  <a:tcPr marL="12700" marR="12700" marT="12700" marB="0">
                    <a:lnL>
                      <a:noFill/>
                    </a:lnL>
                    <a:lnR>
                      <a:noFill/>
                    </a:lnR>
                    <a:lnT>
                      <a:noFill/>
                    </a:lnT>
                    <a:lnB>
                      <a:noFill/>
                    </a:lnB>
                  </a:tcPr>
                </a:tc>
                <a:tc>
                  <a:txBody>
                    <a:bodyPr/>
                    <a:lstStyle/>
                    <a:p>
                      <a:pPr algn="ctr" fontAlgn="t"/>
                      <a:endParaRPr lang="en-US" sz="1200" b="0" i="0" u="none" strike="noStrike" dirty="0">
                        <a:solidFill>
                          <a:srgbClr val="000000"/>
                        </a:solidFill>
                        <a:effectLst/>
                        <a:latin typeface="Calibri"/>
                      </a:endParaRPr>
                    </a:p>
                  </a:txBody>
                  <a:tcPr marL="12700" marR="12700" marT="12700" marB="0">
                    <a:lnL>
                      <a:noFill/>
                    </a:lnL>
                    <a:lnR>
                      <a:noFill/>
                    </a:lnR>
                    <a:lnT>
                      <a:noFill/>
                    </a:lnT>
                    <a:lnB>
                      <a:noFill/>
                    </a:lnB>
                  </a:tcPr>
                </a:tc>
                <a:tc>
                  <a:txBody>
                    <a:bodyPr/>
                    <a:lstStyle/>
                    <a:p>
                      <a:pPr algn="ctr" fontAlgn="t"/>
                      <a:endParaRPr lang="en-US" sz="1200" b="0" i="0" u="none" strike="noStrike">
                        <a:solidFill>
                          <a:srgbClr val="000000"/>
                        </a:solidFill>
                        <a:effectLst/>
                        <a:latin typeface="Calibri"/>
                      </a:endParaRPr>
                    </a:p>
                  </a:txBody>
                  <a:tcPr marL="12700" marR="12700" marT="12700" marB="0">
                    <a:lnL>
                      <a:noFill/>
                    </a:lnL>
                    <a:lnR>
                      <a:noFill/>
                    </a:lnR>
                    <a:lnT>
                      <a:noFill/>
                    </a:lnT>
                    <a:lnB>
                      <a:noFill/>
                    </a:lnB>
                  </a:tcPr>
                </a:tc>
                <a:tc>
                  <a:txBody>
                    <a:bodyPr/>
                    <a:lstStyle/>
                    <a:p>
                      <a:pPr algn="ctr" fontAlgn="t"/>
                      <a:endParaRPr lang="en-US" sz="1200" b="0" i="0" u="none" strike="noStrike">
                        <a:solidFill>
                          <a:srgbClr val="000000"/>
                        </a:solidFill>
                        <a:effectLst/>
                        <a:latin typeface="Calibri"/>
                      </a:endParaRPr>
                    </a:p>
                  </a:txBody>
                  <a:tcPr marL="12700" marR="12700" marT="12700" marB="0">
                    <a:lnL>
                      <a:noFill/>
                    </a:lnL>
                    <a:lnR>
                      <a:noFill/>
                    </a:lnR>
                    <a:lnT>
                      <a:noFill/>
                    </a:lnT>
                    <a:lnB>
                      <a:noFill/>
                    </a:lnB>
                  </a:tcPr>
                </a:tc>
                <a:tc>
                  <a:txBody>
                    <a:bodyPr/>
                    <a:lstStyle/>
                    <a:p>
                      <a:pPr algn="ctr" fontAlgn="t"/>
                      <a:endParaRPr lang="en-US" sz="1200" b="0" i="0" u="none" strike="noStrike">
                        <a:solidFill>
                          <a:srgbClr val="000000"/>
                        </a:solidFill>
                        <a:effectLst/>
                        <a:latin typeface="Calibri"/>
                      </a:endParaRPr>
                    </a:p>
                  </a:txBody>
                  <a:tcPr marL="12700" marR="12700" marT="12700" marB="0">
                    <a:lnL>
                      <a:noFill/>
                    </a:lnL>
                    <a:lnR>
                      <a:noFill/>
                    </a:lnR>
                    <a:lnT>
                      <a:noFill/>
                    </a:lnT>
                    <a:lnB>
                      <a:noFill/>
                    </a:lnB>
                  </a:tcPr>
                </a:tc>
                <a:tc>
                  <a:txBody>
                    <a:bodyPr/>
                    <a:lstStyle/>
                    <a:p>
                      <a:pPr algn="ctr" fontAlgn="t"/>
                      <a:endParaRPr lang="en-US" sz="1200" b="0" i="0" u="none" strike="noStrike">
                        <a:solidFill>
                          <a:srgbClr val="000000"/>
                        </a:solidFill>
                        <a:effectLst/>
                        <a:latin typeface="Calibri"/>
                      </a:endParaRPr>
                    </a:p>
                  </a:txBody>
                  <a:tcPr marL="12700" marR="12700" marT="12700" marB="0">
                    <a:lnL>
                      <a:noFill/>
                    </a:lnL>
                    <a:lnR>
                      <a:noFill/>
                    </a:lnR>
                    <a:lnT>
                      <a:noFill/>
                    </a:lnT>
                    <a:lnB>
                      <a:noFill/>
                    </a:lnB>
                  </a:tcPr>
                </a:tc>
                <a:tc>
                  <a:txBody>
                    <a:bodyPr/>
                    <a:lstStyle/>
                    <a:p>
                      <a:pPr algn="ctr" fontAlgn="t"/>
                      <a:endParaRPr lang="en-US" sz="1200" b="0" i="0" u="none" strike="noStrike">
                        <a:solidFill>
                          <a:srgbClr val="000000"/>
                        </a:solidFill>
                        <a:effectLst/>
                        <a:latin typeface="Calibri"/>
                      </a:endParaRPr>
                    </a:p>
                  </a:txBody>
                  <a:tcPr marL="12700" marR="12700" marT="12700" marB="0">
                    <a:lnL>
                      <a:noFill/>
                    </a:lnL>
                    <a:lnR>
                      <a:noFill/>
                    </a:lnR>
                    <a:lnT>
                      <a:noFill/>
                    </a:lnT>
                    <a:lnB>
                      <a:noFill/>
                    </a:lnB>
                  </a:tcPr>
                </a:tc>
                <a:tc>
                  <a:txBody>
                    <a:bodyPr/>
                    <a:lstStyle/>
                    <a:p>
                      <a:pPr algn="ctr" fontAlgn="t"/>
                      <a:endParaRPr lang="en-US" sz="1200" b="0" i="0" u="none" strike="noStrike">
                        <a:solidFill>
                          <a:srgbClr val="000000"/>
                        </a:solidFill>
                        <a:effectLst/>
                        <a:latin typeface="Calibri"/>
                      </a:endParaRPr>
                    </a:p>
                  </a:txBody>
                  <a:tcPr marL="12700" marR="12700" marT="12700" marB="0">
                    <a:lnL>
                      <a:noFill/>
                    </a:lnL>
                    <a:lnR>
                      <a:noFill/>
                    </a:lnR>
                    <a:lnT>
                      <a:noFill/>
                    </a:lnT>
                    <a:lnB>
                      <a:noFill/>
                    </a:lnB>
                  </a:tcPr>
                </a:tc>
                <a:tc>
                  <a:txBody>
                    <a:bodyPr/>
                    <a:lstStyle/>
                    <a:p>
                      <a:pPr algn="ctr" fontAlgn="t"/>
                      <a:endParaRPr lang="en-US" sz="1200" b="0" i="0" u="none" strike="noStrike">
                        <a:solidFill>
                          <a:srgbClr val="000000"/>
                        </a:solidFill>
                        <a:effectLst/>
                        <a:latin typeface="Calibri"/>
                      </a:endParaRPr>
                    </a:p>
                  </a:txBody>
                  <a:tcPr marL="12700" marR="12700" marT="12700" marB="0">
                    <a:lnL>
                      <a:noFill/>
                    </a:lnL>
                    <a:lnR>
                      <a:noFill/>
                    </a:lnR>
                    <a:lnT>
                      <a:noFill/>
                    </a:lnT>
                    <a:lnB>
                      <a:noFill/>
                    </a:lnB>
                  </a:tcPr>
                </a:tc>
                <a:tc>
                  <a:txBody>
                    <a:bodyPr/>
                    <a:lstStyle/>
                    <a:p>
                      <a:pPr algn="ctr" fontAlgn="t"/>
                      <a:endParaRPr lang="en-US" sz="1200" b="0" i="0" u="none" strike="noStrike">
                        <a:solidFill>
                          <a:srgbClr val="000000"/>
                        </a:solidFill>
                        <a:effectLst/>
                        <a:latin typeface="Calibri"/>
                      </a:endParaRPr>
                    </a:p>
                  </a:txBody>
                  <a:tcPr marL="12700" marR="12700" marT="12700" marB="0">
                    <a:lnL>
                      <a:noFill/>
                    </a:lnL>
                    <a:lnR>
                      <a:noFill/>
                    </a:lnR>
                    <a:lnT>
                      <a:noFill/>
                    </a:lnT>
                    <a:lnB>
                      <a:noFill/>
                    </a:lnB>
                  </a:tcPr>
                </a:tc>
                <a:tc>
                  <a:txBody>
                    <a:bodyPr/>
                    <a:lstStyle/>
                    <a:p>
                      <a:pPr algn="ctr" fontAlgn="t"/>
                      <a:endParaRPr lang="en-US" sz="1200" b="0" i="0" u="none" strike="noStrike">
                        <a:solidFill>
                          <a:srgbClr val="000000"/>
                        </a:solidFill>
                        <a:effectLst/>
                        <a:latin typeface="Calibri"/>
                      </a:endParaRPr>
                    </a:p>
                  </a:txBody>
                  <a:tcPr marL="12700" marR="12700" marT="12700" marB="0">
                    <a:lnL>
                      <a:noFill/>
                    </a:lnL>
                    <a:lnR>
                      <a:noFill/>
                    </a:lnR>
                    <a:lnT>
                      <a:noFill/>
                    </a:lnT>
                    <a:lnB>
                      <a:noFill/>
                    </a:lnB>
                  </a:tcPr>
                </a:tc>
              </a:tr>
              <a:tr h="381000">
                <a:tc>
                  <a:txBody>
                    <a:bodyPr/>
                    <a:lstStyle/>
                    <a:p>
                      <a:pPr algn="ctr" fontAlgn="t"/>
                      <a:endParaRPr lang="en-US" sz="1200" b="0" i="0" u="none" strike="noStrike">
                        <a:solidFill>
                          <a:srgbClr val="000000"/>
                        </a:solidFill>
                        <a:effectLst/>
                        <a:latin typeface="Calibri"/>
                      </a:endParaRPr>
                    </a:p>
                  </a:txBody>
                  <a:tcPr marL="12700" marR="12700" marT="12700" marB="0">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t"/>
                      <a:r>
                        <a:rPr lang="en-US" sz="1200" b="0" i="0" u="none" strike="noStrike">
                          <a:solidFill>
                            <a:srgbClr val="000000"/>
                          </a:solidFill>
                          <a:effectLst/>
                          <a:latin typeface="Calibri"/>
                        </a:rPr>
                        <a:t> </a:t>
                      </a:r>
                    </a:p>
                  </a:txBody>
                  <a:tcPr marL="12700" marR="12700" marT="127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gridSpan="3">
                  <a:txBody>
                    <a:bodyPr/>
                    <a:lstStyle/>
                    <a:p>
                      <a:pPr algn="l" fontAlgn="ctr"/>
                      <a:r>
                        <a:rPr lang="en-US" sz="1400" b="0" i="0" u="none" strike="noStrike">
                          <a:solidFill>
                            <a:srgbClr val="000000"/>
                          </a:solidFill>
                          <a:effectLst/>
                          <a:latin typeface="Calibri"/>
                        </a:rPr>
                        <a:t>Ferromagnetic</a:t>
                      </a:r>
                    </a:p>
                  </a:txBody>
                  <a:tcPr marL="12700" marR="12700" marT="12700" marB="0" anchor="ctr">
                    <a:lnL w="6350" cap="flat" cmpd="sng" algn="ctr">
                      <a:solidFill>
                        <a:srgbClr val="000000"/>
                      </a:solidFill>
                      <a:prstDash val="solid"/>
                      <a:round/>
                      <a:headEnd type="none" w="med" len="med"/>
                      <a:tailEnd type="none" w="med" len="med"/>
                    </a:lnL>
                    <a:lnR>
                      <a:noFill/>
                    </a:lnR>
                    <a:lnT>
                      <a:noFill/>
                    </a:lnT>
                    <a:lnB>
                      <a:noFill/>
                    </a:lnB>
                  </a:tcPr>
                </a:tc>
                <a:tc hMerge="1">
                  <a:txBody>
                    <a:bodyPr/>
                    <a:lstStyle/>
                    <a:p>
                      <a:endParaRPr lang="en-US"/>
                    </a:p>
                  </a:txBody>
                  <a:tcPr/>
                </a:tc>
                <a:tc hMerge="1">
                  <a:txBody>
                    <a:bodyPr/>
                    <a:lstStyle/>
                    <a:p>
                      <a:endParaRPr lang="en-US"/>
                    </a:p>
                  </a:txBody>
                  <a:tcPr/>
                </a:tc>
                <a:tc>
                  <a:txBody>
                    <a:bodyPr/>
                    <a:lstStyle/>
                    <a:p>
                      <a:pPr algn="ctr" fontAlgn="t"/>
                      <a:endParaRPr lang="en-US" sz="1200" b="0" i="0" u="none" strike="noStrike">
                        <a:solidFill>
                          <a:srgbClr val="000000"/>
                        </a:solidFill>
                        <a:effectLst/>
                        <a:latin typeface="Calibri"/>
                      </a:endParaRPr>
                    </a:p>
                  </a:txBody>
                  <a:tcPr marL="12700" marR="12700" marT="12700" marB="0">
                    <a:lnL>
                      <a:noFill/>
                    </a:lnL>
                    <a:lnR>
                      <a:noFill/>
                    </a:lnR>
                    <a:lnT>
                      <a:noFill/>
                    </a:lnT>
                    <a:lnB>
                      <a:noFill/>
                    </a:lnB>
                  </a:tcPr>
                </a:tc>
                <a:tc>
                  <a:txBody>
                    <a:bodyPr/>
                    <a:lstStyle/>
                    <a:p>
                      <a:pPr algn="ctr" fontAlgn="t"/>
                      <a:endParaRPr lang="en-US" sz="1200" b="0" i="0" u="none" strike="noStrike">
                        <a:solidFill>
                          <a:srgbClr val="000000"/>
                        </a:solidFill>
                        <a:effectLst/>
                        <a:latin typeface="Calibri"/>
                      </a:endParaRPr>
                    </a:p>
                  </a:txBody>
                  <a:tcPr marL="12700" marR="12700" marT="12700" marB="0">
                    <a:lnL>
                      <a:noFill/>
                    </a:lnL>
                    <a:lnR>
                      <a:noFill/>
                    </a:lnR>
                    <a:lnT>
                      <a:noFill/>
                    </a:lnT>
                    <a:lnB>
                      <a:noFill/>
                    </a:lnB>
                  </a:tcPr>
                </a:tc>
                <a:tc>
                  <a:txBody>
                    <a:bodyPr/>
                    <a:lstStyle/>
                    <a:p>
                      <a:pPr algn="ctr" fontAlgn="t"/>
                      <a:endParaRPr lang="en-US" sz="1200" b="0" i="0" u="none" strike="noStrike">
                        <a:solidFill>
                          <a:srgbClr val="000000"/>
                        </a:solidFill>
                        <a:effectLst/>
                        <a:latin typeface="Calibri"/>
                      </a:endParaRPr>
                    </a:p>
                  </a:txBody>
                  <a:tcPr marL="12700" marR="12700" marT="12700" marB="0">
                    <a:lnL>
                      <a:noFill/>
                    </a:lnL>
                    <a:lnR>
                      <a:noFill/>
                    </a:lnR>
                    <a:lnT>
                      <a:noFill/>
                    </a:lnT>
                    <a:lnB>
                      <a:noFill/>
                    </a:lnB>
                  </a:tcPr>
                </a:tc>
                <a:tc>
                  <a:txBody>
                    <a:bodyPr/>
                    <a:lstStyle/>
                    <a:p>
                      <a:pPr algn="ctr" fontAlgn="t"/>
                      <a:endParaRPr lang="en-US" sz="1200" b="0" i="0" u="none" strike="noStrike" dirty="0">
                        <a:solidFill>
                          <a:srgbClr val="000000"/>
                        </a:solidFill>
                        <a:effectLst/>
                        <a:latin typeface="Calibri"/>
                      </a:endParaRPr>
                    </a:p>
                  </a:txBody>
                  <a:tcPr marL="12700" marR="12700" marT="12700" marB="0">
                    <a:lnL>
                      <a:noFill/>
                    </a:lnL>
                    <a:lnR>
                      <a:noFill/>
                    </a:lnR>
                    <a:lnT>
                      <a:noFill/>
                    </a:lnT>
                    <a:lnB>
                      <a:noFill/>
                    </a:lnB>
                  </a:tcPr>
                </a:tc>
                <a:tc>
                  <a:txBody>
                    <a:bodyPr/>
                    <a:lstStyle/>
                    <a:p>
                      <a:pPr algn="ctr" fontAlgn="t"/>
                      <a:endParaRPr lang="en-US" sz="1200" b="0" i="0" u="none" strike="noStrike">
                        <a:solidFill>
                          <a:srgbClr val="000000"/>
                        </a:solidFill>
                        <a:effectLst/>
                        <a:latin typeface="Calibri"/>
                      </a:endParaRPr>
                    </a:p>
                  </a:txBody>
                  <a:tcPr marL="12700" marR="12700" marT="12700" marB="0">
                    <a:lnL>
                      <a:noFill/>
                    </a:lnL>
                    <a:lnR>
                      <a:noFill/>
                    </a:lnR>
                    <a:lnT>
                      <a:noFill/>
                    </a:lnT>
                    <a:lnB>
                      <a:noFill/>
                    </a:lnB>
                  </a:tcPr>
                </a:tc>
                <a:tc>
                  <a:txBody>
                    <a:bodyPr/>
                    <a:lstStyle/>
                    <a:p>
                      <a:pPr algn="ctr" fontAlgn="t"/>
                      <a:endParaRPr lang="en-US" sz="1200" b="0" i="0" u="none" strike="noStrike">
                        <a:solidFill>
                          <a:srgbClr val="000000"/>
                        </a:solidFill>
                        <a:effectLst/>
                        <a:latin typeface="Calibri"/>
                      </a:endParaRPr>
                    </a:p>
                  </a:txBody>
                  <a:tcPr marL="12700" marR="12700" marT="12700" marB="0">
                    <a:lnL>
                      <a:noFill/>
                    </a:lnL>
                    <a:lnR>
                      <a:noFill/>
                    </a:lnR>
                    <a:lnT>
                      <a:noFill/>
                    </a:lnT>
                    <a:lnB>
                      <a:noFill/>
                    </a:lnB>
                  </a:tcPr>
                </a:tc>
                <a:tc>
                  <a:txBody>
                    <a:bodyPr/>
                    <a:lstStyle/>
                    <a:p>
                      <a:pPr algn="ctr" fontAlgn="t"/>
                      <a:endParaRPr lang="en-US" sz="1200" b="0" i="0" u="none" strike="noStrike">
                        <a:solidFill>
                          <a:srgbClr val="000000"/>
                        </a:solidFill>
                        <a:effectLst/>
                        <a:latin typeface="Calibri"/>
                      </a:endParaRPr>
                    </a:p>
                  </a:txBody>
                  <a:tcPr marL="12700" marR="12700" marT="12700" marB="0">
                    <a:lnL>
                      <a:noFill/>
                    </a:lnL>
                    <a:lnR>
                      <a:noFill/>
                    </a:lnR>
                    <a:lnT>
                      <a:noFill/>
                    </a:lnT>
                    <a:lnB>
                      <a:noFill/>
                    </a:lnB>
                  </a:tcPr>
                </a:tc>
                <a:tc>
                  <a:txBody>
                    <a:bodyPr/>
                    <a:lstStyle/>
                    <a:p>
                      <a:pPr algn="ctr" fontAlgn="t"/>
                      <a:endParaRPr lang="en-US" sz="1200" b="0" i="0" u="none" strike="noStrike">
                        <a:solidFill>
                          <a:srgbClr val="000000"/>
                        </a:solidFill>
                        <a:effectLst/>
                        <a:latin typeface="Calibri"/>
                      </a:endParaRPr>
                    </a:p>
                  </a:txBody>
                  <a:tcPr marL="12700" marR="12700" marT="12700" marB="0">
                    <a:lnL>
                      <a:noFill/>
                    </a:lnL>
                    <a:lnR>
                      <a:noFill/>
                    </a:lnR>
                    <a:lnT>
                      <a:noFill/>
                    </a:lnT>
                    <a:lnB>
                      <a:noFill/>
                    </a:lnB>
                  </a:tcPr>
                </a:tc>
                <a:tc>
                  <a:txBody>
                    <a:bodyPr/>
                    <a:lstStyle/>
                    <a:p>
                      <a:pPr algn="ctr" fontAlgn="t"/>
                      <a:endParaRPr lang="en-US" sz="1200" b="0" i="0" u="none" strike="noStrike" dirty="0">
                        <a:solidFill>
                          <a:srgbClr val="000000"/>
                        </a:solidFill>
                        <a:effectLst/>
                        <a:latin typeface="Calibri"/>
                      </a:endParaRPr>
                    </a:p>
                  </a:txBody>
                  <a:tcPr marL="12700" marR="12700" marT="12700" marB="0">
                    <a:lnL>
                      <a:noFill/>
                    </a:lnL>
                    <a:lnR>
                      <a:noFill/>
                    </a:lnR>
                    <a:lnT>
                      <a:noFill/>
                    </a:lnT>
                    <a:lnB>
                      <a:noFill/>
                    </a:lnB>
                  </a:tcPr>
                </a:tc>
                <a:tc>
                  <a:txBody>
                    <a:bodyPr/>
                    <a:lstStyle/>
                    <a:p>
                      <a:pPr algn="ctr" fontAlgn="t"/>
                      <a:endParaRPr lang="en-US" sz="1200" b="0" i="0" u="none" strike="noStrike">
                        <a:solidFill>
                          <a:srgbClr val="000000"/>
                        </a:solidFill>
                        <a:effectLst/>
                        <a:latin typeface="Calibri"/>
                      </a:endParaRPr>
                    </a:p>
                  </a:txBody>
                  <a:tcPr marL="12700" marR="12700" marT="12700" marB="0">
                    <a:lnL>
                      <a:noFill/>
                    </a:lnL>
                    <a:lnR>
                      <a:noFill/>
                    </a:lnR>
                    <a:lnT>
                      <a:noFill/>
                    </a:lnT>
                    <a:lnB>
                      <a:noFill/>
                    </a:lnB>
                  </a:tcPr>
                </a:tc>
                <a:tc>
                  <a:txBody>
                    <a:bodyPr/>
                    <a:lstStyle/>
                    <a:p>
                      <a:pPr algn="ctr" fontAlgn="t"/>
                      <a:endParaRPr lang="en-US" sz="1200" b="0" i="0" u="none" strike="noStrike">
                        <a:solidFill>
                          <a:srgbClr val="000000"/>
                        </a:solidFill>
                        <a:effectLst/>
                        <a:latin typeface="Calibri"/>
                      </a:endParaRPr>
                    </a:p>
                  </a:txBody>
                  <a:tcPr marL="12700" marR="12700" marT="12700" marB="0">
                    <a:lnL>
                      <a:noFill/>
                    </a:lnL>
                    <a:lnR>
                      <a:noFill/>
                    </a:lnR>
                    <a:lnT>
                      <a:noFill/>
                    </a:lnT>
                    <a:lnB>
                      <a:noFill/>
                    </a:lnB>
                  </a:tcPr>
                </a:tc>
                <a:tc>
                  <a:txBody>
                    <a:bodyPr/>
                    <a:lstStyle/>
                    <a:p>
                      <a:pPr algn="ctr" fontAlgn="t"/>
                      <a:endParaRPr lang="en-US" sz="1200" b="0" i="0" u="none" strike="noStrike" dirty="0">
                        <a:solidFill>
                          <a:srgbClr val="000000"/>
                        </a:solidFill>
                        <a:effectLst/>
                        <a:latin typeface="Calibri"/>
                      </a:endParaRPr>
                    </a:p>
                  </a:txBody>
                  <a:tcPr marL="12700" marR="12700" marT="12700" marB="0">
                    <a:lnL>
                      <a:noFill/>
                    </a:lnL>
                    <a:lnR>
                      <a:noFill/>
                    </a:lnR>
                    <a:lnT>
                      <a:noFill/>
                    </a:lnT>
                    <a:lnB>
                      <a:noFill/>
                    </a:lnB>
                  </a:tcPr>
                </a:tc>
                <a:tc>
                  <a:txBody>
                    <a:bodyPr/>
                    <a:lstStyle/>
                    <a:p>
                      <a:pPr algn="ctr" fontAlgn="t"/>
                      <a:endParaRPr lang="en-US" sz="1200" b="0" i="0" u="none" strike="noStrike" dirty="0">
                        <a:solidFill>
                          <a:srgbClr val="000000"/>
                        </a:solidFill>
                        <a:effectLst/>
                        <a:latin typeface="Calibri"/>
                      </a:endParaRPr>
                    </a:p>
                  </a:txBody>
                  <a:tcPr marL="12700" marR="12700" marT="12700" marB="0">
                    <a:lnL>
                      <a:noFill/>
                    </a:lnL>
                    <a:lnR>
                      <a:noFill/>
                    </a:lnR>
                    <a:lnT>
                      <a:noFill/>
                    </a:lnT>
                    <a:lnB>
                      <a:noFill/>
                    </a:lnB>
                  </a:tcPr>
                </a:tc>
              </a:tr>
            </a:tbl>
          </a:graphicData>
        </a:graphic>
      </p:graphicFrame>
      <p:sp>
        <p:nvSpPr>
          <p:cNvPr id="3" name="TextBox 2"/>
          <p:cNvSpPr txBox="1"/>
          <p:nvPr/>
        </p:nvSpPr>
        <p:spPr>
          <a:xfrm>
            <a:off x="685800" y="1143000"/>
            <a:ext cx="2582758" cy="369332"/>
          </a:xfrm>
          <a:prstGeom prst="rect">
            <a:avLst/>
          </a:prstGeom>
          <a:noFill/>
        </p:spPr>
        <p:txBody>
          <a:bodyPr wrap="none" rtlCol="0">
            <a:spAutoFit/>
          </a:bodyPr>
          <a:lstStyle/>
          <a:p>
            <a:r>
              <a:rPr lang="en-US" dirty="0"/>
              <a:t>m</a:t>
            </a:r>
            <a:r>
              <a:rPr lang="en-US" dirty="0" smtClean="0"/>
              <a:t>agnetic susceptibility</a:t>
            </a:r>
            <a:endParaRPr lang="en-US" dirty="0"/>
          </a:p>
        </p:txBody>
      </p:sp>
      <p:pic>
        <p:nvPicPr>
          <p:cNvPr id="5" name="Picture 4"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6600" y="1219200"/>
            <a:ext cx="495300" cy="266700"/>
          </a:xfrm>
          <a:prstGeom prst="rect">
            <a:avLst/>
          </a:prstGeom>
        </p:spPr>
      </p:pic>
      <p:sp>
        <p:nvSpPr>
          <p:cNvPr id="6" name="TextBox 5"/>
          <p:cNvSpPr txBox="1"/>
          <p:nvPr/>
        </p:nvSpPr>
        <p:spPr>
          <a:xfrm>
            <a:off x="3505200" y="4419600"/>
            <a:ext cx="4957870" cy="923330"/>
          </a:xfrm>
          <a:prstGeom prst="rect">
            <a:avLst/>
          </a:prstGeom>
          <a:noFill/>
        </p:spPr>
        <p:txBody>
          <a:bodyPr wrap="none" rtlCol="0">
            <a:spAutoFit/>
          </a:bodyPr>
          <a:lstStyle/>
          <a:p>
            <a:r>
              <a:rPr lang="en-US" dirty="0" smtClean="0"/>
              <a:t>All values given for a temperature of 300 K</a:t>
            </a:r>
          </a:p>
          <a:p>
            <a:r>
              <a:rPr lang="en-US" dirty="0" smtClean="0"/>
              <a:t>In case of ferromagnetic materials: saturation</a:t>
            </a:r>
          </a:p>
          <a:p>
            <a:r>
              <a:rPr lang="en-US" dirty="0" smtClean="0"/>
              <a:t>polarization</a:t>
            </a:r>
            <a:endParaRPr lang="en-US" dirty="0"/>
          </a:p>
        </p:txBody>
      </p:sp>
      <p:sp>
        <p:nvSpPr>
          <p:cNvPr id="7" name="TextBox 6"/>
          <p:cNvSpPr txBox="1"/>
          <p:nvPr/>
        </p:nvSpPr>
        <p:spPr>
          <a:xfrm>
            <a:off x="3505200" y="5562600"/>
            <a:ext cx="2277486" cy="369332"/>
          </a:xfrm>
          <a:prstGeom prst="rect">
            <a:avLst/>
          </a:prstGeom>
          <a:noFill/>
        </p:spPr>
        <p:txBody>
          <a:bodyPr wrap="none" rtlCol="0">
            <a:spAutoFit/>
          </a:bodyPr>
          <a:lstStyle/>
          <a:p>
            <a:r>
              <a:rPr lang="en-US" dirty="0" smtClean="0"/>
              <a:t>numbers without ():</a:t>
            </a:r>
            <a:endParaRPr lang="en-US" dirty="0"/>
          </a:p>
        </p:txBody>
      </p:sp>
      <p:sp>
        <p:nvSpPr>
          <p:cNvPr id="8" name="Rectangle 7"/>
          <p:cNvSpPr/>
          <p:nvPr/>
        </p:nvSpPr>
        <p:spPr>
          <a:xfrm>
            <a:off x="3505200" y="5867400"/>
            <a:ext cx="1845239" cy="369332"/>
          </a:xfrm>
          <a:prstGeom prst="rect">
            <a:avLst/>
          </a:prstGeom>
        </p:spPr>
        <p:txBody>
          <a:bodyPr wrap="none">
            <a:spAutoFit/>
          </a:bodyPr>
          <a:lstStyle/>
          <a:p>
            <a:r>
              <a:rPr lang="en-US" dirty="0"/>
              <a:t>numbers </a:t>
            </a:r>
            <a:r>
              <a:rPr lang="en-US" dirty="0" smtClean="0"/>
              <a:t>with(</a:t>
            </a:r>
            <a:r>
              <a:rPr lang="en-US" dirty="0"/>
              <a:t>):</a:t>
            </a:r>
          </a:p>
        </p:txBody>
      </p:sp>
      <p:pic>
        <p:nvPicPr>
          <p:cNvPr id="10" name="Picture 9"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2533" y="5593880"/>
            <a:ext cx="622300" cy="254000"/>
          </a:xfrm>
          <a:prstGeom prst="rect">
            <a:avLst/>
          </a:prstGeom>
        </p:spPr>
      </p:pic>
      <p:pic>
        <p:nvPicPr>
          <p:cNvPr id="11" name="Picture 10"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0" y="5943600"/>
            <a:ext cx="622300" cy="25400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stretch>
            <a:fillRect/>
          </a:stretch>
        </p:blipFill>
        <p:spPr>
          <a:xfrm>
            <a:off x="228600" y="1219200"/>
            <a:ext cx="3829939" cy="2732786"/>
          </a:xfrm>
          <a:prstGeom prst="rect">
            <a:avLst/>
          </a:prstGeom>
        </p:spPr>
      </p:pic>
      <p:sp>
        <p:nvSpPr>
          <p:cNvPr id="2" name="Title 1"/>
          <p:cNvSpPr>
            <a:spLocks noGrp="1"/>
          </p:cNvSpPr>
          <p:nvPr>
            <p:ph type="title"/>
          </p:nvPr>
        </p:nvSpPr>
        <p:spPr>
          <a:xfrm>
            <a:off x="457200" y="0"/>
            <a:ext cx="8229600" cy="1143000"/>
          </a:xfrm>
        </p:spPr>
        <p:txBody>
          <a:bodyPr/>
          <a:lstStyle/>
          <a:p>
            <a:r>
              <a:rPr lang="en-US" dirty="0" smtClean="0"/>
              <a:t>Magnetic refrigeration</a:t>
            </a:r>
            <a:endParaRPr lang="en-US" dirty="0"/>
          </a:p>
        </p:txBody>
      </p:sp>
      <p:sp>
        <p:nvSpPr>
          <p:cNvPr id="6" name="TextBox 5"/>
          <p:cNvSpPr txBox="1"/>
          <p:nvPr/>
        </p:nvSpPr>
        <p:spPr>
          <a:xfrm>
            <a:off x="457200" y="5501217"/>
            <a:ext cx="1454244" cy="369332"/>
          </a:xfrm>
          <a:prstGeom prst="rect">
            <a:avLst/>
          </a:prstGeom>
          <a:noFill/>
        </p:spPr>
        <p:txBody>
          <a:bodyPr wrap="none" rtlCol="0">
            <a:spAutoFit/>
          </a:bodyPr>
          <a:lstStyle/>
          <a:p>
            <a:r>
              <a:rPr lang="en-US" b="1" dirty="0" smtClean="0"/>
              <a:t>Gadolinium</a:t>
            </a:r>
            <a:endParaRPr lang="en-US" dirty="0"/>
          </a:p>
        </p:txBody>
      </p:sp>
      <p:pic>
        <p:nvPicPr>
          <p:cNvPr id="2052" name="Picture 4" descr="File:Gadolinium-2.jpg"/>
          <p:cNvPicPr>
            <a:picLocks noChangeAspect="1" noChangeArrowheads="1"/>
          </p:cNvPicPr>
          <p:nvPr/>
        </p:nvPicPr>
        <p:blipFill>
          <a:blip r:embed="rId3">
            <a:grayscl/>
          </a:blip>
          <a:srcRect/>
          <a:stretch>
            <a:fillRect/>
          </a:stretch>
        </p:blipFill>
        <p:spPr bwMode="auto">
          <a:xfrm>
            <a:off x="2115990" y="5501217"/>
            <a:ext cx="990600" cy="990600"/>
          </a:xfrm>
          <a:prstGeom prst="rect">
            <a:avLst/>
          </a:prstGeom>
          <a:noFill/>
        </p:spPr>
      </p:pic>
      <p:sp>
        <p:nvSpPr>
          <p:cNvPr id="8" name="TextBox 7"/>
          <p:cNvSpPr txBox="1"/>
          <p:nvPr/>
        </p:nvSpPr>
        <p:spPr>
          <a:xfrm>
            <a:off x="1353990" y="5806017"/>
            <a:ext cx="474810" cy="369332"/>
          </a:xfrm>
          <a:prstGeom prst="rect">
            <a:avLst/>
          </a:prstGeom>
          <a:noFill/>
        </p:spPr>
        <p:txBody>
          <a:bodyPr wrap="none" rtlCol="0">
            <a:spAutoFit/>
          </a:bodyPr>
          <a:lstStyle/>
          <a:p>
            <a:r>
              <a:rPr lang="en-US" b="1" dirty="0" err="1" smtClean="0"/>
              <a:t>Gd</a:t>
            </a:r>
            <a:endParaRPr lang="en-US" dirty="0"/>
          </a:p>
        </p:txBody>
      </p:sp>
      <p:sp>
        <p:nvSpPr>
          <p:cNvPr id="9" name="TextBox 8"/>
          <p:cNvSpPr txBox="1"/>
          <p:nvPr/>
        </p:nvSpPr>
        <p:spPr>
          <a:xfrm>
            <a:off x="381000" y="6184040"/>
            <a:ext cx="1579278" cy="307777"/>
          </a:xfrm>
          <a:prstGeom prst="rect">
            <a:avLst/>
          </a:prstGeom>
          <a:noFill/>
        </p:spPr>
        <p:txBody>
          <a:bodyPr wrap="none" rtlCol="0">
            <a:spAutoFit/>
          </a:bodyPr>
          <a:lstStyle/>
          <a:p>
            <a:r>
              <a:rPr lang="en-US" sz="1400" dirty="0" smtClean="0"/>
              <a:t>3 to 4 K per Tesla</a:t>
            </a:r>
            <a:endParaRPr lang="en-US" sz="1400" dirty="0"/>
          </a:p>
        </p:txBody>
      </p:sp>
      <p:sp>
        <p:nvSpPr>
          <p:cNvPr id="10" name="TextBox 9"/>
          <p:cNvSpPr txBox="1"/>
          <p:nvPr/>
        </p:nvSpPr>
        <p:spPr>
          <a:xfrm>
            <a:off x="3505200" y="5029200"/>
            <a:ext cx="5486399" cy="1384995"/>
          </a:xfrm>
          <a:prstGeom prst="rect">
            <a:avLst/>
          </a:prstGeom>
          <a:noFill/>
        </p:spPr>
        <p:txBody>
          <a:bodyPr wrap="square" rtlCol="0">
            <a:spAutoFit/>
          </a:bodyPr>
          <a:lstStyle/>
          <a:p>
            <a:r>
              <a:rPr lang="en-US" sz="1200" dirty="0" smtClean="0"/>
              <a:t>One of the most notable examples of the </a:t>
            </a:r>
            <a:r>
              <a:rPr lang="en-US" sz="1200" dirty="0" err="1" smtClean="0"/>
              <a:t>magnetocaloric</a:t>
            </a:r>
            <a:r>
              <a:rPr lang="en-US" sz="1200" dirty="0" smtClean="0"/>
              <a:t> effect is in the chemical element gadolinium and some of its alloys. Gadolinium's temperature is observed to increase when it enters certain magnetic fields. When it leaves the magnetic field, the temperature drops. Praseodymium alloyed with nickel (PrNi5) has such a strong </a:t>
            </a:r>
            <a:r>
              <a:rPr lang="en-US" sz="1200" dirty="0" err="1" smtClean="0"/>
              <a:t>magnetocaloric</a:t>
            </a:r>
            <a:r>
              <a:rPr lang="en-US" sz="1200" dirty="0" smtClean="0"/>
              <a:t> effect that it has allowed scientists to approach within one thousandth of a degree of absolute zero.</a:t>
            </a:r>
            <a:endParaRPr lang="en-US" sz="1200" dirty="0"/>
          </a:p>
        </p:txBody>
      </p:sp>
      <p:sp>
        <p:nvSpPr>
          <p:cNvPr id="11" name="TextBox 10"/>
          <p:cNvSpPr txBox="1"/>
          <p:nvPr/>
        </p:nvSpPr>
        <p:spPr>
          <a:xfrm>
            <a:off x="7315200" y="6352401"/>
            <a:ext cx="1416863" cy="276999"/>
          </a:xfrm>
          <a:prstGeom prst="rect">
            <a:avLst/>
          </a:prstGeom>
          <a:noFill/>
        </p:spPr>
        <p:txBody>
          <a:bodyPr wrap="none" rtlCol="0">
            <a:spAutoFit/>
          </a:bodyPr>
          <a:lstStyle/>
          <a:p>
            <a:r>
              <a:rPr lang="en-US" sz="1200" dirty="0" smtClean="0"/>
              <a:t>Source: Wikipedia</a:t>
            </a:r>
            <a:endParaRPr lang="en-US" sz="1200" dirty="0"/>
          </a:p>
        </p:txBody>
      </p:sp>
      <p:sp>
        <p:nvSpPr>
          <p:cNvPr id="5" name="TextBox 4"/>
          <p:cNvSpPr txBox="1"/>
          <p:nvPr/>
        </p:nvSpPr>
        <p:spPr>
          <a:xfrm>
            <a:off x="4038600" y="1676400"/>
            <a:ext cx="916787" cy="215444"/>
          </a:xfrm>
          <a:prstGeom prst="rect">
            <a:avLst/>
          </a:prstGeom>
          <a:noFill/>
        </p:spPr>
        <p:txBody>
          <a:bodyPr wrap="none" rtlCol="0">
            <a:spAutoFit/>
          </a:bodyPr>
          <a:lstStyle/>
          <a:p>
            <a:r>
              <a:rPr lang="en-US" sz="800" dirty="0" smtClean="0"/>
              <a:t>Heat Irradiation</a:t>
            </a:r>
            <a:endParaRPr lang="en-US" sz="800" dirty="0"/>
          </a:p>
        </p:txBody>
      </p:sp>
      <p:sp>
        <p:nvSpPr>
          <p:cNvPr id="13" name="TextBox 12"/>
          <p:cNvSpPr txBox="1"/>
          <p:nvPr/>
        </p:nvSpPr>
        <p:spPr>
          <a:xfrm>
            <a:off x="4038600" y="1905000"/>
            <a:ext cx="852968" cy="215444"/>
          </a:xfrm>
          <a:prstGeom prst="rect">
            <a:avLst/>
          </a:prstGeom>
          <a:noFill/>
        </p:spPr>
        <p:txBody>
          <a:bodyPr wrap="none" rtlCol="0">
            <a:spAutoFit/>
          </a:bodyPr>
          <a:lstStyle/>
          <a:p>
            <a:r>
              <a:rPr lang="en-US" sz="800" dirty="0" smtClean="0"/>
              <a:t>Magnetic Field</a:t>
            </a:r>
            <a:endParaRPr lang="en-US" sz="800" dirty="0"/>
          </a:p>
        </p:txBody>
      </p:sp>
      <p:sp>
        <p:nvSpPr>
          <p:cNvPr id="7" name="TextBox 6"/>
          <p:cNvSpPr txBox="1"/>
          <p:nvPr/>
        </p:nvSpPr>
        <p:spPr>
          <a:xfrm>
            <a:off x="1981200" y="1371600"/>
            <a:ext cx="331979" cy="369332"/>
          </a:xfrm>
          <a:prstGeom prst="rect">
            <a:avLst/>
          </a:prstGeom>
          <a:noFill/>
        </p:spPr>
        <p:txBody>
          <a:bodyPr wrap="none" rtlCol="0">
            <a:spAutoFit/>
          </a:bodyPr>
          <a:lstStyle/>
          <a:p>
            <a:r>
              <a:rPr lang="en-US" dirty="0" smtClean="0"/>
              <a:t>N</a:t>
            </a:r>
            <a:endParaRPr lang="en-US" dirty="0"/>
          </a:p>
        </p:txBody>
      </p:sp>
      <p:sp>
        <p:nvSpPr>
          <p:cNvPr id="15" name="TextBox 14"/>
          <p:cNvSpPr txBox="1"/>
          <p:nvPr/>
        </p:nvSpPr>
        <p:spPr>
          <a:xfrm>
            <a:off x="1981200" y="3429000"/>
            <a:ext cx="295686" cy="369332"/>
          </a:xfrm>
          <a:prstGeom prst="rect">
            <a:avLst/>
          </a:prstGeom>
          <a:noFill/>
        </p:spPr>
        <p:txBody>
          <a:bodyPr wrap="none" rtlCol="0">
            <a:spAutoFit/>
          </a:bodyPr>
          <a:lstStyle/>
          <a:p>
            <a:r>
              <a:rPr lang="en-US" dirty="0" smtClean="0"/>
              <a:t>S</a:t>
            </a:r>
            <a:endParaRPr lang="en-US" dirty="0"/>
          </a:p>
        </p:txBody>
      </p:sp>
      <p:sp>
        <p:nvSpPr>
          <p:cNvPr id="12" name="TextBox 11"/>
          <p:cNvSpPr txBox="1"/>
          <p:nvPr/>
        </p:nvSpPr>
        <p:spPr>
          <a:xfrm>
            <a:off x="5867400" y="4800600"/>
            <a:ext cx="2074306" cy="276999"/>
          </a:xfrm>
          <a:prstGeom prst="rect">
            <a:avLst/>
          </a:prstGeom>
          <a:noFill/>
        </p:spPr>
        <p:txBody>
          <a:bodyPr wrap="none" rtlCol="0">
            <a:spAutoFit/>
          </a:bodyPr>
          <a:lstStyle/>
          <a:p>
            <a:r>
              <a:rPr lang="en-US" sz="1200" dirty="0" smtClean="0"/>
              <a:t>Image in the Public Domain</a:t>
            </a:r>
            <a:endParaRPr lang="en-US" sz="1200" dirty="0"/>
          </a:p>
        </p:txBody>
      </p:sp>
      <p:sp>
        <p:nvSpPr>
          <p:cNvPr id="14" name="TextBox 13"/>
          <p:cNvSpPr txBox="1"/>
          <p:nvPr/>
        </p:nvSpPr>
        <p:spPr>
          <a:xfrm>
            <a:off x="2039790" y="6472707"/>
            <a:ext cx="3141204" cy="400110"/>
          </a:xfrm>
          <a:prstGeom prst="rect">
            <a:avLst/>
          </a:prstGeom>
          <a:noFill/>
        </p:spPr>
        <p:txBody>
          <a:bodyPr wrap="none" rtlCol="0">
            <a:spAutoFit/>
          </a:bodyPr>
          <a:lstStyle/>
          <a:p>
            <a:r>
              <a:rPr lang="en-US" sz="1000" dirty="0" smtClean="0"/>
              <a:t>Image by </a:t>
            </a:r>
            <a:r>
              <a:rPr lang="en-US" sz="1000" dirty="0" err="1" smtClean="0"/>
              <a:t>Jurii</a:t>
            </a:r>
            <a:r>
              <a:rPr lang="en-US" sz="1000" dirty="0"/>
              <a:t> </a:t>
            </a:r>
            <a:r>
              <a:rPr lang="en-US" sz="1000" dirty="0">
                <a:hlinkClick r:id="rId4"/>
              </a:rPr>
              <a:t>http://commons.wikimedia.org</a:t>
            </a:r>
            <a:r>
              <a:rPr lang="en-US" sz="1000" dirty="0" smtClean="0">
                <a:hlinkClick r:id="rId4"/>
              </a:rPr>
              <a:t>/</a:t>
            </a:r>
          </a:p>
          <a:p>
            <a:r>
              <a:rPr lang="en-US" sz="1000" dirty="0" smtClean="0">
                <a:hlinkClick r:id="rId4"/>
              </a:rPr>
              <a:t>wiki</a:t>
            </a:r>
            <a:r>
              <a:rPr lang="en-US" sz="1000" dirty="0">
                <a:hlinkClick r:id="rId4"/>
              </a:rPr>
              <a:t>/File:Gadolinium-2.</a:t>
            </a:r>
            <a:r>
              <a:rPr lang="en-US" sz="1000" dirty="0" smtClean="0">
                <a:hlinkClick r:id="rId4"/>
              </a:rPr>
              <a:t>jpg on Wikimedia Commons</a:t>
            </a:r>
            <a:endParaRPr lang="en-US" sz="1000" dirty="0"/>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53000" y="914400"/>
            <a:ext cx="3810000" cy="3762375"/>
          </a:xfrm>
          <a:prstGeom prst="rect">
            <a:avLst/>
          </a:prstGeom>
        </p:spPr>
      </p:pic>
    </p:spTree>
  </p:cSld>
  <p:clrMapOvr>
    <a:masterClrMapping/>
  </p:clrMapOvr>
  <p:timing>
    <p:tnLst>
      <p:par>
        <p:cTn id="1" dur="indefinite" restart="never" nodeType="tmRoot"/>
      </p:par>
    </p:tnLst>
  </p:timing>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362200" y="4495800"/>
            <a:ext cx="4419473" cy="1718056"/>
          </a:xfrm>
          <a:prstGeom prst="rect">
            <a:avLst/>
          </a:prstGeom>
        </p:spPr>
      </p:pic>
      <p:sp>
        <p:nvSpPr>
          <p:cNvPr id="2" name="Title 1"/>
          <p:cNvSpPr>
            <a:spLocks noGrp="1"/>
          </p:cNvSpPr>
          <p:nvPr>
            <p:ph type="title"/>
          </p:nvPr>
        </p:nvSpPr>
        <p:spPr>
          <a:xfrm>
            <a:off x="152400" y="152400"/>
            <a:ext cx="7086600" cy="1143000"/>
          </a:xfrm>
        </p:spPr>
        <p:txBody>
          <a:bodyPr>
            <a:normAutofit/>
          </a:bodyPr>
          <a:lstStyle/>
          <a:p>
            <a:r>
              <a:rPr dirty="0" lang="en-US" smtClean="0" sz="3600" u="sng"/>
              <a:t>Today’s Culture Moment</a:t>
            </a:r>
            <a:endParaRPr dirty="0" lang="en-US" sz="3600" u="sng"/>
          </a:p>
        </p:txBody>
      </p:sp>
      <p:pic>
        <p:nvPicPr>
          <p:cNvPr descr="http://t2.gstatic.com/images?q=tbn:ANd9GcQvcQ4e6CByalJIGJ0DEOxDtkQPJ8n6WQs1vqrpzuZnl2bAjugD" id="49154" name="Picture 2"/>
          <p:cNvPicPr>
            <a:picLocks noChangeArrowheads="1" noChangeAspect="1"/>
          </p:cNvPicPr>
          <p:nvPr/>
        </p:nvPicPr>
        <p:blipFill>
          <a:blip cstate="print" r:embed="rId3"/>
          <a:srcRect/>
          <a:stretch>
            <a:fillRect/>
          </a:stretch>
        </p:blipFill>
        <p:spPr bwMode="auto">
          <a:xfrm>
            <a:off x="286941" y="304800"/>
            <a:ext cx="703659" cy="914400"/>
          </a:xfrm>
          <a:prstGeom prst="rect">
            <a:avLst/>
          </a:prstGeom>
          <a:noFill/>
        </p:spPr>
      </p:pic>
      <p:sp>
        <p:nvSpPr>
          <p:cNvPr id="15" name="TextBox 14"/>
          <p:cNvSpPr txBox="1"/>
          <p:nvPr/>
        </p:nvSpPr>
        <p:spPr>
          <a:xfrm>
            <a:off x="2590800" y="1447800"/>
            <a:ext cx="1828800" cy="954107"/>
          </a:xfrm>
          <a:prstGeom prst="rect">
            <a:avLst/>
          </a:prstGeom>
          <a:noFill/>
        </p:spPr>
        <p:txBody>
          <a:bodyPr rtlCol="0" wrap="square">
            <a:spAutoFit/>
          </a:bodyPr>
          <a:lstStyle/>
          <a:p>
            <a:r>
              <a:rPr dirty="0" lang="en-US" smtClean="0" sz="2800" u="sng"/>
              <a:t>Magnetic Levitation</a:t>
            </a:r>
            <a:endParaRPr dirty="0" lang="en-US" sz="2800" u="sng"/>
          </a:p>
        </p:txBody>
      </p:sp>
      <p:pic>
        <p:nvPicPr>
          <p:cNvPr descr="File:A maglev train coming out, Pudong International Airport, Shanghai.jpg" id="16" name="Picture 7"/>
          <p:cNvPicPr>
            <a:picLocks noChangeArrowheads="1" noChangeAspect="1"/>
          </p:cNvPicPr>
          <p:nvPr/>
        </p:nvPicPr>
        <p:blipFill>
          <a:blip r:embed="rId4">
            <a:grayscl/>
          </a:blip>
          <a:srcRect r="46"/>
          <a:stretch>
            <a:fillRect/>
          </a:stretch>
        </p:blipFill>
        <p:spPr bwMode="auto">
          <a:xfrm flipH="1">
            <a:off x="4610100" y="1143000"/>
            <a:ext cx="4191000" cy="2667000"/>
          </a:xfrm>
          <a:prstGeom prst="rect">
            <a:avLst/>
          </a:prstGeom>
          <a:noFill/>
        </p:spPr>
      </p:pic>
      <p:pic>
        <p:nvPicPr>
          <p:cNvPr descr="http://www.rainfall.com/posters/images140/Theatrical/0259r.jpg" id="17" name="Picture 9"/>
          <p:cNvPicPr>
            <a:picLocks noChangeArrowheads="1" noChangeAspect="1"/>
          </p:cNvPicPr>
          <p:nvPr/>
        </p:nvPicPr>
        <p:blipFill>
          <a:blip r:embed="rId5">
            <a:grayscl/>
          </a:blip>
          <a:stretch>
            <a:fillRect/>
          </a:stretch>
        </p:blipFill>
        <p:spPr bwMode="auto">
          <a:xfrm>
            <a:off x="544930" y="1524000"/>
            <a:ext cx="1817270" cy="2209800"/>
          </a:xfrm>
          <a:prstGeom prst="rect">
            <a:avLst/>
          </a:prstGeom>
          <a:noFill/>
        </p:spPr>
      </p:pic>
      <p:sp>
        <p:nvSpPr>
          <p:cNvPr id="18" name="TextBox 17"/>
          <p:cNvSpPr txBox="1"/>
          <p:nvPr/>
        </p:nvSpPr>
        <p:spPr>
          <a:xfrm>
            <a:off x="4572000" y="3962400"/>
            <a:ext cx="4159472" cy="338554"/>
          </a:xfrm>
          <a:prstGeom prst="rect">
            <a:avLst/>
          </a:prstGeom>
          <a:noFill/>
        </p:spPr>
        <p:txBody>
          <a:bodyPr rtlCol="0" wrap="none">
            <a:spAutoFit/>
          </a:bodyPr>
          <a:lstStyle/>
          <a:p>
            <a:r>
              <a:rPr dirty="0" lang="en-US" smtClean="0" sz="1600"/>
              <a:t>Shanghai Maglev Train goes up to 431 km/h</a:t>
            </a:r>
            <a:endParaRPr dirty="0" lang="en-US" sz="1600"/>
          </a:p>
        </p:txBody>
      </p:sp>
      <p:sp>
        <p:nvSpPr>
          <p:cNvPr id="11" name="TextBox 10"/>
          <p:cNvSpPr txBox="1"/>
          <p:nvPr/>
        </p:nvSpPr>
        <p:spPr>
          <a:xfrm>
            <a:off x="3962400" y="6324600"/>
            <a:ext cx="2023696" cy="369332"/>
          </a:xfrm>
          <a:prstGeom prst="rect">
            <a:avLst/>
          </a:prstGeom>
          <a:noFill/>
        </p:spPr>
        <p:txBody>
          <a:bodyPr rtlCol="0" wrap="none">
            <a:spAutoFit/>
          </a:bodyPr>
          <a:lstStyle/>
          <a:p>
            <a:r>
              <a:rPr dirty="0" lang="en-US" smtClean="0"/>
              <a:t>Maglev Propulsion</a:t>
            </a:r>
            <a:endParaRPr dirty="0" lang="en-US"/>
          </a:p>
        </p:txBody>
      </p:sp>
      <p:sp>
        <p:nvSpPr>
          <p:cNvPr id="3" name="TextBox 2"/>
          <p:cNvSpPr txBox="1"/>
          <p:nvPr/>
        </p:nvSpPr>
        <p:spPr>
          <a:xfrm>
            <a:off x="7086600" y="3810000"/>
            <a:ext cx="1759366" cy="246221"/>
          </a:xfrm>
          <a:prstGeom prst="rect">
            <a:avLst/>
          </a:prstGeom>
          <a:noFill/>
        </p:spPr>
        <p:txBody>
          <a:bodyPr rtlCol="0" wrap="none">
            <a:spAutoFit/>
          </a:bodyPr>
          <a:lstStyle/>
          <a:p>
            <a:r>
              <a:rPr dirty="0" lang="en-US" smtClean="0" sz="1000"/>
              <a:t>Image in the Public Domain</a:t>
            </a:r>
            <a:endParaRPr dirty="0" lang="en-US" sz="1000"/>
          </a:p>
        </p:txBody>
      </p:sp>
      <p:sp>
        <p:nvSpPr>
          <p:cNvPr id="5" name="TextBox 4"/>
          <p:cNvSpPr txBox="1"/>
          <p:nvPr/>
        </p:nvSpPr>
        <p:spPr>
          <a:xfrm>
            <a:off x="3352800" y="4495800"/>
            <a:ext cx="270264" cy="246221"/>
          </a:xfrm>
          <a:prstGeom prst="rect">
            <a:avLst/>
          </a:prstGeom>
          <a:noFill/>
        </p:spPr>
        <p:txBody>
          <a:bodyPr rtlCol="0" wrap="none">
            <a:spAutoFit/>
          </a:bodyPr>
          <a:lstStyle/>
          <a:p>
            <a:r>
              <a:rPr b="1" dirty="0" lang="en-US" sz="1000"/>
              <a:t>N</a:t>
            </a:r>
          </a:p>
        </p:txBody>
      </p:sp>
      <p:sp>
        <p:nvSpPr>
          <p:cNvPr id="19" name="TextBox 18"/>
          <p:cNvSpPr txBox="1"/>
          <p:nvPr/>
        </p:nvSpPr>
        <p:spPr>
          <a:xfrm>
            <a:off x="2667000" y="4495800"/>
            <a:ext cx="250226" cy="246221"/>
          </a:xfrm>
          <a:prstGeom prst="rect">
            <a:avLst/>
          </a:prstGeom>
          <a:noFill/>
        </p:spPr>
        <p:txBody>
          <a:bodyPr rtlCol="0" wrap="none">
            <a:spAutoFit/>
          </a:bodyPr>
          <a:lstStyle/>
          <a:p>
            <a:r>
              <a:rPr b="1" dirty="0" lang="en-US" sz="1000"/>
              <a:t>S</a:t>
            </a:r>
          </a:p>
        </p:txBody>
      </p:sp>
      <p:sp>
        <p:nvSpPr>
          <p:cNvPr id="20" name="TextBox 19"/>
          <p:cNvSpPr txBox="1"/>
          <p:nvPr/>
        </p:nvSpPr>
        <p:spPr>
          <a:xfrm>
            <a:off x="4800600" y="4495800"/>
            <a:ext cx="270264" cy="246221"/>
          </a:xfrm>
          <a:prstGeom prst="rect">
            <a:avLst/>
          </a:prstGeom>
          <a:noFill/>
        </p:spPr>
        <p:txBody>
          <a:bodyPr rtlCol="0" wrap="none">
            <a:spAutoFit/>
          </a:bodyPr>
          <a:lstStyle/>
          <a:p>
            <a:r>
              <a:rPr b="1" dirty="0" lang="en-US" sz="1000"/>
              <a:t>N</a:t>
            </a:r>
          </a:p>
        </p:txBody>
      </p:sp>
      <p:sp>
        <p:nvSpPr>
          <p:cNvPr id="21" name="TextBox 20"/>
          <p:cNvSpPr txBox="1"/>
          <p:nvPr/>
        </p:nvSpPr>
        <p:spPr>
          <a:xfrm>
            <a:off x="4114800" y="4495800"/>
            <a:ext cx="250226" cy="246221"/>
          </a:xfrm>
          <a:prstGeom prst="rect">
            <a:avLst/>
          </a:prstGeom>
          <a:noFill/>
        </p:spPr>
        <p:txBody>
          <a:bodyPr rtlCol="0" wrap="none">
            <a:spAutoFit/>
          </a:bodyPr>
          <a:lstStyle/>
          <a:p>
            <a:r>
              <a:rPr b="1" dirty="0" lang="en-US" sz="1000"/>
              <a:t>S</a:t>
            </a:r>
          </a:p>
        </p:txBody>
      </p:sp>
      <p:sp>
        <p:nvSpPr>
          <p:cNvPr id="22" name="TextBox 21"/>
          <p:cNvSpPr txBox="1"/>
          <p:nvPr/>
        </p:nvSpPr>
        <p:spPr>
          <a:xfrm>
            <a:off x="6324600" y="4495800"/>
            <a:ext cx="270264" cy="246221"/>
          </a:xfrm>
          <a:prstGeom prst="rect">
            <a:avLst/>
          </a:prstGeom>
          <a:noFill/>
        </p:spPr>
        <p:txBody>
          <a:bodyPr rtlCol="0" wrap="none">
            <a:spAutoFit/>
          </a:bodyPr>
          <a:lstStyle/>
          <a:p>
            <a:r>
              <a:rPr b="1" dirty="0" lang="en-US" sz="1000"/>
              <a:t>N</a:t>
            </a:r>
          </a:p>
        </p:txBody>
      </p:sp>
      <p:sp>
        <p:nvSpPr>
          <p:cNvPr id="23" name="TextBox 22"/>
          <p:cNvSpPr txBox="1"/>
          <p:nvPr/>
        </p:nvSpPr>
        <p:spPr>
          <a:xfrm>
            <a:off x="5638800" y="4495800"/>
            <a:ext cx="250226" cy="246221"/>
          </a:xfrm>
          <a:prstGeom prst="rect">
            <a:avLst/>
          </a:prstGeom>
          <a:noFill/>
        </p:spPr>
        <p:txBody>
          <a:bodyPr rtlCol="0" wrap="none">
            <a:spAutoFit/>
          </a:bodyPr>
          <a:lstStyle/>
          <a:p>
            <a:r>
              <a:rPr b="1" dirty="0" lang="en-US" sz="1000"/>
              <a:t>S</a:t>
            </a:r>
          </a:p>
        </p:txBody>
      </p:sp>
      <p:sp>
        <p:nvSpPr>
          <p:cNvPr id="24" name="TextBox 23"/>
          <p:cNvSpPr txBox="1"/>
          <p:nvPr/>
        </p:nvSpPr>
        <p:spPr>
          <a:xfrm>
            <a:off x="4038600" y="6019800"/>
            <a:ext cx="270264" cy="246221"/>
          </a:xfrm>
          <a:prstGeom prst="rect">
            <a:avLst/>
          </a:prstGeom>
          <a:noFill/>
        </p:spPr>
        <p:txBody>
          <a:bodyPr rtlCol="0" wrap="none">
            <a:spAutoFit/>
          </a:bodyPr>
          <a:lstStyle/>
          <a:p>
            <a:r>
              <a:rPr b="1" dirty="0" lang="en-US" sz="1000"/>
              <a:t>N</a:t>
            </a:r>
          </a:p>
        </p:txBody>
      </p:sp>
      <p:sp>
        <p:nvSpPr>
          <p:cNvPr id="25" name="TextBox 24"/>
          <p:cNvSpPr txBox="1"/>
          <p:nvPr/>
        </p:nvSpPr>
        <p:spPr>
          <a:xfrm>
            <a:off x="3352800" y="6019800"/>
            <a:ext cx="250226" cy="246221"/>
          </a:xfrm>
          <a:prstGeom prst="rect">
            <a:avLst/>
          </a:prstGeom>
          <a:noFill/>
        </p:spPr>
        <p:txBody>
          <a:bodyPr rtlCol="0" wrap="none">
            <a:spAutoFit/>
          </a:bodyPr>
          <a:lstStyle/>
          <a:p>
            <a:r>
              <a:rPr b="1" dirty="0" lang="en-US" sz="1000"/>
              <a:t>S</a:t>
            </a:r>
          </a:p>
        </p:txBody>
      </p:sp>
      <p:sp>
        <p:nvSpPr>
          <p:cNvPr id="26" name="TextBox 25"/>
          <p:cNvSpPr txBox="1"/>
          <p:nvPr/>
        </p:nvSpPr>
        <p:spPr>
          <a:xfrm>
            <a:off x="5562600" y="6019800"/>
            <a:ext cx="270264" cy="246221"/>
          </a:xfrm>
          <a:prstGeom prst="rect">
            <a:avLst/>
          </a:prstGeom>
          <a:noFill/>
        </p:spPr>
        <p:txBody>
          <a:bodyPr rtlCol="0" wrap="none">
            <a:spAutoFit/>
          </a:bodyPr>
          <a:lstStyle/>
          <a:p>
            <a:r>
              <a:rPr b="1" dirty="0" lang="en-US" sz="1000"/>
              <a:t>N</a:t>
            </a:r>
          </a:p>
        </p:txBody>
      </p:sp>
      <p:sp>
        <p:nvSpPr>
          <p:cNvPr id="27" name="TextBox 26"/>
          <p:cNvSpPr txBox="1"/>
          <p:nvPr/>
        </p:nvSpPr>
        <p:spPr>
          <a:xfrm>
            <a:off x="4876800" y="6019800"/>
            <a:ext cx="250226" cy="246221"/>
          </a:xfrm>
          <a:prstGeom prst="rect">
            <a:avLst/>
          </a:prstGeom>
          <a:noFill/>
        </p:spPr>
        <p:txBody>
          <a:bodyPr rtlCol="0" wrap="none">
            <a:spAutoFit/>
          </a:bodyPr>
          <a:lstStyle/>
          <a:p>
            <a:r>
              <a:rPr b="1" dirty="0" lang="en-US" sz="1000"/>
              <a:t>S</a:t>
            </a:r>
          </a:p>
        </p:txBody>
      </p:sp>
      <p:sp>
        <p:nvSpPr>
          <p:cNvPr id="28" name="TextBox 27"/>
          <p:cNvSpPr txBox="1"/>
          <p:nvPr/>
        </p:nvSpPr>
        <p:spPr>
          <a:xfrm>
            <a:off x="2590800" y="6019800"/>
            <a:ext cx="270264" cy="246221"/>
          </a:xfrm>
          <a:prstGeom prst="rect">
            <a:avLst/>
          </a:prstGeom>
          <a:noFill/>
        </p:spPr>
        <p:txBody>
          <a:bodyPr rtlCol="0" wrap="none">
            <a:spAutoFit/>
          </a:bodyPr>
          <a:lstStyle/>
          <a:p>
            <a:r>
              <a:rPr b="1" dirty="0" lang="en-US" sz="1000"/>
              <a:t>N</a:t>
            </a:r>
          </a:p>
        </p:txBody>
      </p:sp>
      <p:sp>
        <p:nvSpPr>
          <p:cNvPr id="30" name="TextBox 29"/>
          <p:cNvSpPr txBox="1"/>
          <p:nvPr/>
        </p:nvSpPr>
        <p:spPr>
          <a:xfrm>
            <a:off x="6324600" y="6019800"/>
            <a:ext cx="250226" cy="246221"/>
          </a:xfrm>
          <a:prstGeom prst="rect">
            <a:avLst/>
          </a:prstGeom>
          <a:noFill/>
        </p:spPr>
        <p:txBody>
          <a:bodyPr rtlCol="0" wrap="none">
            <a:spAutoFit/>
          </a:bodyPr>
          <a:lstStyle/>
          <a:p>
            <a:r>
              <a:rPr b="1" dirty="0" lang="en-US" sz="1000"/>
              <a:t>S</a:t>
            </a:r>
          </a:p>
        </p:txBody>
      </p:sp>
      <p:sp>
        <p:nvSpPr>
          <p:cNvPr id="31" name="TextBox 30"/>
          <p:cNvSpPr txBox="1"/>
          <p:nvPr/>
        </p:nvSpPr>
        <p:spPr>
          <a:xfrm>
            <a:off x="4419600" y="5029200"/>
            <a:ext cx="270264" cy="246221"/>
          </a:xfrm>
          <a:prstGeom prst="rect">
            <a:avLst/>
          </a:prstGeom>
          <a:noFill/>
        </p:spPr>
        <p:txBody>
          <a:bodyPr rtlCol="0" wrap="none">
            <a:spAutoFit/>
          </a:bodyPr>
          <a:lstStyle/>
          <a:p>
            <a:r>
              <a:rPr b="1" dirty="0" lang="en-US" sz="1000"/>
              <a:t>N</a:t>
            </a:r>
          </a:p>
        </p:txBody>
      </p:sp>
      <p:sp>
        <p:nvSpPr>
          <p:cNvPr id="32" name="TextBox 31"/>
          <p:cNvSpPr txBox="1"/>
          <p:nvPr/>
        </p:nvSpPr>
        <p:spPr>
          <a:xfrm>
            <a:off x="5181600" y="5029200"/>
            <a:ext cx="250226" cy="246221"/>
          </a:xfrm>
          <a:prstGeom prst="rect">
            <a:avLst/>
          </a:prstGeom>
          <a:noFill/>
        </p:spPr>
        <p:txBody>
          <a:bodyPr rtlCol="0" wrap="none">
            <a:spAutoFit/>
          </a:bodyPr>
          <a:lstStyle/>
          <a:p>
            <a:r>
              <a:rPr b="1" dirty="0" lang="en-US" sz="1000"/>
              <a:t>S</a:t>
            </a:r>
          </a:p>
        </p:txBody>
      </p:sp>
      <p:sp>
        <p:nvSpPr>
          <p:cNvPr id="33" name="TextBox 32"/>
          <p:cNvSpPr txBox="1"/>
          <p:nvPr/>
        </p:nvSpPr>
        <p:spPr>
          <a:xfrm>
            <a:off x="5181600" y="5486400"/>
            <a:ext cx="270264" cy="246221"/>
          </a:xfrm>
          <a:prstGeom prst="rect">
            <a:avLst/>
          </a:prstGeom>
          <a:noFill/>
        </p:spPr>
        <p:txBody>
          <a:bodyPr rtlCol="0" wrap="none">
            <a:spAutoFit/>
          </a:bodyPr>
          <a:lstStyle/>
          <a:p>
            <a:r>
              <a:rPr b="1" dirty="0" lang="en-US" sz="1000"/>
              <a:t>N</a:t>
            </a:r>
          </a:p>
        </p:txBody>
      </p:sp>
      <p:sp>
        <p:nvSpPr>
          <p:cNvPr id="34" name="TextBox 33"/>
          <p:cNvSpPr txBox="1"/>
          <p:nvPr/>
        </p:nvSpPr>
        <p:spPr>
          <a:xfrm>
            <a:off x="4495800" y="5486400"/>
            <a:ext cx="250226" cy="246221"/>
          </a:xfrm>
          <a:prstGeom prst="rect">
            <a:avLst/>
          </a:prstGeom>
          <a:noFill/>
        </p:spPr>
        <p:txBody>
          <a:bodyPr rtlCol="0" wrap="none">
            <a:spAutoFit/>
          </a:bodyPr>
          <a:lstStyle/>
          <a:p>
            <a:r>
              <a:rPr b="1" dirty="0" lang="en-US" sz="1000"/>
              <a:t>S</a:t>
            </a:r>
          </a:p>
        </p:txBody>
      </p:sp>
      <p:sp>
        <p:nvSpPr>
          <p:cNvPr id="35" name="TextBox 34"/>
          <p:cNvSpPr txBox="1"/>
          <p:nvPr/>
        </p:nvSpPr>
        <p:spPr>
          <a:xfrm>
            <a:off x="533400" y="3733800"/>
            <a:ext cx="1759366" cy="246221"/>
          </a:xfrm>
          <a:prstGeom prst="rect">
            <a:avLst/>
          </a:prstGeom>
          <a:noFill/>
        </p:spPr>
        <p:txBody>
          <a:bodyPr rtlCol="0" wrap="none">
            <a:spAutoFit/>
          </a:bodyPr>
          <a:lstStyle/>
          <a:p>
            <a:r>
              <a:rPr dirty="0" lang="en-US" smtClean="0" sz="1000"/>
              <a:t>Image in the Public Domain</a:t>
            </a:r>
            <a:endParaRPr dirty="0" lang="en-US" sz="1000"/>
          </a:p>
        </p:txBody>
      </p:sp>
    </p:spTree>
  </p:cSld>
  <p:clrMapOvr>
    <a:masterClrMapping/>
  </p:clrMapOvr>
  <p:timing>
    <p:tnLst>
      <p:par>
        <p:cTn dur="indefinite" id="1" nodeType="tmRoot" restart="never"/>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grayscl/>
          </a:blip>
          <a:stretch>
            <a:fillRect/>
          </a:stretch>
        </p:blipFill>
        <p:spPr>
          <a:xfrm>
            <a:off x="762000" y="3429000"/>
            <a:ext cx="3143504" cy="1122680"/>
          </a:xfrm>
          <a:prstGeom prst="rect">
            <a:avLst/>
          </a:prstGeom>
        </p:spPr>
      </p:pic>
      <p:pic>
        <p:nvPicPr>
          <p:cNvPr id="21" name="Picture 20"/>
          <p:cNvPicPr>
            <a:picLocks noChangeAspect="1"/>
          </p:cNvPicPr>
          <p:nvPr/>
        </p:nvPicPr>
        <p:blipFill>
          <a:blip r:embed="rId3">
            <a:grayscl/>
          </a:blip>
          <a:stretch>
            <a:fillRect/>
          </a:stretch>
        </p:blipFill>
        <p:spPr>
          <a:xfrm>
            <a:off x="5334000" y="3352800"/>
            <a:ext cx="3149808" cy="1142238"/>
          </a:xfrm>
          <a:prstGeom prst="rect">
            <a:avLst/>
          </a:prstGeom>
        </p:spPr>
      </p:pic>
      <p:sp>
        <p:nvSpPr>
          <p:cNvPr id="25602" name="Rectangle 4"/>
          <p:cNvSpPr>
            <a:spLocks noChangeArrowheads="1"/>
          </p:cNvSpPr>
          <p:nvPr/>
        </p:nvSpPr>
        <p:spPr bwMode="auto">
          <a:xfrm>
            <a:off x="3371850" y="304800"/>
            <a:ext cx="2800350" cy="457200"/>
          </a:xfrm>
          <a:prstGeom prst="rect">
            <a:avLst/>
          </a:prstGeom>
          <a:noFill/>
          <a:ln w="9525">
            <a:noFill/>
            <a:miter lim="800000"/>
            <a:headEnd/>
            <a:tailEnd/>
          </a:ln>
        </p:spPr>
        <p:txBody>
          <a:bodyPr wrap="none">
            <a:spAutoFit/>
          </a:bodyPr>
          <a:lstStyle/>
          <a:p>
            <a:r>
              <a:rPr lang="en-US" sz="2400" i="1" u="sng"/>
              <a:t>Magnetic Materials</a:t>
            </a:r>
          </a:p>
        </p:txBody>
      </p:sp>
      <p:sp>
        <p:nvSpPr>
          <p:cNvPr id="27653" name="Text Box 7"/>
          <p:cNvSpPr txBox="1">
            <a:spLocks noChangeArrowheads="1"/>
          </p:cNvSpPr>
          <p:nvPr/>
        </p:nvSpPr>
        <p:spPr bwMode="auto">
          <a:xfrm>
            <a:off x="2041525" y="5903913"/>
            <a:ext cx="373063" cy="366712"/>
          </a:xfrm>
          <a:prstGeom prst="rect">
            <a:avLst/>
          </a:prstGeom>
          <a:noFill/>
          <a:ln w="9525">
            <a:noFill/>
            <a:miter lim="800000"/>
            <a:headEnd/>
            <a:tailEnd/>
          </a:ln>
        </p:spPr>
        <p:txBody>
          <a:bodyPr wrap="none">
            <a:spAutoFit/>
          </a:bodyPr>
          <a:lstStyle/>
          <a:p>
            <a:r>
              <a:rPr lang="en-US"/>
              <a:t>= </a:t>
            </a:r>
          </a:p>
        </p:txBody>
      </p:sp>
      <p:sp>
        <p:nvSpPr>
          <p:cNvPr id="27655" name="Text Box 10"/>
          <p:cNvSpPr txBox="1">
            <a:spLocks noChangeArrowheads="1"/>
          </p:cNvSpPr>
          <p:nvPr/>
        </p:nvSpPr>
        <p:spPr bwMode="auto">
          <a:xfrm>
            <a:off x="6384925" y="5903913"/>
            <a:ext cx="373063" cy="366712"/>
          </a:xfrm>
          <a:prstGeom prst="rect">
            <a:avLst/>
          </a:prstGeom>
          <a:noFill/>
          <a:ln w="9525">
            <a:noFill/>
            <a:miter lim="800000"/>
            <a:headEnd/>
            <a:tailEnd/>
          </a:ln>
        </p:spPr>
        <p:txBody>
          <a:bodyPr wrap="none">
            <a:spAutoFit/>
          </a:bodyPr>
          <a:lstStyle/>
          <a:p>
            <a:r>
              <a:rPr lang="en-US"/>
              <a:t>= </a:t>
            </a:r>
          </a:p>
        </p:txBody>
      </p:sp>
      <p:sp>
        <p:nvSpPr>
          <p:cNvPr id="25611" name="Line 18"/>
          <p:cNvSpPr>
            <a:spLocks noChangeShapeType="1"/>
          </p:cNvSpPr>
          <p:nvPr/>
        </p:nvSpPr>
        <p:spPr bwMode="auto">
          <a:xfrm>
            <a:off x="2362200" y="4368800"/>
            <a:ext cx="1143000" cy="76200"/>
          </a:xfrm>
          <a:prstGeom prst="line">
            <a:avLst/>
          </a:prstGeom>
          <a:noFill/>
          <a:ln w="28575">
            <a:solidFill>
              <a:srgbClr val="5B98D2"/>
            </a:solidFill>
            <a:round/>
            <a:headEnd/>
            <a:tailEnd/>
          </a:ln>
        </p:spPr>
        <p:txBody>
          <a:bodyPr/>
          <a:lstStyle/>
          <a:p>
            <a:endParaRPr lang="en-US"/>
          </a:p>
        </p:txBody>
      </p:sp>
      <p:sp>
        <p:nvSpPr>
          <p:cNvPr id="25612" name="Freeform 20"/>
          <p:cNvSpPr>
            <a:spLocks/>
          </p:cNvSpPr>
          <p:nvPr/>
        </p:nvSpPr>
        <p:spPr bwMode="auto">
          <a:xfrm>
            <a:off x="6886575" y="3530600"/>
            <a:ext cx="1128713" cy="787400"/>
          </a:xfrm>
          <a:custGeom>
            <a:avLst/>
            <a:gdLst>
              <a:gd name="T0" fmla="*/ 0 w 711"/>
              <a:gd name="T1" fmla="*/ 2147483647 h 496"/>
              <a:gd name="T2" fmla="*/ 2147483647 w 711"/>
              <a:gd name="T3" fmla="*/ 2147483647 h 496"/>
              <a:gd name="T4" fmla="*/ 2147483647 w 711"/>
              <a:gd name="T5" fmla="*/ 2147483647 h 496"/>
              <a:gd name="T6" fmla="*/ 2147483647 w 711"/>
              <a:gd name="T7" fmla="*/ 2147483647 h 496"/>
              <a:gd name="T8" fmla="*/ 2147483647 w 711"/>
              <a:gd name="T9" fmla="*/ 2147483647 h 496"/>
              <a:gd name="T10" fmla="*/ 2147483647 w 711"/>
              <a:gd name="T11" fmla="*/ 2147483647 h 496"/>
              <a:gd name="T12" fmla="*/ 0 60000 65536"/>
              <a:gd name="T13" fmla="*/ 0 60000 65536"/>
              <a:gd name="T14" fmla="*/ 0 60000 65536"/>
              <a:gd name="T15" fmla="*/ 0 60000 65536"/>
              <a:gd name="T16" fmla="*/ 0 60000 65536"/>
              <a:gd name="T17" fmla="*/ 0 60000 65536"/>
              <a:gd name="T18" fmla="*/ 0 w 711"/>
              <a:gd name="T19" fmla="*/ 0 h 496"/>
              <a:gd name="T20" fmla="*/ 711 w 711"/>
              <a:gd name="T21" fmla="*/ 496 h 496"/>
            </a:gdLst>
            <a:ahLst/>
            <a:cxnLst>
              <a:cxn ang="T12">
                <a:pos x="T0" y="T1"/>
              </a:cxn>
              <a:cxn ang="T13">
                <a:pos x="T2" y="T3"/>
              </a:cxn>
              <a:cxn ang="T14">
                <a:pos x="T4" y="T5"/>
              </a:cxn>
              <a:cxn ang="T15">
                <a:pos x="T6" y="T7"/>
              </a:cxn>
              <a:cxn ang="T16">
                <a:pos x="T8" y="T9"/>
              </a:cxn>
              <a:cxn ang="T17">
                <a:pos x="T10" y="T11"/>
              </a:cxn>
            </a:cxnLst>
            <a:rect l="T18" t="T19" r="T20" b="T21"/>
            <a:pathLst>
              <a:path w="711" h="496">
                <a:moveTo>
                  <a:pt x="0" y="491"/>
                </a:moveTo>
                <a:cubicBezTo>
                  <a:pt x="6" y="489"/>
                  <a:pt x="26" y="496"/>
                  <a:pt x="39" y="476"/>
                </a:cubicBezTo>
                <a:cubicBezTo>
                  <a:pt x="52" y="456"/>
                  <a:pt x="62" y="434"/>
                  <a:pt x="78" y="374"/>
                </a:cubicBezTo>
                <a:cubicBezTo>
                  <a:pt x="94" y="314"/>
                  <a:pt x="104" y="176"/>
                  <a:pt x="135" y="116"/>
                </a:cubicBezTo>
                <a:cubicBezTo>
                  <a:pt x="166" y="56"/>
                  <a:pt x="168" y="34"/>
                  <a:pt x="264" y="17"/>
                </a:cubicBezTo>
                <a:cubicBezTo>
                  <a:pt x="360" y="0"/>
                  <a:pt x="618" y="15"/>
                  <a:pt x="711" y="14"/>
                </a:cubicBezTo>
              </a:path>
            </a:pathLst>
          </a:custGeom>
          <a:noFill/>
          <a:ln w="28575">
            <a:solidFill>
              <a:srgbClr val="5B98D2"/>
            </a:solidFill>
            <a:round/>
            <a:headEnd/>
            <a:tailEnd/>
          </a:ln>
        </p:spPr>
        <p:txBody>
          <a:bodyPr/>
          <a:lstStyle/>
          <a:p>
            <a:endParaRPr lang="en-US"/>
          </a:p>
        </p:txBody>
      </p:sp>
      <p:sp>
        <p:nvSpPr>
          <p:cNvPr id="14" name="TextBox 13"/>
          <p:cNvSpPr txBox="1">
            <a:spLocks noChangeArrowheads="1"/>
          </p:cNvSpPr>
          <p:nvPr/>
        </p:nvSpPr>
        <p:spPr bwMode="auto">
          <a:xfrm>
            <a:off x="255588" y="5040313"/>
            <a:ext cx="5840412" cy="369887"/>
          </a:xfrm>
          <a:prstGeom prst="rect">
            <a:avLst/>
          </a:prstGeom>
          <a:noFill/>
          <a:ln w="9525">
            <a:noFill/>
            <a:miter lim="800000"/>
            <a:headEnd/>
            <a:tailEnd/>
          </a:ln>
        </p:spPr>
        <p:txBody>
          <a:bodyPr wrap="none">
            <a:spAutoFit/>
          </a:bodyPr>
          <a:lstStyle/>
          <a:p>
            <a:r>
              <a:rPr lang="en-US"/>
              <a:t>What kind of Magnetism is present in these materials ?</a:t>
            </a:r>
          </a:p>
        </p:txBody>
      </p:sp>
      <p:pic>
        <p:nvPicPr>
          <p:cNvPr id="15" name="Picture 4"/>
          <p:cNvPicPr>
            <a:picLocks noChangeAspect="1"/>
          </p:cNvPicPr>
          <p:nvPr/>
        </p:nvPicPr>
        <p:blipFill>
          <a:blip r:embed="rId4"/>
          <a:srcRect l="20589" t="63333" r="17647" b="6471"/>
          <a:stretch>
            <a:fillRect/>
          </a:stretch>
        </p:blipFill>
        <p:spPr bwMode="auto">
          <a:xfrm>
            <a:off x="4800600" y="5638800"/>
            <a:ext cx="1600200" cy="1066800"/>
          </a:xfrm>
          <a:prstGeom prst="rect">
            <a:avLst/>
          </a:prstGeom>
          <a:noFill/>
          <a:ln w="9525">
            <a:noFill/>
            <a:miter lim="800000"/>
            <a:headEnd/>
            <a:tailEnd/>
          </a:ln>
        </p:spPr>
      </p:pic>
      <p:sp>
        <p:nvSpPr>
          <p:cNvPr id="16" name="TextBox 15"/>
          <p:cNvSpPr txBox="1"/>
          <p:nvPr/>
        </p:nvSpPr>
        <p:spPr>
          <a:xfrm>
            <a:off x="2364744" y="5977890"/>
            <a:ext cx="1673856" cy="338554"/>
          </a:xfrm>
          <a:prstGeom prst="rect">
            <a:avLst/>
          </a:prstGeom>
          <a:noFill/>
        </p:spPr>
        <p:txBody>
          <a:bodyPr wrap="none" rtlCol="0">
            <a:spAutoFit/>
          </a:bodyPr>
          <a:lstStyle/>
          <a:p>
            <a:r>
              <a:rPr lang="en-US" sz="1600" dirty="0" smtClean="0"/>
              <a:t>Ferromagnetism</a:t>
            </a:r>
            <a:endParaRPr lang="en-US" sz="1600" dirty="0"/>
          </a:p>
        </p:txBody>
      </p:sp>
      <p:sp>
        <p:nvSpPr>
          <p:cNvPr id="17" name="TextBox 16"/>
          <p:cNvSpPr txBox="1"/>
          <p:nvPr/>
        </p:nvSpPr>
        <p:spPr>
          <a:xfrm>
            <a:off x="6781800" y="5986046"/>
            <a:ext cx="1476686" cy="338554"/>
          </a:xfrm>
          <a:prstGeom prst="rect">
            <a:avLst/>
          </a:prstGeom>
          <a:noFill/>
        </p:spPr>
        <p:txBody>
          <a:bodyPr wrap="none" rtlCol="0">
            <a:spAutoFit/>
          </a:bodyPr>
          <a:lstStyle/>
          <a:p>
            <a:r>
              <a:rPr lang="en-US" sz="1600" dirty="0" smtClean="0"/>
              <a:t>Diamagnetism</a:t>
            </a:r>
            <a:endParaRPr lang="en-US" sz="1600" dirty="0"/>
          </a:p>
        </p:txBody>
      </p:sp>
      <p:sp>
        <p:nvSpPr>
          <p:cNvPr id="27654" name="Rectangle 8"/>
          <p:cNvSpPr>
            <a:spLocks noChangeArrowheads="1"/>
          </p:cNvSpPr>
          <p:nvPr/>
        </p:nvSpPr>
        <p:spPr bwMode="auto">
          <a:xfrm>
            <a:off x="2362200" y="5791200"/>
            <a:ext cx="1676400" cy="7620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27656" name="Rectangle 11"/>
          <p:cNvSpPr>
            <a:spLocks noChangeArrowheads="1"/>
          </p:cNvSpPr>
          <p:nvPr/>
        </p:nvSpPr>
        <p:spPr bwMode="auto">
          <a:xfrm>
            <a:off x="6705600" y="5791200"/>
            <a:ext cx="1676400" cy="762000"/>
          </a:xfrm>
          <a:prstGeom prst="rect">
            <a:avLst/>
          </a:prstGeom>
          <a:solidFill>
            <a:schemeClr val="bg1"/>
          </a:solidFill>
          <a:ln w="9525">
            <a:solidFill>
              <a:schemeClr val="tx1"/>
            </a:solidFill>
            <a:miter lim="800000"/>
            <a:headEnd/>
            <a:tailEnd/>
          </a:ln>
        </p:spPr>
        <p:txBody>
          <a:bodyPr wrap="none" anchor="ctr"/>
          <a:lstStyle/>
          <a:p>
            <a:endParaRPr lang="en-US"/>
          </a:p>
        </p:txBody>
      </p:sp>
      <p:pic>
        <p:nvPicPr>
          <p:cNvPr id="24" name="Picture 23"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81800" y="3200400"/>
            <a:ext cx="275167" cy="190500"/>
          </a:xfrm>
          <a:prstGeom prst="rect">
            <a:avLst/>
          </a:prstGeom>
        </p:spPr>
      </p:pic>
      <p:pic>
        <p:nvPicPr>
          <p:cNvPr id="25" name="Picture 24"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34400" y="4191000"/>
            <a:ext cx="232833" cy="190500"/>
          </a:xfrm>
          <a:prstGeom prst="rect">
            <a:avLst/>
          </a:prstGeom>
        </p:spPr>
      </p:pic>
      <p:pic>
        <p:nvPicPr>
          <p:cNvPr id="26" name="Picture 25"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9800" y="3200400"/>
            <a:ext cx="275167" cy="190500"/>
          </a:xfrm>
          <a:prstGeom prst="rect">
            <a:avLst/>
          </a:prstGeom>
        </p:spPr>
      </p:pic>
      <p:pic>
        <p:nvPicPr>
          <p:cNvPr id="27" name="Picture 26"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62400" y="4267200"/>
            <a:ext cx="232833" cy="190500"/>
          </a:xfrm>
          <a:prstGeom prst="rect">
            <a:avLst/>
          </a:prstGeom>
        </p:spPr>
      </p:pic>
      <p:pic>
        <p:nvPicPr>
          <p:cNvPr id="28" name="Picture 27" descr="l10s9and17 refined.jpg"/>
          <p:cNvPicPr>
            <a:picLocks noChangeAspect="1"/>
          </p:cNvPicPr>
          <p:nvPr/>
        </p:nvPicPr>
        <p:blipFill rotWithShape="1">
          <a:blip r:embed="rId7">
            <a:extLst>
              <a:ext uri="{28A0092B-C50C-407E-A947-70E740481C1C}">
                <a14:useLocalDpi xmlns:a14="http://schemas.microsoft.com/office/drawing/2010/main" val="0"/>
              </a:ext>
            </a:extLst>
          </a:blip>
          <a:srcRect b="11628"/>
          <a:stretch/>
        </p:blipFill>
        <p:spPr>
          <a:xfrm>
            <a:off x="914400" y="5410200"/>
            <a:ext cx="1092200" cy="1447800"/>
          </a:xfrm>
          <a:prstGeom prst="rect">
            <a:avLst/>
          </a:prstGeom>
        </p:spPr>
      </p:pic>
      <p:sp>
        <p:nvSpPr>
          <p:cNvPr id="3" name="Rectangle 2"/>
          <p:cNvSpPr/>
          <p:nvPr/>
        </p:nvSpPr>
        <p:spPr>
          <a:xfrm>
            <a:off x="152400" y="1066800"/>
            <a:ext cx="4343400" cy="533400"/>
          </a:xfrm>
          <a:prstGeom prst="rect">
            <a:avLst/>
          </a:prstGeom>
          <a:solidFill>
            <a:srgbClr val="5B98D2"/>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4648200" y="1066800"/>
            <a:ext cx="4343400" cy="533400"/>
          </a:xfrm>
          <a:prstGeom prst="rect">
            <a:avLst/>
          </a:prstGeom>
          <a:solidFill>
            <a:srgbClr val="5B98D2"/>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a:off x="152400" y="1752600"/>
            <a:ext cx="4343400" cy="1219200"/>
          </a:xfrm>
          <a:prstGeom prst="rect">
            <a:avLst/>
          </a:prstGeom>
          <a:solidFill>
            <a:schemeClr val="bg1">
              <a:lumMod val="8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Rectangle 29"/>
          <p:cNvSpPr/>
          <p:nvPr/>
        </p:nvSpPr>
        <p:spPr>
          <a:xfrm>
            <a:off x="4648200" y="1752600"/>
            <a:ext cx="4343400" cy="1219200"/>
          </a:xfrm>
          <a:prstGeom prst="rect">
            <a:avLst/>
          </a:prstGeom>
          <a:solidFill>
            <a:schemeClr val="bg1">
              <a:lumMod val="8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228600" y="1143000"/>
            <a:ext cx="1528734" cy="307777"/>
          </a:xfrm>
          <a:prstGeom prst="rect">
            <a:avLst/>
          </a:prstGeom>
          <a:noFill/>
        </p:spPr>
        <p:txBody>
          <a:bodyPr wrap="none" rtlCol="0">
            <a:spAutoFit/>
          </a:bodyPr>
          <a:lstStyle/>
          <a:p>
            <a:r>
              <a:rPr lang="en-US" sz="1400" dirty="0" smtClean="0"/>
              <a:t>weak magnetism</a:t>
            </a:r>
            <a:endParaRPr lang="en-US" sz="1400" dirty="0"/>
          </a:p>
        </p:txBody>
      </p:sp>
      <p:sp>
        <p:nvSpPr>
          <p:cNvPr id="31" name="TextBox 30"/>
          <p:cNvSpPr txBox="1"/>
          <p:nvPr/>
        </p:nvSpPr>
        <p:spPr>
          <a:xfrm>
            <a:off x="4724400" y="1219200"/>
            <a:ext cx="1610525" cy="307777"/>
          </a:xfrm>
          <a:prstGeom prst="rect">
            <a:avLst/>
          </a:prstGeom>
          <a:noFill/>
        </p:spPr>
        <p:txBody>
          <a:bodyPr wrap="none" rtlCol="0">
            <a:spAutoFit/>
          </a:bodyPr>
          <a:lstStyle/>
          <a:p>
            <a:r>
              <a:rPr lang="en-US" sz="1400" dirty="0" smtClean="0"/>
              <a:t>strong magnetism</a:t>
            </a:r>
            <a:endParaRPr lang="en-US" sz="1400" dirty="0"/>
          </a:p>
        </p:txBody>
      </p:sp>
      <p:sp>
        <p:nvSpPr>
          <p:cNvPr id="32" name="TextBox 31"/>
          <p:cNvSpPr txBox="1"/>
          <p:nvPr/>
        </p:nvSpPr>
        <p:spPr>
          <a:xfrm>
            <a:off x="228600" y="1905000"/>
            <a:ext cx="1303787" cy="307777"/>
          </a:xfrm>
          <a:prstGeom prst="rect">
            <a:avLst/>
          </a:prstGeom>
          <a:noFill/>
        </p:spPr>
        <p:txBody>
          <a:bodyPr wrap="none" rtlCol="0">
            <a:spAutoFit/>
          </a:bodyPr>
          <a:lstStyle/>
          <a:p>
            <a:r>
              <a:rPr lang="en-US" sz="1400" dirty="0" smtClean="0"/>
              <a:t>diamagnetism</a:t>
            </a:r>
            <a:endParaRPr lang="en-US" sz="1400" dirty="0"/>
          </a:p>
        </p:txBody>
      </p:sp>
      <p:sp>
        <p:nvSpPr>
          <p:cNvPr id="33" name="TextBox 32"/>
          <p:cNvSpPr txBox="1"/>
          <p:nvPr/>
        </p:nvSpPr>
        <p:spPr>
          <a:xfrm>
            <a:off x="4876800" y="1905000"/>
            <a:ext cx="1458427" cy="307777"/>
          </a:xfrm>
          <a:prstGeom prst="rect">
            <a:avLst/>
          </a:prstGeom>
          <a:noFill/>
        </p:spPr>
        <p:txBody>
          <a:bodyPr wrap="none" rtlCol="0">
            <a:spAutoFit/>
          </a:bodyPr>
          <a:lstStyle/>
          <a:p>
            <a:r>
              <a:rPr lang="en-US" sz="1400" dirty="0" smtClean="0"/>
              <a:t>ferromagnetism</a:t>
            </a:r>
            <a:endParaRPr lang="en-US" sz="1400" dirty="0"/>
          </a:p>
        </p:txBody>
      </p:sp>
      <p:sp>
        <p:nvSpPr>
          <p:cNvPr id="5" name="TextBox 4"/>
          <p:cNvSpPr txBox="1"/>
          <p:nvPr/>
        </p:nvSpPr>
        <p:spPr>
          <a:xfrm>
            <a:off x="228600" y="2286000"/>
            <a:ext cx="3126502" cy="461665"/>
          </a:xfrm>
          <a:prstGeom prst="rect">
            <a:avLst/>
          </a:prstGeom>
          <a:noFill/>
        </p:spPr>
        <p:txBody>
          <a:bodyPr wrap="none" rtlCol="0">
            <a:spAutoFit/>
          </a:bodyPr>
          <a:lstStyle/>
          <a:p>
            <a:r>
              <a:rPr lang="en-US" sz="1200" dirty="0" smtClean="0"/>
              <a:t>Induced magnetic dipoles directed reverse</a:t>
            </a:r>
          </a:p>
          <a:p>
            <a:r>
              <a:rPr lang="en-US" sz="1200" dirty="0" smtClean="0"/>
              <a:t>to the external magnetic field.</a:t>
            </a:r>
            <a:endParaRPr lang="en-US" sz="1200" dirty="0"/>
          </a:p>
        </p:txBody>
      </p:sp>
      <p:sp>
        <p:nvSpPr>
          <p:cNvPr id="34" name="TextBox 33"/>
          <p:cNvSpPr txBox="1"/>
          <p:nvPr/>
        </p:nvSpPr>
        <p:spPr>
          <a:xfrm>
            <a:off x="4876800" y="2209800"/>
            <a:ext cx="3463558" cy="646331"/>
          </a:xfrm>
          <a:prstGeom prst="rect">
            <a:avLst/>
          </a:prstGeom>
          <a:noFill/>
        </p:spPr>
        <p:txBody>
          <a:bodyPr wrap="none" rtlCol="0">
            <a:spAutoFit/>
          </a:bodyPr>
          <a:lstStyle/>
          <a:p>
            <a:r>
              <a:rPr lang="en-US" sz="1200" dirty="0" smtClean="0"/>
              <a:t>Spontaneous alignment of all permanent</a:t>
            </a:r>
          </a:p>
          <a:p>
            <a:r>
              <a:rPr lang="en-US" sz="1200" dirty="0" smtClean="0"/>
              <a:t>magnetic dipoles within a domain in the crystal</a:t>
            </a:r>
          </a:p>
          <a:p>
            <a:r>
              <a:rPr lang="en-US" sz="1200" dirty="0" smtClean="0"/>
              <a:t>lattice (only metals)</a:t>
            </a:r>
            <a:endParaRPr lang="en-US" sz="1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765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65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65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65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27654"/>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2765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3" grpId="0"/>
      <p:bldP spid="27655" grpId="0"/>
      <p:bldP spid="14" grpId="0"/>
      <p:bldP spid="16" grpId="0"/>
      <p:bldP spid="17" grpId="0"/>
      <p:bldP spid="27654" grpId="0" animBg="1"/>
      <p:bldP spid="27654" grpId="1" animBg="1"/>
      <p:bldP spid="27656" grpId="0" animBg="1"/>
      <p:bldP spid="27656"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4"/>
          <p:cNvSpPr>
            <a:spLocks noChangeArrowheads="1"/>
          </p:cNvSpPr>
          <p:nvPr/>
        </p:nvSpPr>
        <p:spPr bwMode="auto">
          <a:xfrm>
            <a:off x="852488" y="1355725"/>
            <a:ext cx="1963737" cy="396875"/>
          </a:xfrm>
          <a:prstGeom prst="rect">
            <a:avLst/>
          </a:prstGeom>
          <a:noFill/>
          <a:ln w="9525">
            <a:noFill/>
            <a:miter lim="800000"/>
            <a:headEnd/>
            <a:tailEnd/>
          </a:ln>
        </p:spPr>
        <p:txBody>
          <a:bodyPr wrap="none">
            <a:spAutoFit/>
          </a:bodyPr>
          <a:lstStyle/>
          <a:p>
            <a:r>
              <a:rPr lang="en-US" sz="2000" i="1"/>
              <a:t>Magnetic Fields</a:t>
            </a:r>
          </a:p>
        </p:txBody>
      </p:sp>
      <p:sp>
        <p:nvSpPr>
          <p:cNvPr id="27656" name="Rectangle 10"/>
          <p:cNvSpPr>
            <a:spLocks noChangeArrowheads="1"/>
          </p:cNvSpPr>
          <p:nvPr/>
        </p:nvSpPr>
        <p:spPr bwMode="auto">
          <a:xfrm>
            <a:off x="1447800" y="304800"/>
            <a:ext cx="6197600" cy="457200"/>
          </a:xfrm>
          <a:prstGeom prst="rect">
            <a:avLst/>
          </a:prstGeom>
          <a:noFill/>
          <a:ln w="9525">
            <a:noFill/>
            <a:miter lim="800000"/>
            <a:headEnd/>
            <a:tailEnd/>
          </a:ln>
        </p:spPr>
        <p:txBody>
          <a:bodyPr wrap="none">
            <a:spAutoFit/>
          </a:bodyPr>
          <a:lstStyle/>
          <a:p>
            <a:r>
              <a:rPr lang="en-US" sz="2400" i="1" u="sng"/>
              <a:t>Maxwell’s Equations for Magnetic Materials</a:t>
            </a:r>
          </a:p>
        </p:txBody>
      </p:sp>
      <p:sp>
        <p:nvSpPr>
          <p:cNvPr id="27657" name="Text Box 11"/>
          <p:cNvSpPr txBox="1">
            <a:spLocks noChangeArrowheads="1"/>
          </p:cNvSpPr>
          <p:nvPr/>
        </p:nvSpPr>
        <p:spPr bwMode="auto">
          <a:xfrm>
            <a:off x="762000" y="5638800"/>
            <a:ext cx="7813675" cy="396875"/>
          </a:xfrm>
          <a:prstGeom prst="rect">
            <a:avLst/>
          </a:prstGeom>
          <a:noFill/>
          <a:ln w="9525">
            <a:noFill/>
            <a:miter lim="800000"/>
            <a:headEnd/>
            <a:tailEnd/>
          </a:ln>
        </p:spPr>
        <p:txBody>
          <a:bodyPr wrap="none">
            <a:spAutoFit/>
          </a:bodyPr>
          <a:lstStyle/>
          <a:p>
            <a:r>
              <a:rPr lang="en-US" sz="2000"/>
              <a:t>How do we incorporate magnetic materials in Maxwell’s Equation ?</a:t>
            </a:r>
          </a:p>
        </p:txBody>
      </p:sp>
      <p:pic>
        <p:nvPicPr>
          <p:cNvPr id="11" name="Picture 10"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2133600"/>
            <a:ext cx="2730500" cy="711200"/>
          </a:xfrm>
          <a:prstGeom prst="rect">
            <a:avLst/>
          </a:prstGeom>
        </p:spPr>
      </p:pic>
      <p:pic>
        <p:nvPicPr>
          <p:cNvPr id="12" name="Picture 11"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400" y="3124200"/>
            <a:ext cx="1371600" cy="266700"/>
          </a:xfrm>
          <a:prstGeom prst="rect">
            <a:avLst/>
          </a:prstGeom>
        </p:spPr>
      </p:pic>
      <p:pic>
        <p:nvPicPr>
          <p:cNvPr id="13" name="Picture 12"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000" y="3886200"/>
            <a:ext cx="1752600" cy="685800"/>
          </a:xfrm>
          <a:prstGeom prst="rect">
            <a:avLst/>
          </a:prstGeom>
        </p:spPr>
      </p:pic>
      <p:pic>
        <p:nvPicPr>
          <p:cNvPr id="9" name="Picture 8"/>
          <p:cNvPicPr>
            <a:picLocks noChangeAspect="1"/>
          </p:cNvPicPr>
          <p:nvPr/>
        </p:nvPicPr>
        <p:blipFill>
          <a:blip r:embed="rId5">
            <a:grayscl/>
          </a:blip>
          <a:stretch>
            <a:fillRect/>
          </a:stretch>
        </p:blipFill>
        <p:spPr>
          <a:xfrm>
            <a:off x="3962400" y="1905000"/>
            <a:ext cx="3632200" cy="2724150"/>
          </a:xfrm>
          <a:prstGeom prst="rect">
            <a:avLst/>
          </a:prstGeom>
        </p:spPr>
      </p:pic>
      <p:pic>
        <p:nvPicPr>
          <p:cNvPr id="10" name="Picture 9" descr="BarMagnet.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6627422" y="2440378"/>
            <a:ext cx="2792806" cy="1874451"/>
          </a:xfrm>
          <a:prstGeom prst="rect">
            <a:avLst/>
          </a:prstGeom>
        </p:spPr>
      </p:pic>
      <p:sp>
        <p:nvSpPr>
          <p:cNvPr id="14" name="TextBox 13"/>
          <p:cNvSpPr txBox="1"/>
          <p:nvPr/>
        </p:nvSpPr>
        <p:spPr>
          <a:xfrm>
            <a:off x="7162800" y="4724400"/>
            <a:ext cx="1759366" cy="246221"/>
          </a:xfrm>
          <a:prstGeom prst="rect">
            <a:avLst/>
          </a:prstGeom>
          <a:noFill/>
        </p:spPr>
        <p:txBody>
          <a:bodyPr wrap="none" rtlCol="0">
            <a:spAutoFit/>
          </a:bodyPr>
          <a:lstStyle/>
          <a:p>
            <a:r>
              <a:rPr lang="en-US" sz="1000" dirty="0" smtClean="0"/>
              <a:t>Image in the Public Domain</a:t>
            </a:r>
            <a:endParaRPr lang="en-US" sz="10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1066800" y="609600"/>
            <a:ext cx="6696075" cy="457200"/>
          </a:xfrm>
          <a:prstGeom prst="rect">
            <a:avLst/>
          </a:prstGeom>
          <a:noFill/>
          <a:ln w="9525">
            <a:noFill/>
            <a:miter lim="800000"/>
            <a:headEnd/>
            <a:tailEnd/>
          </a:ln>
        </p:spPr>
        <p:txBody>
          <a:bodyPr wrap="none">
            <a:spAutoFit/>
          </a:bodyPr>
          <a:lstStyle/>
          <a:p>
            <a:r>
              <a:rPr lang="en-US" sz="2400" i="1" u="sng"/>
              <a:t>Analogy Between Magnetic and Electric Dipoles</a:t>
            </a:r>
          </a:p>
        </p:txBody>
      </p:sp>
      <p:sp>
        <p:nvSpPr>
          <p:cNvPr id="28678" name="Rectangle 122"/>
          <p:cNvSpPr>
            <a:spLocks noChangeArrowheads="1"/>
          </p:cNvSpPr>
          <p:nvPr/>
        </p:nvSpPr>
        <p:spPr bwMode="auto">
          <a:xfrm>
            <a:off x="1905000" y="1295400"/>
            <a:ext cx="1963738" cy="396875"/>
          </a:xfrm>
          <a:prstGeom prst="rect">
            <a:avLst/>
          </a:prstGeom>
          <a:noFill/>
          <a:ln w="9525">
            <a:noFill/>
            <a:miter lim="800000"/>
            <a:headEnd/>
            <a:tailEnd/>
          </a:ln>
        </p:spPr>
        <p:txBody>
          <a:bodyPr wrap="none">
            <a:spAutoFit/>
          </a:bodyPr>
          <a:lstStyle/>
          <a:p>
            <a:r>
              <a:rPr lang="en-US" sz="2000" i="1" u="sng"/>
              <a:t>Magnetic Fields</a:t>
            </a:r>
          </a:p>
        </p:txBody>
      </p:sp>
      <p:sp>
        <p:nvSpPr>
          <p:cNvPr id="28679" name="Rectangle 123"/>
          <p:cNvSpPr>
            <a:spLocks noChangeArrowheads="1"/>
          </p:cNvSpPr>
          <p:nvPr/>
        </p:nvSpPr>
        <p:spPr bwMode="auto">
          <a:xfrm>
            <a:off x="6672263" y="1295400"/>
            <a:ext cx="1709737" cy="396875"/>
          </a:xfrm>
          <a:prstGeom prst="rect">
            <a:avLst/>
          </a:prstGeom>
          <a:noFill/>
          <a:ln w="9525">
            <a:noFill/>
            <a:miter lim="800000"/>
            <a:headEnd/>
            <a:tailEnd/>
          </a:ln>
        </p:spPr>
        <p:txBody>
          <a:bodyPr wrap="none">
            <a:spAutoFit/>
          </a:bodyPr>
          <a:lstStyle/>
          <a:p>
            <a:r>
              <a:rPr lang="en-US" sz="2000" i="1" u="sng"/>
              <a:t>Electric Field</a:t>
            </a:r>
          </a:p>
        </p:txBody>
      </p:sp>
      <p:sp>
        <p:nvSpPr>
          <p:cNvPr id="92284" name="Text Box 124"/>
          <p:cNvSpPr txBox="1">
            <a:spLocks noChangeArrowheads="1"/>
          </p:cNvSpPr>
          <p:nvPr/>
        </p:nvSpPr>
        <p:spPr bwMode="auto">
          <a:xfrm>
            <a:off x="381000" y="6019800"/>
            <a:ext cx="8534400" cy="701675"/>
          </a:xfrm>
          <a:prstGeom prst="rect">
            <a:avLst/>
          </a:prstGeom>
          <a:noFill/>
          <a:ln w="9525">
            <a:noFill/>
            <a:miter lim="800000"/>
            <a:headEnd/>
            <a:tailEnd/>
          </a:ln>
        </p:spPr>
        <p:txBody>
          <a:bodyPr>
            <a:spAutoFit/>
          </a:bodyPr>
          <a:lstStyle/>
          <a:p>
            <a:pPr algn="ctr"/>
            <a:r>
              <a:rPr lang="en-US" sz="2000" dirty="0" smtClean="0"/>
              <a:t>The </a:t>
            </a:r>
            <a:r>
              <a:rPr lang="en-US" sz="2000" dirty="0"/>
              <a:t>H-field lines for a </a:t>
            </a:r>
            <a:r>
              <a:rPr lang="en-US" sz="2000" dirty="0" smtClean="0"/>
              <a:t>magnet looks</a:t>
            </a:r>
            <a:endParaRPr lang="en-US" sz="2000" dirty="0"/>
          </a:p>
          <a:p>
            <a:pPr algn="ctr"/>
            <a:r>
              <a:rPr lang="en-US" sz="2000" dirty="0" smtClean="0"/>
              <a:t>like </a:t>
            </a:r>
            <a:r>
              <a:rPr lang="en-US" sz="2000" dirty="0"/>
              <a:t>the E-field lines for a electric </a:t>
            </a:r>
            <a:r>
              <a:rPr lang="en-US" sz="2000" dirty="0" smtClean="0"/>
              <a:t>dipole!</a:t>
            </a:r>
            <a:endParaRPr lang="en-US" sz="2000" dirty="0"/>
          </a:p>
        </p:txBody>
      </p:sp>
      <p:sp>
        <p:nvSpPr>
          <p:cNvPr id="9" name="Text Box 78"/>
          <p:cNvSpPr txBox="1">
            <a:spLocks noChangeArrowheads="1"/>
          </p:cNvSpPr>
          <p:nvPr/>
        </p:nvSpPr>
        <p:spPr bwMode="auto">
          <a:xfrm>
            <a:off x="609600" y="4826000"/>
            <a:ext cx="1211263" cy="708025"/>
          </a:xfrm>
          <a:prstGeom prst="rect">
            <a:avLst/>
          </a:prstGeom>
          <a:noFill/>
          <a:ln w="9525">
            <a:noFill/>
            <a:miter lim="800000"/>
            <a:headEnd/>
            <a:tailEnd/>
          </a:ln>
        </p:spPr>
        <p:txBody>
          <a:bodyPr wrap="none">
            <a:spAutoFit/>
          </a:bodyPr>
          <a:lstStyle/>
          <a:p>
            <a:r>
              <a:rPr lang="en-US" sz="2000" dirty="0"/>
              <a:t>Magnetic</a:t>
            </a:r>
          </a:p>
          <a:p>
            <a:r>
              <a:rPr lang="en-US" sz="2000" dirty="0"/>
              <a:t>Moment</a:t>
            </a:r>
          </a:p>
        </p:txBody>
      </p:sp>
      <p:sp>
        <p:nvSpPr>
          <p:cNvPr id="10" name="Text Box 86"/>
          <p:cNvSpPr txBox="1">
            <a:spLocks noChangeArrowheads="1"/>
          </p:cNvSpPr>
          <p:nvPr/>
        </p:nvSpPr>
        <p:spPr bwMode="auto">
          <a:xfrm>
            <a:off x="533400" y="5588000"/>
            <a:ext cx="1524000" cy="584200"/>
          </a:xfrm>
          <a:prstGeom prst="rect">
            <a:avLst/>
          </a:prstGeom>
          <a:noFill/>
          <a:ln w="9525">
            <a:noFill/>
            <a:miter lim="800000"/>
            <a:headEnd/>
            <a:tailEnd/>
          </a:ln>
        </p:spPr>
        <p:txBody>
          <a:bodyPr wrap="none">
            <a:spAutoFit/>
          </a:bodyPr>
          <a:lstStyle/>
          <a:p>
            <a:r>
              <a:rPr lang="en-US" sz="3200" i="1" dirty="0">
                <a:latin typeface="Times New Roman" charset="0"/>
              </a:rPr>
              <a:t>m = </a:t>
            </a:r>
            <a:r>
              <a:rPr lang="en-US" sz="3200" i="1" dirty="0" err="1">
                <a:solidFill>
                  <a:schemeClr val="bg1">
                    <a:lumMod val="50000"/>
                  </a:schemeClr>
                </a:solidFill>
                <a:latin typeface="Times New Roman" charset="0"/>
              </a:rPr>
              <a:t>i</a:t>
            </a:r>
            <a:r>
              <a:rPr lang="en-US" sz="3200" i="1" dirty="0">
                <a:latin typeface="Times New Roman" charset="0"/>
              </a:rPr>
              <a:t> </a:t>
            </a:r>
            <a:r>
              <a:rPr lang="en-US" sz="3200" b="1" i="1" dirty="0">
                <a:solidFill>
                  <a:srgbClr val="5B98D2"/>
                </a:solidFill>
                <a:latin typeface="Times New Roman" charset="0"/>
              </a:rPr>
              <a:t>a</a:t>
            </a:r>
          </a:p>
        </p:txBody>
      </p:sp>
      <p:sp>
        <p:nvSpPr>
          <p:cNvPr id="11" name="Text Box 78"/>
          <p:cNvSpPr txBox="1">
            <a:spLocks noChangeArrowheads="1"/>
          </p:cNvSpPr>
          <p:nvPr/>
        </p:nvSpPr>
        <p:spPr bwMode="auto">
          <a:xfrm>
            <a:off x="7010400" y="4876800"/>
            <a:ext cx="1867819" cy="707886"/>
          </a:xfrm>
          <a:prstGeom prst="rect">
            <a:avLst/>
          </a:prstGeom>
          <a:noFill/>
          <a:ln w="9525">
            <a:noFill/>
            <a:miter lim="800000"/>
            <a:headEnd/>
            <a:tailEnd/>
          </a:ln>
        </p:spPr>
        <p:txBody>
          <a:bodyPr wrap="none">
            <a:spAutoFit/>
          </a:bodyPr>
          <a:lstStyle/>
          <a:p>
            <a:r>
              <a:rPr lang="en-US" sz="2000" dirty="0" smtClean="0"/>
              <a:t>Electric Dipole</a:t>
            </a:r>
            <a:endParaRPr lang="en-US" sz="2000" dirty="0"/>
          </a:p>
          <a:p>
            <a:r>
              <a:rPr lang="en-US" sz="2000" dirty="0"/>
              <a:t>Moment</a:t>
            </a:r>
          </a:p>
        </p:txBody>
      </p:sp>
      <p:sp>
        <p:nvSpPr>
          <p:cNvPr id="12" name="Text Box 86"/>
          <p:cNvSpPr txBox="1">
            <a:spLocks noChangeArrowheads="1"/>
          </p:cNvSpPr>
          <p:nvPr/>
        </p:nvSpPr>
        <p:spPr bwMode="auto">
          <a:xfrm>
            <a:off x="7125619" y="5499100"/>
            <a:ext cx="1614478" cy="584776"/>
          </a:xfrm>
          <a:prstGeom prst="rect">
            <a:avLst/>
          </a:prstGeom>
          <a:noFill/>
          <a:ln w="9525">
            <a:noFill/>
            <a:miter lim="800000"/>
            <a:headEnd/>
            <a:tailEnd/>
          </a:ln>
        </p:spPr>
        <p:txBody>
          <a:bodyPr wrap="none">
            <a:spAutoFit/>
          </a:bodyPr>
          <a:lstStyle/>
          <a:p>
            <a:r>
              <a:rPr lang="en-US" sz="3200" i="1" dirty="0">
                <a:latin typeface="Times New Roman" charset="0"/>
              </a:rPr>
              <a:t>m = </a:t>
            </a:r>
            <a:r>
              <a:rPr lang="en-US" sz="3200" i="1" dirty="0" smtClean="0">
                <a:solidFill>
                  <a:srgbClr val="7F7F7F"/>
                </a:solidFill>
                <a:latin typeface="Times New Roman" charset="0"/>
              </a:rPr>
              <a:t>q</a:t>
            </a:r>
            <a:r>
              <a:rPr lang="en-US" sz="3200" i="1" dirty="0" smtClean="0">
                <a:latin typeface="Times New Roman" charset="0"/>
              </a:rPr>
              <a:t> </a:t>
            </a:r>
            <a:r>
              <a:rPr lang="en-US" sz="3200" b="1" i="1" dirty="0" smtClean="0">
                <a:solidFill>
                  <a:srgbClr val="5B98D2"/>
                </a:solidFill>
                <a:latin typeface="Times New Roman" charset="0"/>
              </a:rPr>
              <a:t>d</a:t>
            </a:r>
            <a:endParaRPr lang="en-US" sz="3200" b="1" i="1" dirty="0">
              <a:solidFill>
                <a:srgbClr val="5B98D2"/>
              </a:solidFill>
              <a:latin typeface="Times New Roman" charset="0"/>
            </a:endParaRPr>
          </a:p>
        </p:txBody>
      </p:sp>
      <p:pic>
        <p:nvPicPr>
          <p:cNvPr id="13" name="Picture 12"/>
          <p:cNvPicPr>
            <a:picLocks noChangeAspect="1"/>
          </p:cNvPicPr>
          <p:nvPr/>
        </p:nvPicPr>
        <p:blipFill>
          <a:blip r:embed="rId2">
            <a:grayscl/>
          </a:blip>
          <a:stretch>
            <a:fillRect/>
          </a:stretch>
        </p:blipFill>
        <p:spPr>
          <a:xfrm>
            <a:off x="-31750" y="1828800"/>
            <a:ext cx="3632200" cy="2724150"/>
          </a:xfrm>
          <a:prstGeom prst="rect">
            <a:avLst/>
          </a:prstGeom>
        </p:spPr>
      </p:pic>
      <p:pic>
        <p:nvPicPr>
          <p:cNvPr id="14" name="Picture 13" descr="BarMagne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33272" y="2364178"/>
            <a:ext cx="2792806" cy="1874451"/>
          </a:xfrm>
          <a:prstGeom prst="rect">
            <a:avLst/>
          </a:prstGeom>
        </p:spPr>
      </p:pic>
      <p:sp>
        <p:nvSpPr>
          <p:cNvPr id="15" name="TextBox 14"/>
          <p:cNvSpPr txBox="1"/>
          <p:nvPr/>
        </p:nvSpPr>
        <p:spPr>
          <a:xfrm>
            <a:off x="3168650" y="4648200"/>
            <a:ext cx="1759366" cy="246221"/>
          </a:xfrm>
          <a:prstGeom prst="rect">
            <a:avLst/>
          </a:prstGeom>
          <a:noFill/>
        </p:spPr>
        <p:txBody>
          <a:bodyPr wrap="none" rtlCol="0">
            <a:spAutoFit/>
          </a:bodyPr>
          <a:lstStyle/>
          <a:p>
            <a:r>
              <a:rPr lang="en-US" sz="1000" dirty="0" smtClean="0"/>
              <a:t>Image in the Public Domain</a:t>
            </a:r>
            <a:endParaRPr lang="en-US" sz="1000" dirty="0"/>
          </a:p>
        </p:txBody>
      </p:sp>
      <p:pic>
        <p:nvPicPr>
          <p:cNvPr id="16" name="Picture 15"/>
          <p:cNvPicPr>
            <a:picLocks noChangeAspect="1"/>
          </p:cNvPicPr>
          <p:nvPr/>
        </p:nvPicPr>
        <p:blipFill>
          <a:blip r:embed="rId4"/>
          <a:stretch>
            <a:fillRect/>
          </a:stretch>
        </p:blipFill>
        <p:spPr>
          <a:xfrm>
            <a:off x="6553200" y="1752600"/>
            <a:ext cx="1874737" cy="305409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2284"/>
                                        </p:tgtEl>
                                        <p:attrNameLst>
                                          <p:attrName>style.visibility</p:attrName>
                                        </p:attrNameLst>
                                      </p:cBhvr>
                                      <p:to>
                                        <p:strVal val="visible"/>
                                      </p:to>
                                    </p:set>
                                    <p:animEffect transition="in" filter="blinds(horizontal)">
                                      <p:cBhvr>
                                        <p:cTn id="7" dur="500"/>
                                        <p:tgtEl>
                                          <p:spTgt spid="922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8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grayscl/>
          </a:blip>
          <a:stretch>
            <a:fillRect/>
          </a:stretch>
        </p:blipFill>
        <p:spPr>
          <a:xfrm>
            <a:off x="5257800" y="3505200"/>
            <a:ext cx="1529681" cy="1752600"/>
          </a:xfrm>
          <a:prstGeom prst="rect">
            <a:avLst/>
          </a:prstGeom>
        </p:spPr>
      </p:pic>
      <p:pic>
        <p:nvPicPr>
          <p:cNvPr id="3" name="Picture 2"/>
          <p:cNvPicPr>
            <a:picLocks noChangeAspect="1"/>
          </p:cNvPicPr>
          <p:nvPr/>
        </p:nvPicPr>
        <p:blipFill>
          <a:blip r:embed="rId7">
            <a:grayscl/>
          </a:blip>
          <a:stretch>
            <a:fillRect/>
          </a:stretch>
        </p:blipFill>
        <p:spPr>
          <a:xfrm>
            <a:off x="4343400" y="838200"/>
            <a:ext cx="3505200" cy="2628900"/>
          </a:xfrm>
          <a:prstGeom prst="rect">
            <a:avLst/>
          </a:prstGeom>
        </p:spPr>
      </p:pic>
      <p:sp>
        <p:nvSpPr>
          <p:cNvPr id="2" name="TextBox 1"/>
          <p:cNvSpPr txBox="1"/>
          <p:nvPr/>
        </p:nvSpPr>
        <p:spPr>
          <a:xfrm>
            <a:off x="2819400" y="228600"/>
            <a:ext cx="3335913" cy="707886"/>
          </a:xfrm>
          <a:prstGeom prst="rect">
            <a:avLst/>
          </a:prstGeom>
          <a:noFill/>
        </p:spPr>
        <p:txBody>
          <a:bodyPr wrap="none" rtlCol="0">
            <a:spAutoFit/>
          </a:bodyPr>
          <a:lstStyle/>
          <a:p>
            <a:r>
              <a:rPr lang="en-US" sz="4000" u="sng" dirty="0" smtClean="0"/>
              <a:t>True or False?</a:t>
            </a:r>
            <a:endParaRPr lang="en-US" sz="4000" u="sng" dirty="0"/>
          </a:p>
        </p:txBody>
      </p:sp>
      <p:sp>
        <p:nvSpPr>
          <p:cNvPr id="22" name="TextBox 21"/>
          <p:cNvSpPr txBox="1"/>
          <p:nvPr/>
        </p:nvSpPr>
        <p:spPr>
          <a:xfrm>
            <a:off x="685800" y="1066800"/>
            <a:ext cx="4419600" cy="1938992"/>
          </a:xfrm>
          <a:prstGeom prst="rect">
            <a:avLst/>
          </a:prstGeom>
          <a:noFill/>
        </p:spPr>
        <p:txBody>
          <a:bodyPr wrap="square" rtlCol="0">
            <a:spAutoFit/>
          </a:bodyPr>
          <a:lstStyle/>
          <a:p>
            <a:r>
              <a:rPr lang="en-US" sz="2400" dirty="0" smtClean="0"/>
              <a:t>1. For a solenoid, if we increase the number of loops N by 5% and increase the height h by 5%, then the H-field inside will not change.</a:t>
            </a:r>
            <a:endParaRPr lang="en-US" sz="2400" dirty="0"/>
          </a:p>
        </p:txBody>
      </p:sp>
      <p:cxnSp>
        <p:nvCxnSpPr>
          <p:cNvPr id="24" name="Straight Connector 23"/>
          <p:cNvCxnSpPr/>
          <p:nvPr/>
        </p:nvCxnSpPr>
        <p:spPr>
          <a:xfrm>
            <a:off x="7620000" y="2971800"/>
            <a:ext cx="838200" cy="0"/>
          </a:xfrm>
          <a:prstGeom prst="line">
            <a:avLst/>
          </a:prstGeom>
        </p:spPr>
        <p:style>
          <a:lnRef idx="2">
            <a:schemeClr val="dk1"/>
          </a:lnRef>
          <a:fillRef idx="0">
            <a:schemeClr val="dk1"/>
          </a:fillRef>
          <a:effectRef idx="1">
            <a:schemeClr val="dk1"/>
          </a:effectRef>
          <a:fontRef idx="minor">
            <a:schemeClr val="tx1"/>
          </a:fontRef>
        </p:style>
      </p:cxnSp>
      <p:sp>
        <p:nvSpPr>
          <p:cNvPr id="25" name="TextBox 24"/>
          <p:cNvSpPr txBox="1"/>
          <p:nvPr/>
        </p:nvSpPr>
        <p:spPr>
          <a:xfrm>
            <a:off x="609601" y="3352800"/>
            <a:ext cx="4419599" cy="1938992"/>
          </a:xfrm>
          <a:prstGeom prst="rect">
            <a:avLst/>
          </a:prstGeom>
          <a:noFill/>
        </p:spPr>
        <p:txBody>
          <a:bodyPr wrap="square" rtlCol="0">
            <a:spAutoFit/>
          </a:bodyPr>
          <a:lstStyle/>
          <a:p>
            <a:r>
              <a:rPr lang="en-US" sz="2400" dirty="0" smtClean="0"/>
              <a:t>2. For a </a:t>
            </a:r>
            <a:r>
              <a:rPr lang="en-US" sz="2400" dirty="0" err="1" smtClean="0"/>
              <a:t>toroid</a:t>
            </a:r>
            <a:r>
              <a:rPr lang="en-US" sz="2400" dirty="0" smtClean="0"/>
              <a:t>, if we increase the number of loops N, but do not increase the radius, then the H-field inside stays the same.</a:t>
            </a:r>
            <a:endParaRPr lang="en-US" sz="2400" dirty="0"/>
          </a:p>
        </p:txBody>
      </p:sp>
      <p:cxnSp>
        <p:nvCxnSpPr>
          <p:cNvPr id="27" name="Straight Connector 26"/>
          <p:cNvCxnSpPr/>
          <p:nvPr/>
        </p:nvCxnSpPr>
        <p:spPr>
          <a:xfrm>
            <a:off x="7620000" y="5029200"/>
            <a:ext cx="838200" cy="0"/>
          </a:xfrm>
          <a:prstGeom prst="line">
            <a:avLst/>
          </a:prstGeom>
        </p:spPr>
        <p:style>
          <a:lnRef idx="2">
            <a:schemeClr val="dk1"/>
          </a:lnRef>
          <a:fillRef idx="0">
            <a:schemeClr val="dk1"/>
          </a:fillRef>
          <a:effectRef idx="1">
            <a:schemeClr val="dk1"/>
          </a:effectRef>
          <a:fontRef idx="minor">
            <a:schemeClr val="tx1"/>
          </a:fontRef>
        </p:style>
      </p:cxnSp>
      <p:grpSp>
        <p:nvGrpSpPr>
          <p:cNvPr id="56" name="Group 26"/>
          <p:cNvGrpSpPr>
            <a:grpSpLocks/>
          </p:cNvGrpSpPr>
          <p:nvPr/>
        </p:nvGrpSpPr>
        <p:grpSpPr bwMode="auto">
          <a:xfrm>
            <a:off x="5181907" y="3505660"/>
            <a:ext cx="855777" cy="566799"/>
            <a:chOff x="2179" y="583"/>
            <a:chExt cx="844" cy="559"/>
          </a:xfrm>
        </p:grpSpPr>
        <p:sp>
          <p:nvSpPr>
            <p:cNvPr id="59" name="AutoShape 24"/>
            <p:cNvSpPr>
              <a:spLocks noChangeArrowheads="1"/>
            </p:cNvSpPr>
            <p:nvPr/>
          </p:nvSpPr>
          <p:spPr bwMode="auto">
            <a:xfrm rot="14854177">
              <a:off x="2234" y="950"/>
              <a:ext cx="208" cy="96"/>
            </a:xfrm>
            <a:prstGeom prst="rightArrow">
              <a:avLst>
                <a:gd name="adj1" fmla="val 50000"/>
                <a:gd name="adj2" fmla="val 54167"/>
              </a:avLst>
            </a:prstGeom>
            <a:solidFill>
              <a:srgbClr val="5B98D2"/>
            </a:solidFill>
            <a:ln w="9525">
              <a:solidFill>
                <a:schemeClr val="tx1"/>
              </a:solidFill>
              <a:miter lim="800000"/>
              <a:headEnd/>
              <a:tailEnd/>
            </a:ln>
          </p:spPr>
          <p:txBody>
            <a:bodyPr vert="eaVert" wrap="none" anchor="ctr"/>
            <a:lstStyle/>
            <a:p>
              <a:endParaRPr lang="en-US" sz="1800">
                <a:latin typeface="Trebuchet MS" pitchFamily="-112" charset="0"/>
              </a:endParaRPr>
            </a:p>
          </p:txBody>
        </p:sp>
        <p:sp>
          <p:nvSpPr>
            <p:cNvPr id="61" name="AutoShape 24"/>
            <p:cNvSpPr>
              <a:spLocks noChangeArrowheads="1"/>
            </p:cNvSpPr>
            <p:nvPr/>
          </p:nvSpPr>
          <p:spPr bwMode="auto">
            <a:xfrm rot="14854177" flipH="1" flipV="1">
              <a:off x="2760" y="649"/>
              <a:ext cx="208" cy="96"/>
            </a:xfrm>
            <a:prstGeom prst="rightArrow">
              <a:avLst>
                <a:gd name="adj1" fmla="val 50000"/>
                <a:gd name="adj2" fmla="val 54167"/>
              </a:avLst>
            </a:prstGeom>
            <a:solidFill>
              <a:srgbClr val="5B98D2"/>
            </a:solidFill>
            <a:ln w="9525">
              <a:solidFill>
                <a:schemeClr val="tx1"/>
              </a:solidFill>
              <a:miter lim="800000"/>
              <a:headEnd/>
              <a:tailEnd/>
            </a:ln>
          </p:spPr>
          <p:txBody>
            <a:bodyPr rot="10800000" vert="eaVert" wrap="none" anchor="ctr"/>
            <a:lstStyle/>
            <a:p>
              <a:endParaRPr lang="en-US" sz="1800">
                <a:latin typeface="Trebuchet MS" pitchFamily="-112" charset="0"/>
              </a:endParaRPr>
            </a:p>
          </p:txBody>
        </p:sp>
        <p:pic>
          <p:nvPicPr>
            <p:cNvPr id="62" name="Picture 27" descr="txp_fig"/>
            <p:cNvPicPr>
              <a:picLocks noChangeAspect="1" noChangeArrowheads="1"/>
            </p:cNvPicPr>
            <p:nvPr>
              <p:custDataLst>
                <p:tags r:id="rId3"/>
              </p:custDataLst>
            </p:nvPr>
          </p:nvPicPr>
          <p:blipFill>
            <a:blip r:embed="rId8" cstate="print"/>
            <a:srcRect/>
            <a:stretch>
              <a:fillRect/>
            </a:stretch>
          </p:blipFill>
          <p:spPr bwMode="auto">
            <a:xfrm>
              <a:off x="2930" y="583"/>
              <a:ext cx="93" cy="184"/>
            </a:xfrm>
            <a:prstGeom prst="rect">
              <a:avLst/>
            </a:prstGeom>
            <a:noFill/>
            <a:ln w="9525">
              <a:noFill/>
              <a:miter lim="800000"/>
              <a:headEnd/>
              <a:tailEnd/>
            </a:ln>
          </p:spPr>
        </p:pic>
        <p:pic>
          <p:nvPicPr>
            <p:cNvPr id="63" name="Picture 25" descr="txp_fig"/>
            <p:cNvPicPr>
              <a:picLocks noChangeAspect="1" noChangeArrowheads="1"/>
            </p:cNvPicPr>
            <p:nvPr>
              <p:custDataLst>
                <p:tags r:id="rId4"/>
              </p:custDataLst>
            </p:nvPr>
          </p:nvPicPr>
          <p:blipFill>
            <a:blip r:embed="rId8" cstate="print"/>
            <a:srcRect/>
            <a:stretch>
              <a:fillRect/>
            </a:stretch>
          </p:blipFill>
          <p:spPr bwMode="auto">
            <a:xfrm>
              <a:off x="2179" y="958"/>
              <a:ext cx="93" cy="184"/>
            </a:xfrm>
            <a:prstGeom prst="rect">
              <a:avLst/>
            </a:prstGeom>
            <a:noFill/>
            <a:ln w="9525">
              <a:noFill/>
              <a:miter lim="800000"/>
              <a:headEnd/>
              <a:tailEnd/>
            </a:ln>
          </p:spPr>
        </p:pic>
      </p:grpSp>
      <p:sp>
        <p:nvSpPr>
          <p:cNvPr id="26" name="TextBox 25"/>
          <p:cNvSpPr txBox="1"/>
          <p:nvPr/>
        </p:nvSpPr>
        <p:spPr>
          <a:xfrm>
            <a:off x="609600" y="5505271"/>
            <a:ext cx="6553200" cy="1200329"/>
          </a:xfrm>
          <a:prstGeom prst="rect">
            <a:avLst/>
          </a:prstGeom>
          <a:noFill/>
        </p:spPr>
        <p:txBody>
          <a:bodyPr wrap="square" rtlCol="0">
            <a:spAutoFit/>
          </a:bodyPr>
          <a:lstStyle/>
          <a:p>
            <a:r>
              <a:rPr lang="en-US" sz="2400" dirty="0" smtClean="0"/>
              <a:t>3. Lenz’s Rule states that the induced E-field drives the current in the direction to try to keep the magnetic flux constant.</a:t>
            </a:r>
            <a:endParaRPr lang="en-US" sz="2400" dirty="0"/>
          </a:p>
        </p:txBody>
      </p:sp>
      <p:cxnSp>
        <p:nvCxnSpPr>
          <p:cNvPr id="28" name="Straight Connector 27"/>
          <p:cNvCxnSpPr/>
          <p:nvPr/>
        </p:nvCxnSpPr>
        <p:spPr>
          <a:xfrm>
            <a:off x="7620000" y="6553200"/>
            <a:ext cx="838200" cy="0"/>
          </a:xfrm>
          <a:prstGeom prst="line">
            <a:avLst/>
          </a:prstGeom>
        </p:spPr>
        <p:style>
          <a:lnRef idx="2">
            <a:schemeClr val="dk1"/>
          </a:lnRef>
          <a:fillRef idx="0">
            <a:schemeClr val="dk1"/>
          </a:fillRef>
          <a:effectRef idx="1">
            <a:schemeClr val="dk1"/>
          </a:effectRef>
          <a:fontRef idx="minor">
            <a:schemeClr val="tx1"/>
          </a:fontRef>
        </p:style>
      </p:cxnSp>
      <p:pic>
        <p:nvPicPr>
          <p:cNvPr id="29" name="Picture 25" descr="txp_fig"/>
          <p:cNvPicPr>
            <a:picLocks noChangeAspect="1" noChangeArrowheads="1"/>
          </p:cNvPicPr>
          <p:nvPr>
            <p:custDataLst>
              <p:tags r:id="rId1"/>
            </p:custDataLst>
          </p:nvPr>
        </p:nvPicPr>
        <p:blipFill>
          <a:blip r:embed="rId9" cstate="print"/>
          <a:srcRect/>
          <a:stretch>
            <a:fillRect/>
          </a:stretch>
        </p:blipFill>
        <p:spPr bwMode="auto">
          <a:xfrm>
            <a:off x="7465527" y="1750139"/>
            <a:ext cx="777851" cy="170068"/>
          </a:xfrm>
          <a:prstGeom prst="rect">
            <a:avLst/>
          </a:prstGeom>
          <a:noFill/>
          <a:ln w="9525">
            <a:noFill/>
            <a:miter lim="800000"/>
            <a:headEnd/>
            <a:tailEnd/>
          </a:ln>
        </p:spPr>
      </p:pic>
      <p:sp>
        <p:nvSpPr>
          <p:cNvPr id="30" name="Text Box 18"/>
          <p:cNvSpPr txBox="1">
            <a:spLocks noChangeArrowheads="1"/>
          </p:cNvSpPr>
          <p:nvPr/>
        </p:nvSpPr>
        <p:spPr bwMode="auto">
          <a:xfrm>
            <a:off x="8305800" y="1524000"/>
            <a:ext cx="428322" cy="646331"/>
          </a:xfrm>
          <a:prstGeom prst="rect">
            <a:avLst/>
          </a:prstGeom>
          <a:noFill/>
          <a:ln w="9525">
            <a:noFill/>
            <a:miter lim="800000"/>
            <a:headEnd/>
            <a:tailEnd/>
          </a:ln>
        </p:spPr>
        <p:txBody>
          <a:bodyPr wrap="none">
            <a:spAutoFit/>
          </a:bodyPr>
          <a:lstStyle/>
          <a:p>
            <a:pPr algn="ctr"/>
            <a:r>
              <a:rPr lang="en-US" sz="1800" b="1" i="1" dirty="0">
                <a:latin typeface="Times New Roman" charset="0"/>
              </a:rPr>
              <a:t>N</a:t>
            </a:r>
            <a:r>
              <a:rPr lang="en-US" sz="1800" i="1" dirty="0">
                <a:latin typeface="Times New Roman" charset="0"/>
              </a:rPr>
              <a:t>I</a:t>
            </a:r>
          </a:p>
          <a:p>
            <a:pPr algn="ctr"/>
            <a:r>
              <a:rPr lang="en-US" sz="1800" i="1" dirty="0">
                <a:latin typeface="Times New Roman" charset="0"/>
              </a:rPr>
              <a:t>h</a:t>
            </a:r>
          </a:p>
        </p:txBody>
      </p:sp>
      <p:sp>
        <p:nvSpPr>
          <p:cNvPr id="31" name="Line 19"/>
          <p:cNvSpPr>
            <a:spLocks noChangeShapeType="1"/>
          </p:cNvSpPr>
          <p:nvPr/>
        </p:nvSpPr>
        <p:spPr bwMode="auto">
          <a:xfrm flipV="1">
            <a:off x="8397240" y="1844040"/>
            <a:ext cx="260030" cy="0"/>
          </a:xfrm>
          <a:prstGeom prst="line">
            <a:avLst/>
          </a:prstGeom>
          <a:noFill/>
          <a:ln w="12700">
            <a:solidFill>
              <a:schemeClr val="tx1"/>
            </a:solidFill>
            <a:round/>
            <a:headEnd/>
            <a:tailEnd/>
          </a:ln>
        </p:spPr>
        <p:txBody>
          <a:bodyPr/>
          <a:lstStyle/>
          <a:p>
            <a:endParaRPr lang="en-US"/>
          </a:p>
        </p:txBody>
      </p:sp>
      <p:pic>
        <p:nvPicPr>
          <p:cNvPr id="32" name="Picture 25" descr="txp_fig"/>
          <p:cNvPicPr>
            <a:picLocks noChangeAspect="1" noChangeArrowheads="1"/>
          </p:cNvPicPr>
          <p:nvPr>
            <p:custDataLst>
              <p:tags r:id="rId2"/>
            </p:custDataLst>
          </p:nvPr>
        </p:nvPicPr>
        <p:blipFill>
          <a:blip r:embed="rId9" cstate="print"/>
          <a:srcRect/>
          <a:stretch>
            <a:fillRect/>
          </a:stretch>
        </p:blipFill>
        <p:spPr bwMode="auto">
          <a:xfrm>
            <a:off x="7427800" y="3883739"/>
            <a:ext cx="777851" cy="170068"/>
          </a:xfrm>
          <a:prstGeom prst="rect">
            <a:avLst/>
          </a:prstGeom>
          <a:noFill/>
          <a:ln w="9525">
            <a:noFill/>
            <a:miter lim="800000"/>
            <a:headEnd/>
            <a:tailEnd/>
          </a:ln>
        </p:spPr>
      </p:pic>
      <p:sp>
        <p:nvSpPr>
          <p:cNvPr id="33" name="Text Box 18"/>
          <p:cNvSpPr txBox="1">
            <a:spLocks noChangeArrowheads="1"/>
          </p:cNvSpPr>
          <p:nvPr/>
        </p:nvSpPr>
        <p:spPr bwMode="auto">
          <a:xfrm>
            <a:off x="8229600" y="3657600"/>
            <a:ext cx="505268" cy="646331"/>
          </a:xfrm>
          <a:prstGeom prst="rect">
            <a:avLst/>
          </a:prstGeom>
          <a:noFill/>
          <a:ln w="9525">
            <a:noFill/>
            <a:miter lim="800000"/>
            <a:headEnd/>
            <a:tailEnd/>
          </a:ln>
        </p:spPr>
        <p:txBody>
          <a:bodyPr wrap="none">
            <a:spAutoFit/>
          </a:bodyPr>
          <a:lstStyle/>
          <a:p>
            <a:pPr algn="ctr"/>
            <a:r>
              <a:rPr lang="en-US" sz="1800" b="1" i="1" dirty="0">
                <a:latin typeface="Times New Roman" charset="0"/>
              </a:rPr>
              <a:t>N</a:t>
            </a:r>
            <a:r>
              <a:rPr lang="en-US" sz="1800" i="1" dirty="0">
                <a:latin typeface="Times New Roman" charset="0"/>
              </a:rPr>
              <a:t>I</a:t>
            </a:r>
          </a:p>
          <a:p>
            <a:pPr algn="ctr"/>
            <a:r>
              <a:rPr lang="en-US" sz="1800" i="1" dirty="0" smtClean="0">
                <a:latin typeface="Times New Roman" charset="0"/>
              </a:rPr>
              <a:t>2</a:t>
            </a:r>
            <a:r>
              <a:rPr lang="el-GR" sz="1800" i="1" dirty="0" smtClean="0">
                <a:latin typeface="Times New Roman" charset="0"/>
              </a:rPr>
              <a:t>π</a:t>
            </a:r>
            <a:r>
              <a:rPr lang="en-US" sz="1800" i="1" dirty="0" smtClean="0">
                <a:latin typeface="Times New Roman" charset="0"/>
              </a:rPr>
              <a:t>r</a:t>
            </a:r>
            <a:endParaRPr lang="en-US" sz="1800" i="1" dirty="0">
              <a:latin typeface="Times New Roman" charset="0"/>
            </a:endParaRPr>
          </a:p>
        </p:txBody>
      </p:sp>
      <p:sp>
        <p:nvSpPr>
          <p:cNvPr id="34" name="Line 19"/>
          <p:cNvSpPr>
            <a:spLocks noChangeShapeType="1"/>
          </p:cNvSpPr>
          <p:nvPr/>
        </p:nvSpPr>
        <p:spPr bwMode="auto">
          <a:xfrm flipV="1">
            <a:off x="8359513" y="3977640"/>
            <a:ext cx="260030" cy="0"/>
          </a:xfrm>
          <a:prstGeom prst="line">
            <a:avLst/>
          </a:prstGeom>
          <a:noFill/>
          <a:ln w="12700">
            <a:solidFill>
              <a:schemeClr val="tx1"/>
            </a:solidFill>
            <a:round/>
            <a:headEnd/>
            <a:tailEnd/>
          </a:ln>
        </p:spPr>
        <p:txBody>
          <a:bodyPr/>
          <a:lstStyle/>
          <a:p>
            <a:endParaRPr lang="en-US"/>
          </a:p>
        </p:txBody>
      </p:sp>
      <p:sp>
        <p:nvSpPr>
          <p:cNvPr id="39" name="Rectangle 38"/>
          <p:cNvSpPr/>
          <p:nvPr/>
        </p:nvSpPr>
        <p:spPr>
          <a:xfrm>
            <a:off x="7391400" y="1524000"/>
            <a:ext cx="1371600" cy="762000"/>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40" name="Rectangle 39"/>
          <p:cNvSpPr/>
          <p:nvPr/>
        </p:nvSpPr>
        <p:spPr>
          <a:xfrm>
            <a:off x="7315200" y="3581400"/>
            <a:ext cx="1371600" cy="762000"/>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6" name="Picture 5" descr="latex-image-1.pdf"/>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81800" y="4495800"/>
            <a:ext cx="127000" cy="152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17" name="Rectangle 54"/>
          <p:cNvSpPr>
            <a:spLocks noChangeArrowheads="1"/>
          </p:cNvSpPr>
          <p:nvPr/>
        </p:nvSpPr>
        <p:spPr bwMode="auto">
          <a:xfrm>
            <a:off x="2057400" y="304800"/>
            <a:ext cx="5092700" cy="457200"/>
          </a:xfrm>
          <a:prstGeom prst="rect">
            <a:avLst/>
          </a:prstGeom>
          <a:noFill/>
          <a:ln w="9525">
            <a:noFill/>
            <a:miter lim="800000"/>
            <a:headEnd/>
            <a:tailEnd/>
          </a:ln>
        </p:spPr>
        <p:txBody>
          <a:bodyPr wrap="none">
            <a:spAutoFit/>
          </a:bodyPr>
          <a:lstStyle/>
          <a:p>
            <a:r>
              <a:rPr lang="en-US" sz="2400" i="1" u="sng"/>
              <a:t>Superposition of Magnetic Moments</a:t>
            </a:r>
          </a:p>
        </p:txBody>
      </p:sp>
      <p:grpSp>
        <p:nvGrpSpPr>
          <p:cNvPr id="3" name="Group 58"/>
          <p:cNvGrpSpPr>
            <a:grpSpLocks/>
          </p:cNvGrpSpPr>
          <p:nvPr/>
        </p:nvGrpSpPr>
        <p:grpSpPr bwMode="auto">
          <a:xfrm>
            <a:off x="304800" y="6308725"/>
            <a:ext cx="8534400" cy="396875"/>
            <a:chOff x="192" y="3974"/>
            <a:chExt cx="5376" cy="250"/>
          </a:xfrm>
        </p:grpSpPr>
        <p:sp>
          <p:nvSpPr>
            <p:cNvPr id="29719" name="Text Box 55"/>
            <p:cNvSpPr txBox="1">
              <a:spLocks noChangeArrowheads="1"/>
            </p:cNvSpPr>
            <p:nvPr/>
          </p:nvSpPr>
          <p:spPr bwMode="auto">
            <a:xfrm>
              <a:off x="192" y="3974"/>
              <a:ext cx="5376" cy="250"/>
            </a:xfrm>
            <a:prstGeom prst="rect">
              <a:avLst/>
            </a:prstGeom>
            <a:noFill/>
            <a:ln w="9525">
              <a:noFill/>
              <a:miter lim="800000"/>
              <a:headEnd/>
              <a:tailEnd/>
            </a:ln>
          </p:spPr>
          <p:txBody>
            <a:bodyPr>
              <a:spAutoFit/>
            </a:bodyPr>
            <a:lstStyle/>
            <a:p>
              <a:r>
                <a:rPr lang="en-US" sz="2000"/>
                <a:t>The field outside looks the same as a ‘magnetic charge’ dipole</a:t>
              </a:r>
            </a:p>
          </p:txBody>
        </p:sp>
        <p:pic>
          <p:nvPicPr>
            <p:cNvPr id="29720" name="Picture 57" descr="txp_fig"/>
            <p:cNvPicPr>
              <a:picLocks noChangeAspect="1" noChangeArrowheads="1"/>
            </p:cNvPicPr>
            <p:nvPr>
              <p:custDataLst>
                <p:tags r:id="rId1"/>
              </p:custDataLst>
            </p:nvPr>
          </p:nvPicPr>
          <p:blipFill>
            <a:blip r:embed="rId3"/>
            <a:srcRect/>
            <a:stretch>
              <a:fillRect/>
            </a:stretch>
          </p:blipFill>
          <p:spPr bwMode="auto">
            <a:xfrm>
              <a:off x="4857" y="4032"/>
              <a:ext cx="279" cy="134"/>
            </a:xfrm>
            <a:prstGeom prst="rect">
              <a:avLst/>
            </a:prstGeom>
            <a:noFill/>
            <a:ln w="9525">
              <a:noFill/>
              <a:miter lim="800000"/>
              <a:headEnd/>
              <a:tailEnd/>
            </a:ln>
          </p:spPr>
        </p:pic>
      </p:grpSp>
      <p:pic>
        <p:nvPicPr>
          <p:cNvPr id="7" name="Picture 6"/>
          <p:cNvPicPr>
            <a:picLocks noChangeAspect="1"/>
          </p:cNvPicPr>
          <p:nvPr/>
        </p:nvPicPr>
        <p:blipFill>
          <a:blip r:embed="rId4">
            <a:grayscl/>
          </a:blip>
          <a:stretch>
            <a:fillRect/>
          </a:stretch>
        </p:blipFill>
        <p:spPr>
          <a:xfrm>
            <a:off x="4495800" y="1600200"/>
            <a:ext cx="4526132" cy="3200400"/>
          </a:xfrm>
          <a:prstGeom prst="rect">
            <a:avLst/>
          </a:prstGeom>
        </p:spPr>
      </p:pic>
      <p:sp>
        <p:nvSpPr>
          <p:cNvPr id="8" name="TextBox 7"/>
          <p:cNvSpPr txBox="1"/>
          <p:nvPr/>
        </p:nvSpPr>
        <p:spPr>
          <a:xfrm>
            <a:off x="6553200" y="2209800"/>
            <a:ext cx="338742" cy="369332"/>
          </a:xfrm>
          <a:prstGeom prst="rect">
            <a:avLst/>
          </a:prstGeom>
          <a:noFill/>
        </p:spPr>
        <p:txBody>
          <a:bodyPr wrap="none" rtlCol="0">
            <a:spAutoFit/>
          </a:bodyPr>
          <a:lstStyle/>
          <a:p>
            <a:r>
              <a:rPr lang="en-US" b="1" dirty="0" smtClean="0">
                <a:solidFill>
                  <a:schemeClr val="bg1"/>
                </a:solidFill>
              </a:rPr>
              <a:t>N</a:t>
            </a:r>
            <a:endParaRPr lang="en-US" b="1" dirty="0">
              <a:solidFill>
                <a:schemeClr val="bg1"/>
              </a:solidFill>
            </a:endParaRPr>
          </a:p>
        </p:txBody>
      </p:sp>
      <p:sp>
        <p:nvSpPr>
          <p:cNvPr id="44" name="TextBox 43"/>
          <p:cNvSpPr txBox="1"/>
          <p:nvPr/>
        </p:nvSpPr>
        <p:spPr>
          <a:xfrm>
            <a:off x="6629400" y="3810000"/>
            <a:ext cx="302675" cy="369332"/>
          </a:xfrm>
          <a:prstGeom prst="rect">
            <a:avLst/>
          </a:prstGeom>
          <a:noFill/>
        </p:spPr>
        <p:txBody>
          <a:bodyPr wrap="none" rtlCol="0">
            <a:spAutoFit/>
          </a:bodyPr>
          <a:lstStyle/>
          <a:p>
            <a:r>
              <a:rPr lang="en-US" b="1" dirty="0" smtClean="0">
                <a:solidFill>
                  <a:schemeClr val="bg1"/>
                </a:solidFill>
              </a:rPr>
              <a:t>S</a:t>
            </a:r>
            <a:endParaRPr lang="en-US" b="1" dirty="0">
              <a:solidFill>
                <a:schemeClr val="bg1"/>
              </a:solidFill>
            </a:endParaRPr>
          </a:p>
        </p:txBody>
      </p:sp>
      <p:pic>
        <p:nvPicPr>
          <p:cNvPr id="4" name="Picture 3"/>
          <p:cNvPicPr>
            <a:picLocks noChangeAspect="1"/>
          </p:cNvPicPr>
          <p:nvPr/>
        </p:nvPicPr>
        <p:blipFill>
          <a:blip r:embed="rId5">
            <a:grayscl/>
          </a:blip>
          <a:stretch>
            <a:fillRect/>
          </a:stretch>
        </p:blipFill>
        <p:spPr>
          <a:xfrm>
            <a:off x="381000" y="1066800"/>
            <a:ext cx="4073931" cy="4635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grayscl/>
          </a:blip>
          <a:stretch>
            <a:fillRect/>
          </a:stretch>
        </p:blipFill>
        <p:spPr>
          <a:xfrm>
            <a:off x="457200" y="838200"/>
            <a:ext cx="3810000" cy="5882105"/>
          </a:xfrm>
          <a:prstGeom prst="rect">
            <a:avLst/>
          </a:prstGeom>
        </p:spPr>
      </p:pic>
      <p:sp>
        <p:nvSpPr>
          <p:cNvPr id="30722" name="Rectangle 56"/>
          <p:cNvSpPr>
            <a:spLocks noChangeArrowheads="1"/>
          </p:cNvSpPr>
          <p:nvPr/>
        </p:nvSpPr>
        <p:spPr bwMode="auto">
          <a:xfrm>
            <a:off x="2438400" y="304800"/>
            <a:ext cx="4148138" cy="457200"/>
          </a:xfrm>
          <a:prstGeom prst="rect">
            <a:avLst/>
          </a:prstGeom>
          <a:noFill/>
          <a:ln w="9525">
            <a:noFill/>
            <a:miter lim="800000"/>
            <a:headEnd/>
            <a:tailEnd/>
          </a:ln>
        </p:spPr>
        <p:txBody>
          <a:bodyPr wrap="none">
            <a:spAutoFit/>
          </a:bodyPr>
          <a:lstStyle/>
          <a:p>
            <a:r>
              <a:rPr lang="en-US" sz="2400" i="1" u="sng"/>
              <a:t>Equivalent Magnetic Charges</a:t>
            </a:r>
          </a:p>
        </p:txBody>
      </p:sp>
      <p:sp>
        <p:nvSpPr>
          <p:cNvPr id="30724" name="Line 40"/>
          <p:cNvSpPr>
            <a:spLocks noChangeShapeType="1"/>
          </p:cNvSpPr>
          <p:nvPr/>
        </p:nvSpPr>
        <p:spPr bwMode="auto">
          <a:xfrm>
            <a:off x="228600" y="3759200"/>
            <a:ext cx="7924800" cy="0"/>
          </a:xfrm>
          <a:prstGeom prst="line">
            <a:avLst/>
          </a:prstGeom>
          <a:noFill/>
          <a:ln w="9525">
            <a:solidFill>
              <a:schemeClr val="tx1"/>
            </a:solidFill>
            <a:prstDash val="dash"/>
            <a:round/>
            <a:headEnd/>
            <a:tailEnd/>
          </a:ln>
        </p:spPr>
        <p:txBody>
          <a:bodyPr/>
          <a:lstStyle/>
          <a:p>
            <a:endParaRPr lang="en-US"/>
          </a:p>
        </p:txBody>
      </p:sp>
      <p:sp>
        <p:nvSpPr>
          <p:cNvPr id="30725" name="Rectangle 66"/>
          <p:cNvSpPr>
            <a:spLocks noChangeArrowheads="1"/>
          </p:cNvSpPr>
          <p:nvPr/>
        </p:nvSpPr>
        <p:spPr bwMode="auto">
          <a:xfrm>
            <a:off x="6732588" y="3429000"/>
            <a:ext cx="152400" cy="304800"/>
          </a:xfrm>
          <a:prstGeom prst="rect">
            <a:avLst/>
          </a:prstGeom>
          <a:solidFill>
            <a:srgbClr val="5B98D2"/>
          </a:solidFill>
          <a:ln w="9525">
            <a:noFill/>
            <a:miter lim="800000"/>
            <a:headEnd/>
            <a:tailEnd/>
          </a:ln>
        </p:spPr>
        <p:txBody>
          <a:bodyPr wrap="none" anchor="ctr"/>
          <a:lstStyle/>
          <a:p>
            <a:endParaRPr lang="en-US"/>
          </a:p>
        </p:txBody>
      </p:sp>
      <p:sp>
        <p:nvSpPr>
          <p:cNvPr id="30726" name="Rectangle 67"/>
          <p:cNvSpPr>
            <a:spLocks noChangeArrowheads="1"/>
          </p:cNvSpPr>
          <p:nvPr/>
        </p:nvSpPr>
        <p:spPr bwMode="auto">
          <a:xfrm>
            <a:off x="7265988" y="3429000"/>
            <a:ext cx="152400" cy="304800"/>
          </a:xfrm>
          <a:prstGeom prst="rect">
            <a:avLst/>
          </a:prstGeom>
          <a:solidFill>
            <a:srgbClr val="5B98D2"/>
          </a:solidFill>
          <a:ln w="9525">
            <a:noFill/>
            <a:miter lim="800000"/>
            <a:headEnd/>
            <a:tailEnd/>
          </a:ln>
        </p:spPr>
        <p:txBody>
          <a:bodyPr wrap="none" anchor="ctr"/>
          <a:lstStyle/>
          <a:p>
            <a:endParaRPr lang="en-US"/>
          </a:p>
        </p:txBody>
      </p:sp>
      <p:sp>
        <p:nvSpPr>
          <p:cNvPr id="30727" name="Text Box 68"/>
          <p:cNvSpPr txBox="1">
            <a:spLocks noChangeArrowheads="1"/>
          </p:cNvSpPr>
          <p:nvPr/>
        </p:nvSpPr>
        <p:spPr bwMode="auto">
          <a:xfrm>
            <a:off x="7402513" y="3389313"/>
            <a:ext cx="546100" cy="366712"/>
          </a:xfrm>
          <a:prstGeom prst="rect">
            <a:avLst/>
          </a:prstGeom>
          <a:noFill/>
          <a:ln w="9525">
            <a:noFill/>
            <a:miter lim="800000"/>
            <a:headEnd/>
            <a:tailEnd/>
          </a:ln>
        </p:spPr>
        <p:txBody>
          <a:bodyPr wrap="none">
            <a:spAutoFit/>
          </a:bodyPr>
          <a:lstStyle/>
          <a:p>
            <a:r>
              <a:rPr lang="en-US"/>
              <a:t>S(-)</a:t>
            </a:r>
          </a:p>
        </p:txBody>
      </p:sp>
      <p:sp>
        <p:nvSpPr>
          <p:cNvPr id="30728" name="Text Box 69"/>
          <p:cNvSpPr txBox="1">
            <a:spLocks noChangeArrowheads="1"/>
          </p:cNvSpPr>
          <p:nvPr/>
        </p:nvSpPr>
        <p:spPr bwMode="auto">
          <a:xfrm>
            <a:off x="6248400" y="3390900"/>
            <a:ext cx="546100" cy="366713"/>
          </a:xfrm>
          <a:prstGeom prst="rect">
            <a:avLst/>
          </a:prstGeom>
          <a:noFill/>
          <a:ln w="9525">
            <a:noFill/>
            <a:miter lim="800000"/>
            <a:headEnd/>
            <a:tailEnd/>
          </a:ln>
        </p:spPr>
        <p:txBody>
          <a:bodyPr wrap="none">
            <a:spAutoFit/>
          </a:bodyPr>
          <a:lstStyle/>
          <a:p>
            <a:r>
              <a:rPr lang="en-US"/>
              <a:t>S(-)</a:t>
            </a:r>
          </a:p>
        </p:txBody>
      </p:sp>
      <p:sp>
        <p:nvSpPr>
          <p:cNvPr id="30729" name="AutoShape 70"/>
          <p:cNvSpPr>
            <a:spLocks noChangeArrowheads="1"/>
          </p:cNvSpPr>
          <p:nvPr/>
        </p:nvSpPr>
        <p:spPr bwMode="auto">
          <a:xfrm>
            <a:off x="4876800" y="3505200"/>
            <a:ext cx="685800" cy="533400"/>
          </a:xfrm>
          <a:prstGeom prst="rightArrow">
            <a:avLst>
              <a:gd name="adj1" fmla="val 50000"/>
              <a:gd name="adj2" fmla="val 32143"/>
            </a:avLst>
          </a:prstGeom>
          <a:solidFill>
            <a:srgbClr val="5B98D2"/>
          </a:solidFill>
          <a:ln w="9525">
            <a:solidFill>
              <a:schemeClr val="tx1"/>
            </a:solidFill>
            <a:miter lim="800000"/>
            <a:headEnd/>
            <a:tailEnd/>
          </a:ln>
        </p:spPr>
        <p:txBody>
          <a:bodyPr wrap="none" anchor="ctr"/>
          <a:lstStyle/>
          <a:p>
            <a:endParaRPr lang="en-US"/>
          </a:p>
        </p:txBody>
      </p:sp>
      <p:sp>
        <p:nvSpPr>
          <p:cNvPr id="55367" name="Text Box 71"/>
          <p:cNvSpPr txBox="1">
            <a:spLocks noChangeArrowheads="1"/>
          </p:cNvSpPr>
          <p:nvPr/>
        </p:nvSpPr>
        <p:spPr bwMode="auto">
          <a:xfrm>
            <a:off x="4648200" y="3962400"/>
            <a:ext cx="4054475" cy="641350"/>
          </a:xfrm>
          <a:prstGeom prst="rect">
            <a:avLst/>
          </a:prstGeom>
          <a:noFill/>
          <a:ln w="9525">
            <a:noFill/>
            <a:miter lim="800000"/>
            <a:headEnd/>
            <a:tailEnd/>
          </a:ln>
        </p:spPr>
        <p:txBody>
          <a:bodyPr>
            <a:spAutoFit/>
          </a:bodyPr>
          <a:lstStyle/>
          <a:p>
            <a:r>
              <a:rPr lang="en-US" dirty="0"/>
              <a:t>These ‘magnetic charges’ obey a Gauss Law…</a:t>
            </a:r>
          </a:p>
        </p:txBody>
      </p:sp>
      <p:sp>
        <p:nvSpPr>
          <p:cNvPr id="30731" name="Text Box 72"/>
          <p:cNvSpPr txBox="1">
            <a:spLocks noChangeArrowheads="1"/>
          </p:cNvSpPr>
          <p:nvPr/>
        </p:nvSpPr>
        <p:spPr bwMode="auto">
          <a:xfrm>
            <a:off x="4876800" y="990600"/>
            <a:ext cx="4054475" cy="1465263"/>
          </a:xfrm>
          <a:prstGeom prst="rect">
            <a:avLst/>
          </a:prstGeom>
          <a:noFill/>
          <a:ln w="9525">
            <a:noFill/>
            <a:miter lim="800000"/>
            <a:headEnd/>
            <a:tailEnd/>
          </a:ln>
        </p:spPr>
        <p:txBody>
          <a:bodyPr>
            <a:spAutoFit/>
          </a:bodyPr>
          <a:lstStyle/>
          <a:p>
            <a:r>
              <a:rPr lang="en-US"/>
              <a:t>Going from region of high magnetization to low magnetization it appears as if there are ‘magnetic charges (monopoles)’ within the material !!</a:t>
            </a:r>
          </a:p>
        </p:txBody>
      </p:sp>
      <p:pic>
        <p:nvPicPr>
          <p:cNvPr id="3" name="Picture 2"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3600" y="2667000"/>
            <a:ext cx="2324100" cy="558800"/>
          </a:xfrm>
          <a:prstGeom prst="rect">
            <a:avLst/>
          </a:prstGeom>
        </p:spPr>
      </p:pic>
      <p:pic>
        <p:nvPicPr>
          <p:cNvPr id="4" name="Picture 3"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76800" y="4572000"/>
            <a:ext cx="3251200" cy="711200"/>
          </a:xfrm>
          <a:prstGeom prst="rect">
            <a:avLst/>
          </a:prstGeom>
        </p:spPr>
      </p:pic>
      <p:pic>
        <p:nvPicPr>
          <p:cNvPr id="5" name="Picture 4"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76800" y="5334000"/>
            <a:ext cx="3949700" cy="711200"/>
          </a:xfrm>
          <a:prstGeom prst="rect">
            <a:avLst/>
          </a:prstGeom>
        </p:spPr>
      </p:pic>
      <p:pic>
        <p:nvPicPr>
          <p:cNvPr id="6" name="Picture 5"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76800" y="6096000"/>
            <a:ext cx="3251200" cy="711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5367"/>
                                        </p:tgtEl>
                                        <p:attrNameLst>
                                          <p:attrName>style.visibility</p:attrName>
                                        </p:attrNameLst>
                                      </p:cBhvr>
                                      <p:to>
                                        <p:strVal val="visible"/>
                                      </p:to>
                                    </p:set>
                                    <p:animEffect transition="in" filter="blinds(horizontal)">
                                      <p:cBhvr>
                                        <p:cTn id="7" dur="500"/>
                                        <p:tgtEl>
                                          <p:spTgt spid="553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6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pg1_1v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346325" y="3216275"/>
            <a:ext cx="5613400" cy="4210050"/>
          </a:xfrm>
          <a:prstGeom prst="rect">
            <a:avLst/>
          </a:prstGeom>
        </p:spPr>
      </p:pic>
      <p:sp>
        <p:nvSpPr>
          <p:cNvPr id="32772" name="Text Box 11"/>
          <p:cNvSpPr txBox="1">
            <a:spLocks noChangeArrowheads="1"/>
          </p:cNvSpPr>
          <p:nvPr/>
        </p:nvSpPr>
        <p:spPr bwMode="auto">
          <a:xfrm>
            <a:off x="228600" y="574675"/>
            <a:ext cx="7123113" cy="1422400"/>
          </a:xfrm>
          <a:prstGeom prst="rect">
            <a:avLst/>
          </a:prstGeom>
          <a:noFill/>
          <a:ln w="9525">
            <a:noFill/>
            <a:miter lim="800000"/>
            <a:headEnd/>
            <a:tailEnd/>
          </a:ln>
        </p:spPr>
        <p:txBody>
          <a:bodyPr wrap="none">
            <a:spAutoFit/>
          </a:bodyPr>
          <a:lstStyle/>
          <a:p>
            <a:pPr>
              <a:spcAft>
                <a:spcPct val="30000"/>
              </a:spcAft>
              <a:tabLst>
                <a:tab pos="3200400" algn="r"/>
              </a:tabLst>
            </a:pPr>
            <a:r>
              <a:rPr lang="en-US" sz="2400">
                <a:latin typeface="Trebuchet MS" charset="0"/>
              </a:rPr>
              <a:t>            Magnetic Flux 		 </a:t>
            </a:r>
            <a:r>
              <a:rPr lang="el-GR" sz="2400" i="1">
                <a:latin typeface="Trebuchet MS" charset="0"/>
              </a:rPr>
              <a:t>Φ</a:t>
            </a:r>
            <a:r>
              <a:rPr lang="en-US" sz="2400">
                <a:latin typeface="Trebuchet MS" charset="0"/>
              </a:rPr>
              <a:t>  [Wb] (Webers)</a:t>
            </a:r>
          </a:p>
          <a:p>
            <a:pPr>
              <a:spcAft>
                <a:spcPct val="30000"/>
              </a:spcAft>
              <a:tabLst>
                <a:tab pos="3200400" algn="r"/>
              </a:tabLst>
            </a:pPr>
            <a:r>
              <a:rPr lang="en-US" sz="2400">
                <a:latin typeface="Trebuchet MS" charset="0"/>
              </a:rPr>
              <a:t>Magnetic Flux Density	        </a:t>
            </a:r>
            <a:r>
              <a:rPr lang="en-US" sz="2400" i="1">
                <a:latin typeface="Trebuchet MS" charset="0"/>
              </a:rPr>
              <a:t>B</a:t>
            </a:r>
            <a:r>
              <a:rPr lang="en-US" sz="2400">
                <a:latin typeface="Trebuchet MS" charset="0"/>
              </a:rPr>
              <a:t>  [Wb/m</a:t>
            </a:r>
            <a:r>
              <a:rPr lang="en-US" sz="2400" baseline="30000">
                <a:latin typeface="Trebuchet MS" charset="0"/>
              </a:rPr>
              <a:t>2</a:t>
            </a:r>
            <a:r>
              <a:rPr lang="en-US" sz="2400">
                <a:latin typeface="Trebuchet MS" charset="0"/>
              </a:rPr>
              <a:t>] = T (Teslas)</a:t>
            </a:r>
          </a:p>
          <a:p>
            <a:pPr>
              <a:spcAft>
                <a:spcPct val="30000"/>
              </a:spcAft>
              <a:tabLst>
                <a:tab pos="3200400" algn="r"/>
              </a:tabLst>
            </a:pPr>
            <a:r>
              <a:rPr lang="en-US" sz="2400">
                <a:latin typeface="Trebuchet MS" charset="0"/>
              </a:rPr>
              <a:t>	Magnetic Field Intensity	 </a:t>
            </a:r>
            <a:r>
              <a:rPr lang="en-US" sz="2400" i="1">
                <a:latin typeface="Trebuchet MS" charset="0"/>
              </a:rPr>
              <a:t>H</a:t>
            </a:r>
            <a:r>
              <a:rPr lang="en-US" sz="2400">
                <a:latin typeface="Trebuchet MS" charset="0"/>
              </a:rPr>
              <a:t>  [Amp-turn/m]</a:t>
            </a:r>
            <a:endParaRPr lang="el-GR" sz="2400" i="1">
              <a:latin typeface="Trebuchet MS" charset="0"/>
            </a:endParaRPr>
          </a:p>
        </p:txBody>
      </p:sp>
      <p:grpSp>
        <p:nvGrpSpPr>
          <p:cNvPr id="2" name="Group 16"/>
          <p:cNvGrpSpPr>
            <a:grpSpLocks/>
          </p:cNvGrpSpPr>
          <p:nvPr/>
        </p:nvGrpSpPr>
        <p:grpSpPr bwMode="auto">
          <a:xfrm>
            <a:off x="6781800" y="444500"/>
            <a:ext cx="2214563" cy="914400"/>
            <a:chOff x="6781800" y="444197"/>
            <a:chExt cx="2214515" cy="914703"/>
          </a:xfrm>
          <a:solidFill>
            <a:srgbClr val="5B98D2"/>
          </a:solidFill>
        </p:grpSpPr>
        <p:sp>
          <p:nvSpPr>
            <p:cNvPr id="32783" name="AutoShape 17"/>
            <p:cNvSpPr>
              <a:spLocks noChangeArrowheads="1"/>
            </p:cNvSpPr>
            <p:nvPr/>
          </p:nvSpPr>
          <p:spPr bwMode="auto">
            <a:xfrm flipH="1" flipV="1">
              <a:off x="7313613" y="1130300"/>
              <a:ext cx="914400" cy="228600"/>
            </a:xfrm>
            <a:custGeom>
              <a:avLst/>
              <a:gdLst>
                <a:gd name="T0" fmla="*/ 30982031 w 21600"/>
                <a:gd name="T1" fmla="*/ 0 h 21600"/>
                <a:gd name="T2" fmla="*/ 30982031 w 21600"/>
                <a:gd name="T3" fmla="*/ 1361779 h 21600"/>
                <a:gd name="T4" fmla="*/ 2344081 w 21600"/>
                <a:gd name="T5" fmla="*/ 2419350 h 21600"/>
                <a:gd name="T6" fmla="*/ 38709600 w 21600"/>
                <a:gd name="T7" fmla="*/ 680889 h 21600"/>
                <a:gd name="T8" fmla="*/ 0 60000 65536"/>
                <a:gd name="T9" fmla="*/ 0 60000 65536"/>
                <a:gd name="T10" fmla="*/ 0 60000 65536"/>
                <a:gd name="T11" fmla="*/ 0 60000 65536"/>
                <a:gd name="T12" fmla="*/ 12427 w 21600"/>
                <a:gd name="T13" fmla="*/ 4800 h 21600"/>
                <a:gd name="T14" fmla="*/ 20693 w 21600"/>
                <a:gd name="T15" fmla="*/ 7358 h 21600"/>
              </a:gdLst>
              <a:ahLst/>
              <a:cxnLst>
                <a:cxn ang="T8">
                  <a:pos x="T0" y="T1"/>
                </a:cxn>
                <a:cxn ang="T9">
                  <a:pos x="T2" y="T3"/>
                </a:cxn>
                <a:cxn ang="T10">
                  <a:pos x="T4" y="T5"/>
                </a:cxn>
                <a:cxn ang="T11">
                  <a:pos x="T6" y="T7"/>
                </a:cxn>
              </a:cxnLst>
              <a:rect l="T12" t="T13" r="T14" b="T15"/>
              <a:pathLst>
                <a:path w="21600" h="21600">
                  <a:moveTo>
                    <a:pt x="21600" y="6079"/>
                  </a:moveTo>
                  <a:lnTo>
                    <a:pt x="17288" y="0"/>
                  </a:lnTo>
                  <a:lnTo>
                    <a:pt x="17288" y="4800"/>
                  </a:lnTo>
                  <a:lnTo>
                    <a:pt x="12427" y="4800"/>
                  </a:lnTo>
                  <a:cubicBezTo>
                    <a:pt x="5564" y="4800"/>
                    <a:pt x="0" y="8094"/>
                    <a:pt x="0" y="12158"/>
                  </a:cubicBezTo>
                  <a:lnTo>
                    <a:pt x="0" y="21600"/>
                  </a:lnTo>
                  <a:lnTo>
                    <a:pt x="2615" y="21600"/>
                  </a:lnTo>
                  <a:lnTo>
                    <a:pt x="2615" y="12158"/>
                  </a:lnTo>
                  <a:cubicBezTo>
                    <a:pt x="2615" y="9507"/>
                    <a:pt x="7008" y="7358"/>
                    <a:pt x="12427" y="7358"/>
                  </a:cubicBezTo>
                  <a:lnTo>
                    <a:pt x="17288" y="7358"/>
                  </a:lnTo>
                  <a:lnTo>
                    <a:pt x="17288" y="12158"/>
                  </a:lnTo>
                  <a:close/>
                </a:path>
              </a:pathLst>
            </a:custGeom>
            <a:grpFill/>
            <a:ln w="9525">
              <a:solidFill>
                <a:srgbClr val="000000"/>
              </a:solidFill>
              <a:miter lim="800000"/>
              <a:headEnd/>
              <a:tailEnd/>
            </a:ln>
          </p:spPr>
          <p:txBody>
            <a:bodyPr wrap="none" anchor="ctr"/>
            <a:lstStyle/>
            <a:p>
              <a:endParaRPr lang="en-US"/>
            </a:p>
          </p:txBody>
        </p:sp>
        <p:sp>
          <p:nvSpPr>
            <p:cNvPr id="32784" name="Rectangle 19"/>
            <p:cNvSpPr>
              <a:spLocks noChangeArrowheads="1"/>
            </p:cNvSpPr>
            <p:nvPr/>
          </p:nvSpPr>
          <p:spPr bwMode="auto">
            <a:xfrm>
              <a:off x="6781800" y="457200"/>
              <a:ext cx="2209800" cy="685800"/>
            </a:xfrm>
            <a:prstGeom prst="rect">
              <a:avLst/>
            </a:prstGeom>
            <a:grpFill/>
            <a:ln w="9525">
              <a:solidFill>
                <a:srgbClr val="000000"/>
              </a:solidFill>
              <a:miter lim="800000"/>
              <a:headEnd/>
              <a:tailEnd/>
            </a:ln>
          </p:spPr>
          <p:txBody>
            <a:bodyPr wrap="none" anchor="ctr"/>
            <a:lstStyle/>
            <a:p>
              <a:endParaRPr lang="en-US"/>
            </a:p>
          </p:txBody>
        </p:sp>
        <p:sp>
          <p:nvSpPr>
            <p:cNvPr id="32785" name="Text Box 14"/>
            <p:cNvSpPr txBox="1">
              <a:spLocks noChangeArrowheads="1"/>
            </p:cNvSpPr>
            <p:nvPr/>
          </p:nvSpPr>
          <p:spPr bwMode="auto">
            <a:xfrm>
              <a:off x="6810124" y="444197"/>
              <a:ext cx="2186191" cy="646331"/>
            </a:xfrm>
            <a:prstGeom prst="rect">
              <a:avLst/>
            </a:prstGeom>
            <a:grpFill/>
            <a:ln w="9525">
              <a:solidFill>
                <a:srgbClr val="000000"/>
              </a:solidFill>
              <a:miter lim="800000"/>
              <a:headEnd/>
              <a:tailEnd/>
            </a:ln>
          </p:spPr>
          <p:txBody>
            <a:bodyPr wrap="none">
              <a:spAutoFit/>
            </a:bodyPr>
            <a:lstStyle/>
            <a:p>
              <a:pPr algn="ctr"/>
              <a:r>
                <a:rPr lang="en-US" sz="1800">
                  <a:latin typeface="Trebuchet MS" charset="0"/>
                </a:rPr>
                <a:t>due to </a:t>
              </a:r>
              <a:r>
                <a:rPr lang="en-US" sz="1800" u="sng">
                  <a:latin typeface="Trebuchet MS" charset="0"/>
                </a:rPr>
                <a:t>macro</a:t>
              </a:r>
              <a:r>
                <a:rPr lang="en-US" sz="1800">
                  <a:latin typeface="Trebuchet MS" charset="0"/>
                </a:rPr>
                <a:t>scopic </a:t>
              </a:r>
              <a:br>
                <a:rPr lang="en-US" sz="1800">
                  <a:latin typeface="Trebuchet MS" charset="0"/>
                </a:rPr>
              </a:br>
              <a:r>
                <a:rPr lang="en-US" sz="1800">
                  <a:latin typeface="Trebuchet MS" charset="0"/>
                </a:rPr>
                <a:t>&amp; </a:t>
              </a:r>
              <a:r>
                <a:rPr lang="en-US" sz="1800" u="sng">
                  <a:latin typeface="Trebuchet MS" charset="0"/>
                </a:rPr>
                <a:t>micro</a:t>
              </a:r>
              <a:r>
                <a:rPr lang="en-US" sz="1800">
                  <a:latin typeface="Trebuchet MS" charset="0"/>
                </a:rPr>
                <a:t>scopic</a:t>
              </a:r>
            </a:p>
          </p:txBody>
        </p:sp>
      </p:grpSp>
      <p:grpSp>
        <p:nvGrpSpPr>
          <p:cNvPr id="3" name="Group 15"/>
          <p:cNvGrpSpPr>
            <a:grpSpLocks/>
          </p:cNvGrpSpPr>
          <p:nvPr/>
        </p:nvGrpSpPr>
        <p:grpSpPr bwMode="auto">
          <a:xfrm>
            <a:off x="6402388" y="1719263"/>
            <a:ext cx="2601912" cy="947737"/>
            <a:chOff x="6402388" y="1719263"/>
            <a:chExt cx="2602012" cy="947737"/>
          </a:xfrm>
          <a:solidFill>
            <a:srgbClr val="5B98D2"/>
          </a:solidFill>
        </p:grpSpPr>
        <p:sp>
          <p:nvSpPr>
            <p:cNvPr id="32780" name="AutoShape 16"/>
            <p:cNvSpPr>
              <a:spLocks noChangeArrowheads="1"/>
            </p:cNvSpPr>
            <p:nvPr/>
          </p:nvSpPr>
          <p:spPr bwMode="auto">
            <a:xfrm flipH="1">
              <a:off x="6402388" y="1719263"/>
              <a:ext cx="914400" cy="228600"/>
            </a:xfrm>
            <a:custGeom>
              <a:avLst/>
              <a:gdLst>
                <a:gd name="T0" fmla="*/ 30982031 w 21600"/>
                <a:gd name="T1" fmla="*/ 0 h 21600"/>
                <a:gd name="T2" fmla="*/ 30982031 w 21600"/>
                <a:gd name="T3" fmla="*/ 1361779 h 21600"/>
                <a:gd name="T4" fmla="*/ 2344081 w 21600"/>
                <a:gd name="T5" fmla="*/ 2419350 h 21600"/>
                <a:gd name="T6" fmla="*/ 38709600 w 21600"/>
                <a:gd name="T7" fmla="*/ 680889 h 21600"/>
                <a:gd name="T8" fmla="*/ 0 60000 65536"/>
                <a:gd name="T9" fmla="*/ 0 60000 65536"/>
                <a:gd name="T10" fmla="*/ 0 60000 65536"/>
                <a:gd name="T11" fmla="*/ 0 60000 65536"/>
                <a:gd name="T12" fmla="*/ 12427 w 21600"/>
                <a:gd name="T13" fmla="*/ 4800 h 21600"/>
                <a:gd name="T14" fmla="*/ 20693 w 21600"/>
                <a:gd name="T15" fmla="*/ 7358 h 21600"/>
              </a:gdLst>
              <a:ahLst/>
              <a:cxnLst>
                <a:cxn ang="T8">
                  <a:pos x="T0" y="T1"/>
                </a:cxn>
                <a:cxn ang="T9">
                  <a:pos x="T2" y="T3"/>
                </a:cxn>
                <a:cxn ang="T10">
                  <a:pos x="T4" y="T5"/>
                </a:cxn>
                <a:cxn ang="T11">
                  <a:pos x="T6" y="T7"/>
                </a:cxn>
              </a:cxnLst>
              <a:rect l="T12" t="T13" r="T14" b="T15"/>
              <a:pathLst>
                <a:path w="21600" h="21600">
                  <a:moveTo>
                    <a:pt x="21600" y="6079"/>
                  </a:moveTo>
                  <a:lnTo>
                    <a:pt x="17288" y="0"/>
                  </a:lnTo>
                  <a:lnTo>
                    <a:pt x="17288" y="4800"/>
                  </a:lnTo>
                  <a:lnTo>
                    <a:pt x="12427" y="4800"/>
                  </a:lnTo>
                  <a:cubicBezTo>
                    <a:pt x="5564" y="4800"/>
                    <a:pt x="0" y="8094"/>
                    <a:pt x="0" y="12158"/>
                  </a:cubicBezTo>
                  <a:lnTo>
                    <a:pt x="0" y="21600"/>
                  </a:lnTo>
                  <a:lnTo>
                    <a:pt x="2615" y="21600"/>
                  </a:lnTo>
                  <a:lnTo>
                    <a:pt x="2615" y="12158"/>
                  </a:lnTo>
                  <a:cubicBezTo>
                    <a:pt x="2615" y="9507"/>
                    <a:pt x="7008" y="7358"/>
                    <a:pt x="12427" y="7358"/>
                  </a:cubicBezTo>
                  <a:lnTo>
                    <a:pt x="17288" y="7358"/>
                  </a:lnTo>
                  <a:lnTo>
                    <a:pt x="17288" y="12158"/>
                  </a:lnTo>
                  <a:close/>
                </a:path>
              </a:pathLst>
            </a:custGeom>
            <a:grpFill/>
            <a:ln w="9525">
              <a:solidFill>
                <a:srgbClr val="000000"/>
              </a:solidFill>
              <a:miter lim="800000"/>
              <a:headEnd/>
              <a:tailEnd/>
            </a:ln>
          </p:spPr>
          <p:txBody>
            <a:bodyPr wrap="none" anchor="ctr"/>
            <a:lstStyle/>
            <a:p>
              <a:endParaRPr lang="en-US">
                <a:latin typeface="Trebuchet MS" charset="0"/>
              </a:endParaRPr>
            </a:p>
          </p:txBody>
        </p:sp>
        <p:sp>
          <p:nvSpPr>
            <p:cNvPr id="32781" name="Rectangle 18"/>
            <p:cNvSpPr>
              <a:spLocks noChangeArrowheads="1"/>
            </p:cNvSpPr>
            <p:nvPr/>
          </p:nvSpPr>
          <p:spPr bwMode="auto">
            <a:xfrm>
              <a:off x="6781800" y="1905000"/>
              <a:ext cx="2209800" cy="762000"/>
            </a:xfrm>
            <a:prstGeom prst="rect">
              <a:avLst/>
            </a:prstGeom>
            <a:grpFill/>
            <a:ln w="9525">
              <a:solidFill>
                <a:srgbClr val="000000"/>
              </a:solidFill>
              <a:miter lim="800000"/>
              <a:headEnd/>
              <a:tailEnd/>
            </a:ln>
          </p:spPr>
          <p:txBody>
            <a:bodyPr wrap="none" anchor="ctr"/>
            <a:lstStyle/>
            <a:p>
              <a:endParaRPr lang="en-US"/>
            </a:p>
          </p:txBody>
        </p:sp>
        <p:sp>
          <p:nvSpPr>
            <p:cNvPr id="32782" name="Text Box 15"/>
            <p:cNvSpPr txBox="1">
              <a:spLocks noChangeArrowheads="1"/>
            </p:cNvSpPr>
            <p:nvPr/>
          </p:nvSpPr>
          <p:spPr bwMode="auto">
            <a:xfrm>
              <a:off x="6818209" y="1960563"/>
              <a:ext cx="2186191" cy="646331"/>
            </a:xfrm>
            <a:prstGeom prst="rect">
              <a:avLst/>
            </a:prstGeom>
            <a:grpFill/>
            <a:ln w="9525">
              <a:solidFill>
                <a:srgbClr val="000000"/>
              </a:solidFill>
              <a:miter lim="800000"/>
              <a:headEnd/>
              <a:tailEnd/>
            </a:ln>
          </p:spPr>
          <p:txBody>
            <a:bodyPr wrap="none">
              <a:spAutoFit/>
            </a:bodyPr>
            <a:lstStyle/>
            <a:p>
              <a:pPr algn="ctr"/>
              <a:r>
                <a:rPr lang="en-US" sz="1800">
                  <a:latin typeface="Trebuchet MS" charset="0"/>
                </a:rPr>
                <a:t>due to macroscopic </a:t>
              </a:r>
              <a:br>
                <a:rPr lang="en-US" sz="1800">
                  <a:latin typeface="Trebuchet MS" charset="0"/>
                </a:rPr>
              </a:br>
              <a:r>
                <a:rPr lang="en-US" sz="1800">
                  <a:latin typeface="Trebuchet MS" charset="0"/>
                </a:rPr>
                <a:t>currents</a:t>
              </a:r>
            </a:p>
          </p:txBody>
        </p:sp>
      </p:grpSp>
      <p:grpSp>
        <p:nvGrpSpPr>
          <p:cNvPr id="4" name="Group 14"/>
          <p:cNvGrpSpPr>
            <a:grpSpLocks/>
          </p:cNvGrpSpPr>
          <p:nvPr/>
        </p:nvGrpSpPr>
        <p:grpSpPr bwMode="auto">
          <a:xfrm>
            <a:off x="101600" y="4148137"/>
            <a:ext cx="3403599" cy="1544638"/>
            <a:chOff x="101460" y="4148252"/>
            <a:chExt cx="3404300" cy="1544556"/>
          </a:xfrm>
          <a:solidFill>
            <a:srgbClr val="5B98D2"/>
          </a:solidFill>
        </p:grpSpPr>
        <p:sp>
          <p:nvSpPr>
            <p:cNvPr id="32777" name="AutoShape 17"/>
            <p:cNvSpPr>
              <a:spLocks noChangeArrowheads="1"/>
            </p:cNvSpPr>
            <p:nvPr/>
          </p:nvSpPr>
          <p:spPr bwMode="auto">
            <a:xfrm rot="5400000" flipH="1">
              <a:off x="2701088" y="3915115"/>
              <a:ext cx="571535" cy="1037809"/>
            </a:xfrm>
            <a:custGeom>
              <a:avLst/>
              <a:gdLst>
                <a:gd name="T0" fmla="*/ 19364955 w 21600"/>
                <a:gd name="T1" fmla="*/ 0 h 21600"/>
                <a:gd name="T2" fmla="*/ 19364955 w 21600"/>
                <a:gd name="T3" fmla="*/ 5340436 h 21600"/>
                <a:gd name="T4" fmla="*/ 1465141 w 21600"/>
                <a:gd name="T5" fmla="*/ 9487874 h 21600"/>
                <a:gd name="T6" fmla="*/ 24194982 w 21600"/>
                <a:gd name="T7" fmla="*/ 2670218 h 21600"/>
                <a:gd name="T8" fmla="*/ 0 60000 65536"/>
                <a:gd name="T9" fmla="*/ 0 60000 65536"/>
                <a:gd name="T10" fmla="*/ 0 60000 65536"/>
                <a:gd name="T11" fmla="*/ 0 60000 65536"/>
                <a:gd name="T12" fmla="*/ 12427 w 21600"/>
                <a:gd name="T13" fmla="*/ 4800 h 21600"/>
                <a:gd name="T14" fmla="*/ 20693 w 21600"/>
                <a:gd name="T15" fmla="*/ 7358 h 21600"/>
              </a:gdLst>
              <a:ahLst/>
              <a:cxnLst>
                <a:cxn ang="T8">
                  <a:pos x="T0" y="T1"/>
                </a:cxn>
                <a:cxn ang="T9">
                  <a:pos x="T2" y="T3"/>
                </a:cxn>
                <a:cxn ang="T10">
                  <a:pos x="T4" y="T5"/>
                </a:cxn>
                <a:cxn ang="T11">
                  <a:pos x="T6" y="T7"/>
                </a:cxn>
              </a:cxnLst>
              <a:rect l="T12" t="T13" r="T14" b="T15"/>
              <a:pathLst>
                <a:path w="21600" h="21600">
                  <a:moveTo>
                    <a:pt x="21600" y="6079"/>
                  </a:moveTo>
                  <a:lnTo>
                    <a:pt x="17288" y="0"/>
                  </a:lnTo>
                  <a:lnTo>
                    <a:pt x="17288" y="4800"/>
                  </a:lnTo>
                  <a:lnTo>
                    <a:pt x="12427" y="4800"/>
                  </a:lnTo>
                  <a:cubicBezTo>
                    <a:pt x="5564" y="4800"/>
                    <a:pt x="0" y="8094"/>
                    <a:pt x="0" y="12158"/>
                  </a:cubicBezTo>
                  <a:lnTo>
                    <a:pt x="0" y="21600"/>
                  </a:lnTo>
                  <a:lnTo>
                    <a:pt x="2615" y="21600"/>
                  </a:lnTo>
                  <a:lnTo>
                    <a:pt x="2615" y="12158"/>
                  </a:lnTo>
                  <a:cubicBezTo>
                    <a:pt x="2615" y="9507"/>
                    <a:pt x="7008" y="7358"/>
                    <a:pt x="12427" y="7358"/>
                  </a:cubicBezTo>
                  <a:lnTo>
                    <a:pt x="17288" y="7358"/>
                  </a:lnTo>
                  <a:lnTo>
                    <a:pt x="17288" y="12158"/>
                  </a:lnTo>
                  <a:close/>
                </a:path>
              </a:pathLst>
            </a:custGeom>
            <a:grpFill/>
            <a:ln w="9525">
              <a:solidFill>
                <a:srgbClr val="000000"/>
              </a:solidFill>
              <a:miter lim="800000"/>
              <a:headEnd/>
              <a:tailEnd/>
            </a:ln>
          </p:spPr>
          <p:txBody>
            <a:bodyPr wrap="none" anchor="ctr"/>
            <a:lstStyle/>
            <a:p>
              <a:endParaRPr lang="en-US"/>
            </a:p>
          </p:txBody>
        </p:sp>
        <p:sp>
          <p:nvSpPr>
            <p:cNvPr id="32778" name="Rectangle 18"/>
            <p:cNvSpPr>
              <a:spLocks noChangeArrowheads="1"/>
            </p:cNvSpPr>
            <p:nvPr/>
          </p:nvSpPr>
          <p:spPr bwMode="auto">
            <a:xfrm>
              <a:off x="165360" y="4496825"/>
              <a:ext cx="2322916" cy="1194465"/>
            </a:xfrm>
            <a:prstGeom prst="rect">
              <a:avLst/>
            </a:prstGeom>
            <a:grpFill/>
            <a:ln w="9525">
              <a:solidFill>
                <a:srgbClr val="000000"/>
              </a:solidFill>
              <a:miter lim="800000"/>
              <a:headEnd/>
              <a:tailEnd/>
            </a:ln>
          </p:spPr>
          <p:txBody>
            <a:bodyPr wrap="none" anchor="ctr"/>
            <a:lstStyle/>
            <a:p>
              <a:endParaRPr lang="en-US"/>
            </a:p>
          </p:txBody>
        </p:sp>
        <p:sp>
          <p:nvSpPr>
            <p:cNvPr id="32779" name="Text Box 15"/>
            <p:cNvSpPr txBox="1">
              <a:spLocks noChangeArrowheads="1"/>
            </p:cNvSpPr>
            <p:nvPr/>
          </p:nvSpPr>
          <p:spPr bwMode="auto">
            <a:xfrm>
              <a:off x="101460" y="4492479"/>
              <a:ext cx="2386816" cy="1200329"/>
            </a:xfrm>
            <a:prstGeom prst="rect">
              <a:avLst/>
            </a:prstGeom>
            <a:grpFill/>
            <a:ln w="9525">
              <a:solidFill>
                <a:srgbClr val="000000"/>
              </a:solidFill>
              <a:miter lim="800000"/>
              <a:headEnd/>
              <a:tailEnd/>
            </a:ln>
          </p:spPr>
          <p:txBody>
            <a:bodyPr wrap="none">
              <a:spAutoFit/>
            </a:bodyPr>
            <a:lstStyle/>
            <a:p>
              <a:pPr algn="ctr"/>
              <a:r>
                <a:rPr lang="en-US" sz="1800">
                  <a:latin typeface="Trebuchet MS" charset="0"/>
                </a:rPr>
                <a:t>Magnetization </a:t>
              </a:r>
              <a:r>
                <a:rPr lang="en-US" sz="1800" b="1">
                  <a:latin typeface="Trebuchet MS" charset="0"/>
                </a:rPr>
                <a:t>M</a:t>
              </a:r>
            </a:p>
            <a:p>
              <a:pPr algn="ctr"/>
              <a:r>
                <a:rPr lang="en-US" sz="1800">
                  <a:latin typeface="Trebuchet MS" charset="0"/>
                </a:rPr>
                <a:t>is due to material’s  </a:t>
              </a:r>
              <a:br>
                <a:rPr lang="en-US" sz="1800">
                  <a:latin typeface="Trebuchet MS" charset="0"/>
                </a:rPr>
              </a:br>
              <a:r>
                <a:rPr lang="en-US" sz="1800" u="sng">
                  <a:latin typeface="Trebuchet MS" charset="0"/>
                </a:rPr>
                <a:t>micro</a:t>
              </a:r>
              <a:r>
                <a:rPr lang="en-US" sz="1800">
                  <a:latin typeface="Trebuchet MS" charset="0"/>
                </a:rPr>
                <a:t>scopic response</a:t>
              </a:r>
              <a:br>
                <a:rPr lang="en-US" sz="1800">
                  <a:latin typeface="Trebuchet MS" charset="0"/>
                </a:rPr>
              </a:br>
              <a:r>
                <a:rPr lang="en-US" sz="1800">
                  <a:latin typeface="Trebuchet MS" charset="0"/>
                </a:rPr>
                <a:t>to magnetic field </a:t>
              </a:r>
              <a:r>
                <a:rPr lang="en-US" sz="1800" b="1">
                  <a:latin typeface="Trebuchet MS" charset="0"/>
                </a:rPr>
                <a:t>H</a:t>
              </a:r>
              <a:r>
                <a:rPr lang="en-US" sz="1800">
                  <a:latin typeface="Trebuchet MS" charset="0"/>
                </a:rPr>
                <a:t> </a:t>
              </a:r>
            </a:p>
          </p:txBody>
        </p:sp>
      </p:grpSp>
      <p:pic>
        <p:nvPicPr>
          <p:cNvPr id="5" name="Picture 4"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3352800"/>
            <a:ext cx="7670800" cy="698500"/>
          </a:xfrm>
          <a:prstGeom prst="rect">
            <a:avLst/>
          </a:prstGeom>
        </p:spPr>
      </p:pic>
      <p:pic>
        <p:nvPicPr>
          <p:cNvPr id="6" name="Picture 5"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0400" y="2362200"/>
            <a:ext cx="2298700" cy="8509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3"/>
          <p:cNvSpPr>
            <a:spLocks noChangeArrowheads="1"/>
          </p:cNvSpPr>
          <p:nvPr/>
        </p:nvSpPr>
        <p:spPr bwMode="auto">
          <a:xfrm>
            <a:off x="1828800" y="0"/>
            <a:ext cx="5830888" cy="457200"/>
          </a:xfrm>
          <a:prstGeom prst="rect">
            <a:avLst/>
          </a:prstGeom>
          <a:noFill/>
          <a:ln w="9525">
            <a:noFill/>
            <a:miter lim="800000"/>
            <a:headEnd/>
            <a:tailEnd/>
          </a:ln>
        </p:spPr>
        <p:txBody>
          <a:bodyPr wrap="none">
            <a:spAutoFit/>
          </a:bodyPr>
          <a:lstStyle/>
          <a:p>
            <a:r>
              <a:rPr lang="en-US" sz="2400" i="1" u="sng" dirty="0"/>
              <a:t>Magnetic Susceptibility and Permeability</a:t>
            </a:r>
          </a:p>
        </p:txBody>
      </p:sp>
      <p:sp>
        <p:nvSpPr>
          <p:cNvPr id="32772" name="Rectangle 6"/>
          <p:cNvSpPr>
            <a:spLocks noChangeArrowheads="1"/>
          </p:cNvSpPr>
          <p:nvPr/>
        </p:nvSpPr>
        <p:spPr bwMode="auto">
          <a:xfrm>
            <a:off x="1600200" y="6324600"/>
            <a:ext cx="6168676" cy="461665"/>
          </a:xfrm>
          <a:prstGeom prst="rect">
            <a:avLst/>
          </a:prstGeom>
          <a:noFill/>
          <a:ln w="9525">
            <a:noFill/>
            <a:miter lim="800000"/>
            <a:headEnd/>
            <a:tailEnd/>
          </a:ln>
        </p:spPr>
        <p:txBody>
          <a:bodyPr wrap="none">
            <a:spAutoFit/>
          </a:bodyPr>
          <a:lstStyle/>
          <a:p>
            <a:pPr>
              <a:spcBef>
                <a:spcPct val="20000"/>
              </a:spcBef>
            </a:pPr>
            <a:r>
              <a:rPr lang="en-US" sz="2400" b="1" i="1" dirty="0" smtClean="0">
                <a:solidFill>
                  <a:schemeClr val="bg1"/>
                </a:solidFill>
                <a:latin typeface="Symbol" charset="2"/>
              </a:rPr>
              <a:t>m = </a:t>
            </a:r>
            <a:r>
              <a:rPr lang="en-US" sz="2400" b="1" i="1" dirty="0" err="1" smtClean="0">
                <a:solidFill>
                  <a:schemeClr val="bg1"/>
                </a:solidFill>
                <a:latin typeface="Symbol" charset="2"/>
              </a:rPr>
              <a:t>m</a:t>
            </a:r>
            <a:r>
              <a:rPr lang="en-US" sz="2400" b="1" i="1" baseline="-25000" dirty="0" err="1" smtClean="0">
                <a:solidFill>
                  <a:schemeClr val="bg1"/>
                </a:solidFill>
                <a:latin typeface="Symbol" charset="2"/>
              </a:rPr>
              <a:t>o</a:t>
            </a:r>
            <a:r>
              <a:rPr lang="en-US" sz="2400" b="1" i="1" dirty="0" err="1" smtClean="0">
                <a:solidFill>
                  <a:schemeClr val="bg1"/>
                </a:solidFill>
                <a:latin typeface="Symbol" charset="2"/>
              </a:rPr>
              <a:t>m</a:t>
            </a:r>
            <a:r>
              <a:rPr lang="en-US" sz="2400" b="1" i="1" baseline="-25000" dirty="0" err="1" smtClean="0">
                <a:solidFill>
                  <a:schemeClr val="bg1"/>
                </a:solidFill>
              </a:rPr>
              <a:t>r</a:t>
            </a:r>
            <a:r>
              <a:rPr lang="en-US" sz="2400" dirty="0" smtClean="0">
                <a:solidFill>
                  <a:schemeClr val="bg1"/>
                </a:solidFill>
              </a:rPr>
              <a:t> </a:t>
            </a:r>
            <a:r>
              <a:rPr lang="en-US" sz="2400" dirty="0"/>
              <a:t>is the </a:t>
            </a:r>
            <a:r>
              <a:rPr lang="en-US" sz="2400" i="1" dirty="0" smtClean="0">
                <a:solidFill>
                  <a:srgbClr val="5B98D2"/>
                </a:solidFill>
              </a:rPr>
              <a:t>permeability</a:t>
            </a:r>
            <a:r>
              <a:rPr lang="en-US" sz="2400" dirty="0" smtClean="0"/>
              <a:t> </a:t>
            </a:r>
            <a:r>
              <a:rPr lang="en-US" sz="2400" dirty="0"/>
              <a:t>of the material</a:t>
            </a:r>
          </a:p>
        </p:txBody>
      </p:sp>
      <p:sp>
        <p:nvSpPr>
          <p:cNvPr id="7" name="Rectangle 6"/>
          <p:cNvSpPr>
            <a:spLocks noChangeArrowheads="1"/>
          </p:cNvSpPr>
          <p:nvPr/>
        </p:nvSpPr>
        <p:spPr bwMode="auto">
          <a:xfrm>
            <a:off x="762000" y="5791200"/>
            <a:ext cx="7842211" cy="584775"/>
          </a:xfrm>
          <a:prstGeom prst="rect">
            <a:avLst/>
          </a:prstGeom>
          <a:noFill/>
          <a:ln w="9525">
            <a:noFill/>
            <a:miter lim="800000"/>
            <a:headEnd/>
            <a:tailEnd/>
          </a:ln>
        </p:spPr>
        <p:txBody>
          <a:bodyPr wrap="none">
            <a:spAutoFit/>
          </a:bodyPr>
          <a:lstStyle/>
          <a:p>
            <a:pPr>
              <a:spcBef>
                <a:spcPct val="20000"/>
              </a:spcBef>
            </a:pPr>
            <a:r>
              <a:rPr lang="en-US" sz="2400" b="1" i="1" dirty="0" err="1" smtClean="0">
                <a:solidFill>
                  <a:srgbClr val="FFFFFF"/>
                </a:solidFill>
                <a:latin typeface="Symbol" charset="2"/>
              </a:rPr>
              <a:t>m</a:t>
            </a:r>
            <a:r>
              <a:rPr lang="en-US" sz="2400" b="1" i="1" baseline="-25000" dirty="0" err="1" smtClean="0">
                <a:solidFill>
                  <a:srgbClr val="FFFFFF"/>
                </a:solidFill>
              </a:rPr>
              <a:t>r</a:t>
            </a:r>
            <a:r>
              <a:rPr lang="en-US" sz="2400" dirty="0" smtClean="0">
                <a:solidFill>
                  <a:srgbClr val="FFFFFF"/>
                </a:solidFill>
              </a:rPr>
              <a:t> = 1+</a:t>
            </a:r>
            <a:r>
              <a:rPr lang="el-GR" sz="3200" dirty="0" smtClean="0">
                <a:solidFill>
                  <a:srgbClr val="FFFFFF"/>
                </a:solidFill>
                <a:latin typeface="Times New Roman"/>
                <a:cs typeface="Times New Roman"/>
              </a:rPr>
              <a:t>χ</a:t>
            </a:r>
            <a:r>
              <a:rPr lang="en-US" sz="3200" i="1" baseline="-25000" dirty="0" smtClean="0">
                <a:solidFill>
                  <a:srgbClr val="FFFFFF"/>
                </a:solidFill>
                <a:latin typeface="Times New Roman"/>
                <a:cs typeface="Times New Roman"/>
              </a:rPr>
              <a:t>m</a:t>
            </a:r>
            <a:r>
              <a:rPr lang="en-US" sz="3200" dirty="0" smtClean="0">
                <a:solidFill>
                  <a:srgbClr val="FFFFFF"/>
                </a:solidFill>
                <a:latin typeface="Times New Roman"/>
                <a:cs typeface="Times New Roman"/>
              </a:rPr>
              <a:t> </a:t>
            </a:r>
            <a:r>
              <a:rPr lang="en-US" sz="2400" dirty="0" smtClean="0">
                <a:solidFill>
                  <a:srgbClr val="FFFFFF"/>
                </a:solidFill>
              </a:rPr>
              <a:t> </a:t>
            </a:r>
            <a:r>
              <a:rPr lang="en-US" sz="2400" dirty="0" smtClean="0"/>
              <a:t>is </a:t>
            </a:r>
            <a:r>
              <a:rPr lang="en-US" sz="2400" dirty="0"/>
              <a:t>the </a:t>
            </a:r>
            <a:r>
              <a:rPr lang="en-US" sz="2400" i="1" dirty="0" smtClean="0">
                <a:solidFill>
                  <a:srgbClr val="5B98D2"/>
                </a:solidFill>
              </a:rPr>
              <a:t>relative</a:t>
            </a:r>
            <a:r>
              <a:rPr lang="en-US" sz="2400" dirty="0" smtClean="0">
                <a:solidFill>
                  <a:srgbClr val="5B98D2"/>
                </a:solidFill>
              </a:rPr>
              <a:t> </a:t>
            </a:r>
            <a:r>
              <a:rPr lang="en-US" sz="2400" i="1" dirty="0" smtClean="0">
                <a:solidFill>
                  <a:srgbClr val="5B98D2"/>
                </a:solidFill>
              </a:rPr>
              <a:t>permeability</a:t>
            </a:r>
            <a:r>
              <a:rPr lang="en-US" sz="2400" dirty="0" smtClean="0">
                <a:solidFill>
                  <a:srgbClr val="5B98D2"/>
                </a:solidFill>
              </a:rPr>
              <a:t> </a:t>
            </a:r>
            <a:r>
              <a:rPr lang="en-US" sz="2400" dirty="0"/>
              <a:t>of the material</a:t>
            </a:r>
          </a:p>
        </p:txBody>
      </p:sp>
      <p:pic>
        <p:nvPicPr>
          <p:cNvPr id="8" name="Picture 7"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609600"/>
            <a:ext cx="7670800" cy="698500"/>
          </a:xfrm>
          <a:prstGeom prst="rect">
            <a:avLst/>
          </a:prstGeom>
        </p:spPr>
      </p:pic>
      <p:pic>
        <p:nvPicPr>
          <p:cNvPr id="6" name="Picture 5"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5943600"/>
            <a:ext cx="1778000" cy="304800"/>
          </a:xfrm>
          <a:prstGeom prst="rect">
            <a:avLst/>
          </a:prstGeom>
        </p:spPr>
      </p:pic>
      <p:pic>
        <p:nvPicPr>
          <p:cNvPr id="9" name="Picture 8"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1600" y="6477000"/>
            <a:ext cx="1295400" cy="228600"/>
          </a:xfrm>
          <a:prstGeom prst="rect">
            <a:avLst/>
          </a:prstGeom>
        </p:spPr>
      </p:pic>
      <p:pic>
        <p:nvPicPr>
          <p:cNvPr id="10" name="Picture 9" descr="D:\MITOCW\F12\Content\Working\6\6.007\Redraw\JPEG\lec10_slide2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4375" y="1428750"/>
            <a:ext cx="7715250" cy="40005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346973" y="5560368"/>
            <a:ext cx="2085827" cy="230832"/>
          </a:xfrm>
          <a:prstGeom prst="rect">
            <a:avLst/>
          </a:prstGeom>
        </p:spPr>
        <p:txBody>
          <a:bodyPr wrap="none">
            <a:spAutoFit/>
          </a:bodyPr>
          <a:lstStyle/>
          <a:p>
            <a:r>
              <a:rPr lang="en-US" sz="900" dirty="0">
                <a:latin typeface="Verdana" pitchFamily="34" charset="0"/>
                <a:ea typeface="Verdana" pitchFamily="34" charset="0"/>
                <a:cs typeface="Verdana" pitchFamily="34" charset="0"/>
              </a:rPr>
              <a:t>Image by MIT </a:t>
            </a:r>
            <a:r>
              <a:rPr lang="en-US" sz="900" dirty="0" err="1">
                <a:latin typeface="Verdana" pitchFamily="34" charset="0"/>
                <a:ea typeface="Verdana" pitchFamily="34" charset="0"/>
                <a:cs typeface="Verdana" pitchFamily="34" charset="0"/>
              </a:rPr>
              <a:t>OpenCourseWare</a:t>
            </a:r>
            <a:r>
              <a:rPr lang="en-US" sz="900" dirty="0">
                <a:latin typeface="Verdana" pitchFamily="34" charset="0"/>
                <a:ea typeface="Verdana" pitchFamily="34" charset="0"/>
                <a:cs typeface="Verdana" pitchFamily="34" charset="0"/>
              </a:rPr>
              <a:t>.</a:t>
            </a:r>
            <a:endParaRPr lang="en-US" sz="900" dirty="0">
              <a:latin typeface="Verdana" pitchFamily="34" charset="0"/>
              <a:ea typeface="Verdana" pitchFamily="34" charset="0"/>
              <a:cs typeface="Verdana" pitchFamily="34"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Rectangle 5"/>
          <p:cNvSpPr>
            <a:spLocks noChangeArrowheads="1"/>
          </p:cNvSpPr>
          <p:nvPr/>
        </p:nvSpPr>
        <p:spPr bwMode="auto">
          <a:xfrm>
            <a:off x="3259138" y="228600"/>
            <a:ext cx="2554287" cy="457200"/>
          </a:xfrm>
          <a:prstGeom prst="rect">
            <a:avLst/>
          </a:prstGeom>
          <a:noFill/>
          <a:ln w="9525">
            <a:noFill/>
            <a:miter lim="800000"/>
            <a:headEnd/>
            <a:tailEnd/>
          </a:ln>
        </p:spPr>
        <p:txBody>
          <a:bodyPr wrap="none">
            <a:spAutoFit/>
          </a:bodyPr>
          <a:lstStyle/>
          <a:p>
            <a:r>
              <a:rPr lang="en-US" sz="2400" i="1" u="sng"/>
              <a:t>Magnetic Storage</a:t>
            </a:r>
          </a:p>
        </p:txBody>
      </p:sp>
      <p:pic>
        <p:nvPicPr>
          <p:cNvPr id="2" name="Picture 1" descr="l10s29.jpg"/>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a:off x="914400" y="381000"/>
            <a:ext cx="2235200" cy="3352800"/>
          </a:xfrm>
          <a:prstGeom prst="rect">
            <a:avLst/>
          </a:prstGeom>
        </p:spPr>
      </p:pic>
      <p:sp>
        <p:nvSpPr>
          <p:cNvPr id="7" name="TextBox 6"/>
          <p:cNvSpPr txBox="1"/>
          <p:nvPr/>
        </p:nvSpPr>
        <p:spPr>
          <a:xfrm>
            <a:off x="6934200" y="4800600"/>
            <a:ext cx="1809961" cy="646331"/>
          </a:xfrm>
          <a:prstGeom prst="rect">
            <a:avLst/>
          </a:prstGeom>
          <a:noFill/>
        </p:spPr>
        <p:txBody>
          <a:bodyPr wrap="none" rtlCol="0">
            <a:spAutoFit/>
          </a:bodyPr>
          <a:lstStyle/>
          <a:p>
            <a:r>
              <a:rPr lang="en-US" dirty="0" smtClean="0"/>
              <a:t>Horizontal</a:t>
            </a:r>
          </a:p>
          <a:p>
            <a:r>
              <a:rPr lang="en-US" dirty="0" smtClean="0"/>
              <a:t>Magnetized Bits</a:t>
            </a:r>
            <a:endParaRPr lang="en-US" dirty="0"/>
          </a:p>
        </p:txBody>
      </p:sp>
      <p:pic>
        <p:nvPicPr>
          <p:cNvPr id="8" name="Picture 7"/>
          <p:cNvPicPr>
            <a:picLocks noChangeAspect="1"/>
          </p:cNvPicPr>
          <p:nvPr/>
        </p:nvPicPr>
        <p:blipFill>
          <a:blip r:embed="rId3">
            <a:grayscl/>
          </a:blip>
          <a:stretch>
            <a:fillRect/>
          </a:stretch>
        </p:blipFill>
        <p:spPr>
          <a:xfrm>
            <a:off x="4267200" y="1066800"/>
            <a:ext cx="4876800" cy="3687890"/>
          </a:xfrm>
          <a:prstGeom prst="rect">
            <a:avLst/>
          </a:prstGeom>
        </p:spPr>
      </p:pic>
      <p:sp>
        <p:nvSpPr>
          <p:cNvPr id="9" name="TextBox 8"/>
          <p:cNvSpPr txBox="1"/>
          <p:nvPr/>
        </p:nvSpPr>
        <p:spPr>
          <a:xfrm>
            <a:off x="3886200" y="2362200"/>
            <a:ext cx="810213" cy="369332"/>
          </a:xfrm>
          <a:prstGeom prst="rect">
            <a:avLst/>
          </a:prstGeom>
          <a:noFill/>
        </p:spPr>
        <p:txBody>
          <a:bodyPr wrap="none" rtlCol="0">
            <a:spAutoFit/>
          </a:bodyPr>
          <a:lstStyle/>
          <a:p>
            <a:r>
              <a:rPr lang="en-US" dirty="0" smtClean="0"/>
              <a:t>Shield</a:t>
            </a:r>
            <a:endParaRPr lang="en-US" dirty="0"/>
          </a:p>
        </p:txBody>
      </p:sp>
      <p:sp>
        <p:nvSpPr>
          <p:cNvPr id="10" name="TextBox 9"/>
          <p:cNvSpPr txBox="1"/>
          <p:nvPr/>
        </p:nvSpPr>
        <p:spPr>
          <a:xfrm>
            <a:off x="6172200" y="609600"/>
            <a:ext cx="1652052" cy="646331"/>
          </a:xfrm>
          <a:prstGeom prst="rect">
            <a:avLst/>
          </a:prstGeom>
          <a:noFill/>
        </p:spPr>
        <p:txBody>
          <a:bodyPr wrap="none" rtlCol="0">
            <a:spAutoFit/>
          </a:bodyPr>
          <a:lstStyle/>
          <a:p>
            <a:r>
              <a:rPr lang="en-US" dirty="0" smtClean="0"/>
              <a:t>Ring Inductive</a:t>
            </a:r>
          </a:p>
          <a:p>
            <a:r>
              <a:rPr lang="en-US" dirty="0" smtClean="0"/>
              <a:t>Write Head</a:t>
            </a:r>
            <a:endParaRPr lang="en-US" dirty="0"/>
          </a:p>
        </p:txBody>
      </p:sp>
      <p:sp>
        <p:nvSpPr>
          <p:cNvPr id="11" name="TextBox 10"/>
          <p:cNvSpPr txBox="1"/>
          <p:nvPr/>
        </p:nvSpPr>
        <p:spPr>
          <a:xfrm>
            <a:off x="4343400" y="4495800"/>
            <a:ext cx="2071225" cy="369332"/>
          </a:xfrm>
          <a:prstGeom prst="rect">
            <a:avLst/>
          </a:prstGeom>
          <a:noFill/>
        </p:spPr>
        <p:txBody>
          <a:bodyPr wrap="none" rtlCol="0">
            <a:spAutoFit/>
          </a:bodyPr>
          <a:lstStyle/>
          <a:p>
            <a:r>
              <a:rPr lang="en-US" dirty="0" smtClean="0"/>
              <a:t>Recording Medium</a:t>
            </a:r>
            <a:endParaRPr lang="en-US" dirty="0"/>
          </a:p>
        </p:txBody>
      </p:sp>
      <p:sp>
        <p:nvSpPr>
          <p:cNvPr id="12" name="TextBox 11"/>
          <p:cNvSpPr txBox="1"/>
          <p:nvPr/>
        </p:nvSpPr>
        <p:spPr>
          <a:xfrm>
            <a:off x="3810000" y="2895600"/>
            <a:ext cx="711478" cy="923330"/>
          </a:xfrm>
          <a:prstGeom prst="rect">
            <a:avLst/>
          </a:prstGeom>
          <a:noFill/>
        </p:spPr>
        <p:txBody>
          <a:bodyPr wrap="none" rtlCol="0">
            <a:spAutoFit/>
          </a:bodyPr>
          <a:lstStyle/>
          <a:p>
            <a:r>
              <a:rPr lang="en-US" dirty="0" smtClean="0"/>
              <a:t>GMR</a:t>
            </a:r>
          </a:p>
          <a:p>
            <a:r>
              <a:rPr lang="en-US" dirty="0" smtClean="0"/>
              <a:t>Read</a:t>
            </a:r>
          </a:p>
          <a:p>
            <a:r>
              <a:rPr lang="en-US" dirty="0" smtClean="0"/>
              <a:t>Head</a:t>
            </a:r>
            <a:endParaRPr lang="en-US" dirty="0"/>
          </a:p>
        </p:txBody>
      </p:sp>
      <p:cxnSp>
        <p:nvCxnSpPr>
          <p:cNvPr id="13" name="Straight Arrow Connector 12"/>
          <p:cNvCxnSpPr/>
          <p:nvPr/>
        </p:nvCxnSpPr>
        <p:spPr>
          <a:xfrm flipV="1">
            <a:off x="7467600" y="4495800"/>
            <a:ext cx="0" cy="304800"/>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7848600" y="4495800"/>
            <a:ext cx="0" cy="304800"/>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4495800" y="3352800"/>
            <a:ext cx="838200" cy="152400"/>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pic>
        <p:nvPicPr>
          <p:cNvPr id="16" name="Picture 3"/>
          <p:cNvPicPr>
            <a:picLocks noChangeAspect="1" noChangeArrowheads="1"/>
          </p:cNvPicPr>
          <p:nvPr/>
        </p:nvPicPr>
        <p:blipFill>
          <a:blip r:embed="rId4" cstate="print"/>
          <a:srcRect/>
          <a:stretch>
            <a:fillRect/>
          </a:stretch>
        </p:blipFill>
        <p:spPr bwMode="auto">
          <a:xfrm>
            <a:off x="0" y="3809331"/>
            <a:ext cx="3627298" cy="3048000"/>
          </a:xfrm>
          <a:prstGeom prst="rect">
            <a:avLst/>
          </a:prstGeom>
          <a:noFill/>
          <a:ln w="9525">
            <a:noFill/>
            <a:miter lim="800000"/>
            <a:headEnd/>
            <a:tailEnd/>
          </a:ln>
        </p:spPr>
      </p:pic>
      <p:cxnSp>
        <p:nvCxnSpPr>
          <p:cNvPr id="17" name="Straight Arrow Connector 16"/>
          <p:cNvCxnSpPr/>
          <p:nvPr/>
        </p:nvCxnSpPr>
        <p:spPr>
          <a:xfrm flipV="1">
            <a:off x="2971800" y="5638131"/>
            <a:ext cx="533400" cy="7620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rot="10800000">
            <a:off x="2971800" y="4876131"/>
            <a:ext cx="457200" cy="7620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276600" y="4952331"/>
            <a:ext cx="979755" cy="646331"/>
          </a:xfrm>
          <a:prstGeom prst="rect">
            <a:avLst/>
          </a:prstGeom>
          <a:noFill/>
        </p:spPr>
        <p:txBody>
          <a:bodyPr wrap="none" rtlCol="0">
            <a:spAutoFit/>
          </a:bodyPr>
          <a:lstStyle/>
          <a:p>
            <a:r>
              <a:rPr lang="en-US" dirty="0" smtClean="0"/>
              <a:t>Electric</a:t>
            </a:r>
          </a:p>
          <a:p>
            <a:r>
              <a:rPr lang="en-US" dirty="0" smtClean="0"/>
              <a:t>current</a:t>
            </a:r>
            <a:endParaRPr lang="en-US" dirty="0"/>
          </a:p>
        </p:txBody>
      </p:sp>
      <p:sp>
        <p:nvSpPr>
          <p:cNvPr id="20" name="TextBox 19"/>
          <p:cNvSpPr txBox="1"/>
          <p:nvPr/>
        </p:nvSpPr>
        <p:spPr>
          <a:xfrm>
            <a:off x="2590800" y="4038600"/>
            <a:ext cx="1109599" cy="646331"/>
          </a:xfrm>
          <a:prstGeom prst="rect">
            <a:avLst/>
          </a:prstGeom>
          <a:noFill/>
        </p:spPr>
        <p:txBody>
          <a:bodyPr wrap="none" rtlCol="0">
            <a:spAutoFit/>
          </a:bodyPr>
          <a:lstStyle/>
          <a:p>
            <a:r>
              <a:rPr lang="en-US" dirty="0" smtClean="0"/>
              <a:t>Magnetic</a:t>
            </a:r>
          </a:p>
          <a:p>
            <a:pPr algn="ctr"/>
            <a:r>
              <a:rPr lang="en-US" dirty="0" smtClean="0"/>
              <a:t>flux</a:t>
            </a: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2895600" y="228600"/>
            <a:ext cx="3657584" cy="461665"/>
          </a:xfrm>
          <a:prstGeom prst="rect">
            <a:avLst/>
          </a:prstGeom>
          <a:noFill/>
          <a:ln w="9525">
            <a:noFill/>
            <a:miter lim="800000"/>
            <a:headEnd/>
            <a:tailEnd/>
          </a:ln>
          <a:effectLst/>
        </p:spPr>
        <p:txBody>
          <a:bodyPr wrap="none">
            <a:spAutoFit/>
          </a:bodyPr>
          <a:lstStyle/>
          <a:p>
            <a:r>
              <a:rPr lang="en-US" sz="2400" i="1" u="sng" dirty="0" smtClean="0"/>
              <a:t>Ferromagnetic </a:t>
            </a:r>
            <a:r>
              <a:rPr lang="en-US" sz="2400" i="1" u="sng" dirty="0"/>
              <a:t>Materials</a:t>
            </a:r>
          </a:p>
        </p:txBody>
      </p:sp>
      <p:pic>
        <p:nvPicPr>
          <p:cNvPr id="6" name="Picture 1"/>
          <p:cNvPicPr>
            <a:picLocks noChangeAspect="1" noChangeArrowheads="1"/>
          </p:cNvPicPr>
          <p:nvPr/>
        </p:nvPicPr>
        <p:blipFill>
          <a:blip r:embed="rId3" cstate="print"/>
          <a:srcRect/>
          <a:stretch>
            <a:fillRect/>
          </a:stretch>
        </p:blipFill>
        <p:spPr bwMode="auto">
          <a:xfrm>
            <a:off x="5410200" y="1066800"/>
            <a:ext cx="2657475" cy="2324520"/>
          </a:xfrm>
          <a:prstGeom prst="rect">
            <a:avLst/>
          </a:prstGeom>
          <a:noFill/>
          <a:ln w="9525">
            <a:noFill/>
            <a:miter lim="800000"/>
            <a:headEnd/>
            <a:tailEnd/>
          </a:ln>
        </p:spPr>
      </p:pic>
      <p:pic>
        <p:nvPicPr>
          <p:cNvPr id="7" name="Picture 11" descr="txp_fig"/>
          <p:cNvPicPr>
            <a:picLocks noChangeAspect="1" noChangeArrowheads="1"/>
          </p:cNvPicPr>
          <p:nvPr>
            <p:custDataLst>
              <p:tags r:id="rId1"/>
            </p:custDataLst>
          </p:nvPr>
        </p:nvPicPr>
        <p:blipFill>
          <a:blip r:embed="rId4" cstate="print"/>
          <a:srcRect/>
          <a:stretch>
            <a:fillRect/>
          </a:stretch>
        </p:blipFill>
        <p:spPr bwMode="auto">
          <a:xfrm>
            <a:off x="5181600" y="5486400"/>
            <a:ext cx="1003300" cy="257175"/>
          </a:xfrm>
          <a:prstGeom prst="rect">
            <a:avLst/>
          </a:prstGeom>
          <a:noFill/>
          <a:ln w="9525">
            <a:noFill/>
            <a:miter lim="800000"/>
            <a:headEnd/>
            <a:tailEnd/>
          </a:ln>
          <a:effectLst/>
        </p:spPr>
      </p:pic>
      <p:pic>
        <p:nvPicPr>
          <p:cNvPr id="8" name="Picture 4"/>
          <p:cNvPicPr>
            <a:picLocks noChangeAspect="1" noChangeArrowheads="1"/>
          </p:cNvPicPr>
          <p:nvPr/>
        </p:nvPicPr>
        <p:blipFill>
          <a:blip r:embed="rId5" cstate="print"/>
          <a:srcRect/>
          <a:stretch>
            <a:fillRect/>
          </a:stretch>
        </p:blipFill>
        <p:spPr bwMode="auto">
          <a:xfrm>
            <a:off x="609600" y="990600"/>
            <a:ext cx="2892911" cy="2667000"/>
          </a:xfrm>
          <a:prstGeom prst="rect">
            <a:avLst/>
          </a:prstGeom>
          <a:noFill/>
          <a:ln w="9525">
            <a:noFill/>
            <a:miter lim="800000"/>
            <a:headEnd/>
            <a:tailEnd/>
          </a:ln>
        </p:spPr>
      </p:pic>
      <p:cxnSp>
        <p:nvCxnSpPr>
          <p:cNvPr id="9" name="Straight Arrow Connector 8"/>
          <p:cNvCxnSpPr/>
          <p:nvPr/>
        </p:nvCxnSpPr>
        <p:spPr>
          <a:xfrm rot="10800000">
            <a:off x="2590800" y="2743200"/>
            <a:ext cx="381000" cy="3048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819400" y="2971800"/>
            <a:ext cx="1204176" cy="369332"/>
          </a:xfrm>
          <a:prstGeom prst="rect">
            <a:avLst/>
          </a:prstGeom>
          <a:noFill/>
        </p:spPr>
        <p:txBody>
          <a:bodyPr wrap="none" rtlCol="0">
            <a:spAutoFit/>
          </a:bodyPr>
          <a:lstStyle/>
          <a:p>
            <a:r>
              <a:rPr lang="en-US" dirty="0" smtClean="0"/>
              <a:t>hysteresis</a:t>
            </a:r>
            <a:endParaRPr lang="en-US" dirty="0"/>
          </a:p>
        </p:txBody>
      </p:sp>
      <p:sp>
        <p:nvSpPr>
          <p:cNvPr id="11" name="TextBox 10"/>
          <p:cNvSpPr txBox="1"/>
          <p:nvPr/>
        </p:nvSpPr>
        <p:spPr>
          <a:xfrm>
            <a:off x="1828800" y="2133600"/>
            <a:ext cx="306494" cy="369332"/>
          </a:xfrm>
          <a:prstGeom prst="rect">
            <a:avLst/>
          </a:prstGeom>
          <a:noFill/>
        </p:spPr>
        <p:txBody>
          <a:bodyPr wrap="none" rtlCol="0">
            <a:spAutoFit/>
          </a:bodyPr>
          <a:lstStyle/>
          <a:p>
            <a:r>
              <a:rPr lang="en-US" dirty="0" smtClean="0"/>
              <a:t>0</a:t>
            </a:r>
            <a:endParaRPr lang="en-US" dirty="0"/>
          </a:p>
        </p:txBody>
      </p:sp>
      <p:cxnSp>
        <p:nvCxnSpPr>
          <p:cNvPr id="12" name="Straight Connector 11"/>
          <p:cNvCxnSpPr/>
          <p:nvPr/>
        </p:nvCxnSpPr>
        <p:spPr>
          <a:xfrm rot="10800000">
            <a:off x="1676400" y="1295400"/>
            <a:ext cx="381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0800000">
            <a:off x="2057400" y="1143000"/>
            <a:ext cx="1066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990600" y="3276600"/>
            <a:ext cx="12192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2057400" y="3124200"/>
            <a:ext cx="381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505200" y="1981200"/>
            <a:ext cx="335348" cy="369332"/>
          </a:xfrm>
          <a:prstGeom prst="rect">
            <a:avLst/>
          </a:prstGeom>
          <a:noFill/>
        </p:spPr>
        <p:txBody>
          <a:bodyPr wrap="none" rtlCol="0">
            <a:spAutoFit/>
          </a:bodyPr>
          <a:lstStyle/>
          <a:p>
            <a:r>
              <a:rPr lang="en-US" dirty="0" smtClean="0"/>
              <a:t>H</a:t>
            </a:r>
            <a:endParaRPr lang="en-US" dirty="0"/>
          </a:p>
        </p:txBody>
      </p:sp>
      <p:sp>
        <p:nvSpPr>
          <p:cNvPr id="17" name="TextBox 16"/>
          <p:cNvSpPr txBox="1"/>
          <p:nvPr/>
        </p:nvSpPr>
        <p:spPr>
          <a:xfrm>
            <a:off x="533400" y="3962400"/>
            <a:ext cx="4063933" cy="923330"/>
          </a:xfrm>
          <a:prstGeom prst="rect">
            <a:avLst/>
          </a:prstGeom>
          <a:noFill/>
        </p:spPr>
        <p:txBody>
          <a:bodyPr wrap="none" rtlCol="0">
            <a:spAutoFit/>
          </a:bodyPr>
          <a:lstStyle/>
          <a:p>
            <a:r>
              <a:rPr lang="en-US" dirty="0" smtClean="0"/>
              <a:t>H  :  coercive magnetic field strength</a:t>
            </a:r>
          </a:p>
          <a:p>
            <a:r>
              <a:rPr lang="en-US" dirty="0" smtClean="0"/>
              <a:t>B  :  </a:t>
            </a:r>
            <a:r>
              <a:rPr lang="en-US" dirty="0" err="1" smtClean="0"/>
              <a:t>remanence</a:t>
            </a:r>
            <a:r>
              <a:rPr lang="en-US" dirty="0" smtClean="0"/>
              <a:t> flux density</a:t>
            </a:r>
          </a:p>
          <a:p>
            <a:r>
              <a:rPr lang="en-US" dirty="0" smtClean="0"/>
              <a:t>B  :  saturation flux density</a:t>
            </a:r>
            <a:endParaRPr lang="en-US" dirty="0"/>
          </a:p>
        </p:txBody>
      </p:sp>
      <p:sp>
        <p:nvSpPr>
          <p:cNvPr id="18" name="TextBox 17"/>
          <p:cNvSpPr txBox="1"/>
          <p:nvPr/>
        </p:nvSpPr>
        <p:spPr>
          <a:xfrm>
            <a:off x="685800" y="3810000"/>
            <a:ext cx="261610" cy="246221"/>
          </a:xfrm>
          <a:prstGeom prst="rect">
            <a:avLst/>
          </a:prstGeom>
          <a:noFill/>
        </p:spPr>
        <p:txBody>
          <a:bodyPr wrap="none" rtlCol="0">
            <a:spAutoFit/>
          </a:bodyPr>
          <a:lstStyle/>
          <a:p>
            <a:r>
              <a:rPr lang="en-US" sz="1000" b="1" dirty="0" smtClean="0"/>
              <a:t>C</a:t>
            </a:r>
            <a:endParaRPr lang="en-US" sz="1000" b="1" dirty="0"/>
          </a:p>
        </p:txBody>
      </p:sp>
      <p:sp>
        <p:nvSpPr>
          <p:cNvPr id="19" name="TextBox 18"/>
          <p:cNvSpPr txBox="1"/>
          <p:nvPr/>
        </p:nvSpPr>
        <p:spPr>
          <a:xfrm>
            <a:off x="685800" y="4038600"/>
            <a:ext cx="239168" cy="246221"/>
          </a:xfrm>
          <a:prstGeom prst="rect">
            <a:avLst/>
          </a:prstGeom>
          <a:noFill/>
        </p:spPr>
        <p:txBody>
          <a:bodyPr wrap="none" rtlCol="0">
            <a:spAutoFit/>
          </a:bodyPr>
          <a:lstStyle/>
          <a:p>
            <a:r>
              <a:rPr lang="en-US" sz="1000" b="1" dirty="0" smtClean="0"/>
              <a:t>r</a:t>
            </a:r>
            <a:endParaRPr lang="en-US" sz="1000" b="1" dirty="0"/>
          </a:p>
        </p:txBody>
      </p:sp>
      <p:sp>
        <p:nvSpPr>
          <p:cNvPr id="20" name="TextBox 19"/>
          <p:cNvSpPr txBox="1"/>
          <p:nvPr/>
        </p:nvSpPr>
        <p:spPr>
          <a:xfrm>
            <a:off x="685800" y="4343400"/>
            <a:ext cx="250390" cy="246221"/>
          </a:xfrm>
          <a:prstGeom prst="rect">
            <a:avLst/>
          </a:prstGeom>
          <a:noFill/>
        </p:spPr>
        <p:txBody>
          <a:bodyPr wrap="none" rtlCol="0">
            <a:spAutoFit/>
          </a:bodyPr>
          <a:lstStyle/>
          <a:p>
            <a:r>
              <a:rPr lang="en-US" sz="1000" b="1" dirty="0" smtClean="0"/>
              <a:t>S</a:t>
            </a:r>
            <a:endParaRPr lang="en-US" sz="1000" b="1" dirty="0"/>
          </a:p>
        </p:txBody>
      </p:sp>
      <p:sp>
        <p:nvSpPr>
          <p:cNvPr id="21" name="TextBox 20"/>
          <p:cNvSpPr txBox="1"/>
          <p:nvPr/>
        </p:nvSpPr>
        <p:spPr>
          <a:xfrm>
            <a:off x="4953000" y="990600"/>
            <a:ext cx="510076" cy="369332"/>
          </a:xfrm>
          <a:prstGeom prst="rect">
            <a:avLst/>
          </a:prstGeom>
          <a:noFill/>
        </p:spPr>
        <p:txBody>
          <a:bodyPr wrap="none" rtlCol="0">
            <a:spAutoFit/>
          </a:bodyPr>
          <a:lstStyle/>
          <a:p>
            <a:r>
              <a:rPr lang="en-US" dirty="0" smtClean="0"/>
              <a:t>B,J</a:t>
            </a:r>
            <a:endParaRPr lang="en-US" dirty="0"/>
          </a:p>
        </p:txBody>
      </p:sp>
      <p:pic>
        <p:nvPicPr>
          <p:cNvPr id="22" name="Picture 21"/>
          <p:cNvPicPr>
            <a:picLocks noChangeAspect="1" noChangeArrowheads="1"/>
          </p:cNvPicPr>
          <p:nvPr/>
        </p:nvPicPr>
        <p:blipFill>
          <a:blip r:embed="rId6" cstate="print"/>
          <a:srcRect/>
          <a:stretch>
            <a:fillRect/>
          </a:stretch>
        </p:blipFill>
        <p:spPr bwMode="auto">
          <a:xfrm>
            <a:off x="5638800" y="3352800"/>
            <a:ext cx="381000" cy="346198"/>
          </a:xfrm>
          <a:prstGeom prst="rect">
            <a:avLst/>
          </a:prstGeom>
          <a:noFill/>
          <a:ln w="9525">
            <a:noFill/>
            <a:miter lim="800000"/>
            <a:headEnd/>
            <a:tailEnd/>
          </a:ln>
        </p:spPr>
      </p:pic>
      <p:pic>
        <p:nvPicPr>
          <p:cNvPr id="23" name="Picture 2"/>
          <p:cNvPicPr>
            <a:picLocks noChangeAspect="1" noChangeArrowheads="1"/>
          </p:cNvPicPr>
          <p:nvPr/>
        </p:nvPicPr>
        <p:blipFill>
          <a:blip r:embed="rId7" cstate="print"/>
          <a:srcRect/>
          <a:stretch>
            <a:fillRect/>
          </a:stretch>
        </p:blipFill>
        <p:spPr bwMode="auto">
          <a:xfrm>
            <a:off x="6324600" y="2667001"/>
            <a:ext cx="381000" cy="357364"/>
          </a:xfrm>
          <a:prstGeom prst="rect">
            <a:avLst/>
          </a:prstGeom>
          <a:noFill/>
          <a:ln w="9525">
            <a:noFill/>
            <a:miter lim="800000"/>
            <a:headEnd/>
            <a:tailEnd/>
          </a:ln>
        </p:spPr>
      </p:pic>
      <p:pic>
        <p:nvPicPr>
          <p:cNvPr id="24" name="Picture 3"/>
          <p:cNvPicPr>
            <a:picLocks noChangeAspect="1" noChangeArrowheads="1"/>
          </p:cNvPicPr>
          <p:nvPr/>
        </p:nvPicPr>
        <p:blipFill>
          <a:blip r:embed="rId8" cstate="print"/>
          <a:srcRect/>
          <a:stretch>
            <a:fillRect/>
          </a:stretch>
        </p:blipFill>
        <p:spPr bwMode="auto">
          <a:xfrm>
            <a:off x="6553200" y="2209800"/>
            <a:ext cx="392693" cy="381000"/>
          </a:xfrm>
          <a:prstGeom prst="rect">
            <a:avLst/>
          </a:prstGeom>
          <a:noFill/>
          <a:ln w="9525">
            <a:noFill/>
            <a:miter lim="800000"/>
            <a:headEnd/>
            <a:tailEnd/>
          </a:ln>
        </p:spPr>
      </p:pic>
      <p:pic>
        <p:nvPicPr>
          <p:cNvPr id="25" name="Picture 4"/>
          <p:cNvPicPr>
            <a:picLocks noChangeAspect="1" noChangeArrowheads="1"/>
          </p:cNvPicPr>
          <p:nvPr/>
        </p:nvPicPr>
        <p:blipFill>
          <a:blip r:embed="rId9" cstate="print"/>
          <a:srcRect/>
          <a:stretch>
            <a:fillRect/>
          </a:stretch>
        </p:blipFill>
        <p:spPr bwMode="auto">
          <a:xfrm>
            <a:off x="6858000" y="1828800"/>
            <a:ext cx="386846" cy="381000"/>
          </a:xfrm>
          <a:prstGeom prst="rect">
            <a:avLst/>
          </a:prstGeom>
          <a:noFill/>
          <a:ln w="9525">
            <a:noFill/>
            <a:miter lim="800000"/>
            <a:headEnd/>
            <a:tailEnd/>
          </a:ln>
        </p:spPr>
      </p:pic>
      <p:pic>
        <p:nvPicPr>
          <p:cNvPr id="26" name="Picture 5"/>
          <p:cNvPicPr>
            <a:picLocks noChangeAspect="1" noChangeArrowheads="1"/>
          </p:cNvPicPr>
          <p:nvPr/>
        </p:nvPicPr>
        <p:blipFill>
          <a:blip r:embed="rId10" cstate="print"/>
          <a:srcRect/>
          <a:stretch>
            <a:fillRect/>
          </a:stretch>
        </p:blipFill>
        <p:spPr bwMode="auto">
          <a:xfrm>
            <a:off x="7239000" y="1600200"/>
            <a:ext cx="376237" cy="376237"/>
          </a:xfrm>
          <a:prstGeom prst="rect">
            <a:avLst/>
          </a:prstGeom>
          <a:noFill/>
          <a:ln w="9525">
            <a:noFill/>
            <a:miter lim="800000"/>
            <a:headEnd/>
            <a:tailEnd/>
          </a:ln>
        </p:spPr>
      </p:pic>
      <p:pic>
        <p:nvPicPr>
          <p:cNvPr id="27" name="Picture 6"/>
          <p:cNvPicPr>
            <a:picLocks noChangeAspect="1" noChangeArrowheads="1"/>
          </p:cNvPicPr>
          <p:nvPr/>
        </p:nvPicPr>
        <p:blipFill>
          <a:blip r:embed="rId11" cstate="print"/>
          <a:srcRect/>
          <a:stretch>
            <a:fillRect/>
          </a:stretch>
        </p:blipFill>
        <p:spPr bwMode="auto">
          <a:xfrm>
            <a:off x="7696200" y="1447800"/>
            <a:ext cx="376237" cy="376237"/>
          </a:xfrm>
          <a:prstGeom prst="rect">
            <a:avLst/>
          </a:prstGeom>
          <a:noFill/>
          <a:ln w="9525">
            <a:noFill/>
            <a:miter lim="800000"/>
            <a:headEnd/>
            <a:tailEnd/>
          </a:ln>
        </p:spPr>
      </p:pic>
      <p:cxnSp>
        <p:nvCxnSpPr>
          <p:cNvPr id="28" name="Straight Arrow Connector 27"/>
          <p:cNvCxnSpPr/>
          <p:nvPr/>
        </p:nvCxnSpPr>
        <p:spPr>
          <a:xfrm>
            <a:off x="7162800" y="2590800"/>
            <a:ext cx="914400"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8077200" y="3124200"/>
            <a:ext cx="335348" cy="369332"/>
          </a:xfrm>
          <a:prstGeom prst="rect">
            <a:avLst/>
          </a:prstGeom>
          <a:noFill/>
        </p:spPr>
        <p:txBody>
          <a:bodyPr wrap="none" rtlCol="0">
            <a:spAutoFit/>
          </a:bodyPr>
          <a:lstStyle/>
          <a:p>
            <a:r>
              <a:rPr lang="en-US" dirty="0" smtClean="0"/>
              <a:t>H</a:t>
            </a:r>
            <a:endParaRPr lang="en-US" dirty="0"/>
          </a:p>
        </p:txBody>
      </p:sp>
      <p:sp>
        <p:nvSpPr>
          <p:cNvPr id="30" name="TextBox 29"/>
          <p:cNvSpPr txBox="1"/>
          <p:nvPr/>
        </p:nvSpPr>
        <p:spPr>
          <a:xfrm>
            <a:off x="5257800" y="3276600"/>
            <a:ext cx="306494" cy="369332"/>
          </a:xfrm>
          <a:prstGeom prst="rect">
            <a:avLst/>
          </a:prstGeom>
          <a:noFill/>
        </p:spPr>
        <p:txBody>
          <a:bodyPr wrap="none" rtlCol="0">
            <a:spAutoFit/>
          </a:bodyPr>
          <a:lstStyle/>
          <a:p>
            <a:r>
              <a:rPr lang="en-US" dirty="0" smtClean="0"/>
              <a:t>0</a:t>
            </a:r>
            <a:endParaRPr lang="en-US" dirty="0"/>
          </a:p>
        </p:txBody>
      </p:sp>
      <p:cxnSp>
        <p:nvCxnSpPr>
          <p:cNvPr id="31" name="Straight Connector 30"/>
          <p:cNvCxnSpPr/>
          <p:nvPr/>
        </p:nvCxnSpPr>
        <p:spPr>
          <a:xfrm flipV="1">
            <a:off x="5562600" y="3124200"/>
            <a:ext cx="914400" cy="15240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Curved Connector 31"/>
          <p:cNvCxnSpPr>
            <a:stCxn id="33" idx="1"/>
          </p:cNvCxnSpPr>
          <p:nvPr/>
        </p:nvCxnSpPr>
        <p:spPr>
          <a:xfrm rot="10800000">
            <a:off x="6172200" y="3200400"/>
            <a:ext cx="533400" cy="337066"/>
          </a:xfrm>
          <a:prstGeom prst="curvedConnector3">
            <a:avLst>
              <a:gd name="adj1" fmla="val 50000"/>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6705600" y="3352800"/>
            <a:ext cx="932730" cy="369332"/>
          </a:xfrm>
          <a:prstGeom prst="rect">
            <a:avLst/>
          </a:prstGeom>
          <a:noFill/>
        </p:spPr>
        <p:txBody>
          <a:bodyPr wrap="none" rtlCol="0">
            <a:spAutoFit/>
          </a:bodyPr>
          <a:lstStyle/>
          <a:p>
            <a:r>
              <a:rPr lang="en-US" dirty="0" smtClean="0"/>
              <a:t>Slope =</a:t>
            </a:r>
            <a:endParaRPr lang="en-US" dirty="0"/>
          </a:p>
        </p:txBody>
      </p:sp>
      <p:sp>
        <p:nvSpPr>
          <p:cNvPr id="34" name="TextBox 33"/>
          <p:cNvSpPr txBox="1"/>
          <p:nvPr/>
        </p:nvSpPr>
        <p:spPr>
          <a:xfrm>
            <a:off x="7696200" y="3733800"/>
            <a:ext cx="223138" cy="246221"/>
          </a:xfrm>
          <a:prstGeom prst="rect">
            <a:avLst/>
          </a:prstGeom>
          <a:noFill/>
        </p:spPr>
        <p:txBody>
          <a:bodyPr wrap="none" rtlCol="0">
            <a:spAutoFit/>
          </a:bodyPr>
          <a:lstStyle/>
          <a:p>
            <a:r>
              <a:rPr lang="en-US" sz="1000" b="1" dirty="0" smtClean="0"/>
              <a:t>i</a:t>
            </a:r>
            <a:endParaRPr lang="en-US" sz="1000" b="1" dirty="0"/>
          </a:p>
        </p:txBody>
      </p:sp>
      <p:sp>
        <p:nvSpPr>
          <p:cNvPr id="35" name="TextBox 34"/>
          <p:cNvSpPr txBox="1"/>
          <p:nvPr/>
        </p:nvSpPr>
        <p:spPr>
          <a:xfrm>
            <a:off x="4504588" y="3657600"/>
            <a:ext cx="4639412" cy="1200329"/>
          </a:xfrm>
          <a:prstGeom prst="rect">
            <a:avLst/>
          </a:prstGeom>
          <a:noFill/>
        </p:spPr>
        <p:txBody>
          <a:bodyPr wrap="none" rtlCol="0">
            <a:spAutoFit/>
          </a:bodyPr>
          <a:lstStyle/>
          <a:p>
            <a:r>
              <a:rPr lang="en-US" dirty="0" smtClean="0"/>
              <a:t>Behavior of an initially </a:t>
            </a:r>
            <a:r>
              <a:rPr lang="en-US" dirty="0" err="1" smtClean="0"/>
              <a:t>unmagnetized</a:t>
            </a:r>
            <a:endParaRPr lang="en-US" dirty="0" smtClean="0"/>
          </a:p>
          <a:p>
            <a:r>
              <a:rPr lang="en-US" dirty="0" smtClean="0"/>
              <a:t>material.</a:t>
            </a:r>
          </a:p>
          <a:p>
            <a:r>
              <a:rPr lang="en-US" dirty="0" smtClean="0"/>
              <a:t>Domain configuration during several stages</a:t>
            </a:r>
          </a:p>
          <a:p>
            <a:r>
              <a:rPr lang="en-US" dirty="0" smtClean="0"/>
              <a:t>of magnetization.</a:t>
            </a:r>
            <a:endParaRPr lang="en-US" dirty="0"/>
          </a:p>
        </p:txBody>
      </p:sp>
      <p:sp>
        <p:nvSpPr>
          <p:cNvPr id="36" name="TextBox 35"/>
          <p:cNvSpPr txBox="1"/>
          <p:nvPr/>
        </p:nvSpPr>
        <p:spPr>
          <a:xfrm>
            <a:off x="3768596" y="1219200"/>
            <a:ext cx="1633117" cy="923330"/>
          </a:xfrm>
          <a:prstGeom prst="rect">
            <a:avLst/>
          </a:prstGeom>
          <a:noFill/>
        </p:spPr>
        <p:txBody>
          <a:bodyPr wrap="none" rtlCol="0">
            <a:spAutoFit/>
          </a:bodyPr>
          <a:lstStyle/>
          <a:p>
            <a:pPr algn="ctr"/>
            <a:r>
              <a:rPr lang="en-US" dirty="0" smtClean="0">
                <a:solidFill>
                  <a:srgbClr val="3366FF"/>
                </a:solidFill>
              </a:rPr>
              <a:t>Initial </a:t>
            </a:r>
          </a:p>
          <a:p>
            <a:pPr algn="ctr"/>
            <a:r>
              <a:rPr lang="en-US" dirty="0" smtClean="0">
                <a:solidFill>
                  <a:srgbClr val="3366FF"/>
                </a:solidFill>
              </a:rPr>
              <a:t>Magnetization </a:t>
            </a:r>
          </a:p>
          <a:p>
            <a:pPr algn="ctr"/>
            <a:r>
              <a:rPr lang="en-US" dirty="0" smtClean="0">
                <a:solidFill>
                  <a:srgbClr val="3366FF"/>
                </a:solidFill>
              </a:rPr>
              <a:t>Curve</a:t>
            </a:r>
            <a:endParaRPr lang="en-US" dirty="0">
              <a:solidFill>
                <a:srgbClr val="3366FF"/>
              </a:solidFill>
            </a:endParaRPr>
          </a:p>
        </p:txBody>
      </p:sp>
      <p:cxnSp>
        <p:nvCxnSpPr>
          <p:cNvPr id="37" name="Straight Arrow Connector 36"/>
          <p:cNvCxnSpPr/>
          <p:nvPr/>
        </p:nvCxnSpPr>
        <p:spPr>
          <a:xfrm rot="10800000">
            <a:off x="2514600" y="1828800"/>
            <a:ext cx="1219200" cy="1588"/>
          </a:xfrm>
          <a:prstGeom prst="straightConnector1">
            <a:avLst/>
          </a:prstGeom>
          <a:ln w="22225">
            <a:solidFill>
              <a:srgbClr val="3366FF"/>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5105400" y="1981200"/>
            <a:ext cx="1143000" cy="381000"/>
          </a:xfrm>
          <a:prstGeom prst="straightConnector1">
            <a:avLst/>
          </a:prstGeom>
          <a:ln w="22225">
            <a:solidFill>
              <a:srgbClr val="3366FF"/>
            </a:solidFill>
            <a:tailEnd type="triangle"/>
          </a:ln>
        </p:spPr>
        <p:style>
          <a:lnRef idx="1">
            <a:schemeClr val="accent1"/>
          </a:lnRef>
          <a:fillRef idx="0">
            <a:schemeClr val="accent1"/>
          </a:fillRef>
          <a:effectRef idx="0">
            <a:schemeClr val="accent1"/>
          </a:effectRef>
          <a:fontRef idx="minor">
            <a:schemeClr val="tx1"/>
          </a:fontRef>
        </p:style>
      </p:cxnSp>
      <p:pic>
        <p:nvPicPr>
          <p:cNvPr id="39" name="Picture 38"/>
          <p:cNvPicPr>
            <a:picLocks noChangeAspect="1"/>
          </p:cNvPicPr>
          <p:nvPr/>
        </p:nvPicPr>
        <p:blipFill>
          <a:blip r:embed="rId12"/>
          <a:stretch>
            <a:fillRect/>
          </a:stretch>
        </p:blipFill>
        <p:spPr>
          <a:xfrm>
            <a:off x="1752600" y="914400"/>
            <a:ext cx="241300" cy="266700"/>
          </a:xfrm>
          <a:prstGeom prst="rect">
            <a:avLst/>
          </a:prstGeom>
        </p:spPr>
      </p:pic>
      <p:pic>
        <p:nvPicPr>
          <p:cNvPr id="40" name="Picture 39"/>
          <p:cNvPicPr>
            <a:picLocks noChangeAspect="1"/>
          </p:cNvPicPr>
          <p:nvPr/>
        </p:nvPicPr>
        <p:blipFill>
          <a:blip r:embed="rId13"/>
          <a:stretch>
            <a:fillRect/>
          </a:stretch>
        </p:blipFill>
        <p:spPr>
          <a:xfrm>
            <a:off x="1447800" y="1143000"/>
            <a:ext cx="247650" cy="266700"/>
          </a:xfrm>
          <a:prstGeom prst="rect">
            <a:avLst/>
          </a:prstGeom>
        </p:spPr>
      </p:pic>
      <p:pic>
        <p:nvPicPr>
          <p:cNvPr id="41" name="Picture 40"/>
          <p:cNvPicPr>
            <a:picLocks noChangeAspect="1"/>
          </p:cNvPicPr>
          <p:nvPr/>
        </p:nvPicPr>
        <p:blipFill>
          <a:blip r:embed="rId14"/>
          <a:stretch>
            <a:fillRect/>
          </a:stretch>
        </p:blipFill>
        <p:spPr>
          <a:xfrm>
            <a:off x="914400" y="2286000"/>
            <a:ext cx="457200" cy="249382"/>
          </a:xfrm>
          <a:prstGeom prst="rect">
            <a:avLst/>
          </a:prstGeom>
        </p:spPr>
      </p:pic>
      <p:pic>
        <p:nvPicPr>
          <p:cNvPr id="42" name="Picture 41"/>
          <p:cNvPicPr>
            <a:picLocks noChangeAspect="1"/>
          </p:cNvPicPr>
          <p:nvPr/>
        </p:nvPicPr>
        <p:blipFill>
          <a:blip r:embed="rId15"/>
          <a:stretch>
            <a:fillRect/>
          </a:stretch>
        </p:blipFill>
        <p:spPr>
          <a:xfrm>
            <a:off x="2667000" y="2286000"/>
            <a:ext cx="323850" cy="266700"/>
          </a:xfrm>
          <a:prstGeom prst="rect">
            <a:avLst/>
          </a:prstGeom>
        </p:spPr>
      </p:pic>
      <p:pic>
        <p:nvPicPr>
          <p:cNvPr id="43" name="Picture 42"/>
          <p:cNvPicPr>
            <a:picLocks noChangeAspect="1"/>
          </p:cNvPicPr>
          <p:nvPr/>
        </p:nvPicPr>
        <p:blipFill>
          <a:blip r:embed="rId16"/>
          <a:stretch>
            <a:fillRect/>
          </a:stretch>
        </p:blipFill>
        <p:spPr>
          <a:xfrm>
            <a:off x="2514600" y="2971800"/>
            <a:ext cx="381000" cy="242455"/>
          </a:xfrm>
          <a:prstGeom prst="rect">
            <a:avLst/>
          </a:prstGeom>
        </p:spPr>
      </p:pic>
      <p:pic>
        <p:nvPicPr>
          <p:cNvPr id="44" name="Picture 43"/>
          <p:cNvPicPr>
            <a:picLocks noChangeAspect="1"/>
          </p:cNvPicPr>
          <p:nvPr/>
        </p:nvPicPr>
        <p:blipFill>
          <a:blip r:embed="rId17"/>
          <a:stretch>
            <a:fillRect/>
          </a:stretch>
        </p:blipFill>
        <p:spPr>
          <a:xfrm>
            <a:off x="2133600" y="3200400"/>
            <a:ext cx="412750" cy="266700"/>
          </a:xfrm>
          <a:prstGeom prst="rect">
            <a:avLst/>
          </a:prstGeom>
        </p:spPr>
      </p:pic>
      <p:pic>
        <p:nvPicPr>
          <p:cNvPr id="45" name="Picture 44"/>
          <p:cNvPicPr>
            <a:picLocks noChangeAspect="1"/>
          </p:cNvPicPr>
          <p:nvPr/>
        </p:nvPicPr>
        <p:blipFill>
          <a:blip r:embed="rId18"/>
          <a:stretch>
            <a:fillRect/>
          </a:stretch>
        </p:blipFill>
        <p:spPr>
          <a:xfrm>
            <a:off x="7620000" y="3505200"/>
            <a:ext cx="182880" cy="228600"/>
          </a:xfrm>
          <a:prstGeom prst="rect">
            <a:avLst/>
          </a:prstGeom>
        </p:spPr>
      </p:pic>
      <p:pic>
        <p:nvPicPr>
          <p:cNvPr id="46" name="Picture 45"/>
          <p:cNvPicPr>
            <a:picLocks noChangeAspect="1"/>
          </p:cNvPicPr>
          <p:nvPr/>
        </p:nvPicPr>
        <p:blipFill>
          <a:blip r:embed="rId19"/>
          <a:stretch>
            <a:fillRect/>
          </a:stretch>
        </p:blipFill>
        <p:spPr>
          <a:xfrm>
            <a:off x="7239000" y="2362200"/>
            <a:ext cx="632178" cy="177800"/>
          </a:xfrm>
          <a:prstGeom prst="rect">
            <a:avLst/>
          </a:prstGeom>
        </p:spPr>
      </p:pic>
      <p:cxnSp>
        <p:nvCxnSpPr>
          <p:cNvPr id="47" name="Straight Arrow Connector 46"/>
          <p:cNvCxnSpPr/>
          <p:nvPr/>
        </p:nvCxnSpPr>
        <p:spPr>
          <a:xfrm flipV="1">
            <a:off x="6629400" y="1905000"/>
            <a:ext cx="76200" cy="76200"/>
          </a:xfrm>
          <a:prstGeom prst="straightConnector1">
            <a:avLst/>
          </a:prstGeom>
          <a:ln w="635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flipV="1">
            <a:off x="2514600" y="1295400"/>
            <a:ext cx="76200" cy="76200"/>
          </a:xfrm>
          <a:prstGeom prst="straightConnector1">
            <a:avLst/>
          </a:prstGeom>
          <a:ln w="508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rot="10800000" flipV="1">
            <a:off x="1600200" y="1600200"/>
            <a:ext cx="76200" cy="76200"/>
          </a:xfrm>
          <a:prstGeom prst="straightConnector1">
            <a:avLst/>
          </a:prstGeom>
          <a:ln w="50800">
            <a:solidFill>
              <a:srgbClr val="00009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flipH="1">
            <a:off x="1295400" y="2895600"/>
            <a:ext cx="76200" cy="152400"/>
          </a:xfrm>
          <a:prstGeom prst="straightConnector1">
            <a:avLst/>
          </a:prstGeom>
          <a:ln w="50800">
            <a:solidFill>
              <a:srgbClr val="00009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p:nvPr/>
        </p:nvCxnSpPr>
        <p:spPr>
          <a:xfrm flipV="1">
            <a:off x="2362200" y="2819400"/>
            <a:ext cx="76200" cy="76200"/>
          </a:xfrm>
          <a:prstGeom prst="straightConnector1">
            <a:avLst/>
          </a:prstGeom>
          <a:ln w="50800">
            <a:solidFill>
              <a:srgbClr val="00009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flipV="1">
            <a:off x="2743200" y="1295400"/>
            <a:ext cx="76200" cy="152400"/>
          </a:xfrm>
          <a:prstGeom prst="straightConnector1">
            <a:avLst/>
          </a:prstGeom>
          <a:ln w="50800">
            <a:solidFill>
              <a:srgbClr val="000090"/>
            </a:solidFill>
            <a:tailEnd type="triangle"/>
          </a:ln>
          <a:effectLst/>
        </p:spPr>
        <p:style>
          <a:lnRef idx="2">
            <a:schemeClr val="accent1"/>
          </a:lnRef>
          <a:fillRef idx="0">
            <a:schemeClr val="accent1"/>
          </a:fillRef>
          <a:effectRef idx="1">
            <a:schemeClr val="accent1"/>
          </a:effectRef>
          <a:fontRef idx="minor">
            <a:schemeClr val="tx1"/>
          </a:fontRef>
        </p:style>
      </p:cxnSp>
      <p:pic>
        <p:nvPicPr>
          <p:cNvPr id="53" name="Picture 52"/>
          <p:cNvPicPr>
            <a:picLocks noChangeAspect="1"/>
          </p:cNvPicPr>
          <p:nvPr/>
        </p:nvPicPr>
        <p:blipFill>
          <a:blip r:embed="rId20">
            <a:grayscl/>
          </a:blip>
          <a:stretch>
            <a:fillRect/>
          </a:stretch>
        </p:blipFill>
        <p:spPr>
          <a:xfrm>
            <a:off x="3124200" y="5105400"/>
            <a:ext cx="1981200" cy="1498205"/>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grayscl/>
          </a:blip>
          <a:stretch>
            <a:fillRect/>
          </a:stretch>
        </p:blipFill>
        <p:spPr>
          <a:xfrm>
            <a:off x="0" y="2590800"/>
            <a:ext cx="9144000" cy="2759782"/>
          </a:xfrm>
          <a:prstGeom prst="rect">
            <a:avLst/>
          </a:prstGeom>
        </p:spPr>
      </p:pic>
      <p:sp>
        <p:nvSpPr>
          <p:cNvPr id="35843" name="Text Box 3"/>
          <p:cNvSpPr txBox="1">
            <a:spLocks noChangeArrowheads="1"/>
          </p:cNvSpPr>
          <p:nvPr/>
        </p:nvSpPr>
        <p:spPr bwMode="auto">
          <a:xfrm>
            <a:off x="533400" y="914400"/>
            <a:ext cx="8229600" cy="461665"/>
          </a:xfrm>
          <a:prstGeom prst="rect">
            <a:avLst/>
          </a:prstGeom>
          <a:solidFill>
            <a:schemeClr val="bg1"/>
          </a:solidFill>
          <a:ln w="9525">
            <a:noFill/>
            <a:miter lim="800000"/>
            <a:headEnd/>
            <a:tailEnd/>
          </a:ln>
        </p:spPr>
        <p:txBody>
          <a:bodyPr wrap="square">
            <a:spAutoFit/>
          </a:bodyPr>
          <a:lstStyle/>
          <a:p>
            <a:r>
              <a:rPr lang="en-US" sz="2400" dirty="0"/>
              <a:t>Which material is most attractive for the storage media ?</a:t>
            </a:r>
          </a:p>
        </p:txBody>
      </p:sp>
      <p:sp>
        <p:nvSpPr>
          <p:cNvPr id="35845" name="Rectangle 5"/>
          <p:cNvSpPr>
            <a:spLocks noChangeArrowheads="1"/>
          </p:cNvSpPr>
          <p:nvPr/>
        </p:nvSpPr>
        <p:spPr bwMode="auto">
          <a:xfrm>
            <a:off x="2743200" y="228600"/>
            <a:ext cx="3862387" cy="457200"/>
          </a:xfrm>
          <a:prstGeom prst="rect">
            <a:avLst/>
          </a:prstGeom>
          <a:noFill/>
          <a:ln w="9525">
            <a:noFill/>
            <a:miter lim="800000"/>
            <a:headEnd/>
            <a:tailEnd/>
          </a:ln>
        </p:spPr>
        <p:txBody>
          <a:bodyPr wrap="none">
            <a:spAutoFit/>
          </a:bodyPr>
          <a:lstStyle/>
          <a:p>
            <a:r>
              <a:rPr lang="en-US" sz="2400" i="1" u="sng" dirty="0"/>
              <a:t>Choosing Magnetic Storage</a:t>
            </a:r>
          </a:p>
        </p:txBody>
      </p:sp>
      <p:sp>
        <p:nvSpPr>
          <p:cNvPr id="6" name="TextBox 5"/>
          <p:cNvSpPr txBox="1"/>
          <p:nvPr/>
        </p:nvSpPr>
        <p:spPr>
          <a:xfrm>
            <a:off x="8001000" y="3276600"/>
            <a:ext cx="335348" cy="369332"/>
          </a:xfrm>
          <a:prstGeom prst="rect">
            <a:avLst/>
          </a:prstGeom>
          <a:solidFill>
            <a:schemeClr val="bg1"/>
          </a:solidFill>
        </p:spPr>
        <p:txBody>
          <a:bodyPr wrap="none" rtlCol="0">
            <a:spAutoFit/>
          </a:bodyPr>
          <a:lstStyle/>
          <a:p>
            <a:r>
              <a:rPr lang="en-US" dirty="0" smtClean="0"/>
              <a:t>H</a:t>
            </a:r>
            <a:endParaRPr lang="en-US" dirty="0"/>
          </a:p>
        </p:txBody>
      </p:sp>
      <p:sp>
        <p:nvSpPr>
          <p:cNvPr id="7" name="TextBox 6"/>
          <p:cNvSpPr txBox="1"/>
          <p:nvPr/>
        </p:nvSpPr>
        <p:spPr>
          <a:xfrm>
            <a:off x="5181600" y="3276600"/>
            <a:ext cx="335348" cy="369332"/>
          </a:xfrm>
          <a:prstGeom prst="rect">
            <a:avLst/>
          </a:prstGeom>
          <a:solidFill>
            <a:schemeClr val="bg1"/>
          </a:solidFill>
        </p:spPr>
        <p:txBody>
          <a:bodyPr wrap="none" rtlCol="0">
            <a:spAutoFit/>
          </a:bodyPr>
          <a:lstStyle/>
          <a:p>
            <a:r>
              <a:rPr lang="en-US" dirty="0" smtClean="0"/>
              <a:t>H</a:t>
            </a:r>
            <a:endParaRPr lang="en-US" dirty="0"/>
          </a:p>
        </p:txBody>
      </p:sp>
      <p:sp>
        <p:nvSpPr>
          <p:cNvPr id="8" name="TextBox 7"/>
          <p:cNvSpPr txBox="1"/>
          <p:nvPr/>
        </p:nvSpPr>
        <p:spPr>
          <a:xfrm>
            <a:off x="2514600" y="3276600"/>
            <a:ext cx="335348" cy="369332"/>
          </a:xfrm>
          <a:prstGeom prst="rect">
            <a:avLst/>
          </a:prstGeom>
          <a:solidFill>
            <a:schemeClr val="bg1"/>
          </a:solidFill>
        </p:spPr>
        <p:txBody>
          <a:bodyPr wrap="none" rtlCol="0">
            <a:spAutoFit/>
          </a:bodyPr>
          <a:lstStyle/>
          <a:p>
            <a:r>
              <a:rPr lang="en-US" dirty="0" smtClean="0"/>
              <a:t>H</a:t>
            </a:r>
            <a:endParaRPr lang="en-US" dirty="0"/>
          </a:p>
        </p:txBody>
      </p:sp>
      <p:sp>
        <p:nvSpPr>
          <p:cNvPr id="3" name="TextBox 2"/>
          <p:cNvSpPr txBox="1"/>
          <p:nvPr/>
        </p:nvSpPr>
        <p:spPr>
          <a:xfrm>
            <a:off x="2362200" y="3505200"/>
            <a:ext cx="397878" cy="369332"/>
          </a:xfrm>
          <a:prstGeom prst="rect">
            <a:avLst/>
          </a:prstGeom>
          <a:noFill/>
        </p:spPr>
        <p:txBody>
          <a:bodyPr wrap="none" rtlCol="0">
            <a:spAutoFit/>
          </a:bodyPr>
          <a:lstStyle/>
          <a:p>
            <a:r>
              <a:rPr lang="en-US" dirty="0" smtClean="0"/>
              <a:t>B</a:t>
            </a:r>
            <a:r>
              <a:rPr lang="en-US" baseline="-25000" dirty="0" smtClean="0"/>
              <a:t>o</a:t>
            </a:r>
            <a:endParaRPr lang="en-US" baseline="-25000" dirty="0"/>
          </a:p>
        </p:txBody>
      </p:sp>
      <p:sp>
        <p:nvSpPr>
          <p:cNvPr id="10" name="TextBox 9"/>
          <p:cNvSpPr txBox="1"/>
          <p:nvPr/>
        </p:nvSpPr>
        <p:spPr>
          <a:xfrm>
            <a:off x="8746122" y="3505200"/>
            <a:ext cx="397878" cy="369332"/>
          </a:xfrm>
          <a:prstGeom prst="rect">
            <a:avLst/>
          </a:prstGeom>
          <a:noFill/>
        </p:spPr>
        <p:txBody>
          <a:bodyPr wrap="none" rtlCol="0">
            <a:spAutoFit/>
          </a:bodyPr>
          <a:lstStyle/>
          <a:p>
            <a:r>
              <a:rPr lang="en-US" dirty="0" smtClean="0"/>
              <a:t>B</a:t>
            </a:r>
            <a:r>
              <a:rPr lang="en-US" baseline="-25000" dirty="0" smtClean="0"/>
              <a:t>o</a:t>
            </a:r>
            <a:endParaRPr lang="en-US" baseline="-25000" dirty="0"/>
          </a:p>
        </p:txBody>
      </p:sp>
      <p:sp>
        <p:nvSpPr>
          <p:cNvPr id="11" name="TextBox 10"/>
          <p:cNvSpPr txBox="1"/>
          <p:nvPr/>
        </p:nvSpPr>
        <p:spPr>
          <a:xfrm>
            <a:off x="5562600" y="3505200"/>
            <a:ext cx="397878" cy="369332"/>
          </a:xfrm>
          <a:prstGeom prst="rect">
            <a:avLst/>
          </a:prstGeom>
          <a:noFill/>
        </p:spPr>
        <p:txBody>
          <a:bodyPr wrap="none" rtlCol="0">
            <a:spAutoFit/>
          </a:bodyPr>
          <a:lstStyle/>
          <a:p>
            <a:r>
              <a:rPr lang="en-US" dirty="0" smtClean="0"/>
              <a:t>B</a:t>
            </a:r>
            <a:r>
              <a:rPr lang="en-US" baseline="-25000" dirty="0" smtClean="0"/>
              <a:t>o</a:t>
            </a:r>
            <a:endParaRPr lang="en-US" baseline="-25000" dirty="0"/>
          </a:p>
        </p:txBody>
      </p:sp>
      <p:sp>
        <p:nvSpPr>
          <p:cNvPr id="4" name="TextBox 3"/>
          <p:cNvSpPr txBox="1"/>
          <p:nvPr/>
        </p:nvSpPr>
        <p:spPr>
          <a:xfrm>
            <a:off x="1219200" y="2209800"/>
            <a:ext cx="351378" cy="369332"/>
          </a:xfrm>
          <a:prstGeom prst="rect">
            <a:avLst/>
          </a:prstGeom>
          <a:noFill/>
        </p:spPr>
        <p:txBody>
          <a:bodyPr wrap="none" rtlCol="0">
            <a:spAutoFit/>
          </a:bodyPr>
          <a:lstStyle/>
          <a:p>
            <a:r>
              <a:rPr lang="en-US" dirty="0" smtClean="0"/>
              <a:t>M</a:t>
            </a:r>
            <a:endParaRPr lang="en-US" dirty="0"/>
          </a:p>
        </p:txBody>
      </p:sp>
      <p:sp>
        <p:nvSpPr>
          <p:cNvPr id="13" name="TextBox 12"/>
          <p:cNvSpPr txBox="1"/>
          <p:nvPr/>
        </p:nvSpPr>
        <p:spPr>
          <a:xfrm>
            <a:off x="4419600" y="2209800"/>
            <a:ext cx="351378" cy="369332"/>
          </a:xfrm>
          <a:prstGeom prst="rect">
            <a:avLst/>
          </a:prstGeom>
          <a:noFill/>
        </p:spPr>
        <p:txBody>
          <a:bodyPr wrap="none" rtlCol="0">
            <a:spAutoFit/>
          </a:bodyPr>
          <a:lstStyle/>
          <a:p>
            <a:r>
              <a:rPr lang="en-US" dirty="0" smtClean="0"/>
              <a:t>M</a:t>
            </a:r>
            <a:endParaRPr lang="en-US" dirty="0"/>
          </a:p>
        </p:txBody>
      </p:sp>
      <p:sp>
        <p:nvSpPr>
          <p:cNvPr id="14" name="TextBox 13"/>
          <p:cNvSpPr txBox="1"/>
          <p:nvPr/>
        </p:nvSpPr>
        <p:spPr>
          <a:xfrm>
            <a:off x="7543800" y="2209800"/>
            <a:ext cx="351378" cy="369332"/>
          </a:xfrm>
          <a:prstGeom prst="rect">
            <a:avLst/>
          </a:prstGeom>
          <a:noFill/>
        </p:spPr>
        <p:txBody>
          <a:bodyPr wrap="none" rtlCol="0">
            <a:spAutoFit/>
          </a:bodyPr>
          <a:lstStyle/>
          <a:p>
            <a:r>
              <a:rPr lang="en-US" dirty="0" smtClean="0"/>
              <a:t>M</a:t>
            </a:r>
            <a:endParaRPr lang="en-US" dirty="0"/>
          </a:p>
        </p:txBody>
      </p:sp>
      <p:sp>
        <p:nvSpPr>
          <p:cNvPr id="5" name="TextBox 4"/>
          <p:cNvSpPr txBox="1"/>
          <p:nvPr/>
        </p:nvSpPr>
        <p:spPr>
          <a:xfrm>
            <a:off x="6497122" y="5334000"/>
            <a:ext cx="2646878" cy="954107"/>
          </a:xfrm>
          <a:prstGeom prst="rect">
            <a:avLst/>
          </a:prstGeom>
          <a:noFill/>
          <a:ln>
            <a:solidFill>
              <a:schemeClr val="tx1"/>
            </a:solidFill>
          </a:ln>
        </p:spPr>
        <p:txBody>
          <a:bodyPr wrap="none" rtlCol="0">
            <a:spAutoFit/>
          </a:bodyPr>
          <a:lstStyle/>
          <a:p>
            <a:r>
              <a:rPr lang="en-US" sz="1400" dirty="0" smtClean="0"/>
              <a:t>Narrow hysteresis loop implies</a:t>
            </a:r>
          </a:p>
          <a:p>
            <a:r>
              <a:rPr lang="en-US" sz="1400" dirty="0" smtClean="0"/>
              <a:t>A small amount of dissipated</a:t>
            </a:r>
          </a:p>
          <a:p>
            <a:r>
              <a:rPr lang="en-US" sz="1400" dirty="0" smtClean="0"/>
              <a:t>Energy in repeatedly reversing</a:t>
            </a:r>
          </a:p>
          <a:p>
            <a:r>
              <a:rPr lang="en-US" sz="1400" dirty="0" smtClean="0"/>
              <a:t>The magnetization.</a:t>
            </a:r>
            <a:endParaRPr lang="en-US" sz="1400" dirty="0"/>
          </a:p>
        </p:txBody>
      </p:sp>
      <p:sp>
        <p:nvSpPr>
          <p:cNvPr id="12" name="Rectangular Callout 11"/>
          <p:cNvSpPr/>
          <p:nvPr/>
        </p:nvSpPr>
        <p:spPr>
          <a:xfrm>
            <a:off x="6096000" y="1981200"/>
            <a:ext cx="1295400" cy="533400"/>
          </a:xfrm>
          <a:prstGeom prst="wedgeRectCallout">
            <a:avLst>
              <a:gd name="adj1" fmla="val -38347"/>
              <a:gd name="adj2" fmla="val 98317"/>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6096000" y="1981200"/>
            <a:ext cx="1311239" cy="523220"/>
          </a:xfrm>
          <a:prstGeom prst="rect">
            <a:avLst/>
          </a:prstGeom>
          <a:noFill/>
        </p:spPr>
        <p:txBody>
          <a:bodyPr wrap="none" rtlCol="0">
            <a:spAutoFit/>
          </a:bodyPr>
          <a:lstStyle/>
          <a:p>
            <a:r>
              <a:rPr lang="en-US" sz="1400" dirty="0" smtClean="0"/>
              <a:t>Saturation</a:t>
            </a:r>
          </a:p>
          <a:p>
            <a:r>
              <a:rPr lang="en-US" sz="1400" dirty="0" smtClean="0"/>
              <a:t>Magnetization</a:t>
            </a:r>
            <a:endParaRPr lang="en-US" sz="1400" dirty="0"/>
          </a:p>
        </p:txBody>
      </p:sp>
      <p:sp>
        <p:nvSpPr>
          <p:cNvPr id="16" name="TextBox 15"/>
          <p:cNvSpPr txBox="1"/>
          <p:nvPr/>
        </p:nvSpPr>
        <p:spPr>
          <a:xfrm>
            <a:off x="2209800" y="1447800"/>
            <a:ext cx="1424413" cy="1169551"/>
          </a:xfrm>
          <a:prstGeom prst="rect">
            <a:avLst/>
          </a:prstGeom>
          <a:noFill/>
        </p:spPr>
        <p:txBody>
          <a:bodyPr wrap="none" rtlCol="0">
            <a:spAutoFit/>
          </a:bodyPr>
          <a:lstStyle/>
          <a:p>
            <a:r>
              <a:rPr lang="en-US" sz="1400" dirty="0" smtClean="0"/>
              <a:t>Retains a large</a:t>
            </a:r>
          </a:p>
          <a:p>
            <a:r>
              <a:rPr lang="en-US" sz="1400" dirty="0" smtClean="0"/>
              <a:t>fraction of the </a:t>
            </a:r>
          </a:p>
          <a:p>
            <a:r>
              <a:rPr lang="en-US" sz="1400" dirty="0" smtClean="0"/>
              <a:t>saturation field</a:t>
            </a:r>
          </a:p>
          <a:p>
            <a:r>
              <a:rPr lang="en-US" sz="1400" dirty="0" smtClean="0"/>
              <a:t>when driving</a:t>
            </a:r>
          </a:p>
          <a:p>
            <a:r>
              <a:rPr lang="en-US" sz="1400" dirty="0" smtClean="0"/>
              <a:t>field removed.</a:t>
            </a:r>
            <a:endParaRPr lang="en-US" sz="1400" dirty="0"/>
          </a:p>
        </p:txBody>
      </p:sp>
      <p:sp>
        <p:nvSpPr>
          <p:cNvPr id="21" name="Rectangular Callout 20"/>
          <p:cNvSpPr/>
          <p:nvPr/>
        </p:nvSpPr>
        <p:spPr>
          <a:xfrm>
            <a:off x="2209800" y="1447800"/>
            <a:ext cx="1371600" cy="1219200"/>
          </a:xfrm>
          <a:prstGeom prst="wedgeRectCallout">
            <a:avLst>
              <a:gd name="adj1" fmla="val -109584"/>
              <a:gd name="adj2" fmla="val 71894"/>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12"/>
          <p:cNvSpPr>
            <a:spLocks noChangeArrowheads="1"/>
          </p:cNvSpPr>
          <p:nvPr/>
        </p:nvSpPr>
        <p:spPr bwMode="auto">
          <a:xfrm>
            <a:off x="990600" y="304800"/>
            <a:ext cx="7315200" cy="457200"/>
          </a:xfrm>
          <a:prstGeom prst="rect">
            <a:avLst/>
          </a:prstGeom>
          <a:solidFill>
            <a:schemeClr val="bg1"/>
          </a:solidFill>
          <a:ln w="9525">
            <a:noFill/>
            <a:miter lim="800000"/>
            <a:headEnd/>
            <a:tailEnd/>
          </a:ln>
        </p:spPr>
        <p:txBody>
          <a:bodyPr>
            <a:spAutoFit/>
          </a:bodyPr>
          <a:lstStyle/>
          <a:p>
            <a:pPr algn="ctr"/>
            <a:r>
              <a:rPr lang="en-US" sz="2400" i="1" u="sng" dirty="0"/>
              <a:t>Thin Film Write Head</a:t>
            </a:r>
          </a:p>
        </p:txBody>
      </p:sp>
      <p:sp>
        <p:nvSpPr>
          <p:cNvPr id="5" name="TextBox 4"/>
          <p:cNvSpPr txBox="1"/>
          <p:nvPr/>
        </p:nvSpPr>
        <p:spPr>
          <a:xfrm>
            <a:off x="4648200" y="5334000"/>
            <a:ext cx="2133600" cy="1384995"/>
          </a:xfrm>
          <a:prstGeom prst="rect">
            <a:avLst/>
          </a:prstGeom>
          <a:noFill/>
        </p:spPr>
        <p:txBody>
          <a:bodyPr wrap="square" rtlCol="0">
            <a:spAutoFit/>
          </a:bodyPr>
          <a:lstStyle/>
          <a:p>
            <a:r>
              <a:rPr lang="en-US" sz="1400" dirty="0" smtClean="0"/>
              <a:t>Close-up of a hard disk head resting on a disk platter. A reflection of the head and its suspension is visible on the mirror-like disk.</a:t>
            </a:r>
            <a:endParaRPr lang="en-US" sz="1400" dirty="0"/>
          </a:p>
        </p:txBody>
      </p:sp>
      <p:pic>
        <p:nvPicPr>
          <p:cNvPr id="6" name="Picture 5"/>
          <p:cNvPicPr>
            <a:picLocks noChangeAspect="1"/>
          </p:cNvPicPr>
          <p:nvPr/>
        </p:nvPicPr>
        <p:blipFill>
          <a:blip r:embed="rId2">
            <a:grayscl/>
          </a:blip>
          <a:stretch>
            <a:fillRect/>
          </a:stretch>
        </p:blipFill>
        <p:spPr>
          <a:xfrm>
            <a:off x="1904999" y="685800"/>
            <a:ext cx="4664629" cy="4419600"/>
          </a:xfrm>
          <a:prstGeom prst="rect">
            <a:avLst/>
          </a:prstGeom>
        </p:spPr>
      </p:pic>
      <p:cxnSp>
        <p:nvCxnSpPr>
          <p:cNvPr id="7" name="Straight Arrow Connector 6"/>
          <p:cNvCxnSpPr/>
          <p:nvPr/>
        </p:nvCxnSpPr>
        <p:spPr>
          <a:xfrm>
            <a:off x="4648200" y="914400"/>
            <a:ext cx="0" cy="381000"/>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762000" y="914400"/>
            <a:ext cx="2056973" cy="369332"/>
          </a:xfrm>
          <a:prstGeom prst="rect">
            <a:avLst/>
          </a:prstGeom>
          <a:noFill/>
        </p:spPr>
        <p:txBody>
          <a:bodyPr wrap="none" rtlCol="0">
            <a:spAutoFit/>
          </a:bodyPr>
          <a:lstStyle/>
          <a:p>
            <a:r>
              <a:rPr lang="en-US" dirty="0" smtClean="0"/>
              <a:t>Recording Current</a:t>
            </a:r>
            <a:endParaRPr lang="en-US" dirty="0"/>
          </a:p>
        </p:txBody>
      </p:sp>
      <p:cxnSp>
        <p:nvCxnSpPr>
          <p:cNvPr id="9" name="Straight Arrow Connector 8"/>
          <p:cNvCxnSpPr/>
          <p:nvPr/>
        </p:nvCxnSpPr>
        <p:spPr>
          <a:xfrm>
            <a:off x="2895600" y="1143000"/>
            <a:ext cx="1752600" cy="0"/>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2895600" y="990600"/>
            <a:ext cx="2743200" cy="76200"/>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762000" y="1447800"/>
            <a:ext cx="2172390" cy="369332"/>
          </a:xfrm>
          <a:prstGeom prst="rect">
            <a:avLst/>
          </a:prstGeom>
          <a:noFill/>
        </p:spPr>
        <p:txBody>
          <a:bodyPr wrap="none" rtlCol="0">
            <a:spAutoFit/>
          </a:bodyPr>
          <a:lstStyle/>
          <a:p>
            <a:r>
              <a:rPr lang="en-US" dirty="0" smtClean="0"/>
              <a:t>Magnetic Head </a:t>
            </a:r>
            <a:r>
              <a:rPr lang="en-US" dirty="0"/>
              <a:t>C</a:t>
            </a:r>
            <a:r>
              <a:rPr lang="en-US" dirty="0" smtClean="0"/>
              <a:t>oil</a:t>
            </a:r>
            <a:endParaRPr lang="en-US" dirty="0"/>
          </a:p>
        </p:txBody>
      </p:sp>
      <p:cxnSp>
        <p:nvCxnSpPr>
          <p:cNvPr id="12" name="Straight Arrow Connector 11"/>
          <p:cNvCxnSpPr/>
          <p:nvPr/>
        </p:nvCxnSpPr>
        <p:spPr>
          <a:xfrm>
            <a:off x="2819400" y="1676400"/>
            <a:ext cx="1066800" cy="152400"/>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457200" y="2438400"/>
            <a:ext cx="2252690" cy="369332"/>
          </a:xfrm>
          <a:prstGeom prst="rect">
            <a:avLst/>
          </a:prstGeom>
          <a:noFill/>
        </p:spPr>
        <p:txBody>
          <a:bodyPr wrap="none" rtlCol="0">
            <a:spAutoFit/>
          </a:bodyPr>
          <a:lstStyle/>
          <a:p>
            <a:r>
              <a:rPr lang="en-US" dirty="0" smtClean="0"/>
              <a:t>Magnetic Head Core</a:t>
            </a:r>
            <a:endParaRPr lang="en-US" dirty="0"/>
          </a:p>
        </p:txBody>
      </p:sp>
      <p:cxnSp>
        <p:nvCxnSpPr>
          <p:cNvPr id="14" name="Straight Arrow Connector 13"/>
          <p:cNvCxnSpPr/>
          <p:nvPr/>
        </p:nvCxnSpPr>
        <p:spPr>
          <a:xfrm>
            <a:off x="2743200" y="2667000"/>
            <a:ext cx="1600200" cy="533400"/>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4260" y="3505200"/>
            <a:ext cx="2193968" cy="646331"/>
          </a:xfrm>
          <a:prstGeom prst="rect">
            <a:avLst/>
          </a:prstGeom>
          <a:noFill/>
        </p:spPr>
        <p:txBody>
          <a:bodyPr wrap="none" rtlCol="0">
            <a:spAutoFit/>
          </a:bodyPr>
          <a:lstStyle/>
          <a:p>
            <a:pPr algn="ctr"/>
            <a:r>
              <a:rPr lang="en-US" dirty="0" smtClean="0"/>
              <a:t>Recording Magnetic</a:t>
            </a:r>
          </a:p>
          <a:p>
            <a:pPr algn="ctr"/>
            <a:r>
              <a:rPr lang="en-US" dirty="0" smtClean="0"/>
              <a:t>Field</a:t>
            </a:r>
            <a:endParaRPr lang="en-US" dirty="0"/>
          </a:p>
        </p:txBody>
      </p:sp>
      <p:cxnSp>
        <p:nvCxnSpPr>
          <p:cNvPr id="16" name="Straight Arrow Connector 15"/>
          <p:cNvCxnSpPr>
            <a:stCxn id="15" idx="3"/>
          </p:cNvCxnSpPr>
          <p:nvPr/>
        </p:nvCxnSpPr>
        <p:spPr>
          <a:xfrm flipV="1">
            <a:off x="2189708" y="3276600"/>
            <a:ext cx="2229892" cy="551766"/>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pic>
        <p:nvPicPr>
          <p:cNvPr id="17" name="Picture 16" descr="l10s29.jpg"/>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6872604" y="3429000"/>
            <a:ext cx="2235200" cy="3352800"/>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grayscl/>
          </a:blip>
          <a:stretch>
            <a:fillRect/>
          </a:stretch>
        </p:blipFill>
        <p:spPr>
          <a:xfrm>
            <a:off x="4648200" y="3124200"/>
            <a:ext cx="4339167" cy="1714500"/>
          </a:xfrm>
          <a:prstGeom prst="rect">
            <a:avLst/>
          </a:prstGeom>
        </p:spPr>
      </p:pic>
      <p:sp>
        <p:nvSpPr>
          <p:cNvPr id="37892" name="Rectangle 9"/>
          <p:cNvSpPr>
            <a:spLocks noChangeArrowheads="1"/>
          </p:cNvSpPr>
          <p:nvPr/>
        </p:nvSpPr>
        <p:spPr bwMode="auto">
          <a:xfrm>
            <a:off x="2590800" y="304800"/>
            <a:ext cx="4038600" cy="457200"/>
          </a:xfrm>
          <a:prstGeom prst="rect">
            <a:avLst/>
          </a:prstGeom>
          <a:noFill/>
          <a:ln w="9525">
            <a:noFill/>
            <a:miter lim="800000"/>
            <a:headEnd/>
            <a:tailEnd/>
          </a:ln>
        </p:spPr>
        <p:txBody>
          <a:bodyPr wrap="none">
            <a:spAutoFit/>
          </a:bodyPr>
          <a:lstStyle/>
          <a:p>
            <a:r>
              <a:rPr lang="en-US" sz="2400" i="1" u="sng"/>
              <a:t>Practical Issues with Scaling</a:t>
            </a:r>
          </a:p>
        </p:txBody>
      </p:sp>
      <p:sp>
        <p:nvSpPr>
          <p:cNvPr id="37893" name="Text Box 10"/>
          <p:cNvSpPr txBox="1">
            <a:spLocks noChangeArrowheads="1"/>
          </p:cNvSpPr>
          <p:nvPr/>
        </p:nvSpPr>
        <p:spPr bwMode="auto">
          <a:xfrm>
            <a:off x="4937125" y="1600200"/>
            <a:ext cx="3902075" cy="1311275"/>
          </a:xfrm>
          <a:prstGeom prst="rect">
            <a:avLst/>
          </a:prstGeom>
          <a:noFill/>
          <a:ln w="9525">
            <a:noFill/>
            <a:miter lim="800000"/>
            <a:headEnd/>
            <a:tailEnd/>
          </a:ln>
        </p:spPr>
        <p:txBody>
          <a:bodyPr>
            <a:spAutoFit/>
          </a:bodyPr>
          <a:lstStyle/>
          <a:p>
            <a:r>
              <a:rPr lang="en-US" sz="2000"/>
              <a:t>As the magnetic domain size shrinks, the read/write head must move closer to the hard drive surface…</a:t>
            </a:r>
          </a:p>
        </p:txBody>
      </p:sp>
      <p:pic>
        <p:nvPicPr>
          <p:cNvPr id="3" name="Picture 2"/>
          <p:cNvPicPr>
            <a:picLocks noChangeAspect="1"/>
          </p:cNvPicPr>
          <p:nvPr/>
        </p:nvPicPr>
        <p:blipFill>
          <a:blip r:embed="rId3">
            <a:grayscl/>
          </a:blip>
          <a:stretch>
            <a:fillRect/>
          </a:stretch>
        </p:blipFill>
        <p:spPr>
          <a:xfrm>
            <a:off x="76200" y="1371600"/>
            <a:ext cx="3971349" cy="3505200"/>
          </a:xfrm>
          <a:prstGeom prst="rect">
            <a:avLst/>
          </a:prstGeom>
        </p:spPr>
      </p:pic>
      <p:sp>
        <p:nvSpPr>
          <p:cNvPr id="4" name="TextBox 3"/>
          <p:cNvSpPr txBox="1"/>
          <p:nvPr/>
        </p:nvSpPr>
        <p:spPr>
          <a:xfrm>
            <a:off x="228600" y="2362200"/>
            <a:ext cx="510526" cy="553998"/>
          </a:xfrm>
          <a:prstGeom prst="rect">
            <a:avLst/>
          </a:prstGeom>
          <a:noFill/>
        </p:spPr>
        <p:txBody>
          <a:bodyPr wrap="none" rtlCol="0">
            <a:spAutoFit/>
          </a:bodyPr>
          <a:lstStyle/>
          <a:p>
            <a:pPr algn="ctr"/>
            <a:r>
              <a:rPr lang="en-US" sz="1000" dirty="0" smtClean="0"/>
              <a:t>read/</a:t>
            </a:r>
          </a:p>
          <a:p>
            <a:pPr algn="ctr"/>
            <a:r>
              <a:rPr lang="en-US" sz="1000" dirty="0" smtClean="0"/>
              <a:t>write</a:t>
            </a:r>
          </a:p>
          <a:p>
            <a:pPr algn="ctr"/>
            <a:r>
              <a:rPr lang="en-US" sz="1000" dirty="0" smtClean="0"/>
              <a:t>head </a:t>
            </a:r>
            <a:endParaRPr lang="en-US" sz="1000" dirty="0"/>
          </a:p>
        </p:txBody>
      </p:sp>
      <p:sp>
        <p:nvSpPr>
          <p:cNvPr id="5" name="TextBox 4"/>
          <p:cNvSpPr txBox="1"/>
          <p:nvPr/>
        </p:nvSpPr>
        <p:spPr>
          <a:xfrm>
            <a:off x="1981200" y="2895600"/>
            <a:ext cx="838691" cy="246221"/>
          </a:xfrm>
          <a:prstGeom prst="rect">
            <a:avLst/>
          </a:prstGeom>
          <a:noFill/>
        </p:spPr>
        <p:txBody>
          <a:bodyPr wrap="none" rtlCol="0">
            <a:spAutoFit/>
          </a:bodyPr>
          <a:lstStyle/>
          <a:p>
            <a:r>
              <a:rPr lang="en-US" sz="1000" dirty="0" smtClean="0"/>
              <a:t>human hair</a:t>
            </a:r>
            <a:endParaRPr lang="en-US" sz="1000" dirty="0"/>
          </a:p>
        </p:txBody>
      </p:sp>
      <p:sp>
        <p:nvSpPr>
          <p:cNvPr id="15" name="TextBox 14"/>
          <p:cNvSpPr txBox="1"/>
          <p:nvPr/>
        </p:nvSpPr>
        <p:spPr>
          <a:xfrm>
            <a:off x="762000" y="3657600"/>
            <a:ext cx="632004" cy="400110"/>
          </a:xfrm>
          <a:prstGeom prst="rect">
            <a:avLst/>
          </a:prstGeom>
          <a:noFill/>
        </p:spPr>
        <p:txBody>
          <a:bodyPr wrap="none" rtlCol="0">
            <a:spAutoFit/>
          </a:bodyPr>
          <a:lstStyle/>
          <a:p>
            <a:pPr algn="ctr"/>
            <a:r>
              <a:rPr lang="en-US" sz="1000" dirty="0" smtClean="0"/>
              <a:t>smoke </a:t>
            </a:r>
          </a:p>
          <a:p>
            <a:pPr algn="ctr"/>
            <a:r>
              <a:rPr lang="en-US" sz="1000" dirty="0" smtClean="0"/>
              <a:t>particle</a:t>
            </a:r>
            <a:endParaRPr lang="en-US" sz="1000" dirty="0"/>
          </a:p>
        </p:txBody>
      </p:sp>
      <p:sp>
        <p:nvSpPr>
          <p:cNvPr id="6" name="TextBox 5"/>
          <p:cNvSpPr txBox="1"/>
          <p:nvPr/>
        </p:nvSpPr>
        <p:spPr>
          <a:xfrm>
            <a:off x="1905000" y="4114800"/>
            <a:ext cx="801634" cy="246221"/>
          </a:xfrm>
          <a:prstGeom prst="rect">
            <a:avLst/>
          </a:prstGeom>
          <a:noFill/>
        </p:spPr>
        <p:txBody>
          <a:bodyPr wrap="none" rtlCol="0">
            <a:spAutoFit/>
          </a:bodyPr>
          <a:lstStyle/>
          <a:p>
            <a:r>
              <a:rPr lang="en-US" sz="1000" dirty="0" smtClean="0"/>
              <a:t>fingerprint</a:t>
            </a:r>
            <a:endParaRPr lang="en-US" sz="1000" dirty="0"/>
          </a:p>
        </p:txBody>
      </p:sp>
      <p:sp>
        <p:nvSpPr>
          <p:cNvPr id="7" name="TextBox 6"/>
          <p:cNvSpPr txBox="1"/>
          <p:nvPr/>
        </p:nvSpPr>
        <p:spPr>
          <a:xfrm>
            <a:off x="3810000" y="3657600"/>
            <a:ext cx="632004" cy="400110"/>
          </a:xfrm>
          <a:prstGeom prst="rect">
            <a:avLst/>
          </a:prstGeom>
          <a:noFill/>
        </p:spPr>
        <p:txBody>
          <a:bodyPr wrap="none" rtlCol="0">
            <a:spAutoFit/>
          </a:bodyPr>
          <a:lstStyle/>
          <a:p>
            <a:r>
              <a:rPr lang="en-US" sz="1000" dirty="0" smtClean="0"/>
              <a:t>dust</a:t>
            </a:r>
          </a:p>
          <a:p>
            <a:r>
              <a:rPr lang="en-US" sz="1000" dirty="0" smtClean="0"/>
              <a:t>particle</a:t>
            </a:r>
            <a:endParaRPr lang="en-US" sz="1000" dirty="0"/>
          </a:p>
        </p:txBody>
      </p:sp>
      <p:sp>
        <p:nvSpPr>
          <p:cNvPr id="8" name="TextBox 7"/>
          <p:cNvSpPr txBox="1"/>
          <p:nvPr/>
        </p:nvSpPr>
        <p:spPr>
          <a:xfrm>
            <a:off x="76200" y="4953000"/>
            <a:ext cx="1063437" cy="400110"/>
          </a:xfrm>
          <a:prstGeom prst="rect">
            <a:avLst/>
          </a:prstGeom>
          <a:noFill/>
        </p:spPr>
        <p:txBody>
          <a:bodyPr wrap="none" rtlCol="0">
            <a:spAutoFit/>
          </a:bodyPr>
          <a:lstStyle/>
          <a:p>
            <a:pPr algn="r"/>
            <a:r>
              <a:rPr lang="en-US" sz="1000" dirty="0" smtClean="0"/>
              <a:t>magnetic oxide </a:t>
            </a:r>
          </a:p>
          <a:p>
            <a:r>
              <a:rPr lang="en-US" sz="1000" dirty="0" smtClean="0"/>
              <a:t>coating</a:t>
            </a:r>
          </a:p>
        </p:txBody>
      </p:sp>
      <p:cxnSp>
        <p:nvCxnSpPr>
          <p:cNvPr id="16" name="Straight Arrow Connector 15"/>
          <p:cNvCxnSpPr/>
          <p:nvPr/>
        </p:nvCxnSpPr>
        <p:spPr>
          <a:xfrm flipV="1">
            <a:off x="1066800" y="4419600"/>
            <a:ext cx="304800" cy="609600"/>
          </a:xfrm>
          <a:prstGeom prst="straightConnector1">
            <a:avLst/>
          </a:prstGeom>
          <a:ln>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2362200" y="4495800"/>
            <a:ext cx="1197764" cy="246221"/>
          </a:xfrm>
          <a:prstGeom prst="rect">
            <a:avLst/>
          </a:prstGeom>
          <a:noFill/>
        </p:spPr>
        <p:txBody>
          <a:bodyPr wrap="none" rtlCol="0">
            <a:spAutoFit/>
          </a:bodyPr>
          <a:lstStyle/>
          <a:p>
            <a:r>
              <a:rPr lang="en-US" sz="1000" dirty="0" smtClean="0"/>
              <a:t>aluminum platter</a:t>
            </a:r>
            <a:endParaRPr lang="en-US" sz="1000" dirty="0"/>
          </a:p>
        </p:txBody>
      </p:sp>
      <p:pic>
        <p:nvPicPr>
          <p:cNvPr id="17" name="Picture 16"/>
          <p:cNvPicPr>
            <a:picLocks noChangeAspect="1"/>
          </p:cNvPicPr>
          <p:nvPr/>
        </p:nvPicPr>
        <p:blipFill>
          <a:blip r:embed="rId4">
            <a:grayscl/>
          </a:blip>
          <a:stretch>
            <a:fillRect/>
          </a:stretch>
        </p:blipFill>
        <p:spPr>
          <a:xfrm>
            <a:off x="4483100" y="5105400"/>
            <a:ext cx="4660900" cy="1752600"/>
          </a:xfrm>
          <a:prstGeom prst="rect">
            <a:avLst/>
          </a:prstGeom>
        </p:spPr>
      </p:pic>
      <p:sp>
        <p:nvSpPr>
          <p:cNvPr id="18" name="TextBox 17"/>
          <p:cNvSpPr txBox="1"/>
          <p:nvPr/>
        </p:nvSpPr>
        <p:spPr>
          <a:xfrm>
            <a:off x="6019800" y="5715000"/>
            <a:ext cx="1651940" cy="646331"/>
          </a:xfrm>
          <a:prstGeom prst="rect">
            <a:avLst/>
          </a:prstGeom>
          <a:noFill/>
        </p:spPr>
        <p:txBody>
          <a:bodyPr wrap="none" rtlCol="0">
            <a:spAutoFit/>
          </a:bodyPr>
          <a:lstStyle/>
          <a:p>
            <a:pPr algn="ctr"/>
            <a:r>
              <a:rPr lang="en-US" dirty="0" smtClean="0"/>
              <a:t>Scaled up disk</a:t>
            </a:r>
          </a:p>
          <a:p>
            <a:pPr algn="ctr"/>
            <a:r>
              <a:rPr lang="en-US" dirty="0" smtClean="0"/>
              <a:t>structure</a:t>
            </a:r>
            <a:endParaRPr lang="en-US" dirty="0"/>
          </a:p>
        </p:txBody>
      </p:sp>
      <p:sp>
        <p:nvSpPr>
          <p:cNvPr id="19" name="TextBox 18"/>
          <p:cNvSpPr txBox="1"/>
          <p:nvPr/>
        </p:nvSpPr>
        <p:spPr>
          <a:xfrm>
            <a:off x="7495655" y="5181600"/>
            <a:ext cx="1648345" cy="246221"/>
          </a:xfrm>
          <a:prstGeom prst="rect">
            <a:avLst/>
          </a:prstGeom>
          <a:noFill/>
        </p:spPr>
        <p:txBody>
          <a:bodyPr wrap="none" rtlCol="0">
            <a:spAutoFit/>
          </a:bodyPr>
          <a:lstStyle/>
          <a:p>
            <a:r>
              <a:rPr lang="en-US" sz="1000" dirty="0" smtClean="0"/>
              <a:t>Carbon overcoat: 0.5 mm</a:t>
            </a:r>
            <a:endParaRPr lang="en-US" sz="1000" dirty="0"/>
          </a:p>
        </p:txBody>
      </p:sp>
      <p:sp>
        <p:nvSpPr>
          <p:cNvPr id="20" name="TextBox 19"/>
          <p:cNvSpPr txBox="1"/>
          <p:nvPr/>
        </p:nvSpPr>
        <p:spPr>
          <a:xfrm>
            <a:off x="6019800" y="4800600"/>
            <a:ext cx="1166693" cy="246221"/>
          </a:xfrm>
          <a:prstGeom prst="rect">
            <a:avLst/>
          </a:prstGeom>
          <a:noFill/>
        </p:spPr>
        <p:txBody>
          <a:bodyPr wrap="none" rtlCol="0">
            <a:spAutoFit/>
          </a:bodyPr>
          <a:lstStyle/>
          <a:p>
            <a:r>
              <a:rPr lang="en-US" sz="1000" dirty="0" smtClean="0"/>
              <a:t>Altitude: 1.5 mm</a:t>
            </a:r>
            <a:endParaRPr lang="en-US" sz="1000" dirty="0"/>
          </a:p>
        </p:txBody>
      </p:sp>
      <p:sp>
        <p:nvSpPr>
          <p:cNvPr id="22" name="TextBox 21"/>
          <p:cNvSpPr txBox="1"/>
          <p:nvPr/>
        </p:nvSpPr>
        <p:spPr>
          <a:xfrm>
            <a:off x="7828591" y="4876800"/>
            <a:ext cx="1315409" cy="246221"/>
          </a:xfrm>
          <a:prstGeom prst="rect">
            <a:avLst/>
          </a:prstGeom>
          <a:noFill/>
        </p:spPr>
        <p:txBody>
          <a:bodyPr wrap="none" rtlCol="0">
            <a:spAutoFit/>
          </a:bodyPr>
          <a:lstStyle/>
          <a:p>
            <a:r>
              <a:rPr lang="en-US" sz="1000" dirty="0" smtClean="0"/>
              <a:t>Lubricant: 0.15 mm</a:t>
            </a:r>
            <a:endParaRPr lang="en-US" sz="1000" dirty="0"/>
          </a:p>
        </p:txBody>
      </p:sp>
      <p:sp>
        <p:nvSpPr>
          <p:cNvPr id="24" name="TextBox 23"/>
          <p:cNvSpPr txBox="1"/>
          <p:nvPr/>
        </p:nvSpPr>
        <p:spPr>
          <a:xfrm>
            <a:off x="7405617" y="2895600"/>
            <a:ext cx="1759366" cy="246221"/>
          </a:xfrm>
          <a:prstGeom prst="rect">
            <a:avLst/>
          </a:prstGeom>
          <a:noFill/>
        </p:spPr>
        <p:txBody>
          <a:bodyPr wrap="none" rtlCol="0">
            <a:spAutoFit/>
          </a:bodyPr>
          <a:lstStyle/>
          <a:p>
            <a:r>
              <a:rPr lang="en-US" sz="1000" dirty="0" smtClean="0"/>
              <a:t>Image in the Public Domain</a:t>
            </a:r>
            <a:endParaRPr lang="en-US" sz="10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Summary</a:t>
            </a:r>
            <a:endParaRPr lang="en-US" dirty="0"/>
          </a:p>
        </p:txBody>
      </p:sp>
      <p:grpSp>
        <p:nvGrpSpPr>
          <p:cNvPr id="12" name="Group 11"/>
          <p:cNvGrpSpPr/>
          <p:nvPr/>
        </p:nvGrpSpPr>
        <p:grpSpPr>
          <a:xfrm>
            <a:off x="4495800" y="1447800"/>
            <a:ext cx="1524000" cy="584200"/>
            <a:chOff x="381000" y="3733800"/>
            <a:chExt cx="1524000" cy="584200"/>
          </a:xfrm>
        </p:grpSpPr>
        <p:sp>
          <p:nvSpPr>
            <p:cNvPr id="7" name="Text Box 86"/>
            <p:cNvSpPr txBox="1">
              <a:spLocks noChangeArrowheads="1"/>
            </p:cNvSpPr>
            <p:nvPr/>
          </p:nvSpPr>
          <p:spPr bwMode="auto">
            <a:xfrm>
              <a:off x="381000" y="3733800"/>
              <a:ext cx="1524000" cy="584200"/>
            </a:xfrm>
            <a:prstGeom prst="rect">
              <a:avLst/>
            </a:prstGeom>
            <a:noFill/>
            <a:ln w="9525">
              <a:noFill/>
              <a:miter lim="800000"/>
              <a:headEnd/>
              <a:tailEnd/>
            </a:ln>
          </p:spPr>
          <p:txBody>
            <a:bodyPr wrap="none">
              <a:spAutoFit/>
            </a:bodyPr>
            <a:lstStyle/>
            <a:p>
              <a:r>
                <a:rPr lang="en-US" sz="3200" i="1" dirty="0">
                  <a:latin typeface="Times New Roman" charset="0"/>
                </a:rPr>
                <a:t>m = </a:t>
              </a:r>
              <a:r>
                <a:rPr lang="en-US" sz="3200" i="1" dirty="0" err="1">
                  <a:solidFill>
                    <a:schemeClr val="bg1">
                      <a:lumMod val="50000"/>
                    </a:schemeClr>
                  </a:solidFill>
                  <a:latin typeface="Times New Roman" charset="0"/>
                </a:rPr>
                <a:t>i</a:t>
              </a:r>
              <a:r>
                <a:rPr lang="en-US" sz="3200" i="1" dirty="0">
                  <a:latin typeface="Times New Roman" charset="0"/>
                </a:rPr>
                <a:t> </a:t>
              </a:r>
              <a:r>
                <a:rPr lang="en-US" sz="3200" b="1" i="1" dirty="0">
                  <a:solidFill>
                    <a:srgbClr val="5B98D2"/>
                  </a:solidFill>
                  <a:latin typeface="Times New Roman" charset="0"/>
                </a:rPr>
                <a:t>a</a:t>
              </a:r>
            </a:p>
          </p:txBody>
        </p:sp>
        <p:cxnSp>
          <p:nvCxnSpPr>
            <p:cNvPr id="8" name="Straight Connector 7"/>
            <p:cNvCxnSpPr/>
            <p:nvPr/>
          </p:nvCxnSpPr>
          <p:spPr>
            <a:xfrm>
              <a:off x="500063" y="3886200"/>
              <a:ext cx="3048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6200000" flipH="1">
              <a:off x="735013" y="3816350"/>
              <a:ext cx="76200" cy="762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1406843" y="3916680"/>
              <a:ext cx="304800" cy="0"/>
            </a:xfrm>
            <a:prstGeom prst="line">
              <a:avLst/>
            </a:prstGeom>
            <a:ln>
              <a:solidFill>
                <a:srgbClr val="5B98D2"/>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rot="16200000" flipH="1">
              <a:off x="1641793" y="3846830"/>
              <a:ext cx="76200" cy="76200"/>
            </a:xfrm>
            <a:prstGeom prst="line">
              <a:avLst/>
            </a:prstGeom>
            <a:ln>
              <a:solidFill>
                <a:srgbClr val="5B98D2"/>
              </a:solidFill>
            </a:ln>
          </p:spPr>
          <p:style>
            <a:lnRef idx="2">
              <a:schemeClr val="accent1"/>
            </a:lnRef>
            <a:fillRef idx="0">
              <a:schemeClr val="accent1"/>
            </a:fillRef>
            <a:effectRef idx="1">
              <a:schemeClr val="accent1"/>
            </a:effectRef>
            <a:fontRef idx="minor">
              <a:schemeClr val="tx1"/>
            </a:fontRef>
          </p:style>
        </p:cxnSp>
      </p:grpSp>
      <p:sp>
        <p:nvSpPr>
          <p:cNvPr id="26" name="Text Box 78"/>
          <p:cNvSpPr txBox="1">
            <a:spLocks noChangeArrowheads="1"/>
          </p:cNvSpPr>
          <p:nvPr/>
        </p:nvSpPr>
        <p:spPr bwMode="auto">
          <a:xfrm>
            <a:off x="2971800" y="1447800"/>
            <a:ext cx="1211263" cy="708025"/>
          </a:xfrm>
          <a:prstGeom prst="rect">
            <a:avLst/>
          </a:prstGeom>
          <a:noFill/>
          <a:ln w="9525">
            <a:noFill/>
            <a:miter lim="800000"/>
            <a:headEnd/>
            <a:tailEnd/>
          </a:ln>
        </p:spPr>
        <p:txBody>
          <a:bodyPr wrap="none">
            <a:spAutoFit/>
          </a:bodyPr>
          <a:lstStyle/>
          <a:p>
            <a:r>
              <a:rPr lang="en-US" sz="2000" dirty="0"/>
              <a:t>Magnetic</a:t>
            </a:r>
          </a:p>
          <a:p>
            <a:r>
              <a:rPr lang="en-US" sz="2000" dirty="0"/>
              <a:t>Moment</a:t>
            </a:r>
          </a:p>
        </p:txBody>
      </p:sp>
      <p:pic>
        <p:nvPicPr>
          <p:cNvPr id="3" name="Picture 2"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9600" y="2209800"/>
            <a:ext cx="1574800" cy="381000"/>
          </a:xfrm>
          <a:prstGeom prst="rect">
            <a:avLst/>
          </a:prstGeom>
        </p:spPr>
      </p:pic>
      <p:pic>
        <p:nvPicPr>
          <p:cNvPr id="4" name="Picture 3"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9600" y="2819400"/>
            <a:ext cx="1778000" cy="457200"/>
          </a:xfrm>
          <a:prstGeom prst="rect">
            <a:avLst/>
          </a:prstGeom>
        </p:spPr>
      </p:pic>
      <p:pic>
        <p:nvPicPr>
          <p:cNvPr id="29" name="Picture 28"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3505200"/>
            <a:ext cx="2870200" cy="698500"/>
          </a:xfrm>
          <a:prstGeom prst="rect">
            <a:avLst/>
          </a:prstGeom>
        </p:spPr>
      </p:pic>
      <p:pic>
        <p:nvPicPr>
          <p:cNvPr id="30" name="Picture 29"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800" y="4419600"/>
            <a:ext cx="2921000" cy="698500"/>
          </a:xfrm>
          <a:prstGeom prst="rect">
            <a:avLst/>
          </a:prstGeom>
        </p:spPr>
      </p:pic>
      <p:pic>
        <p:nvPicPr>
          <p:cNvPr id="31" name="Picture 30"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6800" y="5334000"/>
            <a:ext cx="1524000" cy="457200"/>
          </a:xfrm>
          <a:prstGeom prst="rect">
            <a:avLst/>
          </a:prstGeom>
        </p:spPr>
      </p:pic>
      <p:pic>
        <p:nvPicPr>
          <p:cNvPr id="28" name="Picture 27" descr="l10s4and31.jpg"/>
          <p:cNvPicPr>
            <a:picLocks noChangeAspect="1"/>
          </p:cNvPicPr>
          <p:nvPr/>
        </p:nvPicPr>
        <p:blipFill>
          <a:blip r:embed="rId7">
            <a:grayscl/>
            <a:extLst>
              <a:ext uri="{28A0092B-C50C-407E-A947-70E740481C1C}">
                <a14:useLocalDpi xmlns:a14="http://schemas.microsoft.com/office/drawing/2010/main" val="0"/>
              </a:ext>
            </a:extLst>
          </a:blip>
          <a:stretch>
            <a:fillRect/>
          </a:stretch>
        </p:blipFill>
        <p:spPr>
          <a:xfrm>
            <a:off x="152400" y="76200"/>
            <a:ext cx="2895600" cy="3420215"/>
          </a:xfrm>
          <a:prstGeom prst="rect">
            <a:avLst/>
          </a:prstGeom>
        </p:spPr>
      </p:pic>
      <p:pic>
        <p:nvPicPr>
          <p:cNvPr id="32" name="Picture 4"/>
          <p:cNvPicPr>
            <a:picLocks noChangeAspect="1" noChangeArrowheads="1"/>
          </p:cNvPicPr>
          <p:nvPr/>
        </p:nvPicPr>
        <p:blipFill>
          <a:blip r:embed="rId8" cstate="print"/>
          <a:srcRect/>
          <a:stretch>
            <a:fillRect/>
          </a:stretch>
        </p:blipFill>
        <p:spPr bwMode="auto">
          <a:xfrm>
            <a:off x="4800600" y="3733800"/>
            <a:ext cx="2892911" cy="2667000"/>
          </a:xfrm>
          <a:prstGeom prst="rect">
            <a:avLst/>
          </a:prstGeom>
          <a:noFill/>
          <a:ln w="9525">
            <a:noFill/>
            <a:miter lim="800000"/>
            <a:headEnd/>
            <a:tailEnd/>
          </a:ln>
        </p:spPr>
      </p:pic>
      <p:cxnSp>
        <p:nvCxnSpPr>
          <p:cNvPr id="33" name="Straight Arrow Connector 32"/>
          <p:cNvCxnSpPr/>
          <p:nvPr/>
        </p:nvCxnSpPr>
        <p:spPr>
          <a:xfrm rot="10800000">
            <a:off x="6781800" y="5486400"/>
            <a:ext cx="381000" cy="3048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6019800" y="4876800"/>
            <a:ext cx="306494" cy="369332"/>
          </a:xfrm>
          <a:prstGeom prst="rect">
            <a:avLst/>
          </a:prstGeom>
          <a:noFill/>
        </p:spPr>
        <p:txBody>
          <a:bodyPr wrap="none" rtlCol="0">
            <a:spAutoFit/>
          </a:bodyPr>
          <a:lstStyle/>
          <a:p>
            <a:r>
              <a:rPr lang="en-US" dirty="0" smtClean="0"/>
              <a:t>0</a:t>
            </a:r>
            <a:endParaRPr lang="en-US" dirty="0"/>
          </a:p>
        </p:txBody>
      </p:sp>
      <p:cxnSp>
        <p:nvCxnSpPr>
          <p:cNvPr id="35" name="Straight Connector 34"/>
          <p:cNvCxnSpPr/>
          <p:nvPr/>
        </p:nvCxnSpPr>
        <p:spPr>
          <a:xfrm rot="10800000">
            <a:off x="5867400" y="4038600"/>
            <a:ext cx="381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10800000">
            <a:off x="6248400" y="3886200"/>
            <a:ext cx="1066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0800000">
            <a:off x="5181600" y="6019800"/>
            <a:ext cx="12192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0800000">
            <a:off x="6248400" y="5867400"/>
            <a:ext cx="381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7696200" y="4724400"/>
            <a:ext cx="335348" cy="369332"/>
          </a:xfrm>
          <a:prstGeom prst="rect">
            <a:avLst/>
          </a:prstGeom>
          <a:noFill/>
        </p:spPr>
        <p:txBody>
          <a:bodyPr wrap="none" rtlCol="0">
            <a:spAutoFit/>
          </a:bodyPr>
          <a:lstStyle/>
          <a:p>
            <a:r>
              <a:rPr lang="en-US" dirty="0" smtClean="0"/>
              <a:t>H</a:t>
            </a:r>
            <a:endParaRPr lang="en-US" dirty="0"/>
          </a:p>
        </p:txBody>
      </p:sp>
      <p:pic>
        <p:nvPicPr>
          <p:cNvPr id="40" name="Picture 39"/>
          <p:cNvPicPr>
            <a:picLocks noChangeAspect="1"/>
          </p:cNvPicPr>
          <p:nvPr/>
        </p:nvPicPr>
        <p:blipFill>
          <a:blip r:embed="rId9"/>
          <a:stretch>
            <a:fillRect/>
          </a:stretch>
        </p:blipFill>
        <p:spPr>
          <a:xfrm>
            <a:off x="5943600" y="3657600"/>
            <a:ext cx="241300" cy="266700"/>
          </a:xfrm>
          <a:prstGeom prst="rect">
            <a:avLst/>
          </a:prstGeom>
        </p:spPr>
      </p:pic>
      <p:pic>
        <p:nvPicPr>
          <p:cNvPr id="41" name="Picture 40"/>
          <p:cNvPicPr>
            <a:picLocks noChangeAspect="1"/>
          </p:cNvPicPr>
          <p:nvPr/>
        </p:nvPicPr>
        <p:blipFill>
          <a:blip r:embed="rId10"/>
          <a:stretch>
            <a:fillRect/>
          </a:stretch>
        </p:blipFill>
        <p:spPr>
          <a:xfrm>
            <a:off x="5638800" y="3886200"/>
            <a:ext cx="247650" cy="266700"/>
          </a:xfrm>
          <a:prstGeom prst="rect">
            <a:avLst/>
          </a:prstGeom>
        </p:spPr>
      </p:pic>
      <p:pic>
        <p:nvPicPr>
          <p:cNvPr id="42" name="Picture 41"/>
          <p:cNvPicPr>
            <a:picLocks noChangeAspect="1"/>
          </p:cNvPicPr>
          <p:nvPr/>
        </p:nvPicPr>
        <p:blipFill>
          <a:blip r:embed="rId11"/>
          <a:stretch>
            <a:fillRect/>
          </a:stretch>
        </p:blipFill>
        <p:spPr>
          <a:xfrm>
            <a:off x="5105400" y="5029200"/>
            <a:ext cx="457200" cy="249382"/>
          </a:xfrm>
          <a:prstGeom prst="rect">
            <a:avLst/>
          </a:prstGeom>
        </p:spPr>
      </p:pic>
      <p:pic>
        <p:nvPicPr>
          <p:cNvPr id="43" name="Picture 42"/>
          <p:cNvPicPr>
            <a:picLocks noChangeAspect="1"/>
          </p:cNvPicPr>
          <p:nvPr/>
        </p:nvPicPr>
        <p:blipFill>
          <a:blip r:embed="rId12"/>
          <a:stretch>
            <a:fillRect/>
          </a:stretch>
        </p:blipFill>
        <p:spPr>
          <a:xfrm>
            <a:off x="6858000" y="5029200"/>
            <a:ext cx="323850" cy="266700"/>
          </a:xfrm>
          <a:prstGeom prst="rect">
            <a:avLst/>
          </a:prstGeom>
        </p:spPr>
      </p:pic>
      <p:pic>
        <p:nvPicPr>
          <p:cNvPr id="44" name="Picture 43"/>
          <p:cNvPicPr>
            <a:picLocks noChangeAspect="1"/>
          </p:cNvPicPr>
          <p:nvPr/>
        </p:nvPicPr>
        <p:blipFill>
          <a:blip r:embed="rId13"/>
          <a:stretch>
            <a:fillRect/>
          </a:stretch>
        </p:blipFill>
        <p:spPr>
          <a:xfrm>
            <a:off x="6705600" y="5715000"/>
            <a:ext cx="381000" cy="242455"/>
          </a:xfrm>
          <a:prstGeom prst="rect">
            <a:avLst/>
          </a:prstGeom>
        </p:spPr>
      </p:pic>
      <p:pic>
        <p:nvPicPr>
          <p:cNvPr id="45" name="Picture 44"/>
          <p:cNvPicPr>
            <a:picLocks noChangeAspect="1"/>
          </p:cNvPicPr>
          <p:nvPr/>
        </p:nvPicPr>
        <p:blipFill>
          <a:blip r:embed="rId14"/>
          <a:stretch>
            <a:fillRect/>
          </a:stretch>
        </p:blipFill>
        <p:spPr>
          <a:xfrm>
            <a:off x="6324600" y="5943600"/>
            <a:ext cx="412750" cy="266700"/>
          </a:xfrm>
          <a:prstGeom prst="rect">
            <a:avLst/>
          </a:prstGeom>
        </p:spPr>
      </p:pic>
      <p:cxnSp>
        <p:nvCxnSpPr>
          <p:cNvPr id="46" name="Straight Arrow Connector 45"/>
          <p:cNvCxnSpPr/>
          <p:nvPr/>
        </p:nvCxnSpPr>
        <p:spPr>
          <a:xfrm flipV="1">
            <a:off x="6705600" y="4038600"/>
            <a:ext cx="76200" cy="76200"/>
          </a:xfrm>
          <a:prstGeom prst="straightConnector1">
            <a:avLst/>
          </a:prstGeom>
          <a:ln w="508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rot="10800000" flipV="1">
            <a:off x="5791200" y="4343400"/>
            <a:ext cx="76200" cy="76200"/>
          </a:xfrm>
          <a:prstGeom prst="straightConnector1">
            <a:avLst/>
          </a:prstGeom>
          <a:ln w="50800">
            <a:solidFill>
              <a:srgbClr val="00009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flipH="1">
            <a:off x="5486400" y="5638800"/>
            <a:ext cx="76200" cy="152400"/>
          </a:xfrm>
          <a:prstGeom prst="straightConnector1">
            <a:avLst/>
          </a:prstGeom>
          <a:ln w="50800">
            <a:solidFill>
              <a:srgbClr val="00009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flipV="1">
            <a:off x="6553200" y="5562600"/>
            <a:ext cx="76200" cy="76200"/>
          </a:xfrm>
          <a:prstGeom prst="straightConnector1">
            <a:avLst/>
          </a:prstGeom>
          <a:ln w="50800">
            <a:solidFill>
              <a:srgbClr val="00009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flipV="1">
            <a:off x="6934200" y="4038600"/>
            <a:ext cx="76200" cy="152400"/>
          </a:xfrm>
          <a:prstGeom prst="straightConnector1">
            <a:avLst/>
          </a:prstGeom>
          <a:ln w="50800">
            <a:solidFill>
              <a:srgbClr val="000090"/>
            </a:solidFill>
            <a:tailEnd type="triangle"/>
          </a:ln>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3" descr="boarder2.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flipH="1">
            <a:off x="33338" y="1638300"/>
            <a:ext cx="8934450" cy="446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6" descr="latex-image-1.pd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230813" y="2187575"/>
            <a:ext cx="26670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descr="txp_fig"/>
          <p:cNvPicPr>
            <a:picLocks noChangeAspect="1" noChangeArrowheads="1"/>
          </p:cNvPicPr>
          <p:nvPr>
            <p:custDataLst>
              <p:tags r:id="rId1"/>
            </p:custDataLst>
          </p:nvPr>
        </p:nvPicPr>
        <p:blipFill>
          <a:blip r:embed="rId7">
            <a:extLst>
              <a:ext uri="{28A0092B-C50C-407E-A947-70E740481C1C}">
                <a14:useLocalDpi xmlns:a14="http://schemas.microsoft.com/office/drawing/2010/main" val="0"/>
              </a:ext>
            </a:extLst>
          </a:blip>
          <a:srcRect/>
          <a:stretch>
            <a:fillRect/>
          </a:stretch>
        </p:blipFill>
        <p:spPr bwMode="auto">
          <a:xfrm>
            <a:off x="4876800" y="4473575"/>
            <a:ext cx="120967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3"/>
          <p:cNvSpPr>
            <a:spLocks noChangeArrowheads="1"/>
          </p:cNvSpPr>
          <p:nvPr/>
        </p:nvSpPr>
        <p:spPr bwMode="auto">
          <a:xfrm>
            <a:off x="1296988" y="1116013"/>
            <a:ext cx="1879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i="1" u="sng">
                <a:latin typeface="Trebuchet MS" charset="0"/>
                <a:cs typeface="Trebuchet MS" charset="0"/>
              </a:rPr>
              <a:t>Electric Fields</a:t>
            </a:r>
          </a:p>
        </p:txBody>
      </p:sp>
      <p:sp>
        <p:nvSpPr>
          <p:cNvPr id="21" name="Rectangle 4"/>
          <p:cNvSpPr>
            <a:spLocks noChangeArrowheads="1"/>
          </p:cNvSpPr>
          <p:nvPr/>
        </p:nvSpPr>
        <p:spPr bwMode="auto">
          <a:xfrm>
            <a:off x="5884863" y="1116013"/>
            <a:ext cx="20351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i="1" u="sng">
                <a:latin typeface="Trebuchet MS" charset="0"/>
                <a:cs typeface="Trebuchet MS" charset="0"/>
              </a:rPr>
              <a:t>Magnetic Fields</a:t>
            </a:r>
          </a:p>
        </p:txBody>
      </p:sp>
      <p:sp>
        <p:nvSpPr>
          <p:cNvPr id="22" name="Oval 8"/>
          <p:cNvSpPr>
            <a:spLocks noChangeArrowheads="1"/>
          </p:cNvSpPr>
          <p:nvPr/>
        </p:nvSpPr>
        <p:spPr bwMode="auto">
          <a:xfrm>
            <a:off x="5351463" y="2516188"/>
            <a:ext cx="228600" cy="2286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3" name="Oval 12"/>
          <p:cNvSpPr>
            <a:spLocks noChangeArrowheads="1"/>
          </p:cNvSpPr>
          <p:nvPr/>
        </p:nvSpPr>
        <p:spPr bwMode="auto">
          <a:xfrm>
            <a:off x="598488" y="2516188"/>
            <a:ext cx="228600" cy="2286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4" name="Oval 13"/>
          <p:cNvSpPr>
            <a:spLocks noChangeArrowheads="1"/>
          </p:cNvSpPr>
          <p:nvPr/>
        </p:nvSpPr>
        <p:spPr bwMode="auto">
          <a:xfrm>
            <a:off x="4889500" y="4656138"/>
            <a:ext cx="228600" cy="2286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25" name="Picture 14" descr="txp_fig"/>
          <p:cNvPicPr>
            <a:picLocks noChangeAspect="1" noChangeArrowheads="1"/>
          </p:cNvPicPr>
          <p:nvPr>
            <p:custDataLst>
              <p:tags r:id="rId2"/>
            </p:custDataLst>
          </p:nvPr>
        </p:nvPicPr>
        <p:blipFill>
          <a:blip r:embed="rId8">
            <a:extLst>
              <a:ext uri="{28A0092B-C50C-407E-A947-70E740481C1C}">
                <a14:useLocalDpi xmlns:a14="http://schemas.microsoft.com/office/drawing/2010/main" val="0"/>
              </a:ext>
            </a:extLst>
          </a:blip>
          <a:srcRect/>
          <a:stretch>
            <a:fillRect/>
          </a:stretch>
        </p:blipFill>
        <p:spPr bwMode="auto">
          <a:xfrm>
            <a:off x="4986338" y="5099050"/>
            <a:ext cx="1608137"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5" descr="txp_fig"/>
          <p:cNvPicPr>
            <a:picLocks noChangeAspect="1" noChangeArrowheads="1"/>
          </p:cNvPicPr>
          <p:nvPr>
            <p:custDataLst>
              <p:tags r:id="rId3"/>
            </p:custDataLst>
          </p:nvPr>
        </p:nvPicPr>
        <p:blipFill>
          <a:blip r:embed="rId9">
            <a:extLst>
              <a:ext uri="{28A0092B-C50C-407E-A947-70E740481C1C}">
                <a14:useLocalDpi xmlns:a14="http://schemas.microsoft.com/office/drawing/2010/main" val="0"/>
              </a:ext>
            </a:extLst>
          </a:blip>
          <a:srcRect/>
          <a:stretch>
            <a:fillRect/>
          </a:stretch>
        </p:blipFill>
        <p:spPr bwMode="auto">
          <a:xfrm>
            <a:off x="6662738" y="5086350"/>
            <a:ext cx="1820862"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le 16"/>
          <p:cNvSpPr>
            <a:spLocks noChangeArrowheads="1"/>
          </p:cNvSpPr>
          <p:nvPr/>
        </p:nvSpPr>
        <p:spPr bwMode="auto">
          <a:xfrm>
            <a:off x="2971800" y="304800"/>
            <a:ext cx="31119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2400" i="1" u="sng" dirty="0" smtClean="0">
                <a:latin typeface="Trebuchet MS" charset="0"/>
                <a:cs typeface="Trebuchet MS" charset="0"/>
              </a:rPr>
              <a:t>Maxwell</a:t>
            </a:r>
            <a:r>
              <a:rPr lang="ja-JP" altLang="en-US" sz="2400" i="1" u="sng" dirty="0" smtClean="0">
                <a:latin typeface="Trebuchet MS" charset="0"/>
                <a:cs typeface="Trebuchet MS" charset="0"/>
              </a:rPr>
              <a:t>’</a:t>
            </a:r>
            <a:r>
              <a:rPr lang="en-US" altLang="ja-JP" sz="2400" i="1" u="sng" dirty="0" smtClean="0">
                <a:latin typeface="Trebuchet MS" charset="0"/>
                <a:cs typeface="Trebuchet MS" charset="0"/>
              </a:rPr>
              <a:t>s </a:t>
            </a:r>
            <a:r>
              <a:rPr lang="en-US" altLang="ja-JP" sz="2400" i="1" u="sng" dirty="0">
                <a:latin typeface="Trebuchet MS" charset="0"/>
                <a:cs typeface="Trebuchet MS" charset="0"/>
              </a:rPr>
              <a:t>Equations</a:t>
            </a:r>
            <a:endParaRPr lang="en-US" sz="2400" i="1" u="sng" dirty="0">
              <a:latin typeface="Trebuchet MS" charset="0"/>
              <a:cs typeface="Trebuchet MS" charset="0"/>
            </a:endParaRPr>
          </a:p>
        </p:txBody>
      </p:sp>
      <p:sp>
        <p:nvSpPr>
          <p:cNvPr id="28" name="Text Box 22"/>
          <p:cNvSpPr txBox="1">
            <a:spLocks noChangeArrowheads="1"/>
          </p:cNvSpPr>
          <p:nvPr/>
        </p:nvSpPr>
        <p:spPr bwMode="auto">
          <a:xfrm>
            <a:off x="1946275" y="3513138"/>
            <a:ext cx="9191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3200" b="1">
                <a:latin typeface="Trebuchet MS" charset="0"/>
                <a:cs typeface="Trebuchet MS" charset="0"/>
              </a:rPr>
              <a:t>EQS</a:t>
            </a:r>
          </a:p>
        </p:txBody>
      </p:sp>
      <p:sp>
        <p:nvSpPr>
          <p:cNvPr id="29" name="Text Box 24"/>
          <p:cNvSpPr txBox="1">
            <a:spLocks noChangeArrowheads="1"/>
          </p:cNvSpPr>
          <p:nvPr/>
        </p:nvSpPr>
        <p:spPr bwMode="auto">
          <a:xfrm>
            <a:off x="6296025" y="3471863"/>
            <a:ext cx="990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3200" b="1">
                <a:latin typeface="Trebuchet MS" charset="0"/>
                <a:cs typeface="Trebuchet MS" charset="0"/>
              </a:rPr>
              <a:t>MQS</a:t>
            </a:r>
          </a:p>
        </p:txBody>
      </p:sp>
      <p:pic>
        <p:nvPicPr>
          <p:cNvPr id="30" name="Picture 4" descr="latex-image-1.pdf"/>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020763" y="4705350"/>
            <a:ext cx="25146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5" descr="latex-image-1.pdf"/>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22288" y="2187575"/>
            <a:ext cx="3830637"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linds(horizont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26"/>
                                        </p:tgtEl>
                                      </p:cBhvr>
                                    </p:animEffect>
                                    <p:set>
                                      <p:cBhvr>
                                        <p:cTn id="12" dur="1" fill="hold">
                                          <p:stCondLst>
                                            <p:cond delay="499"/>
                                          </p:stCondLst>
                                        </p:cTn>
                                        <p:tgtEl>
                                          <p:spTgt spid="26"/>
                                        </p:tgtEl>
                                        <p:attrNameLst>
                                          <p:attrName>style.visibility</p:attrName>
                                        </p:attrNameLst>
                                      </p:cBhvr>
                                      <p:to>
                                        <p:strVal val="hidden"/>
                                      </p:to>
                                    </p:set>
                                  </p:childTnLst>
                                </p:cTn>
                              </p:par>
                              <p:par>
                                <p:cTn id="13" presetID="3" presetClass="entr" presetSubtype="1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blinds(horizontal)">
                                      <p:cBhvr>
                                        <p:cTn id="1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81074" y="838200"/>
            <a:ext cx="1457326" cy="246221"/>
          </a:xfrm>
          <a:prstGeom prst="rect">
            <a:avLst/>
          </a:prstGeom>
        </p:spPr>
        <p:txBody>
          <a:bodyPr wrap="square">
            <a:spAutoFit/>
          </a:bodyPr>
          <a:lstStyle/>
          <a:p>
            <a:pPr lvl="0"/>
            <a:r>
              <a:rPr lang="en-US" sz="1000" dirty="0" smtClean="0">
                <a:solidFill>
                  <a:srgbClr val="000000"/>
                </a:solidFill>
                <a:latin typeface="Arial" pitchFamily="34" charset="0"/>
                <a:cs typeface="Arial" pitchFamily="34" charset="0"/>
              </a:rPr>
              <a:t>MIT </a:t>
            </a:r>
            <a:r>
              <a:rPr lang="en-US" sz="1000" dirty="0" err="1" smtClean="0">
                <a:solidFill>
                  <a:srgbClr val="000000"/>
                </a:solidFill>
                <a:latin typeface="Arial" pitchFamily="34" charset="0"/>
                <a:cs typeface="Arial" pitchFamily="34" charset="0"/>
              </a:rPr>
              <a:t>OpenCourseWare</a:t>
            </a:r>
            <a:endParaRPr lang="en-US" sz="1000" dirty="0">
              <a:solidFill>
                <a:srgbClr val="000000"/>
              </a:solidFill>
              <a:latin typeface="Arial" pitchFamily="34" charset="0"/>
              <a:cs typeface="Arial" pitchFamily="34" charset="0"/>
            </a:endParaRPr>
          </a:p>
        </p:txBody>
      </p:sp>
      <p:sp>
        <p:nvSpPr>
          <p:cNvPr id="5" name="Rectangle 4"/>
          <p:cNvSpPr/>
          <p:nvPr/>
        </p:nvSpPr>
        <p:spPr>
          <a:xfrm>
            <a:off x="990600" y="990600"/>
            <a:ext cx="1447800" cy="246221"/>
          </a:xfrm>
          <a:prstGeom prst="rect">
            <a:avLst/>
          </a:prstGeom>
        </p:spPr>
        <p:txBody>
          <a:bodyPr wrap="square">
            <a:spAutoFit/>
          </a:bodyPr>
          <a:lstStyle/>
          <a:p>
            <a:r>
              <a:rPr lang="en-US" sz="1000" dirty="0">
                <a:latin typeface="Arial" pitchFamily="34" charset="0"/>
                <a:cs typeface="Arial" pitchFamily="34" charset="0"/>
                <a:hlinkClick r:id="rId3"/>
              </a:rPr>
              <a:t>http://ocw.mit.edu</a:t>
            </a:r>
            <a:endParaRPr lang="en-US" sz="1000" dirty="0">
              <a:latin typeface="Arial" pitchFamily="34" charset="0"/>
              <a:cs typeface="Arial" pitchFamily="34" charset="0"/>
            </a:endParaRPr>
          </a:p>
        </p:txBody>
      </p:sp>
      <p:sp>
        <p:nvSpPr>
          <p:cNvPr id="6" name="Rectangle 5"/>
          <p:cNvSpPr/>
          <p:nvPr/>
        </p:nvSpPr>
        <p:spPr>
          <a:xfrm>
            <a:off x="990600" y="1905000"/>
            <a:ext cx="3886200" cy="276999"/>
          </a:xfrm>
          <a:prstGeom prst="rect">
            <a:avLst/>
          </a:prstGeom>
        </p:spPr>
        <p:txBody>
          <a:bodyPr wrap="square">
            <a:spAutoFit/>
          </a:bodyPr>
          <a:lstStyle/>
          <a:p>
            <a:r>
              <a:rPr lang="en-US" sz="1200" dirty="0">
                <a:latin typeface="Arial" pitchFamily="34" charset="0"/>
                <a:cs typeface="Arial" pitchFamily="34" charset="0"/>
              </a:rPr>
              <a:t>6.007 Electromagnetic Energy: From Motors to Lasers</a:t>
            </a:r>
          </a:p>
        </p:txBody>
      </p:sp>
      <p:sp>
        <p:nvSpPr>
          <p:cNvPr id="7" name="Rectangle 6"/>
          <p:cNvSpPr/>
          <p:nvPr/>
        </p:nvSpPr>
        <p:spPr>
          <a:xfrm>
            <a:off x="958049" y="2133600"/>
            <a:ext cx="870751" cy="246221"/>
          </a:xfrm>
          <a:prstGeom prst="rect">
            <a:avLst/>
          </a:prstGeom>
        </p:spPr>
        <p:txBody>
          <a:bodyPr wrap="none">
            <a:spAutoFit/>
          </a:bodyPr>
          <a:lstStyle/>
          <a:p>
            <a:r>
              <a:rPr lang="en-US" sz="1000" dirty="0">
                <a:latin typeface="Arial" pitchFamily="34" charset="0"/>
                <a:cs typeface="Arial" pitchFamily="34" charset="0"/>
              </a:rPr>
              <a:t>Spring 2011</a:t>
            </a:r>
          </a:p>
        </p:txBody>
      </p:sp>
      <p:sp>
        <p:nvSpPr>
          <p:cNvPr id="8" name="Rectangle 7"/>
          <p:cNvSpPr/>
          <p:nvPr/>
        </p:nvSpPr>
        <p:spPr>
          <a:xfrm>
            <a:off x="914400" y="3124200"/>
            <a:ext cx="5943600" cy="246221"/>
          </a:xfrm>
          <a:prstGeom prst="rect">
            <a:avLst/>
          </a:prstGeom>
        </p:spPr>
        <p:txBody>
          <a:bodyPr wrap="square">
            <a:spAutoFit/>
          </a:bodyPr>
          <a:lstStyle/>
          <a:p>
            <a:r>
              <a:rPr lang="en-US" sz="1000" dirty="0">
                <a:latin typeface="Arial" pitchFamily="34" charset="0"/>
                <a:cs typeface="Arial" pitchFamily="34" charset="0"/>
              </a:rPr>
              <a:t>For information about citing these materials or our Terms of Use, visit: </a:t>
            </a:r>
            <a:r>
              <a:rPr lang="en-US" sz="1000" dirty="0">
                <a:latin typeface="Arial" pitchFamily="34" charset="0"/>
                <a:cs typeface="Arial" pitchFamily="34" charset="0"/>
                <a:hlinkClick r:id="rId4"/>
              </a:rPr>
              <a:t>http://ocw.mit.edu/terms</a:t>
            </a:r>
            <a:r>
              <a:rPr lang="en-US" sz="1000" dirty="0">
                <a:latin typeface="Arial" pitchFamily="34" charset="0"/>
                <a:cs typeface="Arial" pitchFamily="34" charset="0"/>
              </a:rPr>
              <a:t>.</a:t>
            </a:r>
          </a:p>
        </p:txBody>
      </p:sp>
    </p:spTree>
    <p:extLst>
      <p:ext uri="{BB962C8B-B14F-4D97-AF65-F5344CB8AC3E}">
        <p14:creationId xmlns:p14="http://schemas.microsoft.com/office/powerpoint/2010/main" val="2308360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ChangeArrowheads="1"/>
          </p:cNvSpPr>
          <p:nvPr/>
        </p:nvSpPr>
        <p:spPr bwMode="auto">
          <a:xfrm>
            <a:off x="1203325" y="381000"/>
            <a:ext cx="2322513" cy="457200"/>
          </a:xfrm>
          <a:prstGeom prst="rect">
            <a:avLst/>
          </a:prstGeom>
          <a:noFill/>
          <a:ln w="9525">
            <a:noFill/>
            <a:miter lim="800000"/>
            <a:headEnd/>
            <a:tailEnd/>
          </a:ln>
        </p:spPr>
        <p:txBody>
          <a:bodyPr wrap="none">
            <a:spAutoFit/>
          </a:bodyPr>
          <a:lstStyle/>
          <a:p>
            <a:r>
              <a:rPr lang="en-US" sz="2400" i="1" u="sng"/>
              <a:t>Magnetic Fields</a:t>
            </a:r>
          </a:p>
        </p:txBody>
      </p:sp>
      <p:sp>
        <p:nvSpPr>
          <p:cNvPr id="23" name="TextBox 22"/>
          <p:cNvSpPr txBox="1">
            <a:spLocks noChangeArrowheads="1"/>
          </p:cNvSpPr>
          <p:nvPr/>
        </p:nvSpPr>
        <p:spPr bwMode="auto">
          <a:xfrm>
            <a:off x="1104900" y="5181600"/>
            <a:ext cx="1524000" cy="923925"/>
          </a:xfrm>
          <a:prstGeom prst="rect">
            <a:avLst/>
          </a:prstGeom>
          <a:noFill/>
          <a:ln w="9525">
            <a:noFill/>
            <a:miter lim="800000"/>
            <a:headEnd/>
            <a:tailEnd/>
          </a:ln>
        </p:spPr>
        <p:txBody>
          <a:bodyPr>
            <a:spAutoFit/>
          </a:bodyPr>
          <a:lstStyle/>
          <a:p>
            <a:pPr algn="ctr"/>
            <a:r>
              <a:rPr lang="en-US"/>
              <a:t>magnetic monopoles do not exist</a:t>
            </a:r>
          </a:p>
        </p:txBody>
      </p:sp>
      <p:sp>
        <p:nvSpPr>
          <p:cNvPr id="45" name="Text Box 78"/>
          <p:cNvSpPr txBox="1">
            <a:spLocks noChangeArrowheads="1"/>
          </p:cNvSpPr>
          <p:nvPr/>
        </p:nvSpPr>
        <p:spPr bwMode="auto">
          <a:xfrm>
            <a:off x="6357937" y="4343400"/>
            <a:ext cx="1211263" cy="708025"/>
          </a:xfrm>
          <a:prstGeom prst="rect">
            <a:avLst/>
          </a:prstGeom>
          <a:noFill/>
          <a:ln w="9525">
            <a:noFill/>
            <a:miter lim="800000"/>
            <a:headEnd/>
            <a:tailEnd/>
          </a:ln>
        </p:spPr>
        <p:txBody>
          <a:bodyPr wrap="none">
            <a:spAutoFit/>
          </a:bodyPr>
          <a:lstStyle/>
          <a:p>
            <a:r>
              <a:rPr lang="en-US" sz="2000" dirty="0"/>
              <a:t>Magnetic</a:t>
            </a:r>
          </a:p>
          <a:p>
            <a:r>
              <a:rPr lang="en-US" sz="2000" dirty="0"/>
              <a:t>Moment</a:t>
            </a:r>
          </a:p>
        </p:txBody>
      </p:sp>
      <p:sp>
        <p:nvSpPr>
          <p:cNvPr id="46" name="Text Box 86"/>
          <p:cNvSpPr txBox="1">
            <a:spLocks noChangeArrowheads="1"/>
          </p:cNvSpPr>
          <p:nvPr/>
        </p:nvSpPr>
        <p:spPr bwMode="auto">
          <a:xfrm>
            <a:off x="6281737" y="5105400"/>
            <a:ext cx="1524000" cy="584200"/>
          </a:xfrm>
          <a:prstGeom prst="rect">
            <a:avLst/>
          </a:prstGeom>
          <a:noFill/>
          <a:ln w="9525">
            <a:noFill/>
            <a:miter lim="800000"/>
            <a:headEnd/>
            <a:tailEnd/>
          </a:ln>
        </p:spPr>
        <p:txBody>
          <a:bodyPr wrap="none">
            <a:spAutoFit/>
          </a:bodyPr>
          <a:lstStyle/>
          <a:p>
            <a:r>
              <a:rPr lang="en-US" sz="3200" i="1" dirty="0">
                <a:latin typeface="Times New Roman" charset="0"/>
              </a:rPr>
              <a:t>m = </a:t>
            </a:r>
            <a:r>
              <a:rPr lang="en-US" sz="3200" i="1" dirty="0" err="1">
                <a:solidFill>
                  <a:schemeClr val="bg1">
                    <a:lumMod val="50000"/>
                  </a:schemeClr>
                </a:solidFill>
                <a:latin typeface="Times New Roman" charset="0"/>
              </a:rPr>
              <a:t>i</a:t>
            </a:r>
            <a:r>
              <a:rPr lang="en-US" sz="3200" i="1" dirty="0">
                <a:latin typeface="Times New Roman" charset="0"/>
              </a:rPr>
              <a:t> </a:t>
            </a:r>
            <a:r>
              <a:rPr lang="en-US" sz="3200" b="1" i="1" dirty="0">
                <a:solidFill>
                  <a:srgbClr val="5B98D2"/>
                </a:solidFill>
                <a:latin typeface="Times New Roman" charset="0"/>
              </a:rPr>
              <a:t>a</a:t>
            </a:r>
          </a:p>
        </p:txBody>
      </p:sp>
      <p:cxnSp>
        <p:nvCxnSpPr>
          <p:cNvPr id="51" name="Straight Connector 50"/>
          <p:cNvCxnSpPr/>
          <p:nvPr/>
        </p:nvCxnSpPr>
        <p:spPr>
          <a:xfrm>
            <a:off x="6400800" y="5257800"/>
            <a:ext cx="3048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rot="16200000" flipH="1">
            <a:off x="6635750" y="5187950"/>
            <a:ext cx="76200" cy="762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7307580" y="5288280"/>
            <a:ext cx="304800" cy="0"/>
          </a:xfrm>
          <a:prstGeom prst="line">
            <a:avLst/>
          </a:prstGeom>
          <a:ln>
            <a:solidFill>
              <a:srgbClr val="5B98D2"/>
            </a:solidFill>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rot="16200000" flipH="1">
            <a:off x="7542530" y="5218430"/>
            <a:ext cx="76200" cy="76200"/>
          </a:xfrm>
          <a:prstGeom prst="line">
            <a:avLst/>
          </a:prstGeom>
          <a:ln>
            <a:solidFill>
              <a:srgbClr val="5B98D2"/>
            </a:solidFill>
          </a:ln>
        </p:spPr>
        <p:style>
          <a:lnRef idx="2">
            <a:schemeClr val="accent1"/>
          </a:lnRef>
          <a:fillRef idx="0">
            <a:schemeClr val="accent1"/>
          </a:fillRef>
          <a:effectRef idx="1">
            <a:schemeClr val="accent1"/>
          </a:effectRef>
          <a:fontRef idx="minor">
            <a:schemeClr val="tx1"/>
          </a:fontRef>
        </p:style>
      </p:cxnSp>
      <p:pic>
        <p:nvPicPr>
          <p:cNvPr id="3" name="Picture 2"/>
          <p:cNvPicPr>
            <a:picLocks noChangeAspect="1"/>
          </p:cNvPicPr>
          <p:nvPr/>
        </p:nvPicPr>
        <p:blipFill>
          <a:blip r:embed="rId2"/>
          <a:stretch>
            <a:fillRect/>
          </a:stretch>
        </p:blipFill>
        <p:spPr>
          <a:xfrm>
            <a:off x="2819400" y="4419600"/>
            <a:ext cx="2286000" cy="2286000"/>
          </a:xfrm>
          <a:prstGeom prst="rect">
            <a:avLst/>
          </a:prstGeom>
        </p:spPr>
      </p:pic>
      <p:sp>
        <p:nvSpPr>
          <p:cNvPr id="4" name="&quot;No&quot; Symbol 3"/>
          <p:cNvSpPr/>
          <p:nvPr/>
        </p:nvSpPr>
        <p:spPr>
          <a:xfrm>
            <a:off x="2819400" y="4343400"/>
            <a:ext cx="2286000" cy="2286000"/>
          </a:xfrm>
          <a:prstGeom prst="noSmoking">
            <a:avLst/>
          </a:prstGeom>
          <a:solidFill>
            <a:srgbClr val="5B98D2"/>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5" name="Picture 4" descr="l10s4and31.jpg"/>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5486400" y="762000"/>
            <a:ext cx="2895600" cy="3420215"/>
          </a:xfrm>
          <a:prstGeom prst="rect">
            <a:avLst/>
          </a:prstGeom>
        </p:spPr>
      </p:pic>
      <p:pic>
        <p:nvPicPr>
          <p:cNvPr id="6" name="Picture 5"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000" y="1371600"/>
            <a:ext cx="2730500" cy="711200"/>
          </a:xfrm>
          <a:prstGeom prst="rect">
            <a:avLst/>
          </a:prstGeom>
        </p:spPr>
      </p:pic>
      <p:pic>
        <p:nvPicPr>
          <p:cNvPr id="7" name="Picture 6"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9400" y="2362200"/>
            <a:ext cx="1371600" cy="266700"/>
          </a:xfrm>
          <a:prstGeom prst="rect">
            <a:avLst/>
          </a:prstGeom>
        </p:spPr>
      </p:pic>
      <p:pic>
        <p:nvPicPr>
          <p:cNvPr id="8" name="Picture 7"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3000" y="3657600"/>
            <a:ext cx="1752600" cy="685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4"/>
          <p:cNvSpPr>
            <a:spLocks noChangeArrowheads="1"/>
          </p:cNvSpPr>
          <p:nvPr/>
        </p:nvSpPr>
        <p:spPr bwMode="auto">
          <a:xfrm>
            <a:off x="3182938" y="381000"/>
            <a:ext cx="2989262" cy="457200"/>
          </a:xfrm>
          <a:prstGeom prst="rect">
            <a:avLst/>
          </a:prstGeom>
          <a:noFill/>
          <a:ln w="9525">
            <a:noFill/>
            <a:miter lim="800000"/>
            <a:headEnd/>
            <a:tailEnd/>
          </a:ln>
        </p:spPr>
        <p:txBody>
          <a:bodyPr wrap="none">
            <a:spAutoFit/>
          </a:bodyPr>
          <a:lstStyle/>
          <a:p>
            <a:r>
              <a:rPr lang="en-US" sz="2400" i="1" u="sng"/>
              <a:t>Microscopic Magnets</a:t>
            </a:r>
          </a:p>
        </p:txBody>
      </p:sp>
      <p:sp>
        <p:nvSpPr>
          <p:cNvPr id="17413" name="Text Box 14"/>
          <p:cNvSpPr txBox="1">
            <a:spLocks noChangeArrowheads="1"/>
          </p:cNvSpPr>
          <p:nvPr/>
        </p:nvSpPr>
        <p:spPr bwMode="auto">
          <a:xfrm>
            <a:off x="593725" y="1103313"/>
            <a:ext cx="4283075" cy="641350"/>
          </a:xfrm>
          <a:prstGeom prst="rect">
            <a:avLst/>
          </a:prstGeom>
          <a:noFill/>
          <a:ln w="9525">
            <a:noFill/>
            <a:miter lim="800000"/>
            <a:headEnd/>
            <a:tailEnd/>
          </a:ln>
        </p:spPr>
        <p:txBody>
          <a:bodyPr>
            <a:spAutoFit/>
          </a:bodyPr>
          <a:lstStyle/>
          <a:p>
            <a:r>
              <a:rPr lang="en-US"/>
              <a:t>Magnetic moment of an atom due to electron orbit…</a:t>
            </a:r>
          </a:p>
        </p:txBody>
      </p:sp>
      <p:sp>
        <p:nvSpPr>
          <p:cNvPr id="17414" name="Text Box 15"/>
          <p:cNvSpPr txBox="1">
            <a:spLocks noChangeArrowheads="1"/>
          </p:cNvSpPr>
          <p:nvPr/>
        </p:nvSpPr>
        <p:spPr bwMode="auto">
          <a:xfrm>
            <a:off x="4784725" y="1117600"/>
            <a:ext cx="4283075" cy="641350"/>
          </a:xfrm>
          <a:prstGeom prst="rect">
            <a:avLst/>
          </a:prstGeom>
          <a:noFill/>
          <a:ln w="9525">
            <a:noFill/>
            <a:miter lim="800000"/>
            <a:headEnd/>
            <a:tailEnd/>
          </a:ln>
        </p:spPr>
        <p:txBody>
          <a:bodyPr>
            <a:spAutoFit/>
          </a:bodyPr>
          <a:lstStyle/>
          <a:p>
            <a:r>
              <a:rPr lang="en-US"/>
              <a:t>Magnetic moment of an atom due to electron/nuclear spin…</a:t>
            </a:r>
          </a:p>
        </p:txBody>
      </p:sp>
      <p:sp>
        <p:nvSpPr>
          <p:cNvPr id="40139" name="Rectangle 203"/>
          <p:cNvSpPr>
            <a:spLocks noChangeArrowheads="1"/>
          </p:cNvSpPr>
          <p:nvPr/>
        </p:nvSpPr>
        <p:spPr bwMode="auto">
          <a:xfrm>
            <a:off x="3733800" y="3581400"/>
            <a:ext cx="5867400" cy="990600"/>
          </a:xfrm>
          <a:prstGeom prst="rect">
            <a:avLst/>
          </a:prstGeom>
          <a:noFill/>
          <a:ln w="9525">
            <a:noFill/>
            <a:miter lim="800000"/>
            <a:headEnd/>
            <a:tailEnd/>
          </a:ln>
        </p:spPr>
        <p:txBody>
          <a:bodyPr/>
          <a:lstStyle/>
          <a:p>
            <a:pPr marL="342900" indent="-342900">
              <a:spcBef>
                <a:spcPct val="20000"/>
              </a:spcBef>
            </a:pPr>
            <a:r>
              <a:rPr lang="en-US" sz="2000" dirty="0"/>
              <a:t>The </a:t>
            </a:r>
            <a:r>
              <a:rPr lang="en-US" sz="2000" b="1" i="1" dirty="0"/>
              <a:t>magnetization</a:t>
            </a:r>
            <a:r>
              <a:rPr lang="en-US" sz="2000" i="1" dirty="0"/>
              <a:t> </a:t>
            </a:r>
            <a:r>
              <a:rPr lang="en-US" sz="2000" dirty="0"/>
              <a:t>or</a:t>
            </a:r>
            <a:r>
              <a:rPr lang="en-US" sz="2000" i="1" dirty="0"/>
              <a:t> net magnetic </a:t>
            </a:r>
            <a:r>
              <a:rPr lang="en-US" sz="2000" i="1" dirty="0" smtClean="0"/>
              <a:t>dipole moment </a:t>
            </a:r>
            <a:r>
              <a:rPr lang="en-US" sz="2000" i="1" dirty="0"/>
              <a:t>per unit volume</a:t>
            </a:r>
            <a:r>
              <a:rPr lang="en-US" sz="2000" dirty="0"/>
              <a:t> is given by</a:t>
            </a:r>
          </a:p>
        </p:txBody>
      </p:sp>
      <p:sp>
        <p:nvSpPr>
          <p:cNvPr id="40140" name="Line 204"/>
          <p:cNvSpPr>
            <a:spLocks noChangeShapeType="1"/>
          </p:cNvSpPr>
          <p:nvPr/>
        </p:nvSpPr>
        <p:spPr bwMode="auto">
          <a:xfrm flipV="1">
            <a:off x="5826125" y="5330825"/>
            <a:ext cx="314325" cy="444500"/>
          </a:xfrm>
          <a:prstGeom prst="line">
            <a:avLst/>
          </a:prstGeom>
          <a:noFill/>
          <a:ln w="9525">
            <a:solidFill>
              <a:schemeClr val="tx1"/>
            </a:solidFill>
            <a:round/>
            <a:headEnd/>
            <a:tailEnd type="triangle" w="med" len="med"/>
          </a:ln>
        </p:spPr>
        <p:txBody>
          <a:bodyPr wrap="none" anchor="ctr"/>
          <a:lstStyle/>
          <a:p>
            <a:endParaRPr lang="en-US"/>
          </a:p>
        </p:txBody>
      </p:sp>
      <p:sp>
        <p:nvSpPr>
          <p:cNvPr id="40141" name="Line 205"/>
          <p:cNvSpPr>
            <a:spLocks noChangeShapeType="1"/>
          </p:cNvSpPr>
          <p:nvPr/>
        </p:nvSpPr>
        <p:spPr bwMode="auto">
          <a:xfrm flipH="1">
            <a:off x="6854825" y="4800600"/>
            <a:ext cx="536575" cy="214313"/>
          </a:xfrm>
          <a:prstGeom prst="line">
            <a:avLst/>
          </a:prstGeom>
          <a:noFill/>
          <a:ln w="9525">
            <a:solidFill>
              <a:schemeClr val="tx1"/>
            </a:solidFill>
            <a:round/>
            <a:headEnd/>
            <a:tailEnd type="triangle" w="med" len="med"/>
          </a:ln>
        </p:spPr>
        <p:txBody>
          <a:bodyPr wrap="none" anchor="ctr"/>
          <a:lstStyle/>
          <a:p>
            <a:endParaRPr lang="en-US"/>
          </a:p>
        </p:txBody>
      </p:sp>
      <p:sp>
        <p:nvSpPr>
          <p:cNvPr id="40142" name="Text Box 206"/>
          <p:cNvSpPr txBox="1">
            <a:spLocks noChangeArrowheads="1"/>
          </p:cNvSpPr>
          <p:nvPr/>
        </p:nvSpPr>
        <p:spPr bwMode="auto">
          <a:xfrm>
            <a:off x="7086600" y="4478338"/>
            <a:ext cx="1905000" cy="1323439"/>
          </a:xfrm>
          <a:prstGeom prst="rect">
            <a:avLst/>
          </a:prstGeom>
          <a:noFill/>
          <a:ln w="9525">
            <a:noFill/>
            <a:miter lim="800000"/>
            <a:headEnd/>
            <a:tailEnd/>
          </a:ln>
        </p:spPr>
        <p:txBody>
          <a:bodyPr wrap="square">
            <a:spAutoFit/>
          </a:bodyPr>
          <a:lstStyle/>
          <a:p>
            <a:pPr algn="ctr" eaLnBrk="0" hangingPunct="0"/>
            <a:r>
              <a:rPr lang="en-US" sz="2000" dirty="0">
                <a:solidFill>
                  <a:srgbClr val="5B98D2"/>
                </a:solidFill>
              </a:rPr>
              <a:t>average magnetic dipole moment [</a:t>
            </a:r>
            <a:r>
              <a:rPr lang="en-US" sz="2000" dirty="0" smtClean="0">
                <a:solidFill>
                  <a:srgbClr val="5B98D2"/>
                </a:solidFill>
              </a:rPr>
              <a:t>A m</a:t>
            </a:r>
            <a:r>
              <a:rPr lang="en-US" sz="2000" baseline="30000" dirty="0" smtClean="0">
                <a:solidFill>
                  <a:srgbClr val="5B98D2"/>
                </a:solidFill>
              </a:rPr>
              <a:t>2</a:t>
            </a:r>
            <a:r>
              <a:rPr lang="en-US" sz="2000" dirty="0">
                <a:solidFill>
                  <a:srgbClr val="5B98D2"/>
                </a:solidFill>
              </a:rPr>
              <a:t>]</a:t>
            </a:r>
          </a:p>
        </p:txBody>
      </p:sp>
      <p:sp>
        <p:nvSpPr>
          <p:cNvPr id="40143" name="Text Box 207"/>
          <p:cNvSpPr txBox="1">
            <a:spLocks noChangeArrowheads="1"/>
          </p:cNvSpPr>
          <p:nvPr/>
        </p:nvSpPr>
        <p:spPr bwMode="auto">
          <a:xfrm>
            <a:off x="4821238" y="5775325"/>
            <a:ext cx="2136775" cy="1006475"/>
          </a:xfrm>
          <a:prstGeom prst="rect">
            <a:avLst/>
          </a:prstGeom>
          <a:noFill/>
          <a:ln w="9525">
            <a:noFill/>
            <a:miter lim="800000"/>
            <a:headEnd/>
            <a:tailEnd/>
          </a:ln>
        </p:spPr>
        <p:txBody>
          <a:bodyPr>
            <a:spAutoFit/>
          </a:bodyPr>
          <a:lstStyle/>
          <a:p>
            <a:pPr algn="ctr" eaLnBrk="0" hangingPunct="0"/>
            <a:r>
              <a:rPr lang="en-US" sz="2000">
                <a:solidFill>
                  <a:srgbClr val="5B98D2"/>
                </a:solidFill>
              </a:rPr>
              <a:t>Number of dipoles per unit volume [m</a:t>
            </a:r>
            <a:r>
              <a:rPr lang="en-US" sz="2000" baseline="30000">
                <a:solidFill>
                  <a:srgbClr val="5B98D2"/>
                </a:solidFill>
              </a:rPr>
              <a:t>-3</a:t>
            </a:r>
            <a:r>
              <a:rPr lang="en-US" sz="2000">
                <a:solidFill>
                  <a:srgbClr val="5B98D2"/>
                </a:solidFill>
              </a:rPr>
              <a:t>]</a:t>
            </a:r>
          </a:p>
        </p:txBody>
      </p:sp>
      <p:sp>
        <p:nvSpPr>
          <p:cNvPr id="40144" name="Line 208"/>
          <p:cNvSpPr>
            <a:spLocks noChangeShapeType="1"/>
          </p:cNvSpPr>
          <p:nvPr/>
        </p:nvSpPr>
        <p:spPr bwMode="auto">
          <a:xfrm flipV="1">
            <a:off x="4267199" y="5257800"/>
            <a:ext cx="990601" cy="457200"/>
          </a:xfrm>
          <a:prstGeom prst="line">
            <a:avLst/>
          </a:prstGeom>
          <a:noFill/>
          <a:ln w="9525">
            <a:solidFill>
              <a:schemeClr val="tx1"/>
            </a:solidFill>
            <a:round/>
            <a:headEnd/>
            <a:tailEnd type="triangle" w="med" len="med"/>
          </a:ln>
        </p:spPr>
        <p:txBody>
          <a:bodyPr wrap="none" anchor="ctr"/>
          <a:lstStyle/>
          <a:p>
            <a:endParaRPr lang="en-US"/>
          </a:p>
        </p:txBody>
      </p:sp>
      <p:sp>
        <p:nvSpPr>
          <p:cNvPr id="40145" name="Rectangle 209"/>
          <p:cNvSpPr>
            <a:spLocks noChangeArrowheads="1"/>
          </p:cNvSpPr>
          <p:nvPr/>
        </p:nvSpPr>
        <p:spPr bwMode="auto">
          <a:xfrm>
            <a:off x="3810000" y="5715000"/>
            <a:ext cx="865188" cy="396875"/>
          </a:xfrm>
          <a:prstGeom prst="rect">
            <a:avLst/>
          </a:prstGeom>
          <a:noFill/>
          <a:ln w="9525">
            <a:noFill/>
            <a:miter lim="800000"/>
            <a:headEnd/>
            <a:tailEnd/>
          </a:ln>
        </p:spPr>
        <p:txBody>
          <a:bodyPr wrap="none">
            <a:spAutoFit/>
          </a:bodyPr>
          <a:lstStyle/>
          <a:p>
            <a:pPr algn="ctr" eaLnBrk="0" hangingPunct="0"/>
            <a:r>
              <a:rPr lang="en-US" sz="2000" dirty="0">
                <a:solidFill>
                  <a:srgbClr val="5B98D2"/>
                </a:solidFill>
              </a:rPr>
              <a:t>[A/m]</a:t>
            </a:r>
          </a:p>
        </p:txBody>
      </p:sp>
      <p:pic>
        <p:nvPicPr>
          <p:cNvPr id="23" name="Picture 22"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8800" y="2667000"/>
            <a:ext cx="2870200" cy="685800"/>
          </a:xfrm>
          <a:prstGeom prst="rect">
            <a:avLst/>
          </a:prstGeom>
        </p:spPr>
      </p:pic>
      <p:pic>
        <p:nvPicPr>
          <p:cNvPr id="25" name="Picture 24"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4876800"/>
            <a:ext cx="1473200" cy="368300"/>
          </a:xfrm>
          <a:prstGeom prst="rect">
            <a:avLst/>
          </a:prstGeom>
        </p:spPr>
      </p:pic>
      <p:pic>
        <p:nvPicPr>
          <p:cNvPr id="26" name="Picture 25"/>
          <p:cNvPicPr>
            <a:picLocks noChangeAspect="1"/>
          </p:cNvPicPr>
          <p:nvPr/>
        </p:nvPicPr>
        <p:blipFill>
          <a:blip r:embed="rId4">
            <a:grayscl/>
          </a:blip>
          <a:stretch>
            <a:fillRect/>
          </a:stretch>
        </p:blipFill>
        <p:spPr>
          <a:xfrm>
            <a:off x="685800" y="3124200"/>
            <a:ext cx="2590800" cy="3568595"/>
          </a:xfrm>
          <a:prstGeom prst="rect">
            <a:avLst/>
          </a:prstGeom>
        </p:spPr>
      </p:pic>
      <p:pic>
        <p:nvPicPr>
          <p:cNvPr id="27" name="Picture 26"/>
          <p:cNvPicPr>
            <a:picLocks noChangeAspect="1"/>
          </p:cNvPicPr>
          <p:nvPr/>
        </p:nvPicPr>
        <p:blipFill>
          <a:blip r:embed="rId5">
            <a:grayscl/>
          </a:blip>
          <a:stretch>
            <a:fillRect/>
          </a:stretch>
        </p:blipFill>
        <p:spPr>
          <a:xfrm rot="3979343">
            <a:off x="2570712" y="1204348"/>
            <a:ext cx="729915" cy="1930743"/>
          </a:xfrm>
          <a:prstGeom prst="rect">
            <a:avLst/>
          </a:prstGeom>
        </p:spPr>
      </p:pic>
      <p:pic>
        <p:nvPicPr>
          <p:cNvPr id="28" name="Picture 27"/>
          <p:cNvPicPr>
            <a:picLocks noChangeAspect="1"/>
          </p:cNvPicPr>
          <p:nvPr/>
        </p:nvPicPr>
        <p:blipFill>
          <a:blip r:embed="rId6">
            <a:grayscl/>
          </a:blip>
          <a:stretch>
            <a:fillRect/>
          </a:stretch>
        </p:blipFill>
        <p:spPr>
          <a:xfrm>
            <a:off x="5943600" y="1752600"/>
            <a:ext cx="774700" cy="108245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40139"/>
                                        </p:tgtEl>
                                        <p:attrNameLst>
                                          <p:attrName>style.visibility</p:attrName>
                                        </p:attrNameLst>
                                      </p:cBhvr>
                                      <p:to>
                                        <p:strVal val="visible"/>
                                      </p:to>
                                    </p:set>
                                    <p:animEffect transition="in" filter="blinds(horizontal)">
                                      <p:cBhvr>
                                        <p:cTn id="7" dur="500"/>
                                        <p:tgtEl>
                                          <p:spTgt spid="4013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0140"/>
                                        </p:tgtEl>
                                        <p:attrNameLst>
                                          <p:attrName>style.visibility</p:attrName>
                                        </p:attrNameLst>
                                      </p:cBhvr>
                                      <p:to>
                                        <p:strVal val="visible"/>
                                      </p:to>
                                    </p:set>
                                    <p:animEffect transition="in" filter="blinds(horizontal)">
                                      <p:cBhvr>
                                        <p:cTn id="10" dur="500"/>
                                        <p:tgtEl>
                                          <p:spTgt spid="40140"/>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40141"/>
                                        </p:tgtEl>
                                        <p:attrNameLst>
                                          <p:attrName>style.visibility</p:attrName>
                                        </p:attrNameLst>
                                      </p:cBhvr>
                                      <p:to>
                                        <p:strVal val="visible"/>
                                      </p:to>
                                    </p:set>
                                    <p:animEffect transition="in" filter="blinds(horizontal)">
                                      <p:cBhvr>
                                        <p:cTn id="13" dur="500"/>
                                        <p:tgtEl>
                                          <p:spTgt spid="40141"/>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40142"/>
                                        </p:tgtEl>
                                        <p:attrNameLst>
                                          <p:attrName>style.visibility</p:attrName>
                                        </p:attrNameLst>
                                      </p:cBhvr>
                                      <p:to>
                                        <p:strVal val="visible"/>
                                      </p:to>
                                    </p:set>
                                    <p:animEffect transition="in" filter="blinds(horizontal)">
                                      <p:cBhvr>
                                        <p:cTn id="16" dur="500"/>
                                        <p:tgtEl>
                                          <p:spTgt spid="40142"/>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40143"/>
                                        </p:tgtEl>
                                        <p:attrNameLst>
                                          <p:attrName>style.visibility</p:attrName>
                                        </p:attrNameLst>
                                      </p:cBhvr>
                                      <p:to>
                                        <p:strVal val="visible"/>
                                      </p:to>
                                    </p:set>
                                    <p:animEffect transition="in" filter="blinds(horizontal)">
                                      <p:cBhvr>
                                        <p:cTn id="19" dur="500"/>
                                        <p:tgtEl>
                                          <p:spTgt spid="40143"/>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40144"/>
                                        </p:tgtEl>
                                        <p:attrNameLst>
                                          <p:attrName>style.visibility</p:attrName>
                                        </p:attrNameLst>
                                      </p:cBhvr>
                                      <p:to>
                                        <p:strVal val="visible"/>
                                      </p:to>
                                    </p:set>
                                    <p:animEffect transition="in" filter="blinds(horizontal)">
                                      <p:cBhvr>
                                        <p:cTn id="22" dur="500"/>
                                        <p:tgtEl>
                                          <p:spTgt spid="40144"/>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40145"/>
                                        </p:tgtEl>
                                        <p:attrNameLst>
                                          <p:attrName>style.visibility</p:attrName>
                                        </p:attrNameLst>
                                      </p:cBhvr>
                                      <p:to>
                                        <p:strVal val="visible"/>
                                      </p:to>
                                    </p:set>
                                    <p:animEffect transition="in" filter="blinds(horizontal)">
                                      <p:cBhvr>
                                        <p:cTn id="25" dur="500"/>
                                        <p:tgtEl>
                                          <p:spTgt spid="401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139" grpId="0"/>
      <p:bldP spid="40140" grpId="0" animBg="1"/>
      <p:bldP spid="40141" grpId="0" animBg="1"/>
      <p:bldP spid="40142" grpId="0"/>
      <p:bldP spid="40143" grpId="0"/>
      <p:bldP spid="40144" grpId="0" animBg="1"/>
      <p:bldP spid="4014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Picture 63"/>
          <p:cNvPicPr>
            <a:picLocks noChangeAspect="1"/>
          </p:cNvPicPr>
          <p:nvPr/>
        </p:nvPicPr>
        <p:blipFill>
          <a:blip r:embed="rId2"/>
          <a:stretch>
            <a:fillRect/>
          </a:stretch>
        </p:blipFill>
        <p:spPr>
          <a:xfrm>
            <a:off x="4572000" y="2133600"/>
            <a:ext cx="1350075" cy="1600200"/>
          </a:xfrm>
          <a:prstGeom prst="rect">
            <a:avLst/>
          </a:prstGeom>
        </p:spPr>
      </p:pic>
      <p:sp>
        <p:nvSpPr>
          <p:cNvPr id="20482" name="Rectangle 2"/>
          <p:cNvSpPr>
            <a:spLocks noChangeArrowheads="1"/>
          </p:cNvSpPr>
          <p:nvPr/>
        </p:nvSpPr>
        <p:spPr bwMode="auto">
          <a:xfrm>
            <a:off x="2114550" y="381000"/>
            <a:ext cx="4919663" cy="457200"/>
          </a:xfrm>
          <a:prstGeom prst="rect">
            <a:avLst/>
          </a:prstGeom>
          <a:noFill/>
          <a:ln w="9525">
            <a:noFill/>
            <a:miter lim="800000"/>
            <a:headEnd/>
            <a:tailEnd/>
          </a:ln>
        </p:spPr>
        <p:txBody>
          <a:bodyPr wrap="none">
            <a:spAutoFit/>
          </a:bodyPr>
          <a:lstStyle/>
          <a:p>
            <a:r>
              <a:rPr lang="en-US" sz="2400" i="1" u="sng"/>
              <a:t>Generating Strong Magnetic Fields</a:t>
            </a:r>
          </a:p>
        </p:txBody>
      </p:sp>
      <p:sp>
        <p:nvSpPr>
          <p:cNvPr id="12" name="Rectangle 19"/>
          <p:cNvSpPr>
            <a:spLocks noChangeArrowheads="1"/>
          </p:cNvSpPr>
          <p:nvPr/>
        </p:nvSpPr>
        <p:spPr bwMode="auto">
          <a:xfrm>
            <a:off x="203200" y="1801812"/>
            <a:ext cx="3681413" cy="366713"/>
          </a:xfrm>
          <a:prstGeom prst="rect">
            <a:avLst/>
          </a:prstGeom>
          <a:noFill/>
          <a:ln w="9525">
            <a:noFill/>
            <a:miter lim="800000"/>
            <a:headEnd/>
            <a:tailEnd/>
          </a:ln>
        </p:spPr>
        <p:txBody>
          <a:bodyPr wrap="none">
            <a:spAutoFit/>
          </a:bodyPr>
          <a:lstStyle/>
          <a:p>
            <a:r>
              <a:rPr lang="en-US"/>
              <a:t>Superposition with current loops…</a:t>
            </a:r>
            <a:endParaRPr lang="en-US" b="1" i="1">
              <a:latin typeface="Times New Roman" charset="0"/>
            </a:endParaRPr>
          </a:p>
        </p:txBody>
      </p:sp>
      <p:sp>
        <p:nvSpPr>
          <p:cNvPr id="76" name="Oval 96"/>
          <p:cNvSpPr>
            <a:spLocks noChangeArrowheads="1"/>
          </p:cNvSpPr>
          <p:nvPr/>
        </p:nvSpPr>
        <p:spPr bwMode="auto">
          <a:xfrm>
            <a:off x="7162800" y="2106612"/>
            <a:ext cx="1219200" cy="1219200"/>
          </a:xfrm>
          <a:prstGeom prst="ellipse">
            <a:avLst/>
          </a:prstGeom>
          <a:noFill/>
          <a:ln w="9525">
            <a:solidFill>
              <a:schemeClr val="tx1"/>
            </a:solidFill>
            <a:round/>
            <a:headEnd/>
            <a:tailEnd/>
          </a:ln>
          <a:scene3d>
            <a:camera prst="legacyPerspectiveTop">
              <a:rot lat="18600000" lon="0" rev="0"/>
            </a:camera>
            <a:lightRig rig="legacyFlat2" dir="b"/>
          </a:scene3d>
          <a:sp3d extrusionH="989000" prstMaterial="legacyMetal">
            <a:bevelT w="13500" h="13500" prst="angle"/>
            <a:bevelB w="13500" h="13500" prst="angle"/>
            <a:extrusionClr>
              <a:srgbClr val="DDDDDD"/>
            </a:extrusionClr>
          </a:sp3d>
        </p:spPr>
        <p:txBody>
          <a:bodyPr wrap="none" anchor="ctr">
            <a:flatTx/>
          </a:bodyPr>
          <a:lstStyle/>
          <a:p>
            <a:endParaRPr lang="en-US"/>
          </a:p>
        </p:txBody>
      </p:sp>
      <p:sp>
        <p:nvSpPr>
          <p:cNvPr id="77" name="Freeform 97"/>
          <p:cNvSpPr>
            <a:spLocks/>
          </p:cNvSpPr>
          <p:nvPr/>
        </p:nvSpPr>
        <p:spPr bwMode="auto">
          <a:xfrm>
            <a:off x="7078663" y="2974975"/>
            <a:ext cx="1354137" cy="579437"/>
          </a:xfrm>
          <a:custGeom>
            <a:avLst/>
            <a:gdLst>
              <a:gd name="T0" fmla="*/ 12599983 w 853"/>
              <a:gd name="T1" fmla="*/ 0 h 365"/>
              <a:gd name="T2" fmla="*/ 73083711 w 853"/>
              <a:gd name="T3" fmla="*/ 443547117 h 365"/>
              <a:gd name="T4" fmla="*/ 456147319 w 853"/>
              <a:gd name="T5" fmla="*/ 786288072 h 365"/>
              <a:gd name="T6" fmla="*/ 1565015660 w 853"/>
              <a:gd name="T7" fmla="*/ 866933002 h 365"/>
              <a:gd name="T8" fmla="*/ 2147483647 w 853"/>
              <a:gd name="T9" fmla="*/ 463708350 h 365"/>
              <a:gd name="T10" fmla="*/ 0 60000 65536"/>
              <a:gd name="T11" fmla="*/ 0 60000 65536"/>
              <a:gd name="T12" fmla="*/ 0 60000 65536"/>
              <a:gd name="T13" fmla="*/ 0 60000 65536"/>
              <a:gd name="T14" fmla="*/ 0 60000 65536"/>
              <a:gd name="T15" fmla="*/ 0 w 853"/>
              <a:gd name="T16" fmla="*/ 0 h 365"/>
              <a:gd name="T17" fmla="*/ 853 w 853"/>
              <a:gd name="T18" fmla="*/ 365 h 365"/>
            </a:gdLst>
            <a:ahLst/>
            <a:cxnLst>
              <a:cxn ang="T10">
                <a:pos x="T0" y="T1"/>
              </a:cxn>
              <a:cxn ang="T11">
                <a:pos x="T2" y="T3"/>
              </a:cxn>
              <a:cxn ang="T12">
                <a:pos x="T4" y="T5"/>
              </a:cxn>
              <a:cxn ang="T13">
                <a:pos x="T6" y="T7"/>
              </a:cxn>
              <a:cxn ang="T14">
                <a:pos x="T8" y="T9"/>
              </a:cxn>
            </a:cxnLst>
            <a:rect l="T15" t="T16" r="T17" b="T18"/>
            <a:pathLst>
              <a:path w="853" h="365">
                <a:moveTo>
                  <a:pt x="5" y="0"/>
                </a:moveTo>
                <a:cubicBezTo>
                  <a:pt x="9" y="29"/>
                  <a:pt x="0" y="124"/>
                  <a:pt x="29" y="176"/>
                </a:cubicBezTo>
                <a:cubicBezTo>
                  <a:pt x="58" y="228"/>
                  <a:pt x="82" y="284"/>
                  <a:pt x="181" y="312"/>
                </a:cubicBezTo>
                <a:cubicBezTo>
                  <a:pt x="280" y="340"/>
                  <a:pt x="509" y="365"/>
                  <a:pt x="621" y="344"/>
                </a:cubicBezTo>
                <a:cubicBezTo>
                  <a:pt x="733" y="323"/>
                  <a:pt x="814" y="211"/>
                  <a:pt x="853" y="184"/>
                </a:cubicBezTo>
              </a:path>
            </a:pathLst>
          </a:custGeom>
          <a:noFill/>
          <a:ln w="9525">
            <a:solidFill>
              <a:schemeClr val="bg2"/>
            </a:solidFill>
            <a:round/>
            <a:headEnd/>
            <a:tailEnd type="triangle" w="lg" len="lg"/>
          </a:ln>
          <a:scene3d>
            <a:camera prst="legacyPerspectiveTop">
              <a:rot lat="20099994" lon="0" rev="0"/>
            </a:camera>
            <a:lightRig rig="legacyFlat3" dir="b"/>
          </a:scene3d>
          <a:sp3d extrusionH="227000" prstMaterial="legacyMatte">
            <a:bevelT w="13500" h="13500" prst="angle"/>
            <a:bevelB w="13500" h="13500" prst="angle"/>
            <a:extrusionClr>
              <a:srgbClr val="FF0000"/>
            </a:extrusionClr>
          </a:sp3d>
        </p:spPr>
        <p:txBody>
          <a:bodyPr>
            <a:flatTx/>
          </a:bodyPr>
          <a:lstStyle/>
          <a:p>
            <a:endParaRPr lang="en-US"/>
          </a:p>
        </p:txBody>
      </p:sp>
      <p:sp>
        <p:nvSpPr>
          <p:cNvPr id="79" name="AutoShape 100"/>
          <p:cNvSpPr>
            <a:spLocks noChangeArrowheads="1"/>
          </p:cNvSpPr>
          <p:nvPr/>
        </p:nvSpPr>
        <p:spPr bwMode="auto">
          <a:xfrm>
            <a:off x="6070600" y="2944812"/>
            <a:ext cx="838200" cy="533400"/>
          </a:xfrm>
          <a:prstGeom prst="leftRightArrow">
            <a:avLst>
              <a:gd name="adj1" fmla="val 50000"/>
              <a:gd name="adj2" fmla="val 31429"/>
            </a:avLst>
          </a:prstGeom>
          <a:solidFill>
            <a:srgbClr val="5B98D2"/>
          </a:solidFill>
          <a:ln w="9525">
            <a:solidFill>
              <a:schemeClr val="tx1"/>
            </a:solidFill>
            <a:miter lim="800000"/>
            <a:headEnd/>
            <a:tailEnd/>
          </a:ln>
        </p:spPr>
        <p:txBody>
          <a:bodyPr wrap="none" anchor="ctr"/>
          <a:lstStyle/>
          <a:p>
            <a:endParaRPr lang="en-US"/>
          </a:p>
        </p:txBody>
      </p:sp>
      <p:sp>
        <p:nvSpPr>
          <p:cNvPr id="80" name="Line 6"/>
          <p:cNvSpPr>
            <a:spLocks noChangeShapeType="1"/>
          </p:cNvSpPr>
          <p:nvPr/>
        </p:nvSpPr>
        <p:spPr bwMode="auto">
          <a:xfrm>
            <a:off x="4495800" y="2514600"/>
            <a:ext cx="0" cy="990600"/>
          </a:xfrm>
          <a:prstGeom prst="line">
            <a:avLst/>
          </a:prstGeom>
          <a:noFill/>
          <a:ln w="28575">
            <a:solidFill>
              <a:schemeClr val="tx1"/>
            </a:solidFill>
            <a:round/>
            <a:headEnd type="triangle" w="med" len="med"/>
            <a:tailEnd type="triangle" w="med" len="med"/>
          </a:ln>
        </p:spPr>
        <p:txBody>
          <a:bodyPr/>
          <a:lstStyle/>
          <a:p>
            <a:endParaRPr lang="en-US"/>
          </a:p>
        </p:txBody>
      </p:sp>
      <p:sp>
        <p:nvSpPr>
          <p:cNvPr id="81" name="Line 7"/>
          <p:cNvSpPr>
            <a:spLocks noChangeShapeType="1"/>
          </p:cNvSpPr>
          <p:nvPr/>
        </p:nvSpPr>
        <p:spPr bwMode="auto">
          <a:xfrm flipH="1">
            <a:off x="4699000" y="2106612"/>
            <a:ext cx="1066800" cy="0"/>
          </a:xfrm>
          <a:prstGeom prst="line">
            <a:avLst/>
          </a:prstGeom>
          <a:noFill/>
          <a:ln w="28575">
            <a:solidFill>
              <a:schemeClr val="tx1"/>
            </a:solidFill>
            <a:round/>
            <a:headEnd type="triangle" w="med" len="med"/>
            <a:tailEnd type="triangle" w="med" len="med"/>
          </a:ln>
        </p:spPr>
        <p:txBody>
          <a:bodyPr/>
          <a:lstStyle/>
          <a:p>
            <a:endParaRPr lang="en-US"/>
          </a:p>
        </p:txBody>
      </p:sp>
      <p:pic>
        <p:nvPicPr>
          <p:cNvPr id="24" name="Picture 23"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7200" y="1676400"/>
            <a:ext cx="2044700" cy="215900"/>
          </a:xfrm>
          <a:prstGeom prst="rect">
            <a:avLst/>
          </a:prstGeom>
        </p:spPr>
      </p:pic>
      <p:pic>
        <p:nvPicPr>
          <p:cNvPr id="25" name="Picture 24"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4600" y="2209800"/>
            <a:ext cx="2057400" cy="215900"/>
          </a:xfrm>
          <a:prstGeom prst="rect">
            <a:avLst/>
          </a:prstGeom>
        </p:spPr>
      </p:pic>
      <p:pic>
        <p:nvPicPr>
          <p:cNvPr id="26" name="Picture 25"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43200" y="3581400"/>
            <a:ext cx="1663700" cy="215900"/>
          </a:xfrm>
          <a:prstGeom prst="rect">
            <a:avLst/>
          </a:prstGeom>
        </p:spPr>
      </p:pic>
      <p:pic>
        <p:nvPicPr>
          <p:cNvPr id="28" name="Picture 27"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58200" y="3581400"/>
            <a:ext cx="368300" cy="355600"/>
          </a:xfrm>
          <a:prstGeom prst="rect">
            <a:avLst/>
          </a:prstGeom>
        </p:spPr>
      </p:pic>
      <p:pic>
        <p:nvPicPr>
          <p:cNvPr id="29" name="Picture 28"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1000" y="5181600"/>
            <a:ext cx="3822700" cy="914400"/>
          </a:xfrm>
          <a:prstGeom prst="rect">
            <a:avLst/>
          </a:prstGeom>
        </p:spPr>
      </p:pic>
      <p:pic>
        <p:nvPicPr>
          <p:cNvPr id="23" name="Picture 22"/>
          <p:cNvPicPr>
            <a:picLocks noChangeAspect="1"/>
          </p:cNvPicPr>
          <p:nvPr/>
        </p:nvPicPr>
        <p:blipFill>
          <a:blip r:embed="rId8"/>
          <a:stretch>
            <a:fillRect/>
          </a:stretch>
        </p:blipFill>
        <p:spPr>
          <a:xfrm>
            <a:off x="381000" y="2286000"/>
            <a:ext cx="2055495" cy="1981200"/>
          </a:xfrm>
          <a:prstGeom prst="rect">
            <a:avLst/>
          </a:prstGeom>
        </p:spPr>
      </p:pic>
      <p:sp>
        <p:nvSpPr>
          <p:cNvPr id="31" name="TextBox 30"/>
          <p:cNvSpPr txBox="1"/>
          <p:nvPr/>
        </p:nvSpPr>
        <p:spPr>
          <a:xfrm>
            <a:off x="4800600" y="3810000"/>
            <a:ext cx="1002135" cy="400110"/>
          </a:xfrm>
          <a:prstGeom prst="rect">
            <a:avLst/>
          </a:prstGeom>
          <a:noFill/>
        </p:spPr>
        <p:txBody>
          <a:bodyPr wrap="none" rtlCol="0">
            <a:spAutoFit/>
          </a:bodyPr>
          <a:lstStyle/>
          <a:p>
            <a:pPr algn="ctr"/>
            <a:r>
              <a:rPr lang="en-US" sz="1000" dirty="0" smtClean="0"/>
              <a:t>Image in the </a:t>
            </a:r>
          </a:p>
          <a:p>
            <a:pPr algn="ctr"/>
            <a:r>
              <a:rPr lang="en-US" sz="1000" dirty="0" smtClean="0"/>
              <a:t>Public Domain</a:t>
            </a:r>
            <a:endParaRPr lang="en-US" sz="10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5"/>
          <p:cNvSpPr>
            <a:spLocks noChangeArrowheads="1"/>
          </p:cNvSpPr>
          <p:nvPr/>
        </p:nvSpPr>
        <p:spPr bwMode="auto">
          <a:xfrm>
            <a:off x="3200400" y="228600"/>
            <a:ext cx="3109913" cy="457200"/>
          </a:xfrm>
          <a:prstGeom prst="rect">
            <a:avLst/>
          </a:prstGeom>
          <a:noFill/>
          <a:ln w="9525">
            <a:noFill/>
            <a:miter lim="800000"/>
            <a:headEnd/>
            <a:tailEnd/>
          </a:ln>
        </p:spPr>
        <p:txBody>
          <a:bodyPr wrap="none">
            <a:spAutoFit/>
          </a:bodyPr>
          <a:lstStyle/>
          <a:p>
            <a:r>
              <a:rPr lang="en-US" sz="2400" i="1" u="sng"/>
              <a:t>0.5 T Electromagnets</a:t>
            </a:r>
          </a:p>
        </p:txBody>
      </p:sp>
      <p:sp>
        <p:nvSpPr>
          <p:cNvPr id="47152" name="AutoShape 48"/>
          <p:cNvSpPr>
            <a:spLocks noChangeArrowheads="1"/>
          </p:cNvSpPr>
          <p:nvPr/>
        </p:nvSpPr>
        <p:spPr bwMode="auto">
          <a:xfrm>
            <a:off x="5715000" y="1981200"/>
            <a:ext cx="762000" cy="304800"/>
          </a:xfrm>
          <a:prstGeom prst="rightArrow">
            <a:avLst>
              <a:gd name="adj1" fmla="val 50000"/>
              <a:gd name="adj2" fmla="val 62500"/>
            </a:avLst>
          </a:prstGeom>
          <a:solidFill>
            <a:srgbClr val="5B98D2"/>
          </a:solidFill>
          <a:ln w="9525">
            <a:solidFill>
              <a:srgbClr val="000000"/>
            </a:solidFill>
            <a:miter lim="800000"/>
            <a:headEnd/>
            <a:tailEnd/>
          </a:ln>
        </p:spPr>
        <p:txBody>
          <a:bodyPr wrap="none" anchor="ctr"/>
          <a:lstStyle/>
          <a:p>
            <a:endParaRPr lang="en-US"/>
          </a:p>
        </p:txBody>
      </p:sp>
      <p:grpSp>
        <p:nvGrpSpPr>
          <p:cNvPr id="3" name="Group 58"/>
          <p:cNvGrpSpPr>
            <a:grpSpLocks/>
          </p:cNvGrpSpPr>
          <p:nvPr/>
        </p:nvGrpSpPr>
        <p:grpSpPr bwMode="auto">
          <a:xfrm>
            <a:off x="228600" y="2997200"/>
            <a:ext cx="8763000" cy="3860800"/>
            <a:chOff x="144" y="1888"/>
            <a:chExt cx="5520" cy="2432"/>
          </a:xfrm>
        </p:grpSpPr>
        <p:sp>
          <p:nvSpPr>
            <p:cNvPr id="21518" name="Rectangle 23"/>
            <p:cNvSpPr>
              <a:spLocks noChangeArrowheads="1"/>
            </p:cNvSpPr>
            <p:nvPr/>
          </p:nvSpPr>
          <p:spPr bwMode="auto">
            <a:xfrm>
              <a:off x="144" y="1888"/>
              <a:ext cx="2016" cy="231"/>
            </a:xfrm>
            <a:prstGeom prst="rect">
              <a:avLst/>
            </a:prstGeom>
            <a:noFill/>
            <a:ln w="9525">
              <a:noFill/>
              <a:miter lim="800000"/>
              <a:headEnd/>
              <a:tailEnd/>
            </a:ln>
          </p:spPr>
          <p:txBody>
            <a:bodyPr anchor="ctr">
              <a:spAutoFit/>
            </a:bodyPr>
            <a:lstStyle/>
            <a:p>
              <a:r>
                <a:rPr lang="en-US"/>
                <a:t>0.5 Tesla with current loop…</a:t>
              </a:r>
            </a:p>
          </p:txBody>
        </p:sp>
        <p:sp>
          <p:nvSpPr>
            <p:cNvPr id="21519" name="Rectangle 24"/>
            <p:cNvSpPr>
              <a:spLocks noChangeArrowheads="1"/>
            </p:cNvSpPr>
            <p:nvPr/>
          </p:nvSpPr>
          <p:spPr bwMode="auto">
            <a:xfrm>
              <a:off x="3312" y="1888"/>
              <a:ext cx="2352" cy="231"/>
            </a:xfrm>
            <a:prstGeom prst="rect">
              <a:avLst/>
            </a:prstGeom>
            <a:noFill/>
            <a:ln w="9525">
              <a:noFill/>
              <a:miter lim="800000"/>
              <a:headEnd/>
              <a:tailEnd/>
            </a:ln>
          </p:spPr>
          <p:txBody>
            <a:bodyPr anchor="ctr">
              <a:spAutoFit/>
            </a:bodyPr>
            <a:lstStyle/>
            <a:p>
              <a:r>
                <a:rPr lang="en-US"/>
                <a:t>0.5 Tesla with 100 turn solenoid…</a:t>
              </a:r>
            </a:p>
          </p:txBody>
        </p:sp>
        <p:sp>
          <p:nvSpPr>
            <p:cNvPr id="21525" name="Oval 52"/>
            <p:cNvSpPr>
              <a:spLocks noChangeArrowheads="1"/>
            </p:cNvSpPr>
            <p:nvPr/>
          </p:nvSpPr>
          <p:spPr bwMode="auto">
            <a:xfrm>
              <a:off x="802" y="2400"/>
              <a:ext cx="768" cy="768"/>
            </a:xfrm>
            <a:prstGeom prst="ellipse">
              <a:avLst/>
            </a:prstGeom>
            <a:noFill/>
            <a:ln w="9525">
              <a:solidFill>
                <a:schemeClr val="tx1"/>
              </a:solidFill>
              <a:round/>
              <a:headEnd/>
              <a:tailEnd/>
            </a:ln>
            <a:scene3d>
              <a:camera prst="legacyPerspectiveTop">
                <a:rot lat="18600000" lon="0" rev="0"/>
              </a:camera>
              <a:lightRig rig="legacyFlat2" dir="b"/>
            </a:scene3d>
            <a:sp3d extrusionH="989000" prstMaterial="legacyMetal">
              <a:bevelT w="13500" h="13500" prst="angle"/>
              <a:bevelB w="13500" h="13500" prst="angle"/>
              <a:extrusionClr>
                <a:srgbClr val="DDDDDD"/>
              </a:extrusionClr>
            </a:sp3d>
          </p:spPr>
          <p:txBody>
            <a:bodyPr wrap="none" anchor="ctr">
              <a:flatTx/>
            </a:bodyPr>
            <a:lstStyle/>
            <a:p>
              <a:endParaRPr lang="en-US"/>
            </a:p>
          </p:txBody>
        </p:sp>
        <p:sp>
          <p:nvSpPr>
            <p:cNvPr id="21526" name="Freeform 53"/>
            <p:cNvSpPr>
              <a:spLocks/>
            </p:cNvSpPr>
            <p:nvPr/>
          </p:nvSpPr>
          <p:spPr bwMode="auto">
            <a:xfrm>
              <a:off x="749" y="2947"/>
              <a:ext cx="853" cy="365"/>
            </a:xfrm>
            <a:custGeom>
              <a:avLst/>
              <a:gdLst>
                <a:gd name="T0" fmla="*/ 5 w 853"/>
                <a:gd name="T1" fmla="*/ 0 h 365"/>
                <a:gd name="T2" fmla="*/ 29 w 853"/>
                <a:gd name="T3" fmla="*/ 176 h 365"/>
                <a:gd name="T4" fmla="*/ 181 w 853"/>
                <a:gd name="T5" fmla="*/ 312 h 365"/>
                <a:gd name="T6" fmla="*/ 621 w 853"/>
                <a:gd name="T7" fmla="*/ 344 h 365"/>
                <a:gd name="T8" fmla="*/ 853 w 853"/>
                <a:gd name="T9" fmla="*/ 184 h 365"/>
                <a:gd name="T10" fmla="*/ 0 60000 65536"/>
                <a:gd name="T11" fmla="*/ 0 60000 65536"/>
                <a:gd name="T12" fmla="*/ 0 60000 65536"/>
                <a:gd name="T13" fmla="*/ 0 60000 65536"/>
                <a:gd name="T14" fmla="*/ 0 60000 65536"/>
                <a:gd name="T15" fmla="*/ 0 w 853"/>
                <a:gd name="T16" fmla="*/ 0 h 365"/>
                <a:gd name="T17" fmla="*/ 853 w 853"/>
                <a:gd name="T18" fmla="*/ 365 h 365"/>
              </a:gdLst>
              <a:ahLst/>
              <a:cxnLst>
                <a:cxn ang="T10">
                  <a:pos x="T0" y="T1"/>
                </a:cxn>
                <a:cxn ang="T11">
                  <a:pos x="T2" y="T3"/>
                </a:cxn>
                <a:cxn ang="T12">
                  <a:pos x="T4" y="T5"/>
                </a:cxn>
                <a:cxn ang="T13">
                  <a:pos x="T6" y="T7"/>
                </a:cxn>
                <a:cxn ang="T14">
                  <a:pos x="T8" y="T9"/>
                </a:cxn>
              </a:cxnLst>
              <a:rect l="T15" t="T16" r="T17" b="T18"/>
              <a:pathLst>
                <a:path w="853" h="365">
                  <a:moveTo>
                    <a:pt x="5" y="0"/>
                  </a:moveTo>
                  <a:cubicBezTo>
                    <a:pt x="9" y="29"/>
                    <a:pt x="0" y="124"/>
                    <a:pt x="29" y="176"/>
                  </a:cubicBezTo>
                  <a:cubicBezTo>
                    <a:pt x="58" y="228"/>
                    <a:pt x="82" y="284"/>
                    <a:pt x="181" y="312"/>
                  </a:cubicBezTo>
                  <a:cubicBezTo>
                    <a:pt x="280" y="340"/>
                    <a:pt x="509" y="365"/>
                    <a:pt x="621" y="344"/>
                  </a:cubicBezTo>
                  <a:cubicBezTo>
                    <a:pt x="733" y="323"/>
                    <a:pt x="814" y="211"/>
                    <a:pt x="853" y="184"/>
                  </a:cubicBezTo>
                </a:path>
              </a:pathLst>
            </a:custGeom>
            <a:noFill/>
            <a:ln w="9525">
              <a:solidFill>
                <a:schemeClr val="bg2"/>
              </a:solidFill>
              <a:round/>
              <a:headEnd/>
              <a:tailEnd type="triangle" w="lg" len="lg"/>
            </a:ln>
            <a:scene3d>
              <a:camera prst="legacyPerspectiveTop">
                <a:rot lat="20099994" lon="0" rev="0"/>
              </a:camera>
              <a:lightRig rig="legacyFlat3" dir="b"/>
            </a:scene3d>
            <a:sp3d extrusionH="227000" prstMaterial="legacyMatte">
              <a:bevelT w="13500" h="13500" prst="angle"/>
              <a:bevelB w="13500" h="13500" prst="angle"/>
              <a:extrusionClr>
                <a:srgbClr val="FF0000"/>
              </a:extrusionClr>
            </a:sp3d>
          </p:spPr>
          <p:txBody>
            <a:bodyPr>
              <a:flatTx/>
            </a:bodyPr>
            <a:lstStyle/>
            <a:p>
              <a:endParaRPr lang="en-US"/>
            </a:p>
          </p:txBody>
        </p:sp>
        <p:sp>
          <p:nvSpPr>
            <p:cNvPr id="21529" name="Text Box 57"/>
            <p:cNvSpPr txBox="1">
              <a:spLocks noChangeArrowheads="1"/>
            </p:cNvSpPr>
            <p:nvPr/>
          </p:nvSpPr>
          <p:spPr bwMode="auto">
            <a:xfrm>
              <a:off x="3375" y="4089"/>
              <a:ext cx="2289" cy="231"/>
            </a:xfrm>
            <a:prstGeom prst="rect">
              <a:avLst/>
            </a:prstGeom>
            <a:noFill/>
            <a:ln w="9525">
              <a:noFill/>
              <a:miter lim="800000"/>
              <a:headEnd/>
              <a:tailEnd/>
            </a:ln>
          </p:spPr>
          <p:txBody>
            <a:bodyPr wrap="none">
              <a:spAutoFit/>
            </a:bodyPr>
            <a:lstStyle/>
            <a:p>
              <a:r>
                <a:rPr lang="en-US" dirty="0"/>
                <a:t>...but the wires are microscopic !</a:t>
              </a:r>
            </a:p>
          </p:txBody>
        </p:sp>
      </p:grpSp>
      <p:pic>
        <p:nvPicPr>
          <p:cNvPr id="4" name="Picture 3"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1800" y="1143000"/>
            <a:ext cx="3517900" cy="304800"/>
          </a:xfrm>
          <a:prstGeom prst="rect">
            <a:avLst/>
          </a:prstGeom>
        </p:spPr>
      </p:pic>
      <p:pic>
        <p:nvPicPr>
          <p:cNvPr id="5" name="Picture 4"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1752600"/>
            <a:ext cx="3175000" cy="698500"/>
          </a:xfrm>
          <a:prstGeom prst="rect">
            <a:avLst/>
          </a:prstGeom>
        </p:spPr>
      </p:pic>
      <p:pic>
        <p:nvPicPr>
          <p:cNvPr id="6" name="Picture 5"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1800" y="1752600"/>
            <a:ext cx="1244600" cy="762000"/>
          </a:xfrm>
          <a:prstGeom prst="rect">
            <a:avLst/>
          </a:prstGeom>
        </p:spPr>
      </p:pic>
      <p:pic>
        <p:nvPicPr>
          <p:cNvPr id="7" name="Picture 6"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5536" y="3729861"/>
            <a:ext cx="889000" cy="266700"/>
          </a:xfrm>
          <a:prstGeom prst="rect">
            <a:avLst/>
          </a:prstGeom>
        </p:spPr>
      </p:pic>
      <p:pic>
        <p:nvPicPr>
          <p:cNvPr id="9" name="Picture 8"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21746" y="5138546"/>
            <a:ext cx="114300" cy="266700"/>
          </a:xfrm>
          <a:prstGeom prst="rect">
            <a:avLst/>
          </a:prstGeom>
        </p:spPr>
      </p:pic>
      <p:pic>
        <p:nvPicPr>
          <p:cNvPr id="10" name="Picture 9"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1000" y="5943600"/>
            <a:ext cx="3200400" cy="355600"/>
          </a:xfrm>
          <a:prstGeom prst="rect">
            <a:avLst/>
          </a:prstGeom>
        </p:spPr>
      </p:pic>
      <p:pic>
        <p:nvPicPr>
          <p:cNvPr id="12" name="Picture 11" descr="latex-image-1.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96200" y="3429000"/>
            <a:ext cx="1282700" cy="266700"/>
          </a:xfrm>
          <a:prstGeom prst="rect">
            <a:avLst/>
          </a:prstGeom>
        </p:spPr>
      </p:pic>
      <p:pic>
        <p:nvPicPr>
          <p:cNvPr id="13" name="Picture 12" descr="latex-image-1.pd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62600" y="6096000"/>
            <a:ext cx="2705100" cy="355600"/>
          </a:xfrm>
          <a:prstGeom prst="rect">
            <a:avLst/>
          </a:prstGeom>
        </p:spPr>
      </p:pic>
      <p:pic>
        <p:nvPicPr>
          <p:cNvPr id="26" name="Picture 25"/>
          <p:cNvPicPr>
            <a:picLocks noChangeAspect="1"/>
          </p:cNvPicPr>
          <p:nvPr/>
        </p:nvPicPr>
        <p:blipFill>
          <a:blip r:embed="rId10">
            <a:grayscl/>
          </a:blip>
          <a:stretch>
            <a:fillRect/>
          </a:stretch>
        </p:blipFill>
        <p:spPr>
          <a:xfrm>
            <a:off x="4953000" y="3276600"/>
            <a:ext cx="3505200" cy="2628900"/>
          </a:xfrm>
          <a:prstGeom prst="rect">
            <a:avLst/>
          </a:prstGeom>
        </p:spPr>
      </p:pic>
      <p:pic>
        <p:nvPicPr>
          <p:cNvPr id="8" name="Picture 7" descr="latex-image-1.pdf"/>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010400" y="457200"/>
            <a:ext cx="1790700" cy="190500"/>
          </a:xfrm>
          <a:prstGeom prst="rect">
            <a:avLst/>
          </a:prstGeom>
        </p:spPr>
      </p:pic>
      <p:pic>
        <p:nvPicPr>
          <p:cNvPr id="11" name="Picture 10" descr="latex-image-1.pdf"/>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010400" y="762000"/>
            <a:ext cx="1778000" cy="190500"/>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ChangeArrowheads="1"/>
          </p:cNvSpPr>
          <p:nvPr/>
        </p:nvSpPr>
        <p:spPr bwMode="auto">
          <a:xfrm>
            <a:off x="2114550" y="381000"/>
            <a:ext cx="4919663" cy="457200"/>
          </a:xfrm>
          <a:prstGeom prst="rect">
            <a:avLst/>
          </a:prstGeom>
          <a:noFill/>
          <a:ln w="9525">
            <a:noFill/>
            <a:miter lim="800000"/>
            <a:headEnd/>
            <a:tailEnd/>
          </a:ln>
        </p:spPr>
        <p:txBody>
          <a:bodyPr wrap="none">
            <a:spAutoFit/>
          </a:bodyPr>
          <a:lstStyle/>
          <a:p>
            <a:r>
              <a:rPr lang="en-US" sz="2400" i="1" u="sng">
                <a:latin typeface="Trebuchet MS" charset="0"/>
              </a:rPr>
              <a:t>Generating Strong Magnetic Fields</a:t>
            </a:r>
          </a:p>
        </p:txBody>
      </p:sp>
      <p:sp>
        <p:nvSpPr>
          <p:cNvPr id="45059" name="Rectangle 5"/>
          <p:cNvSpPr>
            <a:spLocks noChangeArrowheads="1"/>
          </p:cNvSpPr>
          <p:nvPr/>
        </p:nvSpPr>
        <p:spPr bwMode="auto">
          <a:xfrm>
            <a:off x="1295400" y="1143000"/>
            <a:ext cx="5980112" cy="915988"/>
          </a:xfrm>
          <a:prstGeom prst="rect">
            <a:avLst/>
          </a:prstGeom>
          <a:noFill/>
          <a:ln w="9525">
            <a:noFill/>
            <a:miter lim="800000"/>
            <a:headEnd/>
            <a:tailEnd/>
          </a:ln>
        </p:spPr>
        <p:txBody>
          <a:bodyPr anchor="ctr">
            <a:spAutoFit/>
          </a:bodyPr>
          <a:lstStyle/>
          <a:p>
            <a:r>
              <a:rPr lang="en-US" sz="1800" dirty="0">
                <a:latin typeface="Trebuchet MS" charset="0"/>
              </a:rPr>
              <a:t>Will it be “easier” to generate a 0.5-T magnetic flux density with a permanent magnet or an electromagnet ?</a:t>
            </a:r>
          </a:p>
          <a:p>
            <a:endParaRPr lang="en-US" sz="1800" dirty="0">
              <a:latin typeface="Trebuchet MS" charset="0"/>
            </a:endParaRPr>
          </a:p>
        </p:txBody>
      </p:sp>
      <p:cxnSp>
        <p:nvCxnSpPr>
          <p:cNvPr id="100" name="Straight Arrow Connector 99"/>
          <p:cNvCxnSpPr/>
          <p:nvPr/>
        </p:nvCxnSpPr>
        <p:spPr>
          <a:xfrm>
            <a:off x="7572375" y="4948238"/>
            <a:ext cx="633413" cy="1587"/>
          </a:xfrm>
          <a:prstGeom prst="straightConnector1">
            <a:avLst/>
          </a:prstGeom>
          <a:ln w="34925" cap="flat" cmpd="sng" algn="ctr">
            <a:solidFill>
              <a:srgbClr val="5B98D2"/>
            </a:solidFill>
            <a:prstDash val="solid"/>
            <a:round/>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pic>
        <p:nvPicPr>
          <p:cNvPr id="23" name="Picture 22"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68619" y="5012523"/>
            <a:ext cx="635000" cy="266700"/>
          </a:xfrm>
          <a:prstGeom prst="rect">
            <a:avLst/>
          </a:prstGeom>
        </p:spPr>
      </p:pic>
      <p:pic>
        <p:nvPicPr>
          <p:cNvPr id="24" name="Picture 23"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5334000"/>
            <a:ext cx="2933700" cy="698500"/>
          </a:xfrm>
          <a:prstGeom prst="rect">
            <a:avLst/>
          </a:prstGeom>
        </p:spPr>
      </p:pic>
      <p:pic>
        <p:nvPicPr>
          <p:cNvPr id="25" name="Picture 24"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9200" y="5486400"/>
            <a:ext cx="2908300" cy="368300"/>
          </a:xfrm>
          <a:prstGeom prst="rect">
            <a:avLst/>
          </a:prstGeom>
        </p:spPr>
      </p:pic>
      <p:pic>
        <p:nvPicPr>
          <p:cNvPr id="26" name="Picture 25"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38400" y="6324600"/>
            <a:ext cx="1765300" cy="304800"/>
          </a:xfrm>
          <a:prstGeom prst="rect">
            <a:avLst/>
          </a:prstGeom>
        </p:spPr>
      </p:pic>
      <p:pic>
        <p:nvPicPr>
          <p:cNvPr id="27" name="Picture 26"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29200" y="6140866"/>
            <a:ext cx="2374900" cy="685800"/>
          </a:xfrm>
          <a:prstGeom prst="rect">
            <a:avLst/>
          </a:prstGeom>
        </p:spPr>
      </p:pic>
      <p:sp>
        <p:nvSpPr>
          <p:cNvPr id="28" name="TextBox 27"/>
          <p:cNvSpPr txBox="1"/>
          <p:nvPr/>
        </p:nvSpPr>
        <p:spPr>
          <a:xfrm>
            <a:off x="4343400" y="5562600"/>
            <a:ext cx="560670" cy="369332"/>
          </a:xfrm>
          <a:prstGeom prst="rect">
            <a:avLst/>
          </a:prstGeom>
          <a:noFill/>
        </p:spPr>
        <p:txBody>
          <a:bodyPr wrap="none" rtlCol="0">
            <a:spAutoFit/>
          </a:bodyPr>
          <a:lstStyle/>
          <a:p>
            <a:r>
              <a:rPr lang="en-US" dirty="0" smtClean="0"/>
              <a:t>and</a:t>
            </a:r>
            <a:endParaRPr lang="en-US" dirty="0"/>
          </a:p>
        </p:txBody>
      </p:sp>
      <p:sp>
        <p:nvSpPr>
          <p:cNvPr id="107" name="TextBox 106"/>
          <p:cNvSpPr txBox="1"/>
          <p:nvPr/>
        </p:nvSpPr>
        <p:spPr>
          <a:xfrm>
            <a:off x="4343400" y="6324600"/>
            <a:ext cx="560670" cy="369332"/>
          </a:xfrm>
          <a:prstGeom prst="rect">
            <a:avLst/>
          </a:prstGeom>
          <a:noFill/>
        </p:spPr>
        <p:txBody>
          <a:bodyPr wrap="none" rtlCol="0">
            <a:spAutoFit/>
          </a:bodyPr>
          <a:lstStyle/>
          <a:p>
            <a:r>
              <a:rPr lang="en-US" dirty="0" smtClean="0"/>
              <a:t>and</a:t>
            </a:r>
            <a:endParaRPr lang="en-US" dirty="0"/>
          </a:p>
        </p:txBody>
      </p:sp>
      <p:pic>
        <p:nvPicPr>
          <p:cNvPr id="105" name="Picture 104"/>
          <p:cNvPicPr>
            <a:picLocks noChangeAspect="1"/>
          </p:cNvPicPr>
          <p:nvPr/>
        </p:nvPicPr>
        <p:blipFill>
          <a:blip r:embed="rId7">
            <a:grayscl/>
          </a:blip>
          <a:stretch>
            <a:fillRect/>
          </a:stretch>
        </p:blipFill>
        <p:spPr>
          <a:xfrm>
            <a:off x="304800" y="1752600"/>
            <a:ext cx="4165600" cy="3124200"/>
          </a:xfrm>
          <a:prstGeom prst="rect">
            <a:avLst/>
          </a:prstGeom>
        </p:spPr>
      </p:pic>
      <p:pic>
        <p:nvPicPr>
          <p:cNvPr id="22" name="Picture 21" descr="BarMagnet.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3503222" y="2440378"/>
            <a:ext cx="2792806" cy="1874451"/>
          </a:xfrm>
          <a:prstGeom prst="rect">
            <a:avLst/>
          </a:prstGeom>
        </p:spPr>
      </p:pic>
      <p:sp>
        <p:nvSpPr>
          <p:cNvPr id="29" name="TextBox 28"/>
          <p:cNvSpPr txBox="1"/>
          <p:nvPr/>
        </p:nvSpPr>
        <p:spPr>
          <a:xfrm>
            <a:off x="4038600" y="4724400"/>
            <a:ext cx="1759366" cy="246221"/>
          </a:xfrm>
          <a:prstGeom prst="rect">
            <a:avLst/>
          </a:prstGeom>
          <a:noFill/>
        </p:spPr>
        <p:txBody>
          <a:bodyPr wrap="none" rtlCol="0">
            <a:spAutoFit/>
          </a:bodyPr>
          <a:lstStyle/>
          <a:p>
            <a:r>
              <a:rPr lang="en-US" sz="1000" dirty="0" smtClean="0"/>
              <a:t>Image in the Public Domain</a:t>
            </a:r>
            <a:endParaRPr lang="en-US" sz="1000" dirty="0"/>
          </a:p>
        </p:txBody>
      </p:sp>
      <p:pic>
        <p:nvPicPr>
          <p:cNvPr id="30" name="Picture 29"/>
          <p:cNvPicPr>
            <a:picLocks noChangeAspect="1"/>
          </p:cNvPicPr>
          <p:nvPr/>
        </p:nvPicPr>
        <p:blipFill rotWithShape="1">
          <a:blip r:embed="rId9">
            <a:grayscl/>
          </a:blip>
          <a:srcRect l="50275" r="1"/>
          <a:stretch/>
        </p:blipFill>
        <p:spPr>
          <a:xfrm>
            <a:off x="7402962" y="914400"/>
            <a:ext cx="1421218" cy="393700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10s9and17 refined.jpg"/>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a:off x="0" y="0"/>
            <a:ext cx="4038600" cy="6057900"/>
          </a:xfrm>
          <a:prstGeom prst="rect">
            <a:avLst/>
          </a:prstGeom>
        </p:spPr>
      </p:pic>
      <p:sp>
        <p:nvSpPr>
          <p:cNvPr id="18434" name="Rectangle 4"/>
          <p:cNvSpPr>
            <a:spLocks noChangeArrowheads="1"/>
          </p:cNvSpPr>
          <p:nvPr/>
        </p:nvSpPr>
        <p:spPr bwMode="auto">
          <a:xfrm>
            <a:off x="4114800" y="609600"/>
            <a:ext cx="3294063" cy="457200"/>
          </a:xfrm>
          <a:prstGeom prst="rect">
            <a:avLst/>
          </a:prstGeom>
          <a:noFill/>
          <a:ln w="9525">
            <a:noFill/>
            <a:miter lim="800000"/>
            <a:headEnd/>
            <a:tailEnd/>
          </a:ln>
        </p:spPr>
        <p:txBody>
          <a:bodyPr wrap="none">
            <a:spAutoFit/>
          </a:bodyPr>
          <a:lstStyle/>
          <a:p>
            <a:r>
              <a:rPr lang="en-US" sz="2400" i="1" u="sng"/>
              <a:t>Induced Magnetization</a:t>
            </a:r>
          </a:p>
        </p:txBody>
      </p:sp>
      <p:sp>
        <p:nvSpPr>
          <p:cNvPr id="18435" name="Rectangle 6"/>
          <p:cNvSpPr>
            <a:spLocks noChangeArrowheads="1"/>
          </p:cNvSpPr>
          <p:nvPr/>
        </p:nvSpPr>
        <p:spPr bwMode="auto">
          <a:xfrm>
            <a:off x="609600" y="5486400"/>
            <a:ext cx="8001000" cy="708025"/>
          </a:xfrm>
          <a:prstGeom prst="rect">
            <a:avLst/>
          </a:prstGeom>
          <a:noFill/>
          <a:ln w="9525">
            <a:noFill/>
            <a:miter lim="800000"/>
            <a:headEnd/>
            <a:tailEnd/>
          </a:ln>
        </p:spPr>
        <p:txBody>
          <a:bodyPr>
            <a:spAutoFit/>
          </a:bodyPr>
          <a:lstStyle/>
          <a:p>
            <a:pPr algn="ctr"/>
            <a:r>
              <a:rPr lang="en-US" sz="2000" dirty="0"/>
              <a:t>The effect of an applied </a:t>
            </a:r>
            <a:r>
              <a:rPr lang="en-US" sz="2000" dirty="0" smtClean="0"/>
              <a:t>magnetic </a:t>
            </a:r>
            <a:r>
              <a:rPr lang="en-US" sz="2000" dirty="0"/>
              <a:t>field on a</a:t>
            </a:r>
            <a:r>
              <a:rPr lang="en-US" sz="2000" dirty="0">
                <a:solidFill>
                  <a:srgbClr val="5B98D2"/>
                </a:solidFill>
              </a:rPr>
              <a:t> </a:t>
            </a:r>
            <a:r>
              <a:rPr lang="en-US" sz="2000" i="1" dirty="0">
                <a:solidFill>
                  <a:srgbClr val="5B98D2"/>
                </a:solidFill>
              </a:rPr>
              <a:t>magnetic</a:t>
            </a:r>
            <a:r>
              <a:rPr lang="en-US" sz="2000" dirty="0">
                <a:solidFill>
                  <a:srgbClr val="5B98D2"/>
                </a:solidFill>
              </a:rPr>
              <a:t> </a:t>
            </a:r>
            <a:r>
              <a:rPr lang="en-US" sz="2000" dirty="0"/>
              <a:t>material </a:t>
            </a:r>
            <a:br>
              <a:rPr lang="en-US" sz="2000" dirty="0"/>
            </a:br>
            <a:r>
              <a:rPr lang="en-US" sz="2000" dirty="0"/>
              <a:t>is to create a net magnetic dipole moment per unit volume </a:t>
            </a:r>
            <a:r>
              <a:rPr lang="en-US" sz="2000" b="1" i="1" dirty="0">
                <a:solidFill>
                  <a:srgbClr val="5B98D2"/>
                </a:solidFill>
              </a:rPr>
              <a:t>M</a:t>
            </a:r>
          </a:p>
        </p:txBody>
      </p:sp>
      <p:sp>
        <p:nvSpPr>
          <p:cNvPr id="18437" name="Rectangle 11"/>
          <p:cNvSpPr>
            <a:spLocks noChangeArrowheads="1"/>
          </p:cNvSpPr>
          <p:nvPr/>
        </p:nvSpPr>
        <p:spPr bwMode="auto">
          <a:xfrm>
            <a:off x="2895600" y="1798638"/>
            <a:ext cx="5791200" cy="3154362"/>
          </a:xfrm>
          <a:prstGeom prst="rect">
            <a:avLst/>
          </a:prstGeom>
          <a:noFill/>
          <a:ln w="9525">
            <a:noFill/>
            <a:miter lim="800000"/>
            <a:headEnd/>
            <a:tailEnd/>
          </a:ln>
        </p:spPr>
        <p:txBody>
          <a:bodyPr/>
          <a:lstStyle/>
          <a:p>
            <a:pPr marL="342900" indent="-342900">
              <a:spcBef>
                <a:spcPct val="20000"/>
              </a:spcBef>
            </a:pPr>
            <a:r>
              <a:rPr lang="en-US" sz="2000" dirty="0"/>
              <a:t>For some materials, the </a:t>
            </a:r>
            <a:r>
              <a:rPr lang="en-US" sz="2000" i="1" dirty="0">
                <a:solidFill>
                  <a:srgbClr val="5B98D2"/>
                </a:solidFill>
              </a:rPr>
              <a:t>net magnetic dipole moment per unit volume</a:t>
            </a:r>
            <a:r>
              <a:rPr lang="en-US" sz="2000" dirty="0">
                <a:solidFill>
                  <a:srgbClr val="5B98D2"/>
                </a:solidFill>
              </a:rPr>
              <a:t> </a:t>
            </a:r>
            <a:r>
              <a:rPr lang="en-US" sz="2000" dirty="0"/>
              <a:t>is proportional to the </a:t>
            </a:r>
            <a:r>
              <a:rPr lang="en-US" sz="2000" i="1" dirty="0"/>
              <a:t>H</a:t>
            </a:r>
            <a:r>
              <a:rPr lang="en-US" sz="2000" dirty="0"/>
              <a:t> field</a:t>
            </a:r>
          </a:p>
        </p:txBody>
      </p:sp>
      <p:sp>
        <p:nvSpPr>
          <p:cNvPr id="18438" name="Line 13"/>
          <p:cNvSpPr>
            <a:spLocks noChangeShapeType="1"/>
          </p:cNvSpPr>
          <p:nvPr/>
        </p:nvSpPr>
        <p:spPr bwMode="auto">
          <a:xfrm flipV="1">
            <a:off x="5400675" y="3636963"/>
            <a:ext cx="536575" cy="477837"/>
          </a:xfrm>
          <a:prstGeom prst="line">
            <a:avLst/>
          </a:prstGeom>
          <a:noFill/>
          <a:ln w="9525">
            <a:solidFill>
              <a:schemeClr val="tx1"/>
            </a:solidFill>
            <a:round/>
            <a:headEnd/>
            <a:tailEnd type="triangle" w="med" len="med"/>
          </a:ln>
        </p:spPr>
        <p:txBody>
          <a:bodyPr wrap="none" anchor="ctr"/>
          <a:lstStyle/>
          <a:p>
            <a:endParaRPr lang="en-US"/>
          </a:p>
        </p:txBody>
      </p:sp>
      <p:sp>
        <p:nvSpPr>
          <p:cNvPr id="18439" name="Text Box 14"/>
          <p:cNvSpPr txBox="1">
            <a:spLocks noChangeArrowheads="1"/>
          </p:cNvSpPr>
          <p:nvPr/>
        </p:nvSpPr>
        <p:spPr bwMode="auto">
          <a:xfrm>
            <a:off x="3852803" y="3952875"/>
            <a:ext cx="1784463" cy="646331"/>
          </a:xfrm>
          <a:prstGeom prst="rect">
            <a:avLst/>
          </a:prstGeom>
          <a:noFill/>
          <a:ln w="9525">
            <a:noFill/>
            <a:miter lim="800000"/>
            <a:headEnd/>
            <a:tailEnd/>
          </a:ln>
        </p:spPr>
        <p:txBody>
          <a:bodyPr wrap="none">
            <a:spAutoFit/>
          </a:bodyPr>
          <a:lstStyle/>
          <a:p>
            <a:pPr algn="ctr" eaLnBrk="0" hangingPunct="0"/>
            <a:r>
              <a:rPr lang="en-US" dirty="0">
                <a:solidFill>
                  <a:srgbClr val="5B98D2"/>
                </a:solidFill>
              </a:rPr>
              <a:t>MAGNETIC</a:t>
            </a:r>
          </a:p>
          <a:p>
            <a:pPr algn="ctr" eaLnBrk="0" hangingPunct="0"/>
            <a:r>
              <a:rPr lang="en-US" dirty="0" smtClean="0">
                <a:solidFill>
                  <a:srgbClr val="5B98D2"/>
                </a:solidFill>
              </a:rPr>
              <a:t>SUSCEPTIBILITY</a:t>
            </a:r>
            <a:endParaRPr lang="en-US" dirty="0">
              <a:solidFill>
                <a:srgbClr val="5B98D2"/>
              </a:solidFill>
            </a:endParaRPr>
          </a:p>
        </p:txBody>
      </p:sp>
      <p:sp>
        <p:nvSpPr>
          <p:cNvPr id="18440" name="Text Box 16"/>
          <p:cNvSpPr txBox="1">
            <a:spLocks noChangeArrowheads="1"/>
          </p:cNvSpPr>
          <p:nvPr/>
        </p:nvSpPr>
        <p:spPr bwMode="auto">
          <a:xfrm>
            <a:off x="6858000" y="3708400"/>
            <a:ext cx="1763713" cy="1016000"/>
          </a:xfrm>
          <a:prstGeom prst="rect">
            <a:avLst/>
          </a:prstGeom>
          <a:noFill/>
          <a:ln w="9525">
            <a:noFill/>
            <a:miter lim="800000"/>
            <a:headEnd/>
            <a:tailEnd/>
          </a:ln>
        </p:spPr>
        <p:txBody>
          <a:bodyPr>
            <a:spAutoFit/>
          </a:bodyPr>
          <a:lstStyle/>
          <a:p>
            <a:pPr algn="ctr" eaLnBrk="0" hangingPunct="0"/>
            <a:r>
              <a:rPr lang="en-US" sz="2000" dirty="0">
                <a:solidFill>
                  <a:srgbClr val="5B98D2"/>
                </a:solidFill>
              </a:rPr>
              <a:t>units of </a:t>
            </a:r>
            <a:br>
              <a:rPr lang="en-US" sz="2000" dirty="0">
                <a:solidFill>
                  <a:srgbClr val="5B98D2"/>
                </a:solidFill>
              </a:rPr>
            </a:br>
            <a:r>
              <a:rPr lang="en-US" sz="2000" dirty="0">
                <a:solidFill>
                  <a:srgbClr val="5B98D2"/>
                </a:solidFill>
              </a:rPr>
              <a:t>both </a:t>
            </a:r>
            <a:r>
              <a:rPr lang="en-US" sz="2000" b="1" i="1" dirty="0">
                <a:solidFill>
                  <a:srgbClr val="5B98D2"/>
                </a:solidFill>
              </a:rPr>
              <a:t>M</a:t>
            </a:r>
            <a:r>
              <a:rPr lang="en-US" sz="2000" dirty="0">
                <a:solidFill>
                  <a:srgbClr val="5B98D2"/>
                </a:solidFill>
              </a:rPr>
              <a:t> and </a:t>
            </a:r>
            <a:r>
              <a:rPr lang="en-US" sz="2000" b="1" i="1" dirty="0">
                <a:solidFill>
                  <a:srgbClr val="5B98D2"/>
                </a:solidFill>
              </a:rPr>
              <a:t>H</a:t>
            </a:r>
            <a:r>
              <a:rPr lang="en-US" sz="2000" dirty="0">
                <a:solidFill>
                  <a:srgbClr val="5B98D2"/>
                </a:solidFill>
              </a:rPr>
              <a:t/>
            </a:r>
            <a:br>
              <a:rPr lang="en-US" sz="2000" dirty="0">
                <a:solidFill>
                  <a:srgbClr val="5B98D2"/>
                </a:solidFill>
              </a:rPr>
            </a:br>
            <a:r>
              <a:rPr lang="en-US" sz="2000" dirty="0">
                <a:solidFill>
                  <a:srgbClr val="5B98D2"/>
                </a:solidFill>
              </a:rPr>
              <a:t>are A/m.</a:t>
            </a:r>
          </a:p>
        </p:txBody>
      </p:sp>
      <p:sp>
        <p:nvSpPr>
          <p:cNvPr id="10" name="Text Box 14"/>
          <p:cNvSpPr txBox="1">
            <a:spLocks noChangeArrowheads="1"/>
          </p:cNvSpPr>
          <p:nvPr/>
        </p:nvSpPr>
        <p:spPr bwMode="auto">
          <a:xfrm>
            <a:off x="3855940" y="4495800"/>
            <a:ext cx="1782860" cy="369332"/>
          </a:xfrm>
          <a:prstGeom prst="rect">
            <a:avLst/>
          </a:prstGeom>
          <a:noFill/>
          <a:ln w="9525">
            <a:noFill/>
            <a:miter lim="800000"/>
            <a:headEnd/>
            <a:tailEnd/>
          </a:ln>
        </p:spPr>
        <p:txBody>
          <a:bodyPr wrap="none">
            <a:spAutoFit/>
          </a:bodyPr>
          <a:lstStyle/>
          <a:p>
            <a:pPr algn="ctr" eaLnBrk="0" hangingPunct="0"/>
            <a:r>
              <a:rPr lang="en-US" dirty="0" smtClean="0">
                <a:solidFill>
                  <a:srgbClr val="5B98D2"/>
                </a:solidFill>
              </a:rPr>
              <a:t>(</a:t>
            </a:r>
            <a:r>
              <a:rPr lang="en-US" dirty="0">
                <a:solidFill>
                  <a:srgbClr val="5B98D2"/>
                </a:solidFill>
              </a:rPr>
              <a:t>dimensionless)</a:t>
            </a:r>
          </a:p>
        </p:txBody>
      </p:sp>
      <p:pic>
        <p:nvPicPr>
          <p:cNvPr id="3" name="Picture 2"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3000" y="3048000"/>
            <a:ext cx="1778000" cy="457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4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0" grpId="0"/>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DEFAULTFONTSIZE" val="10"/>
  <p:tag name="DEFAULTWIDTH" val="500"/>
  <p:tag name="DEFAULTHEIGHT" val="560"/>
</p:tagLst>
</file>

<file path=ppt/tags/tag10.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H \sim  i&#10;$$&#10;\end{document}&#10;"/>
  <p:tag name="EXTERNALNAME" val="txp_fig"/>
  <p:tag name="BLEND" val="False"/>
  <p:tag name="TRANSPARENT" val="False"/>
  <p:tag name="KEEPFILES" val="False"/>
  <p:tag name="DEBUGPAUSE" val="False"/>
  <p:tag name="RESOLUTION" val="600"/>
  <p:tag name="TIMEOUT" val="(none)"/>
  <p:tag name="BOXWIDTH" val="500"/>
  <p:tag name="BOXHEIGHT" val="560"/>
  <p:tag name="BOXFONT" val="10"/>
  <p:tag name="BOXWRAP" val="False"/>
  <p:tag name="WORKAROUNDTRANSPARENCYBUG" val="False"/>
  <p:tag name="ALLOWFONTSUBSTITUTION" val="False"/>
  <p:tag name="BITMAPFORMAT" val="pngmono"/>
  <p:tag name="ORIGWIDTH" val="54"/>
  <p:tag name="PICTUREFILESIZE" val="900"/>
</p:tagLst>
</file>

<file path=ppt/tags/tag2.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H_{inside}\approx&#10;$$&#10;\end{document}&#10;"/>
  <p:tag name="EXTERNALNAME" val="txp_fig"/>
  <p:tag name="BLEND" val="False"/>
  <p:tag name="TRANSPARENT" val="False"/>
  <p:tag name="KEEPFILES" val="False"/>
  <p:tag name="DEBUGPAUSE" val="False"/>
  <p:tag name="RESOLUTION" val="600"/>
  <p:tag name="TIMEOUT" val="(none)"/>
  <p:tag name="BOXWIDTH" val="500"/>
  <p:tag name="BOXHEIGHT" val="560"/>
  <p:tag name="BOXFONT" val="10"/>
  <p:tag name="BOXWRAP" val="False"/>
  <p:tag name="WORKAROUNDTRANSPARENCYBUG" val="False"/>
  <p:tag name="ALLOWFONTSUBSTITUTION" val="False"/>
  <p:tag name="BITMAPFORMAT" val="pngmono"/>
  <p:tag name="ORIGWIDTH" val="87"/>
  <p:tag name="PICTUREFILESIZE" val="2058"/>
</p:tagLst>
</file>

<file path=ppt/tags/tag3.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H_{inside}\approx&#10;$$&#10;\end{document}&#10;"/>
  <p:tag name="EXTERNALNAME" val="txp_fig"/>
  <p:tag name="BLEND" val="False"/>
  <p:tag name="TRANSPARENT" val="False"/>
  <p:tag name="KEEPFILES" val="False"/>
  <p:tag name="DEBUGPAUSE" val="False"/>
  <p:tag name="RESOLUTION" val="600"/>
  <p:tag name="TIMEOUT" val="(none)"/>
  <p:tag name="BOXWIDTH" val="500"/>
  <p:tag name="BOXHEIGHT" val="560"/>
  <p:tag name="BOXFONT" val="10"/>
  <p:tag name="BOXWRAP" val="False"/>
  <p:tag name="WORKAROUNDTRANSPARENCYBUG" val="False"/>
  <p:tag name="ALLOWFONTSUBSTITUTION" val="False"/>
  <p:tag name="BITMAPFORMAT" val="pngmono"/>
  <p:tag name="ORIGWIDTH" val="87"/>
  <p:tag name="PICTUREFILESIZE" val="2058"/>
</p:tagLst>
</file>

<file path=ppt/tags/tag4.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i&#10;$$&#10;\end{document}&#10;"/>
  <p:tag name="EXTERNALNAME" val="txp_fig"/>
  <p:tag name="BLEND" val="False"/>
  <p:tag name="TRANSPARENT" val="False"/>
  <p:tag name="KEEPFILES" val="False"/>
  <p:tag name="DEBUGPAUSE" val="False"/>
  <p:tag name="RESOLUTION" val="600"/>
  <p:tag name="TIMEOUT" val="(none)"/>
  <p:tag name="BOXWIDTH" val="500"/>
  <p:tag name="BOXHEIGHT" val="560"/>
  <p:tag name="BOXFONT" val="10"/>
  <p:tag name="BOXWRAP" val="False"/>
  <p:tag name="WORKAROUNDTRANSPARENCYBUG" val="False"/>
  <p:tag name="ALLOWFONTSUBSTITUTION" val="False"/>
  <p:tag name="BITMAPFORMAT" val="pngmono"/>
  <p:tag name="ORIGWIDTH" val="7"/>
  <p:tag name="PICTUREFILESIZE" val="372"/>
</p:tagLst>
</file>

<file path=ppt/tags/tag5.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i&#10;$$&#10;\end{document}&#10;"/>
  <p:tag name="EXTERNALNAME" val="txp_fig"/>
  <p:tag name="BLEND" val="False"/>
  <p:tag name="TRANSPARENT" val="False"/>
  <p:tag name="KEEPFILES" val="False"/>
  <p:tag name="DEBUGPAUSE" val="False"/>
  <p:tag name="RESOLUTION" val="600"/>
  <p:tag name="TIMEOUT" val="(none)"/>
  <p:tag name="BOXWIDTH" val="500"/>
  <p:tag name="BOXHEIGHT" val="560"/>
  <p:tag name="BOXFONT" val="10"/>
  <p:tag name="BOXWRAP" val="False"/>
  <p:tag name="WORKAROUNDTRANSPARENCYBUG" val="False"/>
  <p:tag name="ALLOWFONTSUBSTITUTION" val="False"/>
  <p:tag name="BITMAPFORMAT" val="pngmono"/>
  <p:tag name="ORIGWIDTH" val="7"/>
  <p:tag name="PICTUREFILESIZE" val="372"/>
</p:tagLst>
</file>

<file path=ppt/tags/tag6.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 \int_C  \overline{H} \cdot d\overline{l} &#10;$$&#10;\end{document}&#10;"/>
  <p:tag name="EXTERNALNAME" val="txp_fig"/>
  <p:tag name="BLEND" val="False"/>
  <p:tag name="TRANSPARENT" val="False"/>
  <p:tag name="KEEPFILES" val="False"/>
  <p:tag name="DEBUGPAUSE" val="False"/>
  <p:tag name="RESOLUTION" val="600"/>
  <p:tag name="TIMEOUT" val="(none)"/>
  <p:tag name="BOXWIDTH" val="500"/>
  <p:tag name="BOXHEIGHT" val="560"/>
  <p:tag name="BOXFONT" val="10"/>
  <p:tag name="BOXWRAP" val="False"/>
  <p:tag name="WORKAROUNDTRANSPARENCYBUG" val="False"/>
  <p:tag name="ALLOWFONTSUBSTITUTION" val="False"/>
  <p:tag name="BITMAPFORMAT" val="pngmono"/>
  <p:tag name="ORIGWIDTH" val="79"/>
  <p:tag name="PICTUREFILESIZE" val="2060"/>
</p:tagLst>
</file>

<file path=ppt/tags/tag7.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  \int_S \overline{J} \cdot d \overline{A}&#10;$$&#10;\end{document}&#10;"/>
  <p:tag name="EXTERNALNAME" val="txp_fig"/>
  <p:tag name="BLEND" val="False"/>
  <p:tag name="TRANSPARENT" val="False"/>
  <p:tag name="KEEPFILES" val="False"/>
  <p:tag name="DEBUGPAUSE" val="False"/>
  <p:tag name="RESOLUTION" val="600"/>
  <p:tag name="TIMEOUT" val="(none)"/>
  <p:tag name="BOXWIDTH" val="500"/>
  <p:tag name="BOXHEIGHT" val="560"/>
  <p:tag name="BOXFONT" val="10"/>
  <p:tag name="BOXWRAP" val="False"/>
  <p:tag name="WORKAROUNDTRANSPARENCYBUG" val="False"/>
  <p:tag name="ALLOWFONTSUBSTITUTION" val="False"/>
  <p:tag name="BITMAPFORMAT" val="pngmono"/>
  <p:tag name="ORIGWIDTH" val="105"/>
  <p:tag name="PICTUREFILESIZE" val="2318"/>
</p:tagLst>
</file>

<file path=ppt/tags/tag8.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 \frac{d}{dt} \int_S \epsilon E dA &#10;$$&#10;\end{document}&#10;"/>
  <p:tag name="EXTERNALNAME" val="txp_fig"/>
  <p:tag name="BLEND" val="False"/>
  <p:tag name="TRANSPARENT" val="False"/>
  <p:tag name="KEEPFILES" val="False"/>
  <p:tag name="DEBUGPAUSE" val="False"/>
  <p:tag name="RESOLUTION" val="600"/>
  <p:tag name="TIMEOUT" val="(none)"/>
  <p:tag name="BOXWIDTH" val="500"/>
  <p:tag name="BOXHEIGHT" val="560"/>
  <p:tag name="BOXFONT" val="10"/>
  <p:tag name="BOXWRAP" val="False"/>
  <p:tag name="WORKAROUNDTRANSPARENCYBUG" val="False"/>
  <p:tag name="ALLOWFONTSUBSTITUTION" val="False"/>
  <p:tag name="BITMAPFORMAT" val="pngmono"/>
  <p:tag name="ORIGWIDTH" val="118.875"/>
  <p:tag name="PICTUREFILESIZE" val="3507"/>
</p:tagLst>
</file>

<file path=ppt/tags/tag9.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rho_M &#10;$$&#10;\end{document}&#10;"/>
  <p:tag name="EXTERNALNAME" val="txp_fig"/>
  <p:tag name="BLEND" val="False"/>
  <p:tag name="TRANSPARENT" val="False"/>
  <p:tag name="KEEPFILES" val="False"/>
  <p:tag name="DEBUGPAUSE" val="False"/>
  <p:tag name="RESOLUTION" val="600"/>
  <p:tag name="TIMEOUT" val="(none)"/>
  <p:tag name="BOXWIDTH" val="500"/>
  <p:tag name="BOXHEIGHT" val="560"/>
  <p:tag name="BOXFONT" val="10"/>
  <p:tag name="BOXWRAP" val="False"/>
  <p:tag name="WORKAROUNDTRANSPARENCYBUG" val="False"/>
  <p:tag name="ALLOWFONTSUBSTITUTION" val="False"/>
  <p:tag name="BITMAPFORMAT" val="pngmono"/>
  <p:tag name="ORIGWIDTH" val="28.875"/>
  <p:tag name="PICTUREFILESIZE" val="876"/>
</p:tagLst>
</file>

<file path=ppt/theme/theme1.xml><?xml version="1.0" encoding="utf-8"?>
<a:theme xmlns:a="http://schemas.openxmlformats.org/drawingml/2006/main" name="Default Design">
  <a:themeElements>
    <a:clrScheme name="Custom 12">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16560</TotalTime>
  <Words>1592</Words>
  <Application>Microsoft Office PowerPoint</Application>
  <PresentationFormat>On-screen Show (4:3)</PresentationFormat>
  <Paragraphs>450</Paragraphs>
  <Slides>30</Slides>
  <Notes>3</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Magnetic refrigeration</vt:lpstr>
      <vt:lpstr>Today’s Culture Moment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vt:lpstr>
      <vt:lpstr>PowerPoint Presentation</vt:lpstr>
    </vt:vector>
  </TitlesOfParts>
  <Company>MIT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Rajeev Ram</dc:creator>
  <cp:lastModifiedBy>srani7</cp:lastModifiedBy>
  <cp:revision>224</cp:revision>
  <cp:lastPrinted>2009-02-19T17:16:52Z</cp:lastPrinted>
  <dcterms:created xsi:type="dcterms:W3CDTF">2010-02-11T04:09:32Z</dcterms:created>
  <dcterms:modified xsi:type="dcterms:W3CDTF">2012-12-10T13:11:27Z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name="NXPowerLiteLastOptimized" pid="2">
    <vt:lpwstr>18665128</vt:lpwstr>
  </property>
  <property fmtid="{D5CDD505-2E9C-101B-9397-08002B2CF9AE}" name="NXPowerLiteSettings" pid="3">
    <vt:lpwstr>F7000400038000</vt:lpwstr>
  </property>
  <property fmtid="{D5CDD505-2E9C-101B-9397-08002B2CF9AE}" name="NXPowerLiteVersion" pid="4">
    <vt:lpwstr>D5.0.8</vt:lpwstr>
  </property>
</Properties>
</file>