
<file path=[Content_Types].xml><?xml version="1.0" encoding="utf-8"?>
<Types xmlns="http://schemas.openxmlformats.org/package/2006/content-types">
  <Default ContentType="image/png" Extension="png"/>
  <Default ContentType="application/vnd.openxmlformats-officedocument.oleObject" Extension="bin"/>
  <Default ContentType="image/x-emf" Extension="emf"/>
  <Default ContentType="image/x-wmf" Extension="wmf"/>
  <Default ContentType="image/jpeg" Extension="jpeg"/>
  <Default ContentType="application/vnd.openxmlformats-package.relationships+xml" Extension="rels"/>
  <Default ContentType="application/xml" Extension="xml"/>
  <Default ContentType="application/vnd.openxmlformats-officedocument.vmlDrawing" Extension="v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tags+xml" PartName="/ppt/tags/tag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vnd.openxmlformats-officedocument.presentationml.tags+xml" PartName="/ppt/tags/tag2.xml"/>
  <Override ContentType="application/vnd.openxmlformats-officedocument.presentationml.notesSlide+xml" PartName="/ppt/notesSlides/notesSlide2.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63" r:id="rId2"/>
    <p:sldId id="300" r:id="rId3"/>
    <p:sldId id="305" r:id="rId4"/>
    <p:sldId id="306" r:id="rId5"/>
    <p:sldId id="298" r:id="rId6"/>
    <p:sldId id="299" r:id="rId7"/>
    <p:sldId id="291" r:id="rId8"/>
    <p:sldId id="301" r:id="rId9"/>
    <p:sldId id="269" r:id="rId10"/>
    <p:sldId id="281" r:id="rId11"/>
    <p:sldId id="296" r:id="rId12"/>
    <p:sldId id="292" r:id="rId13"/>
    <p:sldId id="293" r:id="rId14"/>
    <p:sldId id="294" r:id="rId15"/>
    <p:sldId id="271" r:id="rId16"/>
    <p:sldId id="302" r:id="rId17"/>
    <p:sldId id="265" r:id="rId18"/>
    <p:sldId id="282" r:id="rId19"/>
    <p:sldId id="258" r:id="rId20"/>
    <p:sldId id="272" r:id="rId21"/>
    <p:sldId id="273" r:id="rId22"/>
    <p:sldId id="274" r:id="rId23"/>
    <p:sldId id="303" r:id="rId24"/>
    <p:sldId id="275" r:id="rId25"/>
    <p:sldId id="295" r:id="rId26"/>
    <p:sldId id="285" r:id="rId27"/>
    <p:sldId id="304" r:id="rId28"/>
    <p:sldId id="287" r:id="rId29"/>
    <p:sldId id="297" r:id="rId30"/>
    <p:sldId id="307" r:id="rId31"/>
    <p:sldId id="308" r:id="rId32"/>
  </p:sldIdLst>
  <p:sldSz cx="9144000" cy="6858000" type="screen4x3"/>
  <p:notesSz cx="6858000" cy="9144000"/>
  <p:custDataLst>
    <p:tags r:id="rId35"/>
  </p:custDataLst>
  <p:defaultTextStyle>
    <a:defPPr>
      <a:defRPr lang="en-US"/>
    </a:defPPr>
    <a:lvl1pPr algn="l" rtl="0" fontAlgn="base">
      <a:spcBef>
        <a:spcPct val="0"/>
      </a:spcBef>
      <a:spcAft>
        <a:spcPct val="0"/>
      </a:spcAft>
      <a:defRPr kern="1200">
        <a:solidFill>
          <a:schemeClr val="tx1"/>
        </a:solidFill>
        <a:latin typeface="Trebuchet MS" pitchFamily="34" charset="0"/>
        <a:ea typeface="+mn-ea"/>
        <a:cs typeface="+mn-cs"/>
      </a:defRPr>
    </a:lvl1pPr>
    <a:lvl2pPr marL="457200" algn="l" rtl="0" fontAlgn="base">
      <a:spcBef>
        <a:spcPct val="0"/>
      </a:spcBef>
      <a:spcAft>
        <a:spcPct val="0"/>
      </a:spcAft>
      <a:defRPr kern="1200">
        <a:solidFill>
          <a:schemeClr val="tx1"/>
        </a:solidFill>
        <a:latin typeface="Trebuchet MS" pitchFamily="34" charset="0"/>
        <a:ea typeface="+mn-ea"/>
        <a:cs typeface="+mn-cs"/>
      </a:defRPr>
    </a:lvl2pPr>
    <a:lvl3pPr marL="914400" algn="l" rtl="0" fontAlgn="base">
      <a:spcBef>
        <a:spcPct val="0"/>
      </a:spcBef>
      <a:spcAft>
        <a:spcPct val="0"/>
      </a:spcAft>
      <a:defRPr kern="1200">
        <a:solidFill>
          <a:schemeClr val="tx1"/>
        </a:solidFill>
        <a:latin typeface="Trebuchet MS" pitchFamily="34" charset="0"/>
        <a:ea typeface="+mn-ea"/>
        <a:cs typeface="+mn-cs"/>
      </a:defRPr>
    </a:lvl3pPr>
    <a:lvl4pPr marL="1371600" algn="l" rtl="0" fontAlgn="base">
      <a:spcBef>
        <a:spcPct val="0"/>
      </a:spcBef>
      <a:spcAft>
        <a:spcPct val="0"/>
      </a:spcAft>
      <a:defRPr kern="1200">
        <a:solidFill>
          <a:schemeClr val="tx1"/>
        </a:solidFill>
        <a:latin typeface="Trebuchet MS" pitchFamily="34" charset="0"/>
        <a:ea typeface="+mn-ea"/>
        <a:cs typeface="+mn-cs"/>
      </a:defRPr>
    </a:lvl4pPr>
    <a:lvl5pPr marL="1828800" algn="l"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5B98D2"/>
    <a:srgbClr val="DDDDD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100" d="100"/>
          <a:sy n="100" d="100"/>
        </p:scale>
        <p:origin x="-1374" y="7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ooter Placeholder 3"/>
          <p:cNvSpPr>
            <a:spLocks noGrp="1"/>
          </p:cNvSpPr>
          <p:nvPr>
            <p:ph type="ftr" sz="quarter" idx="2"/>
          </p:nvPr>
        </p:nvSpPr>
        <p:spPr>
          <a:xfrm>
            <a:off x="0" y="8686800"/>
            <a:ext cx="35052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r>
              <a:rPr lang="en-US" dirty="0" smtClean="0"/>
              <a:t>11 </a:t>
            </a:r>
            <a:r>
              <a:rPr lang="en-US" dirty="0"/>
              <a:t>– Magnetic</a:t>
            </a:r>
            <a:r>
              <a:rPr lang="en-US" dirty="0" smtClean="0"/>
              <a:t> Circuits</a:t>
            </a:r>
            <a:endParaRPr lang="en-US" dirty="0"/>
          </a:p>
        </p:txBody>
      </p:sp>
      <p:sp>
        <p:nvSpPr>
          <p:cNvPr id="9" name="Slide Number Placeholder 4"/>
          <p:cNvSpPr>
            <a:spLocks noGrp="1"/>
          </p:cNvSpPr>
          <p:nvPr>
            <p:ph type="sldNum" sz="quarter" idx="3"/>
          </p:nvPr>
        </p:nvSpPr>
        <p:spPr>
          <a:xfrm>
            <a:off x="3886200" y="8686800"/>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03AF70E-3DED-41CD-B117-CD323213C109}" type="slidenum">
              <a:rPr lang="en-US"/>
              <a:pPr>
                <a:defRPr/>
              </a:pPr>
              <a:t>‹#›</a:t>
            </a:fld>
            <a:endParaRPr lang="en-US"/>
          </a:p>
        </p:txBody>
      </p:sp>
      <p:sp>
        <p:nvSpPr>
          <p:cNvPr id="10"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6.007 – OCW</a:t>
            </a:r>
            <a:endParaRPr lang="en-US" dirty="0"/>
          </a:p>
        </p:txBody>
      </p:sp>
    </p:spTree>
    <p:extLst>
      <p:ext uri="{BB962C8B-B14F-4D97-AF65-F5344CB8AC3E}">
        <p14:creationId xmlns:p14="http://schemas.microsoft.com/office/powerpoint/2010/main" val="20320291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D0221-504B-4141-921C-2E743DF237EC}" type="datetimeFigureOut">
              <a:rPr lang="en-US" smtClean="0"/>
              <a:pPr/>
              <a:t>12/10/2012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E9E0B4-9C3D-4CF0-A92C-C8F4D9640B61}" type="slidenum">
              <a:rPr lang="en-US" smtClean="0"/>
              <a:pPr/>
              <a:t>‹#›</a:t>
            </a:fld>
            <a:endParaRPr lang="en-US"/>
          </a:p>
        </p:txBody>
      </p:sp>
    </p:spTree>
    <p:extLst>
      <p:ext uri="{BB962C8B-B14F-4D97-AF65-F5344CB8AC3E}">
        <p14:creationId xmlns:p14="http://schemas.microsoft.com/office/powerpoint/2010/main" val="3372057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E9E0B4-9C3D-4CF0-A92C-C8F4D9640B61}"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0EDD4E-80DC-44AC-9D72-8309D33892C2}" type="slidenum">
              <a:rPr lang="en-US" smtClean="0"/>
              <a:pPr>
                <a:defRPr/>
              </a:pPr>
              <a:t>31</a:t>
            </a:fld>
            <a:endParaRPr lang="en-US"/>
          </a:p>
        </p:txBody>
      </p:sp>
    </p:spTree>
    <p:extLst>
      <p:ext uri="{BB962C8B-B14F-4D97-AF65-F5344CB8AC3E}">
        <p14:creationId xmlns:p14="http://schemas.microsoft.com/office/powerpoint/2010/main" val="665969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B3E855-3705-405F-AFBF-697B465DE3F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13CB7DA-A5AD-457B-B107-14991845191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D5F9C6-59B8-4197-9B0A-92100F6928B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28A3A43-14C5-4606-A15A-61BC84D9B9A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C383850-0F2E-4778-A613-6C29B9A5661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8647C30-02B4-4DEA-AEF1-231E4979455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5CA73D7-264D-4A12-B835-1AE428BC1AC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50D325E-B57F-4479-9868-968690B0005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8EDF773-9C16-4A04-8BD2-321C9502E6A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BAE5E87-BA82-43D3-8FBF-85042B6463F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1E58849-D646-42A9-B7CD-76775389FE6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47CB1E6B-43F9-4CBE-89CD-1B987D6A29E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arget="../media/image48.jpeg" Type="http://schemas.openxmlformats.org/officeDocument/2006/relationships/image"/><Relationship Id="rId13" Target="../media/image53.emf" Type="http://schemas.openxmlformats.org/officeDocument/2006/relationships/image"/><Relationship Id="rId18" Target="../media/image58.emf" Type="http://schemas.openxmlformats.org/officeDocument/2006/relationships/image"/><Relationship Id="rId3" Target="../media/image43.png" Type="http://schemas.openxmlformats.org/officeDocument/2006/relationships/image"/><Relationship Id="rId7" Target="../media/image47.jpeg" Type="http://schemas.openxmlformats.org/officeDocument/2006/relationships/image"/><Relationship Id="rId12" Target="../media/image52.emf" Type="http://schemas.openxmlformats.org/officeDocument/2006/relationships/image"/><Relationship Id="rId17" Target="../media/image57.emf" Type="http://schemas.openxmlformats.org/officeDocument/2006/relationships/image"/><Relationship Id="rId2" Target="../slideLayouts/slideLayout2.xml" Type="http://schemas.openxmlformats.org/officeDocument/2006/relationships/slideLayout"/><Relationship Id="rId16" Target="../media/image56.emf" Type="http://schemas.openxmlformats.org/officeDocument/2006/relationships/image"/><Relationship Id="rId20" Target="../media/image60.jpeg" Type="http://schemas.openxmlformats.org/officeDocument/2006/relationships/image"/><Relationship Id="rId1" Target="../tags/tag2.xml" Type="http://schemas.openxmlformats.org/officeDocument/2006/relationships/tags"/><Relationship Id="rId6" Target="../media/image46.jpeg" Type="http://schemas.openxmlformats.org/officeDocument/2006/relationships/image"/><Relationship Id="rId11" Target="../media/image51.png" Type="http://schemas.openxmlformats.org/officeDocument/2006/relationships/image"/><Relationship Id="rId5" Target="../media/image45.png" Type="http://schemas.openxmlformats.org/officeDocument/2006/relationships/image"/><Relationship Id="rId15" Target="../media/image55.emf" Type="http://schemas.openxmlformats.org/officeDocument/2006/relationships/image"/><Relationship Id="rId10" Target="../media/image50.jpeg" Type="http://schemas.openxmlformats.org/officeDocument/2006/relationships/image"/><Relationship Id="rId19" Target="../media/image59.emf" Type="http://schemas.openxmlformats.org/officeDocument/2006/relationships/image"/><Relationship Id="rId4" Target="../media/image44.png" Type="http://schemas.openxmlformats.org/officeDocument/2006/relationships/image"/><Relationship Id="rId9" Target="../media/image49.jpeg" Type="http://schemas.openxmlformats.org/officeDocument/2006/relationships/image"/><Relationship Id="rId14" Target="../media/image54.emf" Type="http://schemas.openxmlformats.org/officeDocument/2006/relationships/image"/></Relationships>
</file>

<file path=ppt/slides/_rels/slide11.xml.rels><?xml version="1.0" encoding="UTF-8" standalone="yes" ?><Relationships xmlns="http://schemas.openxmlformats.org/package/2006/relationships"><Relationship Id="rId3" Target="../media/image62.emf" Type="http://schemas.openxmlformats.org/officeDocument/2006/relationships/image"/><Relationship Id="rId2" Target="../media/image61.jpeg" Type="http://schemas.openxmlformats.org/officeDocument/2006/relationships/image"/><Relationship Id="rId1" Target="../slideLayouts/slideLayout2.xml" Type="http://schemas.openxmlformats.org/officeDocument/2006/relationships/slideLayout"/></Relationships>
</file>

<file path=ppt/slides/_rels/slide12.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emf"/><Relationship Id="rId1" Type="http://schemas.openxmlformats.org/officeDocument/2006/relationships/slideLayout" Target="../slideLayouts/slideLayout7.xml"/><Relationship Id="rId6" Type="http://schemas.openxmlformats.org/officeDocument/2006/relationships/image" Target="../media/image67.emf"/><Relationship Id="rId11" Type="http://schemas.openxmlformats.org/officeDocument/2006/relationships/image" Target="../media/image72.emf"/><Relationship Id="rId5" Type="http://schemas.openxmlformats.org/officeDocument/2006/relationships/image" Target="../media/image66.emf"/><Relationship Id="rId10" Type="http://schemas.openxmlformats.org/officeDocument/2006/relationships/image" Target="../media/image71.emf"/><Relationship Id="rId4" Type="http://schemas.openxmlformats.org/officeDocument/2006/relationships/image" Target="../media/image65.emf"/><Relationship Id="rId9" Type="http://schemas.openxmlformats.org/officeDocument/2006/relationships/image" Target="../media/image70.emf"/></Relationships>
</file>

<file path=ppt/slides/_rels/slide13.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4.png"/><Relationship Id="rId7" Type="http://schemas.openxmlformats.org/officeDocument/2006/relationships/image" Target="../media/image70.emf"/><Relationship Id="rId12" Type="http://schemas.openxmlformats.org/officeDocument/2006/relationships/image" Target="../media/image72.emf"/><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9.emf"/><Relationship Id="rId11" Type="http://schemas.openxmlformats.org/officeDocument/2006/relationships/image" Target="../media/image63.emf"/><Relationship Id="rId5" Type="http://schemas.openxmlformats.org/officeDocument/2006/relationships/image" Target="../media/image65.emf"/><Relationship Id="rId10" Type="http://schemas.openxmlformats.org/officeDocument/2006/relationships/image" Target="../media/image74.emf"/><Relationship Id="rId4" Type="http://schemas.openxmlformats.org/officeDocument/2006/relationships/image" Target="../media/image66.emf"/><Relationship Id="rId9" Type="http://schemas.openxmlformats.org/officeDocument/2006/relationships/image" Target="../media/image73.emf"/></Relationships>
</file>

<file path=ppt/slides/_rels/slide14.xml.rels><?xml version="1.0" encoding="UTF-8" standalone="yes"?>
<Relationships xmlns="http://schemas.openxmlformats.org/package/2006/relationships"><Relationship Id="rId8" Type="http://schemas.openxmlformats.org/officeDocument/2006/relationships/image" Target="../media/image81.emf"/><Relationship Id="rId13" Type="http://schemas.openxmlformats.org/officeDocument/2006/relationships/image" Target="../media/image69.emf"/><Relationship Id="rId3" Type="http://schemas.openxmlformats.org/officeDocument/2006/relationships/image" Target="../media/image76.emf"/><Relationship Id="rId7" Type="http://schemas.openxmlformats.org/officeDocument/2006/relationships/image" Target="../media/image80.emf"/><Relationship Id="rId12" Type="http://schemas.openxmlformats.org/officeDocument/2006/relationships/image" Target="../media/image65.emf"/><Relationship Id="rId2" Type="http://schemas.openxmlformats.org/officeDocument/2006/relationships/image" Target="../media/image75.png"/><Relationship Id="rId16" Type="http://schemas.openxmlformats.org/officeDocument/2006/relationships/image" Target="../media/image72.emf"/><Relationship Id="rId1" Type="http://schemas.openxmlformats.org/officeDocument/2006/relationships/slideLayout" Target="../slideLayouts/slideLayout7.xml"/><Relationship Id="rId6" Type="http://schemas.openxmlformats.org/officeDocument/2006/relationships/image" Target="../media/image79.emf"/><Relationship Id="rId11" Type="http://schemas.openxmlformats.org/officeDocument/2006/relationships/image" Target="../media/image66.emf"/><Relationship Id="rId5" Type="http://schemas.openxmlformats.org/officeDocument/2006/relationships/image" Target="../media/image78.emf"/><Relationship Id="rId15" Type="http://schemas.openxmlformats.org/officeDocument/2006/relationships/image" Target="../media/image71.emf"/><Relationship Id="rId10" Type="http://schemas.openxmlformats.org/officeDocument/2006/relationships/image" Target="../media/image68.png"/><Relationship Id="rId4" Type="http://schemas.openxmlformats.org/officeDocument/2006/relationships/image" Target="../media/image77.emf"/><Relationship Id="rId9" Type="http://schemas.openxmlformats.org/officeDocument/2006/relationships/image" Target="../media/image82.emf"/><Relationship Id="rId14" Type="http://schemas.openxmlformats.org/officeDocument/2006/relationships/image" Target="../media/image70.emf"/></Relationships>
</file>

<file path=ppt/slides/_rels/slide15.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4.png"/><Relationship Id="rId7" Type="http://schemas.openxmlformats.org/officeDocument/2006/relationships/image" Target="../media/image88.emf"/><Relationship Id="rId2" Type="http://schemas.openxmlformats.org/officeDocument/2006/relationships/image" Target="../media/image83.emf"/><Relationship Id="rId1" Type="http://schemas.openxmlformats.org/officeDocument/2006/relationships/slideLayout" Target="../slideLayouts/slideLayout7.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slides/_rels/slide16.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91.emf"/><Relationship Id="rId7" Type="http://schemas.openxmlformats.org/officeDocument/2006/relationships/image" Target="../media/image95.emf"/><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emf"/><Relationship Id="rId5" Type="http://schemas.openxmlformats.org/officeDocument/2006/relationships/image" Target="../media/image93.emf"/><Relationship Id="rId4" Type="http://schemas.openxmlformats.org/officeDocument/2006/relationships/image" Target="../media/image92.emf"/><Relationship Id="rId9" Type="http://schemas.openxmlformats.org/officeDocument/2006/relationships/image" Target="../media/image97.emf"/></Relationships>
</file>

<file path=ppt/slides/_rels/slide17.xml.rels><?xml version="1.0" encoding="UTF-8" standalone="yes"?>
<Relationships xmlns="http://schemas.openxmlformats.org/package/2006/relationships"><Relationship Id="rId8" Type="http://schemas.openxmlformats.org/officeDocument/2006/relationships/image" Target="../media/image104.emf"/><Relationship Id="rId13" Type="http://schemas.openxmlformats.org/officeDocument/2006/relationships/image" Target="../media/image109.emf"/><Relationship Id="rId3" Type="http://schemas.openxmlformats.org/officeDocument/2006/relationships/image" Target="../media/image99.emf"/><Relationship Id="rId7" Type="http://schemas.openxmlformats.org/officeDocument/2006/relationships/image" Target="../media/image103.emf"/><Relationship Id="rId12" Type="http://schemas.openxmlformats.org/officeDocument/2006/relationships/image" Target="../media/image108.emf"/><Relationship Id="rId2" Type="http://schemas.openxmlformats.org/officeDocument/2006/relationships/image" Target="../media/image98.emf"/><Relationship Id="rId1" Type="http://schemas.openxmlformats.org/officeDocument/2006/relationships/slideLayout" Target="../slideLayouts/slideLayout7.xml"/><Relationship Id="rId6" Type="http://schemas.openxmlformats.org/officeDocument/2006/relationships/image" Target="../media/image102.emf"/><Relationship Id="rId11" Type="http://schemas.openxmlformats.org/officeDocument/2006/relationships/image" Target="../media/image107.emf"/><Relationship Id="rId5" Type="http://schemas.openxmlformats.org/officeDocument/2006/relationships/image" Target="../media/image101.emf"/><Relationship Id="rId10" Type="http://schemas.openxmlformats.org/officeDocument/2006/relationships/image" Target="../media/image106.emf"/><Relationship Id="rId4" Type="http://schemas.openxmlformats.org/officeDocument/2006/relationships/image" Target="../media/image100.emf"/><Relationship Id="rId9" Type="http://schemas.openxmlformats.org/officeDocument/2006/relationships/image" Target="../media/image105.emf"/><Relationship Id="rId14" Type="http://schemas.openxmlformats.org/officeDocument/2006/relationships/image" Target="../media/image110.png"/></Relationships>
</file>

<file path=ppt/slides/_rels/slide1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12.emf"/><Relationship Id="rId7" Type="http://schemas.openxmlformats.org/officeDocument/2006/relationships/image" Target="../media/image116.emf"/><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emf"/><Relationship Id="rId5" Type="http://schemas.openxmlformats.org/officeDocument/2006/relationships/image" Target="../media/image114.emf"/><Relationship Id="rId4" Type="http://schemas.openxmlformats.org/officeDocument/2006/relationships/image" Target="../media/image113.emf"/></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21.emf"/><Relationship Id="rId5" Type="http://schemas.openxmlformats.org/officeDocument/2006/relationships/image" Target="../media/image120.emf"/><Relationship Id="rId4" Type="http://schemas.openxmlformats.org/officeDocument/2006/relationships/image" Target="../media/image119.emf"/></Relationships>
</file>

<file path=ppt/slides/_rels/slide21.xml.rels><?xml version="1.0" encoding="UTF-8" standalone="yes"?>
<Relationships xmlns="http://schemas.openxmlformats.org/package/2006/relationships"><Relationship Id="rId8" Type="http://schemas.openxmlformats.org/officeDocument/2006/relationships/image" Target="../media/image128.emf"/><Relationship Id="rId3" Type="http://schemas.openxmlformats.org/officeDocument/2006/relationships/image" Target="../media/image123.png"/><Relationship Id="rId7" Type="http://schemas.openxmlformats.org/officeDocument/2006/relationships/image" Target="../media/image127.emf"/><Relationship Id="rId2" Type="http://schemas.openxmlformats.org/officeDocument/2006/relationships/image" Target="../media/image122.emf"/><Relationship Id="rId1" Type="http://schemas.openxmlformats.org/officeDocument/2006/relationships/slideLayout" Target="../slideLayouts/slideLayout7.xml"/><Relationship Id="rId6" Type="http://schemas.openxmlformats.org/officeDocument/2006/relationships/image" Target="../media/image126.emf"/><Relationship Id="rId5" Type="http://schemas.openxmlformats.org/officeDocument/2006/relationships/image" Target="../media/image125.emf"/><Relationship Id="rId4" Type="http://schemas.openxmlformats.org/officeDocument/2006/relationships/image" Target="../media/image124.emf"/><Relationship Id="rId9" Type="http://schemas.openxmlformats.org/officeDocument/2006/relationships/image" Target="../media/image129.emf"/></Relationships>
</file>

<file path=ppt/slides/_rels/slide2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image" Target="../media/image142.emf"/><Relationship Id="rId3" Type="http://schemas.openxmlformats.org/officeDocument/2006/relationships/image" Target="../media/image132.emf"/><Relationship Id="rId7" Type="http://schemas.openxmlformats.org/officeDocument/2006/relationships/image" Target="../media/image136.emf"/><Relationship Id="rId12" Type="http://schemas.openxmlformats.org/officeDocument/2006/relationships/image" Target="../media/image141.emf"/><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emf"/><Relationship Id="rId11" Type="http://schemas.openxmlformats.org/officeDocument/2006/relationships/image" Target="../media/image140.emf"/><Relationship Id="rId5" Type="http://schemas.openxmlformats.org/officeDocument/2006/relationships/image" Target="../media/image134.emf"/><Relationship Id="rId10" Type="http://schemas.openxmlformats.org/officeDocument/2006/relationships/image" Target="../media/image139.emf"/><Relationship Id="rId4" Type="http://schemas.openxmlformats.org/officeDocument/2006/relationships/image" Target="../media/image133.emf"/><Relationship Id="rId9" Type="http://schemas.openxmlformats.org/officeDocument/2006/relationships/image" Target="../media/image138.emf"/></Relationships>
</file>

<file path=ppt/slides/_rels/slide24.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6.emf"/><Relationship Id="rId4" Type="http://schemas.openxmlformats.org/officeDocument/2006/relationships/image" Target="../media/image145.emf"/></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47.emf"/><Relationship Id="rId1" Type="http://schemas.openxmlformats.org/officeDocument/2006/relationships/slideLayout" Target="../slideLayouts/slideLayout7.xml"/><Relationship Id="rId4" Type="http://schemas.openxmlformats.org/officeDocument/2006/relationships/image" Target="../media/image149.emf"/></Relationships>
</file>

<file path=ppt/slides/_rels/slide27.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emf"/><Relationship Id="rId1" Type="http://schemas.openxmlformats.org/officeDocument/2006/relationships/slideLayout" Target="../slideLayouts/slideLayout2.xml"/><Relationship Id="rId5" Type="http://schemas.openxmlformats.org/officeDocument/2006/relationships/image" Target="../media/image153.emf"/><Relationship Id="rId4" Type="http://schemas.openxmlformats.org/officeDocument/2006/relationships/image" Target="../media/image152.emf"/></Relationships>
</file>

<file path=ppt/slides/_rels/slide28.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54.emf"/><Relationship Id="rId1" Type="http://schemas.openxmlformats.org/officeDocument/2006/relationships/slideLayout" Target="../slideLayouts/slideLayout2.xml"/><Relationship Id="rId6" Type="http://schemas.openxmlformats.org/officeDocument/2006/relationships/image" Target="../media/image158.emf"/><Relationship Id="rId5" Type="http://schemas.openxmlformats.org/officeDocument/2006/relationships/image" Target="../media/image157.emf"/><Relationship Id="rId4" Type="http://schemas.openxmlformats.org/officeDocument/2006/relationships/image" Target="../media/image156.emf"/></Relationships>
</file>

<file path=ppt/slides/_rels/slide29.xml.rels><?xml version="1.0" encoding="UTF-8" standalone="yes"?>
<Relationships xmlns="http://schemas.openxmlformats.org/package/2006/relationships"><Relationship Id="rId3" Type="http://schemas.openxmlformats.org/officeDocument/2006/relationships/image" Target="../media/image160.emf"/><Relationship Id="rId7" Type="http://schemas.openxmlformats.org/officeDocument/2006/relationships/image" Target="../media/image164.png"/><Relationship Id="rId2" Type="http://schemas.openxmlformats.org/officeDocument/2006/relationships/image" Target="../media/image159.emf"/><Relationship Id="rId1" Type="http://schemas.openxmlformats.org/officeDocument/2006/relationships/slideLayout" Target="../slideLayouts/slideLayout2.xml"/><Relationship Id="rId6" Type="http://schemas.openxmlformats.org/officeDocument/2006/relationships/image" Target="../media/image163.emf"/><Relationship Id="rId5" Type="http://schemas.openxmlformats.org/officeDocument/2006/relationships/image" Target="../media/image162.emf"/><Relationship Id="rId4" Type="http://schemas.openxmlformats.org/officeDocument/2006/relationships/image" Target="../media/image16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04.emf"/><Relationship Id="rId13" Type="http://schemas.openxmlformats.org/officeDocument/2006/relationships/image" Target="../media/image109.emf"/><Relationship Id="rId3" Type="http://schemas.openxmlformats.org/officeDocument/2006/relationships/image" Target="../media/image99.emf"/><Relationship Id="rId7" Type="http://schemas.openxmlformats.org/officeDocument/2006/relationships/image" Target="../media/image103.emf"/><Relationship Id="rId12" Type="http://schemas.openxmlformats.org/officeDocument/2006/relationships/image" Target="../media/image108.emf"/><Relationship Id="rId2" Type="http://schemas.openxmlformats.org/officeDocument/2006/relationships/image" Target="../media/image98.emf"/><Relationship Id="rId16" Type="http://schemas.openxmlformats.org/officeDocument/2006/relationships/image" Target="../media/image167.png"/><Relationship Id="rId1" Type="http://schemas.openxmlformats.org/officeDocument/2006/relationships/slideLayout" Target="../slideLayouts/slideLayout1.xml"/><Relationship Id="rId6" Type="http://schemas.openxmlformats.org/officeDocument/2006/relationships/image" Target="../media/image102.emf"/><Relationship Id="rId11" Type="http://schemas.openxmlformats.org/officeDocument/2006/relationships/image" Target="../media/image107.emf"/><Relationship Id="rId5" Type="http://schemas.openxmlformats.org/officeDocument/2006/relationships/image" Target="../media/image101.emf"/><Relationship Id="rId15" Type="http://schemas.openxmlformats.org/officeDocument/2006/relationships/image" Target="../media/image166.emf"/><Relationship Id="rId10" Type="http://schemas.openxmlformats.org/officeDocument/2006/relationships/image" Target="../media/image106.emf"/><Relationship Id="rId4" Type="http://schemas.openxmlformats.org/officeDocument/2006/relationships/image" Target="../media/image100.emf"/><Relationship Id="rId9" Type="http://schemas.openxmlformats.org/officeDocument/2006/relationships/image" Target="../media/image105.emf"/><Relationship Id="rId14" Type="http://schemas.openxmlformats.org/officeDocument/2006/relationships/image" Target="../media/image165.emf"/></Relationships>
</file>

<file path=ppt/slides/_rels/slide31.xml.rels><?xml version="1.0" encoding="UTF-8" standalone="yes"?>
<Relationships xmlns="http://schemas.openxmlformats.org/package/2006/relationships"><Relationship Id="rId3" Type="http://schemas.openxmlformats.org/officeDocument/2006/relationships/hyperlink" Target="http://ocw.mit.edu/"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ocw.mit.edu/term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emf"/><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30.emf"/><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0.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wmf"/></Relationships>
</file>

<file path=ppt/slides/_rels/slide9.xml.rels><?xml version="1.0" encoding="UTF-8" standalone="yes" ?><Relationships xmlns="http://schemas.openxmlformats.org/package/2006/relationships"><Relationship Id="rId3" Target="../media/image42.jpeg" Type="http://schemas.openxmlformats.org/officeDocument/2006/relationships/image"/><Relationship Id="rId2" Target="../media/image41.jpeg" Type="http://schemas.openxmlformats.org/officeDocument/2006/relationships/image"/><Relationship Id="rId1" Target="../slideLayouts/slideLayout2.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3309938" y="914400"/>
            <a:ext cx="2968625" cy="604838"/>
          </a:xfrm>
          <a:prstGeom prst="rect">
            <a:avLst/>
          </a:prstGeom>
          <a:noFill/>
          <a:ln w="25400">
            <a:noFill/>
            <a:miter lim="800000"/>
            <a:headEnd type="none" w="sm" len="sm"/>
            <a:tailEnd type="none" w="sm" len="sm"/>
          </a:ln>
          <a:effectLst/>
        </p:spPr>
        <p:txBody>
          <a:bodyPr wrap="none">
            <a:spAutoFit/>
          </a:bodyPr>
          <a:lstStyle/>
          <a:p>
            <a:pPr algn="ctr" eaLnBrk="0" hangingPunct="0">
              <a:lnSpc>
                <a:spcPct val="120000"/>
              </a:lnSpc>
            </a:pPr>
            <a:r>
              <a:rPr lang="en-US" sz="2800" i="1">
                <a:effectLst>
                  <a:outerShdw blurRad="38100" dist="38100" dir="2700000" algn="tl">
                    <a:srgbClr val="C0C0C0"/>
                  </a:outerShdw>
                </a:effectLst>
              </a:rPr>
              <a:t>Magnetic Circuits</a:t>
            </a:r>
            <a:endParaRPr lang="en-US" sz="2400" i="1">
              <a:effectLst>
                <a:outerShdw blurRad="38100" dist="38100" dir="2700000" algn="tl">
                  <a:srgbClr val="C0C0C0"/>
                </a:outerShdw>
              </a:effectLst>
            </a:endParaRPr>
          </a:p>
        </p:txBody>
      </p:sp>
      <p:sp>
        <p:nvSpPr>
          <p:cNvPr id="9219" name="Text Box 3"/>
          <p:cNvSpPr txBox="1">
            <a:spLocks noChangeArrowheads="1"/>
          </p:cNvSpPr>
          <p:nvPr/>
        </p:nvSpPr>
        <p:spPr bwMode="auto">
          <a:xfrm>
            <a:off x="1905000" y="2438400"/>
            <a:ext cx="5981125" cy="2677656"/>
          </a:xfrm>
          <a:prstGeom prst="rect">
            <a:avLst/>
          </a:prstGeom>
          <a:noFill/>
          <a:ln w="9525">
            <a:noFill/>
            <a:miter lim="800000"/>
            <a:headEnd/>
            <a:tailEnd/>
          </a:ln>
          <a:effectLst/>
        </p:spPr>
        <p:txBody>
          <a:bodyPr wrap="none">
            <a:spAutoFit/>
          </a:bodyPr>
          <a:lstStyle/>
          <a:p>
            <a:pPr eaLnBrk="0" hangingPunct="0"/>
            <a:r>
              <a:rPr lang="en-US" sz="2400" dirty="0"/>
              <a:t>	 </a:t>
            </a:r>
            <a:r>
              <a:rPr lang="en-US" sz="2400" u="sng" dirty="0"/>
              <a:t>Outline</a:t>
            </a:r>
            <a:endParaRPr lang="en-US" sz="3200" u="sng" dirty="0"/>
          </a:p>
          <a:p>
            <a:pPr eaLnBrk="0" hangingPunct="0"/>
            <a:endParaRPr lang="en-US" sz="2400" dirty="0" smtClean="0"/>
          </a:p>
          <a:p>
            <a:pPr eaLnBrk="0" hangingPunct="0">
              <a:buFontTx/>
              <a:buChar char="•"/>
            </a:pPr>
            <a:r>
              <a:rPr lang="en-US" sz="2400" dirty="0" smtClean="0"/>
              <a:t> Ampere’s Law Revisited </a:t>
            </a:r>
          </a:p>
          <a:p>
            <a:pPr eaLnBrk="0" hangingPunct="0">
              <a:buFontTx/>
              <a:buChar char="•"/>
            </a:pPr>
            <a:r>
              <a:rPr lang="en-US" sz="2400" dirty="0" smtClean="0"/>
              <a:t> Review </a:t>
            </a:r>
            <a:r>
              <a:rPr lang="en-US" sz="2400" dirty="0"/>
              <a:t>of Last Time: Magnetic Materials</a:t>
            </a:r>
            <a:endParaRPr lang="en-US" sz="2400" dirty="0" smtClean="0"/>
          </a:p>
          <a:p>
            <a:pPr eaLnBrk="0" hangingPunct="0">
              <a:buFontTx/>
              <a:buChar char="•"/>
            </a:pPr>
            <a:r>
              <a:rPr lang="en-US" sz="2400" dirty="0" smtClean="0"/>
              <a:t> Magnetic </a:t>
            </a:r>
            <a:r>
              <a:rPr lang="en-US" sz="2400" dirty="0"/>
              <a:t>Circuits</a:t>
            </a:r>
          </a:p>
          <a:p>
            <a:pPr eaLnBrk="0" hangingPunct="0">
              <a:buFontTx/>
              <a:buChar char="•"/>
            </a:pPr>
            <a:r>
              <a:rPr lang="en-US" sz="2400" dirty="0"/>
              <a:t> Examples</a:t>
            </a:r>
          </a:p>
          <a:p>
            <a:pPr eaLnBrk="0" hangingPunct="0">
              <a:buFontTx/>
              <a:buChar char="•"/>
            </a:pP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cstate="print">
            <a:grayscl/>
          </a:blip>
          <a:srcRect/>
          <a:stretch>
            <a:fillRect/>
          </a:stretch>
        </p:blipFill>
        <p:spPr bwMode="auto">
          <a:xfrm>
            <a:off x="5410200" y="1066800"/>
            <a:ext cx="2657475" cy="2324520"/>
          </a:xfrm>
          <a:prstGeom prst="rect">
            <a:avLst/>
          </a:prstGeom>
          <a:noFill/>
          <a:ln w="9525">
            <a:noFill/>
            <a:miter lim="800000"/>
            <a:headEnd/>
            <a:tailEnd/>
          </a:ln>
        </p:spPr>
      </p:pic>
      <p:sp>
        <p:nvSpPr>
          <p:cNvPr id="31747" name="Rectangle 3"/>
          <p:cNvSpPr>
            <a:spLocks noChangeArrowheads="1"/>
          </p:cNvSpPr>
          <p:nvPr/>
        </p:nvSpPr>
        <p:spPr bwMode="auto">
          <a:xfrm>
            <a:off x="2895600" y="228600"/>
            <a:ext cx="4786888" cy="461665"/>
          </a:xfrm>
          <a:prstGeom prst="rect">
            <a:avLst/>
          </a:prstGeom>
          <a:noFill/>
          <a:ln w="9525">
            <a:noFill/>
            <a:miter lim="800000"/>
            <a:headEnd/>
            <a:tailEnd/>
          </a:ln>
          <a:effectLst/>
        </p:spPr>
        <p:txBody>
          <a:bodyPr wrap="none">
            <a:spAutoFit/>
          </a:bodyPr>
          <a:lstStyle/>
          <a:p>
            <a:r>
              <a:rPr lang="en-US" sz="2400" i="1" u="sng" dirty="0" smtClean="0"/>
              <a:t>Review: Ferromagnetic </a:t>
            </a:r>
            <a:r>
              <a:rPr lang="en-US" sz="2400" i="1" u="sng" dirty="0"/>
              <a:t>Materials</a:t>
            </a:r>
          </a:p>
        </p:txBody>
      </p:sp>
      <p:pic>
        <p:nvPicPr>
          <p:cNvPr id="31755" name="Picture 11" descr="txp_fig"/>
          <p:cNvPicPr>
            <a:picLocks noChangeAspect="1" noChangeArrowheads="1"/>
          </p:cNvPicPr>
          <p:nvPr>
            <p:custDataLst>
              <p:tags r:id="rId1"/>
            </p:custDataLst>
          </p:nvPr>
        </p:nvPicPr>
        <p:blipFill>
          <a:blip r:embed="rId4" cstate="print"/>
          <a:srcRect/>
          <a:stretch>
            <a:fillRect/>
          </a:stretch>
        </p:blipFill>
        <p:spPr bwMode="auto">
          <a:xfrm>
            <a:off x="5181600" y="5486400"/>
            <a:ext cx="1003300" cy="257175"/>
          </a:xfrm>
          <a:prstGeom prst="rect">
            <a:avLst/>
          </a:prstGeom>
          <a:noFill/>
          <a:ln w="9525">
            <a:noFill/>
            <a:miter lim="800000"/>
            <a:headEnd/>
            <a:tailEnd/>
          </a:ln>
          <a:effectLst/>
        </p:spPr>
      </p:pic>
      <p:pic>
        <p:nvPicPr>
          <p:cNvPr id="75780" name="Picture 4"/>
          <p:cNvPicPr>
            <a:picLocks noChangeAspect="1" noChangeArrowheads="1"/>
          </p:cNvPicPr>
          <p:nvPr/>
        </p:nvPicPr>
        <p:blipFill>
          <a:blip r:embed="rId5" cstate="print">
            <a:grayscl/>
          </a:blip>
          <a:srcRect/>
          <a:stretch>
            <a:fillRect/>
          </a:stretch>
        </p:blipFill>
        <p:spPr bwMode="auto">
          <a:xfrm>
            <a:off x="609600" y="990600"/>
            <a:ext cx="2892911" cy="2667000"/>
          </a:xfrm>
          <a:prstGeom prst="rect">
            <a:avLst/>
          </a:prstGeom>
          <a:noFill/>
          <a:ln w="9525">
            <a:noFill/>
            <a:miter lim="800000"/>
            <a:headEnd/>
            <a:tailEnd/>
          </a:ln>
        </p:spPr>
      </p:pic>
      <p:cxnSp>
        <p:nvCxnSpPr>
          <p:cNvPr id="13" name="Straight Arrow Connector 12"/>
          <p:cNvCxnSpPr/>
          <p:nvPr/>
        </p:nvCxnSpPr>
        <p:spPr>
          <a:xfrm rot="10800000">
            <a:off x="2590800" y="2743200"/>
            <a:ext cx="381000"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19400" y="2971800"/>
            <a:ext cx="1204176" cy="369332"/>
          </a:xfrm>
          <a:prstGeom prst="rect">
            <a:avLst/>
          </a:prstGeom>
          <a:noFill/>
        </p:spPr>
        <p:txBody>
          <a:bodyPr wrap="none" rtlCol="0">
            <a:spAutoFit/>
          </a:bodyPr>
          <a:lstStyle/>
          <a:p>
            <a:r>
              <a:rPr lang="en-US" dirty="0" smtClean="0"/>
              <a:t>hysteresis</a:t>
            </a:r>
            <a:endParaRPr lang="en-US" dirty="0"/>
          </a:p>
        </p:txBody>
      </p:sp>
      <p:sp>
        <p:nvSpPr>
          <p:cNvPr id="15" name="TextBox 14"/>
          <p:cNvSpPr txBox="1"/>
          <p:nvPr/>
        </p:nvSpPr>
        <p:spPr>
          <a:xfrm>
            <a:off x="1828800" y="2133600"/>
            <a:ext cx="306494" cy="369332"/>
          </a:xfrm>
          <a:prstGeom prst="rect">
            <a:avLst/>
          </a:prstGeom>
          <a:noFill/>
        </p:spPr>
        <p:txBody>
          <a:bodyPr wrap="none" rtlCol="0">
            <a:spAutoFit/>
          </a:bodyPr>
          <a:lstStyle/>
          <a:p>
            <a:r>
              <a:rPr lang="en-US" dirty="0" smtClean="0"/>
              <a:t>0</a:t>
            </a:r>
            <a:endParaRPr lang="en-US" dirty="0"/>
          </a:p>
        </p:txBody>
      </p:sp>
      <p:sp>
        <p:nvSpPr>
          <p:cNvPr id="16" name="TextBox 15"/>
          <p:cNvSpPr txBox="1"/>
          <p:nvPr/>
        </p:nvSpPr>
        <p:spPr>
          <a:xfrm>
            <a:off x="1905000" y="609600"/>
            <a:ext cx="314510" cy="369332"/>
          </a:xfrm>
          <a:prstGeom prst="rect">
            <a:avLst/>
          </a:prstGeom>
          <a:noFill/>
        </p:spPr>
        <p:txBody>
          <a:bodyPr wrap="none" rtlCol="0">
            <a:spAutoFit/>
          </a:bodyPr>
          <a:lstStyle/>
          <a:p>
            <a:r>
              <a:rPr lang="en-US" dirty="0" smtClean="0"/>
              <a:t>B</a:t>
            </a:r>
            <a:endParaRPr lang="en-US" dirty="0"/>
          </a:p>
        </p:txBody>
      </p:sp>
      <p:cxnSp>
        <p:nvCxnSpPr>
          <p:cNvPr id="30" name="Straight Connector 29"/>
          <p:cNvCxnSpPr/>
          <p:nvPr/>
        </p:nvCxnSpPr>
        <p:spPr>
          <a:xfrm rot="10800000">
            <a:off x="1676400" y="12954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2057400" y="1143000"/>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a:off x="990600" y="3276600"/>
            <a:ext cx="1219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2057400" y="31242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505200" y="1981200"/>
            <a:ext cx="335348" cy="369332"/>
          </a:xfrm>
          <a:prstGeom prst="rect">
            <a:avLst/>
          </a:prstGeom>
          <a:noFill/>
        </p:spPr>
        <p:txBody>
          <a:bodyPr wrap="none" rtlCol="0">
            <a:spAutoFit/>
          </a:bodyPr>
          <a:lstStyle/>
          <a:p>
            <a:r>
              <a:rPr lang="en-US" dirty="0" smtClean="0"/>
              <a:t>H</a:t>
            </a:r>
            <a:endParaRPr lang="en-US" dirty="0"/>
          </a:p>
        </p:txBody>
      </p:sp>
      <p:sp>
        <p:nvSpPr>
          <p:cNvPr id="48" name="TextBox 47"/>
          <p:cNvSpPr txBox="1"/>
          <p:nvPr/>
        </p:nvSpPr>
        <p:spPr>
          <a:xfrm>
            <a:off x="533400" y="3962400"/>
            <a:ext cx="4063933" cy="923330"/>
          </a:xfrm>
          <a:prstGeom prst="rect">
            <a:avLst/>
          </a:prstGeom>
          <a:noFill/>
        </p:spPr>
        <p:txBody>
          <a:bodyPr wrap="none" rtlCol="0">
            <a:spAutoFit/>
          </a:bodyPr>
          <a:lstStyle/>
          <a:p>
            <a:r>
              <a:rPr lang="en-US" dirty="0" smtClean="0"/>
              <a:t>H  :  coercive magnetic field strength</a:t>
            </a:r>
          </a:p>
          <a:p>
            <a:r>
              <a:rPr lang="en-US" dirty="0" smtClean="0"/>
              <a:t>B  :  </a:t>
            </a:r>
            <a:r>
              <a:rPr lang="en-US" dirty="0" err="1" smtClean="0"/>
              <a:t>remanence</a:t>
            </a:r>
            <a:r>
              <a:rPr lang="en-US" dirty="0" smtClean="0"/>
              <a:t> flux density</a:t>
            </a:r>
          </a:p>
          <a:p>
            <a:r>
              <a:rPr lang="en-US" dirty="0" smtClean="0"/>
              <a:t>B  :  saturation flux density</a:t>
            </a:r>
            <a:endParaRPr lang="en-US" dirty="0"/>
          </a:p>
        </p:txBody>
      </p:sp>
      <p:sp>
        <p:nvSpPr>
          <p:cNvPr id="49" name="TextBox 48"/>
          <p:cNvSpPr txBox="1"/>
          <p:nvPr/>
        </p:nvSpPr>
        <p:spPr>
          <a:xfrm>
            <a:off x="685800" y="3810000"/>
            <a:ext cx="261610" cy="246221"/>
          </a:xfrm>
          <a:prstGeom prst="rect">
            <a:avLst/>
          </a:prstGeom>
          <a:noFill/>
        </p:spPr>
        <p:txBody>
          <a:bodyPr wrap="none" rtlCol="0">
            <a:spAutoFit/>
          </a:bodyPr>
          <a:lstStyle/>
          <a:p>
            <a:r>
              <a:rPr lang="en-US" sz="1000" b="1" dirty="0" smtClean="0"/>
              <a:t>C</a:t>
            </a:r>
            <a:endParaRPr lang="en-US" sz="1000" b="1" dirty="0"/>
          </a:p>
        </p:txBody>
      </p:sp>
      <p:sp>
        <p:nvSpPr>
          <p:cNvPr id="50" name="TextBox 49"/>
          <p:cNvSpPr txBox="1"/>
          <p:nvPr/>
        </p:nvSpPr>
        <p:spPr>
          <a:xfrm>
            <a:off x="685800" y="4038600"/>
            <a:ext cx="239168" cy="246221"/>
          </a:xfrm>
          <a:prstGeom prst="rect">
            <a:avLst/>
          </a:prstGeom>
          <a:noFill/>
        </p:spPr>
        <p:txBody>
          <a:bodyPr wrap="none" rtlCol="0">
            <a:spAutoFit/>
          </a:bodyPr>
          <a:lstStyle/>
          <a:p>
            <a:r>
              <a:rPr lang="en-US" sz="1000" b="1" dirty="0" smtClean="0"/>
              <a:t>r</a:t>
            </a:r>
            <a:endParaRPr lang="en-US" sz="1000" b="1" dirty="0"/>
          </a:p>
        </p:txBody>
      </p:sp>
      <p:sp>
        <p:nvSpPr>
          <p:cNvPr id="51" name="TextBox 50"/>
          <p:cNvSpPr txBox="1"/>
          <p:nvPr/>
        </p:nvSpPr>
        <p:spPr>
          <a:xfrm>
            <a:off x="685800" y="4343400"/>
            <a:ext cx="250390" cy="246221"/>
          </a:xfrm>
          <a:prstGeom prst="rect">
            <a:avLst/>
          </a:prstGeom>
          <a:noFill/>
        </p:spPr>
        <p:txBody>
          <a:bodyPr wrap="none" rtlCol="0">
            <a:spAutoFit/>
          </a:bodyPr>
          <a:lstStyle/>
          <a:p>
            <a:r>
              <a:rPr lang="en-US" sz="1000" b="1" dirty="0" smtClean="0"/>
              <a:t>S</a:t>
            </a:r>
            <a:endParaRPr lang="en-US" sz="1000" b="1" dirty="0"/>
          </a:p>
        </p:txBody>
      </p:sp>
      <p:sp>
        <p:nvSpPr>
          <p:cNvPr id="53" name="TextBox 52"/>
          <p:cNvSpPr txBox="1"/>
          <p:nvPr/>
        </p:nvSpPr>
        <p:spPr>
          <a:xfrm>
            <a:off x="4953000" y="990600"/>
            <a:ext cx="510076" cy="369332"/>
          </a:xfrm>
          <a:prstGeom prst="rect">
            <a:avLst/>
          </a:prstGeom>
          <a:noFill/>
        </p:spPr>
        <p:txBody>
          <a:bodyPr wrap="none" rtlCol="0">
            <a:spAutoFit/>
          </a:bodyPr>
          <a:lstStyle/>
          <a:p>
            <a:r>
              <a:rPr lang="en-US" dirty="0" smtClean="0"/>
              <a:t>B,J</a:t>
            </a:r>
            <a:endParaRPr lang="en-US" dirty="0"/>
          </a:p>
        </p:txBody>
      </p:sp>
      <p:pic>
        <p:nvPicPr>
          <p:cNvPr id="2" name="Picture 1"/>
          <p:cNvPicPr>
            <a:picLocks noChangeAspect="1" noChangeArrowheads="1"/>
          </p:cNvPicPr>
          <p:nvPr/>
        </p:nvPicPr>
        <p:blipFill>
          <a:blip r:embed="rId6" cstate="print">
            <a:grayscl/>
          </a:blip>
          <a:srcRect/>
          <a:stretch>
            <a:fillRect/>
          </a:stretch>
        </p:blipFill>
        <p:spPr bwMode="auto">
          <a:xfrm>
            <a:off x="5638800" y="3352800"/>
            <a:ext cx="381000" cy="346198"/>
          </a:xfrm>
          <a:prstGeom prst="rect">
            <a:avLst/>
          </a:prstGeom>
          <a:noFill/>
          <a:ln w="9525">
            <a:noFill/>
            <a:miter lim="800000"/>
            <a:headEnd/>
            <a:tailEnd/>
          </a:ln>
        </p:spPr>
      </p:pic>
      <p:pic>
        <p:nvPicPr>
          <p:cNvPr id="75778" name="Picture 2"/>
          <p:cNvPicPr>
            <a:picLocks noChangeAspect="1" noChangeArrowheads="1"/>
          </p:cNvPicPr>
          <p:nvPr/>
        </p:nvPicPr>
        <p:blipFill>
          <a:blip r:embed="rId7" cstate="print">
            <a:grayscl/>
          </a:blip>
          <a:srcRect/>
          <a:stretch>
            <a:fillRect/>
          </a:stretch>
        </p:blipFill>
        <p:spPr bwMode="auto">
          <a:xfrm>
            <a:off x="6324600" y="2667001"/>
            <a:ext cx="381000" cy="357364"/>
          </a:xfrm>
          <a:prstGeom prst="rect">
            <a:avLst/>
          </a:prstGeom>
          <a:noFill/>
          <a:ln w="9525">
            <a:noFill/>
            <a:miter lim="800000"/>
            <a:headEnd/>
            <a:tailEnd/>
          </a:ln>
        </p:spPr>
      </p:pic>
      <p:pic>
        <p:nvPicPr>
          <p:cNvPr id="75779" name="Picture 3"/>
          <p:cNvPicPr>
            <a:picLocks noChangeAspect="1" noChangeArrowheads="1"/>
          </p:cNvPicPr>
          <p:nvPr/>
        </p:nvPicPr>
        <p:blipFill>
          <a:blip r:embed="rId8" cstate="print">
            <a:grayscl/>
          </a:blip>
          <a:srcRect/>
          <a:stretch>
            <a:fillRect/>
          </a:stretch>
        </p:blipFill>
        <p:spPr bwMode="auto">
          <a:xfrm>
            <a:off x="6553200" y="2209800"/>
            <a:ext cx="392693" cy="381000"/>
          </a:xfrm>
          <a:prstGeom prst="rect">
            <a:avLst/>
          </a:prstGeom>
          <a:noFill/>
          <a:ln w="9525">
            <a:noFill/>
            <a:miter lim="800000"/>
            <a:headEnd/>
            <a:tailEnd/>
          </a:ln>
        </p:spPr>
      </p:pic>
      <p:pic>
        <p:nvPicPr>
          <p:cNvPr id="3" name="Picture 4"/>
          <p:cNvPicPr>
            <a:picLocks noChangeAspect="1" noChangeArrowheads="1"/>
          </p:cNvPicPr>
          <p:nvPr/>
        </p:nvPicPr>
        <p:blipFill>
          <a:blip r:embed="rId9" cstate="print">
            <a:grayscl/>
          </a:blip>
          <a:srcRect/>
          <a:stretch>
            <a:fillRect/>
          </a:stretch>
        </p:blipFill>
        <p:spPr bwMode="auto">
          <a:xfrm>
            <a:off x="6858000" y="1828800"/>
            <a:ext cx="386846" cy="381000"/>
          </a:xfrm>
          <a:prstGeom prst="rect">
            <a:avLst/>
          </a:prstGeom>
          <a:noFill/>
          <a:ln w="9525">
            <a:noFill/>
            <a:miter lim="800000"/>
            <a:headEnd/>
            <a:tailEnd/>
          </a:ln>
        </p:spPr>
      </p:pic>
      <p:pic>
        <p:nvPicPr>
          <p:cNvPr id="75781" name="Picture 5"/>
          <p:cNvPicPr>
            <a:picLocks noChangeAspect="1" noChangeArrowheads="1"/>
          </p:cNvPicPr>
          <p:nvPr/>
        </p:nvPicPr>
        <p:blipFill>
          <a:blip r:embed="rId10" cstate="print">
            <a:grayscl/>
          </a:blip>
          <a:srcRect/>
          <a:stretch>
            <a:fillRect/>
          </a:stretch>
        </p:blipFill>
        <p:spPr bwMode="auto">
          <a:xfrm>
            <a:off x="7239000" y="1600200"/>
            <a:ext cx="376237" cy="376237"/>
          </a:xfrm>
          <a:prstGeom prst="rect">
            <a:avLst/>
          </a:prstGeom>
          <a:noFill/>
          <a:ln w="9525">
            <a:noFill/>
            <a:miter lim="800000"/>
            <a:headEnd/>
            <a:tailEnd/>
          </a:ln>
        </p:spPr>
      </p:pic>
      <p:pic>
        <p:nvPicPr>
          <p:cNvPr id="75782" name="Picture 6"/>
          <p:cNvPicPr>
            <a:picLocks noChangeAspect="1" noChangeArrowheads="1"/>
          </p:cNvPicPr>
          <p:nvPr/>
        </p:nvPicPr>
        <p:blipFill>
          <a:blip r:embed="rId11" cstate="print">
            <a:grayscl/>
          </a:blip>
          <a:srcRect/>
          <a:stretch>
            <a:fillRect/>
          </a:stretch>
        </p:blipFill>
        <p:spPr bwMode="auto">
          <a:xfrm>
            <a:off x="7696200" y="1447800"/>
            <a:ext cx="376237" cy="376237"/>
          </a:xfrm>
          <a:prstGeom prst="rect">
            <a:avLst/>
          </a:prstGeom>
          <a:noFill/>
          <a:ln w="9525">
            <a:noFill/>
            <a:miter lim="800000"/>
            <a:headEnd/>
            <a:tailEnd/>
          </a:ln>
        </p:spPr>
      </p:pic>
      <p:cxnSp>
        <p:nvCxnSpPr>
          <p:cNvPr id="54" name="Straight Arrow Connector 53"/>
          <p:cNvCxnSpPr/>
          <p:nvPr/>
        </p:nvCxnSpPr>
        <p:spPr>
          <a:xfrm>
            <a:off x="7162800" y="2590800"/>
            <a:ext cx="9144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8077200" y="3124200"/>
            <a:ext cx="335348" cy="369332"/>
          </a:xfrm>
          <a:prstGeom prst="rect">
            <a:avLst/>
          </a:prstGeom>
          <a:noFill/>
        </p:spPr>
        <p:txBody>
          <a:bodyPr wrap="none" rtlCol="0">
            <a:spAutoFit/>
          </a:bodyPr>
          <a:lstStyle/>
          <a:p>
            <a:r>
              <a:rPr lang="en-US" dirty="0" smtClean="0"/>
              <a:t>H</a:t>
            </a:r>
            <a:endParaRPr lang="en-US" dirty="0"/>
          </a:p>
        </p:txBody>
      </p:sp>
      <p:sp>
        <p:nvSpPr>
          <p:cNvPr id="56" name="TextBox 55"/>
          <p:cNvSpPr txBox="1"/>
          <p:nvPr/>
        </p:nvSpPr>
        <p:spPr>
          <a:xfrm>
            <a:off x="5257800" y="3276600"/>
            <a:ext cx="306494" cy="369332"/>
          </a:xfrm>
          <a:prstGeom prst="rect">
            <a:avLst/>
          </a:prstGeom>
          <a:noFill/>
        </p:spPr>
        <p:txBody>
          <a:bodyPr wrap="none" rtlCol="0">
            <a:spAutoFit/>
          </a:bodyPr>
          <a:lstStyle/>
          <a:p>
            <a:r>
              <a:rPr lang="en-US" dirty="0" smtClean="0"/>
              <a:t>0</a:t>
            </a:r>
            <a:endParaRPr lang="en-US" dirty="0"/>
          </a:p>
        </p:txBody>
      </p:sp>
      <p:cxnSp>
        <p:nvCxnSpPr>
          <p:cNvPr id="58" name="Straight Connector 57"/>
          <p:cNvCxnSpPr/>
          <p:nvPr/>
        </p:nvCxnSpPr>
        <p:spPr>
          <a:xfrm flipV="1">
            <a:off x="5562600" y="3124200"/>
            <a:ext cx="914400" cy="1524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urved Connector 75"/>
          <p:cNvCxnSpPr>
            <a:stCxn id="80" idx="1"/>
          </p:cNvCxnSpPr>
          <p:nvPr/>
        </p:nvCxnSpPr>
        <p:spPr>
          <a:xfrm rot="10800000">
            <a:off x="6172200" y="3200400"/>
            <a:ext cx="533400" cy="337066"/>
          </a:xfrm>
          <a:prstGeom prst="curved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705600" y="3352800"/>
            <a:ext cx="932730" cy="369332"/>
          </a:xfrm>
          <a:prstGeom prst="rect">
            <a:avLst/>
          </a:prstGeom>
          <a:noFill/>
        </p:spPr>
        <p:txBody>
          <a:bodyPr wrap="none" rtlCol="0">
            <a:spAutoFit/>
          </a:bodyPr>
          <a:lstStyle/>
          <a:p>
            <a:r>
              <a:rPr lang="en-US" dirty="0" smtClean="0"/>
              <a:t>Slope =</a:t>
            </a:r>
            <a:endParaRPr lang="en-US" dirty="0"/>
          </a:p>
        </p:txBody>
      </p:sp>
      <p:sp>
        <p:nvSpPr>
          <p:cNvPr id="81" name="TextBox 80"/>
          <p:cNvSpPr txBox="1"/>
          <p:nvPr/>
        </p:nvSpPr>
        <p:spPr>
          <a:xfrm>
            <a:off x="7696200" y="3733800"/>
            <a:ext cx="223138" cy="246221"/>
          </a:xfrm>
          <a:prstGeom prst="rect">
            <a:avLst/>
          </a:prstGeom>
          <a:noFill/>
        </p:spPr>
        <p:txBody>
          <a:bodyPr wrap="none" rtlCol="0">
            <a:spAutoFit/>
          </a:bodyPr>
          <a:lstStyle/>
          <a:p>
            <a:r>
              <a:rPr lang="en-US" sz="1000" b="1" dirty="0" smtClean="0"/>
              <a:t>i</a:t>
            </a:r>
            <a:endParaRPr lang="en-US" sz="1000" b="1" dirty="0"/>
          </a:p>
        </p:txBody>
      </p:sp>
      <p:sp>
        <p:nvSpPr>
          <p:cNvPr id="83" name="TextBox 82"/>
          <p:cNvSpPr txBox="1"/>
          <p:nvPr/>
        </p:nvSpPr>
        <p:spPr>
          <a:xfrm>
            <a:off x="4504588" y="3657600"/>
            <a:ext cx="4639412" cy="1200329"/>
          </a:xfrm>
          <a:prstGeom prst="rect">
            <a:avLst/>
          </a:prstGeom>
          <a:noFill/>
        </p:spPr>
        <p:txBody>
          <a:bodyPr wrap="none" rtlCol="0">
            <a:spAutoFit/>
          </a:bodyPr>
          <a:lstStyle/>
          <a:p>
            <a:r>
              <a:rPr lang="en-US" dirty="0" smtClean="0"/>
              <a:t>Behavior of an initially </a:t>
            </a:r>
            <a:r>
              <a:rPr lang="en-US" dirty="0" err="1" smtClean="0"/>
              <a:t>unmagnetized</a:t>
            </a:r>
            <a:endParaRPr lang="en-US" dirty="0" smtClean="0"/>
          </a:p>
          <a:p>
            <a:r>
              <a:rPr lang="en-US" dirty="0" smtClean="0"/>
              <a:t>material.</a:t>
            </a:r>
          </a:p>
          <a:p>
            <a:r>
              <a:rPr lang="en-US" dirty="0" smtClean="0"/>
              <a:t>Domain configuration during several stages</a:t>
            </a:r>
          </a:p>
          <a:p>
            <a:r>
              <a:rPr lang="en-US" dirty="0" smtClean="0"/>
              <a:t>of magnetization.</a:t>
            </a:r>
            <a:endParaRPr lang="en-US" dirty="0"/>
          </a:p>
        </p:txBody>
      </p:sp>
      <p:sp>
        <p:nvSpPr>
          <p:cNvPr id="85" name="TextBox 84"/>
          <p:cNvSpPr txBox="1"/>
          <p:nvPr/>
        </p:nvSpPr>
        <p:spPr>
          <a:xfrm>
            <a:off x="3768596" y="1219200"/>
            <a:ext cx="1633117" cy="923330"/>
          </a:xfrm>
          <a:prstGeom prst="rect">
            <a:avLst/>
          </a:prstGeom>
          <a:noFill/>
          <a:ln>
            <a:noFill/>
          </a:ln>
        </p:spPr>
        <p:txBody>
          <a:bodyPr wrap="none" rtlCol="0">
            <a:spAutoFit/>
          </a:bodyPr>
          <a:lstStyle/>
          <a:p>
            <a:pPr algn="ctr"/>
            <a:r>
              <a:rPr lang="en-US" dirty="0" smtClean="0">
                <a:solidFill>
                  <a:srgbClr val="5B98D2"/>
                </a:solidFill>
              </a:rPr>
              <a:t>Initial </a:t>
            </a:r>
          </a:p>
          <a:p>
            <a:pPr algn="ctr"/>
            <a:r>
              <a:rPr lang="en-US" dirty="0" smtClean="0">
                <a:solidFill>
                  <a:srgbClr val="5B98D2"/>
                </a:solidFill>
              </a:rPr>
              <a:t>Magnetization </a:t>
            </a:r>
          </a:p>
          <a:p>
            <a:pPr algn="ctr"/>
            <a:r>
              <a:rPr lang="en-US" dirty="0" smtClean="0">
                <a:solidFill>
                  <a:srgbClr val="5B98D2"/>
                </a:solidFill>
              </a:rPr>
              <a:t>Curve</a:t>
            </a:r>
            <a:endParaRPr lang="en-US" dirty="0">
              <a:solidFill>
                <a:srgbClr val="5B98D2"/>
              </a:solidFill>
            </a:endParaRPr>
          </a:p>
        </p:txBody>
      </p:sp>
      <p:cxnSp>
        <p:nvCxnSpPr>
          <p:cNvPr id="87" name="Straight Arrow Connector 86"/>
          <p:cNvCxnSpPr/>
          <p:nvPr/>
        </p:nvCxnSpPr>
        <p:spPr>
          <a:xfrm rot="10800000">
            <a:off x="2514600" y="1828800"/>
            <a:ext cx="1219200" cy="1588"/>
          </a:xfrm>
          <a:prstGeom prst="straightConnector1">
            <a:avLst/>
          </a:prstGeom>
          <a:ln w="22225">
            <a:solidFill>
              <a:srgbClr val="5B98D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5105400" y="1981200"/>
            <a:ext cx="1143000" cy="381000"/>
          </a:xfrm>
          <a:prstGeom prst="straightConnector1">
            <a:avLst/>
          </a:prstGeom>
          <a:ln w="22225">
            <a:solidFill>
              <a:srgbClr val="5B98D2"/>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2" cstate="print"/>
          <a:stretch>
            <a:fillRect/>
          </a:stretch>
        </p:blipFill>
        <p:spPr>
          <a:xfrm>
            <a:off x="1752600" y="914400"/>
            <a:ext cx="241300" cy="266700"/>
          </a:xfrm>
          <a:prstGeom prst="rect">
            <a:avLst/>
          </a:prstGeom>
        </p:spPr>
      </p:pic>
      <p:pic>
        <p:nvPicPr>
          <p:cNvPr id="5" name="Picture 4"/>
          <p:cNvPicPr>
            <a:picLocks noChangeAspect="1"/>
          </p:cNvPicPr>
          <p:nvPr/>
        </p:nvPicPr>
        <p:blipFill>
          <a:blip r:embed="rId13" cstate="print"/>
          <a:stretch>
            <a:fillRect/>
          </a:stretch>
        </p:blipFill>
        <p:spPr>
          <a:xfrm>
            <a:off x="1447800" y="1143000"/>
            <a:ext cx="247650" cy="266700"/>
          </a:xfrm>
          <a:prstGeom prst="rect">
            <a:avLst/>
          </a:prstGeom>
        </p:spPr>
      </p:pic>
      <p:pic>
        <p:nvPicPr>
          <p:cNvPr id="6" name="Picture 5"/>
          <p:cNvPicPr>
            <a:picLocks noChangeAspect="1"/>
          </p:cNvPicPr>
          <p:nvPr/>
        </p:nvPicPr>
        <p:blipFill>
          <a:blip r:embed="rId14" cstate="print"/>
          <a:stretch>
            <a:fillRect/>
          </a:stretch>
        </p:blipFill>
        <p:spPr>
          <a:xfrm>
            <a:off x="914400" y="2286000"/>
            <a:ext cx="457200" cy="249382"/>
          </a:xfrm>
          <a:prstGeom prst="rect">
            <a:avLst/>
          </a:prstGeom>
        </p:spPr>
      </p:pic>
      <p:pic>
        <p:nvPicPr>
          <p:cNvPr id="7" name="Picture 6"/>
          <p:cNvPicPr>
            <a:picLocks noChangeAspect="1"/>
          </p:cNvPicPr>
          <p:nvPr/>
        </p:nvPicPr>
        <p:blipFill>
          <a:blip r:embed="rId15" cstate="print"/>
          <a:stretch>
            <a:fillRect/>
          </a:stretch>
        </p:blipFill>
        <p:spPr>
          <a:xfrm>
            <a:off x="2667000" y="2286000"/>
            <a:ext cx="323850" cy="266700"/>
          </a:xfrm>
          <a:prstGeom prst="rect">
            <a:avLst/>
          </a:prstGeom>
        </p:spPr>
      </p:pic>
      <p:pic>
        <p:nvPicPr>
          <p:cNvPr id="8" name="Picture 7"/>
          <p:cNvPicPr>
            <a:picLocks noChangeAspect="1"/>
          </p:cNvPicPr>
          <p:nvPr/>
        </p:nvPicPr>
        <p:blipFill>
          <a:blip r:embed="rId16" cstate="print"/>
          <a:stretch>
            <a:fillRect/>
          </a:stretch>
        </p:blipFill>
        <p:spPr>
          <a:xfrm>
            <a:off x="2514600" y="2971800"/>
            <a:ext cx="381000" cy="242455"/>
          </a:xfrm>
          <a:prstGeom prst="rect">
            <a:avLst/>
          </a:prstGeom>
        </p:spPr>
      </p:pic>
      <p:pic>
        <p:nvPicPr>
          <p:cNvPr id="9" name="Picture 8"/>
          <p:cNvPicPr>
            <a:picLocks noChangeAspect="1"/>
          </p:cNvPicPr>
          <p:nvPr/>
        </p:nvPicPr>
        <p:blipFill>
          <a:blip r:embed="rId17" cstate="print"/>
          <a:stretch>
            <a:fillRect/>
          </a:stretch>
        </p:blipFill>
        <p:spPr>
          <a:xfrm>
            <a:off x="2133600" y="3200400"/>
            <a:ext cx="412750" cy="266700"/>
          </a:xfrm>
          <a:prstGeom prst="rect">
            <a:avLst/>
          </a:prstGeom>
        </p:spPr>
      </p:pic>
      <p:pic>
        <p:nvPicPr>
          <p:cNvPr id="10" name="Picture 9"/>
          <p:cNvPicPr>
            <a:picLocks noChangeAspect="1"/>
          </p:cNvPicPr>
          <p:nvPr/>
        </p:nvPicPr>
        <p:blipFill>
          <a:blip r:embed="rId18" cstate="print"/>
          <a:stretch>
            <a:fillRect/>
          </a:stretch>
        </p:blipFill>
        <p:spPr>
          <a:xfrm>
            <a:off x="7620000" y="3505200"/>
            <a:ext cx="182880" cy="228600"/>
          </a:xfrm>
          <a:prstGeom prst="rect">
            <a:avLst/>
          </a:prstGeom>
        </p:spPr>
      </p:pic>
      <p:pic>
        <p:nvPicPr>
          <p:cNvPr id="11" name="Picture 10"/>
          <p:cNvPicPr>
            <a:picLocks noChangeAspect="1"/>
          </p:cNvPicPr>
          <p:nvPr/>
        </p:nvPicPr>
        <p:blipFill>
          <a:blip r:embed="rId19" cstate="print"/>
          <a:stretch>
            <a:fillRect/>
          </a:stretch>
        </p:blipFill>
        <p:spPr>
          <a:xfrm>
            <a:off x="7239000" y="2362200"/>
            <a:ext cx="632178" cy="177800"/>
          </a:xfrm>
          <a:prstGeom prst="rect">
            <a:avLst/>
          </a:prstGeom>
        </p:spPr>
      </p:pic>
      <p:cxnSp>
        <p:nvCxnSpPr>
          <p:cNvPr id="17" name="Straight Arrow Connector 16"/>
          <p:cNvCxnSpPr/>
          <p:nvPr/>
        </p:nvCxnSpPr>
        <p:spPr>
          <a:xfrm flipV="1">
            <a:off x="6629400" y="1905000"/>
            <a:ext cx="76200" cy="76200"/>
          </a:xfrm>
          <a:prstGeom prst="straightConnector1">
            <a:avLst/>
          </a:prstGeom>
          <a:ln w="63500">
            <a:solidFill>
              <a:schemeClr val="bg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2514600" y="1295400"/>
            <a:ext cx="76200" cy="76200"/>
          </a:xfrm>
          <a:prstGeom prst="straightConnector1">
            <a:avLst/>
          </a:prstGeom>
          <a:ln w="50800">
            <a:solidFill>
              <a:schemeClr val="bg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rot="10800000" flipV="1">
            <a:off x="1600200" y="1600200"/>
            <a:ext cx="76200" cy="76200"/>
          </a:xfrm>
          <a:prstGeom prst="straightConnector1">
            <a:avLst/>
          </a:prstGeom>
          <a:ln w="50800">
            <a:solidFill>
              <a:schemeClr val="bg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1295400" y="2895600"/>
            <a:ext cx="76200" cy="152400"/>
          </a:xfrm>
          <a:prstGeom prst="straightConnector1">
            <a:avLst/>
          </a:prstGeom>
          <a:ln w="50800">
            <a:solidFill>
              <a:schemeClr val="bg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2362200" y="2819400"/>
            <a:ext cx="76200" cy="76200"/>
          </a:xfrm>
          <a:prstGeom prst="straightConnector1">
            <a:avLst/>
          </a:prstGeom>
          <a:ln w="50800">
            <a:solidFill>
              <a:schemeClr val="bg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2743200" y="1295400"/>
            <a:ext cx="76200" cy="152400"/>
          </a:xfrm>
          <a:prstGeom prst="straightConnector1">
            <a:avLst/>
          </a:prstGeom>
          <a:ln w="50800">
            <a:solidFill>
              <a:schemeClr val="bg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2" name="Picture 51"/>
          <p:cNvPicPr>
            <a:picLocks noChangeAspect="1"/>
          </p:cNvPicPr>
          <p:nvPr/>
        </p:nvPicPr>
        <p:blipFill>
          <a:blip r:embed="rId20" cstate="print"/>
          <a:stretch>
            <a:fillRect/>
          </a:stretch>
        </p:blipFill>
        <p:spPr>
          <a:xfrm>
            <a:off x="3124200" y="5105400"/>
            <a:ext cx="1981200" cy="149820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12"/>
          <p:cNvSpPr>
            <a:spLocks noChangeArrowheads="1"/>
          </p:cNvSpPr>
          <p:nvPr/>
        </p:nvSpPr>
        <p:spPr bwMode="auto">
          <a:xfrm>
            <a:off x="990600" y="228600"/>
            <a:ext cx="7315200" cy="457200"/>
          </a:xfrm>
          <a:prstGeom prst="rect">
            <a:avLst/>
          </a:prstGeom>
          <a:solidFill>
            <a:schemeClr val="bg1"/>
          </a:solidFill>
          <a:ln w="9525">
            <a:noFill/>
            <a:miter lim="800000"/>
            <a:headEnd/>
            <a:tailEnd/>
          </a:ln>
        </p:spPr>
        <p:txBody>
          <a:bodyPr>
            <a:spAutoFit/>
          </a:bodyPr>
          <a:lstStyle/>
          <a:p>
            <a:pPr algn="ctr"/>
            <a:r>
              <a:rPr lang="en-US" sz="2400" i="1" u="sng"/>
              <a:t>Thin Film Write Head</a:t>
            </a:r>
          </a:p>
        </p:txBody>
      </p:sp>
      <p:sp>
        <p:nvSpPr>
          <p:cNvPr id="28688" name="Text Box 16"/>
          <p:cNvSpPr txBox="1">
            <a:spLocks noChangeArrowheads="1"/>
          </p:cNvSpPr>
          <p:nvPr/>
        </p:nvSpPr>
        <p:spPr bwMode="auto">
          <a:xfrm>
            <a:off x="152400" y="5257800"/>
            <a:ext cx="8305800" cy="400110"/>
          </a:xfrm>
          <a:prstGeom prst="rect">
            <a:avLst/>
          </a:prstGeom>
          <a:noFill/>
          <a:ln w="9525">
            <a:noFill/>
            <a:miter lim="800000"/>
            <a:headEnd/>
            <a:tailEnd/>
          </a:ln>
        </p:spPr>
        <p:txBody>
          <a:bodyPr wrap="square">
            <a:spAutoFit/>
          </a:bodyPr>
          <a:lstStyle/>
          <a:p>
            <a:r>
              <a:rPr lang="en-US" sz="2000" dirty="0"/>
              <a:t>How do we apply Ampere’s Law to this </a:t>
            </a:r>
            <a:r>
              <a:rPr lang="en-US" sz="2000" dirty="0" smtClean="0"/>
              <a:t>geometry (low symmetry) </a:t>
            </a:r>
            <a:r>
              <a:rPr lang="en-US" sz="2000" dirty="0"/>
              <a:t>?</a:t>
            </a:r>
          </a:p>
        </p:txBody>
      </p:sp>
      <p:pic>
        <p:nvPicPr>
          <p:cNvPr id="3" name="Picture 2"/>
          <p:cNvPicPr>
            <a:picLocks noChangeAspect="1"/>
          </p:cNvPicPr>
          <p:nvPr/>
        </p:nvPicPr>
        <p:blipFill>
          <a:blip r:embed="rId2" cstate="print"/>
          <a:stretch>
            <a:fillRect/>
          </a:stretch>
        </p:blipFill>
        <p:spPr>
          <a:xfrm>
            <a:off x="1904999" y="685800"/>
            <a:ext cx="4664629" cy="4419600"/>
          </a:xfrm>
          <a:prstGeom prst="rect">
            <a:avLst/>
          </a:prstGeom>
        </p:spPr>
      </p:pic>
      <p:cxnSp>
        <p:nvCxnSpPr>
          <p:cNvPr id="5" name="Straight Arrow Connector 4"/>
          <p:cNvCxnSpPr/>
          <p:nvPr/>
        </p:nvCxnSpPr>
        <p:spPr>
          <a:xfrm>
            <a:off x="4648200" y="914400"/>
            <a:ext cx="0" cy="3810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638800" y="609600"/>
            <a:ext cx="0" cy="381000"/>
          </a:xfrm>
          <a:prstGeom prst="straightConnector1">
            <a:avLst/>
          </a:prstGeom>
          <a:ln>
            <a:solidFill>
              <a:schemeClr val="tx1"/>
            </a:solidFill>
            <a:tailEnd type="triangle"/>
          </a:ln>
          <a:effectLst/>
          <a:scene3d>
            <a:camera prst="orthographicFront">
              <a:rot lat="0" lon="0" rev="10800000"/>
            </a:camera>
            <a:lightRig rig="threePt" dir="t"/>
          </a:scene3d>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2000" y="914400"/>
            <a:ext cx="2056973" cy="369332"/>
          </a:xfrm>
          <a:prstGeom prst="rect">
            <a:avLst/>
          </a:prstGeom>
          <a:noFill/>
        </p:spPr>
        <p:txBody>
          <a:bodyPr wrap="none" rtlCol="0">
            <a:spAutoFit/>
          </a:bodyPr>
          <a:lstStyle/>
          <a:p>
            <a:r>
              <a:rPr lang="en-US" dirty="0" smtClean="0"/>
              <a:t>Recording Current</a:t>
            </a:r>
            <a:endParaRPr lang="en-US" dirty="0"/>
          </a:p>
        </p:txBody>
      </p:sp>
      <p:cxnSp>
        <p:nvCxnSpPr>
          <p:cNvPr id="8" name="Straight Arrow Connector 7"/>
          <p:cNvCxnSpPr/>
          <p:nvPr/>
        </p:nvCxnSpPr>
        <p:spPr>
          <a:xfrm>
            <a:off x="2895600" y="1143000"/>
            <a:ext cx="17526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895600" y="990600"/>
            <a:ext cx="2743200" cy="762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62000" y="1447800"/>
            <a:ext cx="2172390" cy="369332"/>
          </a:xfrm>
          <a:prstGeom prst="rect">
            <a:avLst/>
          </a:prstGeom>
          <a:noFill/>
        </p:spPr>
        <p:txBody>
          <a:bodyPr wrap="none" rtlCol="0">
            <a:spAutoFit/>
          </a:bodyPr>
          <a:lstStyle/>
          <a:p>
            <a:r>
              <a:rPr lang="en-US" dirty="0" smtClean="0"/>
              <a:t>Magnetic Head </a:t>
            </a:r>
            <a:r>
              <a:rPr lang="en-US" dirty="0"/>
              <a:t>C</a:t>
            </a:r>
            <a:r>
              <a:rPr lang="en-US" dirty="0" smtClean="0"/>
              <a:t>oil</a:t>
            </a:r>
            <a:endParaRPr lang="en-US" dirty="0"/>
          </a:p>
        </p:txBody>
      </p:sp>
      <p:cxnSp>
        <p:nvCxnSpPr>
          <p:cNvPr id="15" name="Straight Arrow Connector 14"/>
          <p:cNvCxnSpPr/>
          <p:nvPr/>
        </p:nvCxnSpPr>
        <p:spPr>
          <a:xfrm>
            <a:off x="2819400" y="1676400"/>
            <a:ext cx="1066800" cy="1524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57200" y="2438400"/>
            <a:ext cx="2252690" cy="369332"/>
          </a:xfrm>
          <a:prstGeom prst="rect">
            <a:avLst/>
          </a:prstGeom>
          <a:noFill/>
        </p:spPr>
        <p:txBody>
          <a:bodyPr wrap="none" rtlCol="0">
            <a:spAutoFit/>
          </a:bodyPr>
          <a:lstStyle/>
          <a:p>
            <a:r>
              <a:rPr lang="en-US" dirty="0" smtClean="0"/>
              <a:t>Magnetic Head Core</a:t>
            </a:r>
            <a:endParaRPr lang="en-US" dirty="0"/>
          </a:p>
        </p:txBody>
      </p:sp>
      <p:cxnSp>
        <p:nvCxnSpPr>
          <p:cNvPr id="21" name="Straight Arrow Connector 20"/>
          <p:cNvCxnSpPr/>
          <p:nvPr/>
        </p:nvCxnSpPr>
        <p:spPr>
          <a:xfrm>
            <a:off x="2743200" y="2667000"/>
            <a:ext cx="1600200" cy="5334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rot="1958260">
            <a:off x="2252031" y="4160836"/>
            <a:ext cx="1691727" cy="369332"/>
          </a:xfrm>
          <a:prstGeom prst="rect">
            <a:avLst/>
          </a:prstGeom>
          <a:noFill/>
        </p:spPr>
        <p:txBody>
          <a:bodyPr wrap="none" rtlCol="0">
            <a:spAutoFit/>
          </a:bodyPr>
          <a:lstStyle/>
          <a:p>
            <a:r>
              <a:rPr lang="en-US" dirty="0" smtClean="0"/>
              <a:t>Recorded Data</a:t>
            </a:r>
            <a:endParaRPr lang="en-US" dirty="0"/>
          </a:p>
        </p:txBody>
      </p:sp>
      <p:sp>
        <p:nvSpPr>
          <p:cNvPr id="26" name="TextBox 25"/>
          <p:cNvSpPr txBox="1"/>
          <p:nvPr/>
        </p:nvSpPr>
        <p:spPr>
          <a:xfrm>
            <a:off x="-4260" y="3505200"/>
            <a:ext cx="2193968" cy="646331"/>
          </a:xfrm>
          <a:prstGeom prst="rect">
            <a:avLst/>
          </a:prstGeom>
          <a:noFill/>
        </p:spPr>
        <p:txBody>
          <a:bodyPr wrap="none" rtlCol="0">
            <a:spAutoFit/>
          </a:bodyPr>
          <a:lstStyle/>
          <a:p>
            <a:pPr algn="ctr"/>
            <a:r>
              <a:rPr lang="en-US" dirty="0" smtClean="0"/>
              <a:t>Recording Magnetic</a:t>
            </a:r>
          </a:p>
          <a:p>
            <a:pPr algn="ctr"/>
            <a:r>
              <a:rPr lang="en-US" dirty="0" smtClean="0"/>
              <a:t>Field</a:t>
            </a:r>
            <a:endParaRPr lang="en-US" dirty="0"/>
          </a:p>
        </p:txBody>
      </p:sp>
      <p:cxnSp>
        <p:nvCxnSpPr>
          <p:cNvPr id="28" name="Straight Arrow Connector 27"/>
          <p:cNvCxnSpPr>
            <a:stCxn id="26" idx="3"/>
          </p:cNvCxnSpPr>
          <p:nvPr/>
        </p:nvCxnSpPr>
        <p:spPr>
          <a:xfrm flipV="1">
            <a:off x="2189708" y="3276600"/>
            <a:ext cx="2229892" cy="5517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cstate="print"/>
          <a:stretch>
            <a:fillRect/>
          </a:stretch>
        </p:blipFill>
        <p:spPr>
          <a:xfrm>
            <a:off x="3200400" y="5715000"/>
            <a:ext cx="2841244" cy="7167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88"/>
                                        </p:tgtEl>
                                        <p:attrNameLst>
                                          <p:attrName>style.visibility</p:attrName>
                                        </p:attrNameLst>
                                      </p:cBhvr>
                                      <p:to>
                                        <p:strVal val="visible"/>
                                      </p:to>
                                    </p:set>
                                    <p:animEffect transition="in" filter="blinds(horizontal)">
                                      <p:cBhvr>
                                        <p:cTn id="7" dur="500"/>
                                        <p:tgtEl>
                                          <p:spTgt spid="28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stretch>
            <a:fillRect/>
          </a:stretch>
        </p:blipFill>
        <p:spPr>
          <a:xfrm>
            <a:off x="685800" y="1600200"/>
            <a:ext cx="2610678" cy="1676400"/>
          </a:xfrm>
          <a:prstGeom prst="rect">
            <a:avLst/>
          </a:prstGeom>
        </p:spPr>
      </p:pic>
      <p:sp>
        <p:nvSpPr>
          <p:cNvPr id="12294" name="Text Box 6"/>
          <p:cNvSpPr txBox="1">
            <a:spLocks noChangeArrowheads="1"/>
          </p:cNvSpPr>
          <p:nvPr/>
        </p:nvSpPr>
        <p:spPr bwMode="auto">
          <a:xfrm>
            <a:off x="3011487" y="152400"/>
            <a:ext cx="3694113" cy="457200"/>
          </a:xfrm>
          <a:prstGeom prst="rect">
            <a:avLst/>
          </a:prstGeom>
          <a:noFill/>
          <a:ln w="9525">
            <a:noFill/>
            <a:miter lim="800000"/>
            <a:headEnd/>
            <a:tailEnd/>
          </a:ln>
          <a:effectLst/>
        </p:spPr>
        <p:txBody>
          <a:bodyPr wrap="none">
            <a:spAutoFit/>
          </a:bodyPr>
          <a:lstStyle/>
          <a:p>
            <a:pPr algn="ctr"/>
            <a:r>
              <a:rPr lang="en-US" sz="2400" i="1" u="sng" dirty="0"/>
              <a:t>Electrical Circuit Analogy</a:t>
            </a:r>
          </a:p>
        </p:txBody>
      </p:sp>
      <p:sp>
        <p:nvSpPr>
          <p:cNvPr id="6" name="TextBox 5"/>
          <p:cNvSpPr txBox="1"/>
          <p:nvPr/>
        </p:nvSpPr>
        <p:spPr>
          <a:xfrm>
            <a:off x="1066800" y="838200"/>
            <a:ext cx="2496196" cy="369332"/>
          </a:xfrm>
          <a:prstGeom prst="rect">
            <a:avLst/>
          </a:prstGeom>
          <a:noFill/>
        </p:spPr>
        <p:txBody>
          <a:bodyPr wrap="none" rtlCol="0">
            <a:spAutoFit/>
          </a:bodyPr>
          <a:lstStyle/>
          <a:p>
            <a:r>
              <a:rPr lang="en-US" dirty="0" smtClean="0"/>
              <a:t>Charge is conserved…</a:t>
            </a:r>
            <a:endParaRPr lang="en-US" dirty="0"/>
          </a:p>
        </p:txBody>
      </p:sp>
      <p:sp>
        <p:nvSpPr>
          <p:cNvPr id="7" name="TextBox 6"/>
          <p:cNvSpPr txBox="1"/>
          <p:nvPr/>
        </p:nvSpPr>
        <p:spPr>
          <a:xfrm>
            <a:off x="5410200" y="838200"/>
            <a:ext cx="2294218" cy="369332"/>
          </a:xfrm>
          <a:prstGeom prst="rect">
            <a:avLst/>
          </a:prstGeom>
          <a:noFill/>
        </p:spPr>
        <p:txBody>
          <a:bodyPr wrap="none" rtlCol="0">
            <a:spAutoFit/>
          </a:bodyPr>
          <a:lstStyle/>
          <a:p>
            <a:r>
              <a:rPr lang="en-US" dirty="0" smtClean="0"/>
              <a:t>Flux is ‘conserved’…</a:t>
            </a:r>
            <a:endParaRPr lang="en-US" dirty="0"/>
          </a:p>
        </p:txBody>
      </p:sp>
      <p:sp>
        <p:nvSpPr>
          <p:cNvPr id="32" name="TextBox 31"/>
          <p:cNvSpPr txBox="1"/>
          <p:nvPr/>
        </p:nvSpPr>
        <p:spPr>
          <a:xfrm>
            <a:off x="1524000" y="3657600"/>
            <a:ext cx="1165704" cy="369332"/>
          </a:xfrm>
          <a:prstGeom prst="rect">
            <a:avLst/>
          </a:prstGeom>
          <a:noFill/>
        </p:spPr>
        <p:txBody>
          <a:bodyPr wrap="none" rtlCol="0">
            <a:spAutoFit/>
          </a:bodyPr>
          <a:lstStyle/>
          <a:p>
            <a:r>
              <a:rPr lang="en-US" dirty="0" smtClean="0"/>
              <a:t>Electrical</a:t>
            </a:r>
            <a:endParaRPr lang="en-US" dirty="0"/>
          </a:p>
        </p:txBody>
      </p:sp>
      <p:pic>
        <p:nvPicPr>
          <p:cNvPr id="73734" name="Picture 6"/>
          <p:cNvPicPr>
            <a:picLocks noChangeAspect="1" noChangeArrowheads="1"/>
          </p:cNvPicPr>
          <p:nvPr/>
        </p:nvPicPr>
        <p:blipFill>
          <a:blip r:embed="rId3" cstate="print"/>
          <a:srcRect/>
          <a:stretch>
            <a:fillRect/>
          </a:stretch>
        </p:blipFill>
        <p:spPr bwMode="auto">
          <a:xfrm>
            <a:off x="5562600" y="2057400"/>
            <a:ext cx="2744439" cy="1738311"/>
          </a:xfrm>
          <a:prstGeom prst="rect">
            <a:avLst/>
          </a:prstGeom>
          <a:noFill/>
          <a:ln w="9525">
            <a:noFill/>
            <a:miter lim="800000"/>
            <a:headEnd/>
            <a:tailEnd/>
          </a:ln>
        </p:spPr>
      </p:pic>
      <p:sp>
        <p:nvSpPr>
          <p:cNvPr id="35" name="TextBox 34"/>
          <p:cNvSpPr txBox="1"/>
          <p:nvPr/>
        </p:nvSpPr>
        <p:spPr>
          <a:xfrm>
            <a:off x="7924800" y="2895600"/>
            <a:ext cx="354584" cy="369332"/>
          </a:xfrm>
          <a:prstGeom prst="rect">
            <a:avLst/>
          </a:prstGeom>
          <a:noFill/>
        </p:spPr>
        <p:txBody>
          <a:bodyPr wrap="none" rtlCol="0">
            <a:spAutoFit/>
          </a:bodyPr>
          <a:lstStyle/>
          <a:p>
            <a:r>
              <a:rPr lang="az-Cyrl-AZ" dirty="0" smtClean="0"/>
              <a:t>Ф</a:t>
            </a:r>
            <a:endParaRPr lang="en-US" dirty="0"/>
          </a:p>
        </p:txBody>
      </p:sp>
      <p:cxnSp>
        <p:nvCxnSpPr>
          <p:cNvPr id="39" name="Straight Arrow Connector 38"/>
          <p:cNvCxnSpPr/>
          <p:nvPr/>
        </p:nvCxnSpPr>
        <p:spPr>
          <a:xfrm>
            <a:off x="6019800" y="2362200"/>
            <a:ext cx="457200" cy="1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flipH="1" flipV="1">
            <a:off x="5677694" y="2932906"/>
            <a:ext cx="228600" cy="15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553200" y="4038600"/>
            <a:ext cx="1109599" cy="369332"/>
          </a:xfrm>
          <a:prstGeom prst="rect">
            <a:avLst/>
          </a:prstGeom>
          <a:noFill/>
        </p:spPr>
        <p:txBody>
          <a:bodyPr wrap="none" rtlCol="0">
            <a:spAutoFit/>
          </a:bodyPr>
          <a:lstStyle/>
          <a:p>
            <a:r>
              <a:rPr lang="en-US" dirty="0" smtClean="0"/>
              <a:t>Magnetic</a:t>
            </a:r>
            <a:endParaRPr lang="en-US" dirty="0"/>
          </a:p>
        </p:txBody>
      </p:sp>
      <p:sp>
        <p:nvSpPr>
          <p:cNvPr id="49" name="TextBox 48"/>
          <p:cNvSpPr txBox="1"/>
          <p:nvPr/>
        </p:nvSpPr>
        <p:spPr>
          <a:xfrm>
            <a:off x="3810000" y="3200400"/>
            <a:ext cx="1448345" cy="646331"/>
          </a:xfrm>
          <a:prstGeom prst="rect">
            <a:avLst/>
          </a:prstGeom>
          <a:noFill/>
        </p:spPr>
        <p:txBody>
          <a:bodyPr wrap="none" rtlCol="0">
            <a:spAutoFit/>
          </a:bodyPr>
          <a:lstStyle/>
          <a:p>
            <a:pPr algn="ctr"/>
            <a:r>
              <a:rPr lang="en-US" dirty="0" smtClean="0"/>
              <a:t>EQUIVALENT</a:t>
            </a:r>
          </a:p>
          <a:p>
            <a:pPr algn="ctr"/>
            <a:r>
              <a:rPr lang="en-US" dirty="0" smtClean="0"/>
              <a:t>CIRCUITS</a:t>
            </a:r>
            <a:endParaRPr lang="en-US" dirty="0"/>
          </a:p>
        </p:txBody>
      </p:sp>
      <p:cxnSp>
        <p:nvCxnSpPr>
          <p:cNvPr id="34" name="Straight Arrow Connector 33"/>
          <p:cNvCxnSpPr/>
          <p:nvPr/>
        </p:nvCxnSpPr>
        <p:spPr>
          <a:xfrm rot="5400000" flipH="1" flipV="1">
            <a:off x="6744494" y="2704306"/>
            <a:ext cx="76200" cy="158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4" cstate="print"/>
          <a:stretch>
            <a:fillRect/>
          </a:stretch>
        </p:blipFill>
        <p:spPr>
          <a:xfrm>
            <a:off x="5867400" y="2286000"/>
            <a:ext cx="76200" cy="180110"/>
          </a:xfrm>
          <a:prstGeom prst="rect">
            <a:avLst/>
          </a:prstGeom>
        </p:spPr>
      </p:pic>
      <p:sp>
        <p:nvSpPr>
          <p:cNvPr id="50" name="TextBox 49"/>
          <p:cNvSpPr txBox="1"/>
          <p:nvPr/>
        </p:nvSpPr>
        <p:spPr>
          <a:xfrm>
            <a:off x="533400" y="2057400"/>
            <a:ext cx="306494" cy="369332"/>
          </a:xfrm>
          <a:prstGeom prst="rect">
            <a:avLst/>
          </a:prstGeom>
          <a:noFill/>
        </p:spPr>
        <p:txBody>
          <a:bodyPr wrap="none" rtlCol="0">
            <a:spAutoFit/>
          </a:bodyPr>
          <a:lstStyle/>
          <a:p>
            <a:r>
              <a:rPr lang="en-US" dirty="0" smtClean="0"/>
              <a:t>+</a:t>
            </a:r>
            <a:endParaRPr lang="en-US" dirty="0"/>
          </a:p>
        </p:txBody>
      </p:sp>
      <p:cxnSp>
        <p:nvCxnSpPr>
          <p:cNvPr id="51" name="Straight Arrow Connector 50"/>
          <p:cNvCxnSpPr/>
          <p:nvPr/>
        </p:nvCxnSpPr>
        <p:spPr>
          <a:xfrm>
            <a:off x="1219200" y="1905000"/>
            <a:ext cx="457200" cy="1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5" cstate="print"/>
          <a:stretch>
            <a:fillRect/>
          </a:stretch>
        </p:blipFill>
        <p:spPr>
          <a:xfrm>
            <a:off x="838200" y="2362200"/>
            <a:ext cx="152400" cy="152400"/>
          </a:xfrm>
          <a:prstGeom prst="rect">
            <a:avLst/>
          </a:prstGeom>
        </p:spPr>
      </p:pic>
      <p:pic>
        <p:nvPicPr>
          <p:cNvPr id="56" name="Picture 55"/>
          <p:cNvPicPr>
            <a:picLocks noChangeAspect="1"/>
          </p:cNvPicPr>
          <p:nvPr/>
        </p:nvPicPr>
        <p:blipFill>
          <a:blip r:embed="rId4" cstate="print"/>
          <a:stretch>
            <a:fillRect/>
          </a:stretch>
        </p:blipFill>
        <p:spPr>
          <a:xfrm>
            <a:off x="1066800" y="1752600"/>
            <a:ext cx="76200" cy="180110"/>
          </a:xfrm>
          <a:prstGeom prst="rect">
            <a:avLst/>
          </a:prstGeom>
        </p:spPr>
      </p:pic>
      <p:pic>
        <p:nvPicPr>
          <p:cNvPr id="57" name="Picture 56"/>
          <p:cNvPicPr>
            <a:picLocks noChangeAspect="1"/>
          </p:cNvPicPr>
          <p:nvPr/>
        </p:nvPicPr>
        <p:blipFill>
          <a:blip r:embed="rId4" cstate="print"/>
          <a:stretch>
            <a:fillRect/>
          </a:stretch>
        </p:blipFill>
        <p:spPr>
          <a:xfrm>
            <a:off x="3048000" y="1981200"/>
            <a:ext cx="76200" cy="180110"/>
          </a:xfrm>
          <a:prstGeom prst="rect">
            <a:avLst/>
          </a:prstGeom>
        </p:spPr>
      </p:pic>
      <p:pic>
        <p:nvPicPr>
          <p:cNvPr id="10" name="Picture 9"/>
          <p:cNvPicPr>
            <a:picLocks noChangeAspect="1"/>
          </p:cNvPicPr>
          <p:nvPr/>
        </p:nvPicPr>
        <p:blipFill>
          <a:blip r:embed="rId6" cstate="print"/>
          <a:stretch>
            <a:fillRect/>
          </a:stretch>
        </p:blipFill>
        <p:spPr>
          <a:xfrm>
            <a:off x="5943600" y="1295400"/>
            <a:ext cx="1813560" cy="716788"/>
          </a:xfrm>
          <a:prstGeom prst="rect">
            <a:avLst/>
          </a:prstGeom>
        </p:spPr>
      </p:pic>
      <p:pic>
        <p:nvPicPr>
          <p:cNvPr id="36" name="Picture 4"/>
          <p:cNvPicPr>
            <a:picLocks noChangeAspect="1" noChangeArrowheads="1"/>
          </p:cNvPicPr>
          <p:nvPr/>
        </p:nvPicPr>
        <p:blipFill>
          <a:blip r:embed="rId7" cstate="print"/>
          <a:srcRect/>
          <a:stretch>
            <a:fillRect/>
          </a:stretch>
        </p:blipFill>
        <p:spPr bwMode="auto">
          <a:xfrm>
            <a:off x="5791200" y="4724400"/>
            <a:ext cx="2480389" cy="1500187"/>
          </a:xfrm>
          <a:prstGeom prst="rect">
            <a:avLst/>
          </a:prstGeom>
          <a:noFill/>
          <a:ln w="9525">
            <a:noFill/>
            <a:miter lim="800000"/>
            <a:headEnd/>
            <a:tailEnd/>
          </a:ln>
        </p:spPr>
      </p:pic>
      <p:pic>
        <p:nvPicPr>
          <p:cNvPr id="37" name="Picture 4"/>
          <p:cNvPicPr>
            <a:picLocks noChangeAspect="1" noChangeArrowheads="1"/>
          </p:cNvPicPr>
          <p:nvPr/>
        </p:nvPicPr>
        <p:blipFill>
          <a:blip r:embed="rId7" cstate="print"/>
          <a:srcRect/>
          <a:stretch>
            <a:fillRect/>
          </a:stretch>
        </p:blipFill>
        <p:spPr bwMode="auto">
          <a:xfrm>
            <a:off x="838200" y="4724400"/>
            <a:ext cx="2480389" cy="1500187"/>
          </a:xfrm>
          <a:prstGeom prst="rect">
            <a:avLst/>
          </a:prstGeom>
          <a:noFill/>
          <a:ln w="9525">
            <a:noFill/>
            <a:miter lim="800000"/>
            <a:headEnd/>
            <a:tailEnd/>
          </a:ln>
        </p:spPr>
      </p:pic>
      <p:cxnSp>
        <p:nvCxnSpPr>
          <p:cNvPr id="38" name="Straight Arrow Connector 37"/>
          <p:cNvCxnSpPr/>
          <p:nvPr/>
        </p:nvCxnSpPr>
        <p:spPr>
          <a:xfrm>
            <a:off x="1752600" y="4876800"/>
            <a:ext cx="457200" cy="1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858000" y="4876800"/>
            <a:ext cx="457200" cy="1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5" cstate="print"/>
          <a:stretch>
            <a:fillRect/>
          </a:stretch>
        </p:blipFill>
        <p:spPr>
          <a:xfrm>
            <a:off x="990600" y="5486400"/>
            <a:ext cx="152400" cy="152400"/>
          </a:xfrm>
          <a:prstGeom prst="rect">
            <a:avLst/>
          </a:prstGeom>
        </p:spPr>
      </p:pic>
      <p:pic>
        <p:nvPicPr>
          <p:cNvPr id="46" name="Picture 45"/>
          <p:cNvPicPr>
            <a:picLocks noChangeAspect="1"/>
          </p:cNvPicPr>
          <p:nvPr/>
        </p:nvPicPr>
        <p:blipFill>
          <a:blip r:embed="rId4" cstate="print"/>
          <a:stretch>
            <a:fillRect/>
          </a:stretch>
        </p:blipFill>
        <p:spPr>
          <a:xfrm>
            <a:off x="1600200" y="4800600"/>
            <a:ext cx="76200" cy="180110"/>
          </a:xfrm>
          <a:prstGeom prst="rect">
            <a:avLst/>
          </a:prstGeom>
        </p:spPr>
      </p:pic>
      <p:pic>
        <p:nvPicPr>
          <p:cNvPr id="58" name="Picture 57"/>
          <p:cNvPicPr>
            <a:picLocks noChangeAspect="1"/>
          </p:cNvPicPr>
          <p:nvPr/>
        </p:nvPicPr>
        <p:blipFill>
          <a:blip r:embed="rId8" cstate="print"/>
          <a:stretch>
            <a:fillRect/>
          </a:stretch>
        </p:blipFill>
        <p:spPr>
          <a:xfrm>
            <a:off x="6705600" y="4724400"/>
            <a:ext cx="138545" cy="228600"/>
          </a:xfrm>
          <a:prstGeom prst="rect">
            <a:avLst/>
          </a:prstGeom>
        </p:spPr>
      </p:pic>
      <p:pic>
        <p:nvPicPr>
          <p:cNvPr id="59" name="Picture 58"/>
          <p:cNvPicPr>
            <a:picLocks noChangeAspect="1"/>
          </p:cNvPicPr>
          <p:nvPr/>
        </p:nvPicPr>
        <p:blipFill>
          <a:blip r:embed="rId9" cstate="print"/>
          <a:stretch>
            <a:fillRect/>
          </a:stretch>
        </p:blipFill>
        <p:spPr>
          <a:xfrm>
            <a:off x="8305800" y="5410200"/>
            <a:ext cx="204107" cy="228600"/>
          </a:xfrm>
          <a:prstGeom prst="rect">
            <a:avLst/>
          </a:prstGeom>
        </p:spPr>
      </p:pic>
      <p:pic>
        <p:nvPicPr>
          <p:cNvPr id="60" name="Picture 59"/>
          <p:cNvPicPr>
            <a:picLocks noChangeAspect="1"/>
          </p:cNvPicPr>
          <p:nvPr/>
        </p:nvPicPr>
        <p:blipFill>
          <a:blip r:embed="rId10" cstate="print"/>
          <a:stretch>
            <a:fillRect/>
          </a:stretch>
        </p:blipFill>
        <p:spPr>
          <a:xfrm>
            <a:off x="5943600" y="5410200"/>
            <a:ext cx="194733" cy="228600"/>
          </a:xfrm>
          <a:prstGeom prst="rect">
            <a:avLst/>
          </a:prstGeom>
        </p:spPr>
      </p:pic>
      <p:pic>
        <p:nvPicPr>
          <p:cNvPr id="61" name="Picture 60"/>
          <p:cNvPicPr>
            <a:picLocks noChangeAspect="1"/>
          </p:cNvPicPr>
          <p:nvPr/>
        </p:nvPicPr>
        <p:blipFill>
          <a:blip r:embed="rId11" cstate="print"/>
          <a:stretch>
            <a:fillRect/>
          </a:stretch>
        </p:blipFill>
        <p:spPr>
          <a:xfrm>
            <a:off x="3276600" y="5410200"/>
            <a:ext cx="228600" cy="2286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ext Box 6"/>
          <p:cNvSpPr txBox="1">
            <a:spLocks noChangeArrowheads="1"/>
          </p:cNvSpPr>
          <p:nvPr/>
        </p:nvSpPr>
        <p:spPr bwMode="auto">
          <a:xfrm>
            <a:off x="3011487" y="152400"/>
            <a:ext cx="3694113" cy="457200"/>
          </a:xfrm>
          <a:prstGeom prst="rect">
            <a:avLst/>
          </a:prstGeom>
          <a:noFill/>
          <a:ln w="9525">
            <a:noFill/>
            <a:miter lim="800000"/>
            <a:headEnd/>
            <a:tailEnd/>
          </a:ln>
          <a:effectLst/>
        </p:spPr>
        <p:txBody>
          <a:bodyPr wrap="none">
            <a:spAutoFit/>
          </a:bodyPr>
          <a:lstStyle/>
          <a:p>
            <a:pPr algn="ctr"/>
            <a:r>
              <a:rPr lang="en-US" sz="2400" i="1" u="sng" dirty="0"/>
              <a:t>Electrical Circuit Analogy</a:t>
            </a:r>
          </a:p>
        </p:txBody>
      </p:sp>
      <p:sp>
        <p:nvSpPr>
          <p:cNvPr id="6" name="TextBox 5"/>
          <p:cNvSpPr txBox="1"/>
          <p:nvPr/>
        </p:nvSpPr>
        <p:spPr>
          <a:xfrm>
            <a:off x="76200" y="838200"/>
            <a:ext cx="3839513" cy="369332"/>
          </a:xfrm>
          <a:prstGeom prst="rect">
            <a:avLst/>
          </a:prstGeom>
          <a:noFill/>
        </p:spPr>
        <p:txBody>
          <a:bodyPr wrap="none" rtlCol="0">
            <a:spAutoFit/>
          </a:bodyPr>
          <a:lstStyle/>
          <a:p>
            <a:r>
              <a:rPr lang="en-US" dirty="0" smtClean="0"/>
              <a:t>Electromotive force (charge push)=</a:t>
            </a:r>
            <a:endParaRPr lang="en-US" dirty="0"/>
          </a:p>
        </p:txBody>
      </p:sp>
      <p:sp>
        <p:nvSpPr>
          <p:cNvPr id="7" name="TextBox 6"/>
          <p:cNvSpPr txBox="1"/>
          <p:nvPr/>
        </p:nvSpPr>
        <p:spPr>
          <a:xfrm>
            <a:off x="5029200" y="838200"/>
            <a:ext cx="3757760" cy="369332"/>
          </a:xfrm>
          <a:prstGeom prst="rect">
            <a:avLst/>
          </a:prstGeom>
          <a:noFill/>
        </p:spPr>
        <p:txBody>
          <a:bodyPr wrap="none" rtlCol="0">
            <a:spAutoFit/>
          </a:bodyPr>
          <a:lstStyle/>
          <a:p>
            <a:r>
              <a:rPr lang="en-US" dirty="0" smtClean="0"/>
              <a:t>Magneto-motive force (flux push)=</a:t>
            </a:r>
            <a:endParaRPr lang="en-US" dirty="0"/>
          </a:p>
        </p:txBody>
      </p:sp>
      <p:pic>
        <p:nvPicPr>
          <p:cNvPr id="73" name="Picture 4"/>
          <p:cNvPicPr>
            <a:picLocks noChangeAspect="1" noChangeArrowheads="1"/>
          </p:cNvPicPr>
          <p:nvPr/>
        </p:nvPicPr>
        <p:blipFill>
          <a:blip r:embed="rId2" cstate="print"/>
          <a:srcRect/>
          <a:stretch>
            <a:fillRect/>
          </a:stretch>
        </p:blipFill>
        <p:spPr bwMode="auto">
          <a:xfrm>
            <a:off x="5791200" y="4724400"/>
            <a:ext cx="2480389" cy="1500187"/>
          </a:xfrm>
          <a:prstGeom prst="rect">
            <a:avLst/>
          </a:prstGeom>
          <a:noFill/>
          <a:ln w="9525">
            <a:noFill/>
            <a:miter lim="800000"/>
            <a:headEnd/>
            <a:tailEnd/>
          </a:ln>
        </p:spPr>
      </p:pic>
      <p:pic>
        <p:nvPicPr>
          <p:cNvPr id="82" name="Picture 4"/>
          <p:cNvPicPr>
            <a:picLocks noChangeAspect="1" noChangeArrowheads="1"/>
          </p:cNvPicPr>
          <p:nvPr/>
        </p:nvPicPr>
        <p:blipFill>
          <a:blip r:embed="rId2" cstate="print"/>
          <a:srcRect/>
          <a:stretch>
            <a:fillRect/>
          </a:stretch>
        </p:blipFill>
        <p:spPr bwMode="auto">
          <a:xfrm>
            <a:off x="838200" y="4724400"/>
            <a:ext cx="2480389" cy="1500187"/>
          </a:xfrm>
          <a:prstGeom prst="rect">
            <a:avLst/>
          </a:prstGeom>
          <a:noFill/>
          <a:ln w="9525">
            <a:noFill/>
            <a:miter lim="800000"/>
            <a:headEnd/>
            <a:tailEnd/>
          </a:ln>
        </p:spPr>
      </p:pic>
      <p:cxnSp>
        <p:nvCxnSpPr>
          <p:cNvPr id="83" name="Straight Arrow Connector 82"/>
          <p:cNvCxnSpPr/>
          <p:nvPr/>
        </p:nvCxnSpPr>
        <p:spPr>
          <a:xfrm>
            <a:off x="1752600" y="4876800"/>
            <a:ext cx="457200" cy="1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524000" y="4038600"/>
            <a:ext cx="1165704" cy="369332"/>
          </a:xfrm>
          <a:prstGeom prst="rect">
            <a:avLst/>
          </a:prstGeom>
          <a:noFill/>
        </p:spPr>
        <p:txBody>
          <a:bodyPr wrap="none" rtlCol="0">
            <a:spAutoFit/>
          </a:bodyPr>
          <a:lstStyle/>
          <a:p>
            <a:r>
              <a:rPr lang="en-US" dirty="0" smtClean="0"/>
              <a:t>Electrical</a:t>
            </a:r>
            <a:endParaRPr lang="en-US" dirty="0"/>
          </a:p>
        </p:txBody>
      </p:sp>
      <p:pic>
        <p:nvPicPr>
          <p:cNvPr id="86" name="Picture 6"/>
          <p:cNvPicPr>
            <a:picLocks noChangeAspect="1" noChangeArrowheads="1"/>
          </p:cNvPicPr>
          <p:nvPr/>
        </p:nvPicPr>
        <p:blipFill>
          <a:blip r:embed="rId3" cstate="print"/>
          <a:srcRect/>
          <a:stretch>
            <a:fillRect/>
          </a:stretch>
        </p:blipFill>
        <p:spPr bwMode="auto">
          <a:xfrm>
            <a:off x="5562600" y="2057400"/>
            <a:ext cx="2744439" cy="1738311"/>
          </a:xfrm>
          <a:prstGeom prst="rect">
            <a:avLst/>
          </a:prstGeom>
          <a:noFill/>
          <a:ln w="9525">
            <a:noFill/>
            <a:miter lim="800000"/>
            <a:headEnd/>
            <a:tailEnd/>
          </a:ln>
        </p:spPr>
      </p:pic>
      <p:sp>
        <p:nvSpPr>
          <p:cNvPr id="87" name="TextBox 86"/>
          <p:cNvSpPr txBox="1"/>
          <p:nvPr/>
        </p:nvSpPr>
        <p:spPr>
          <a:xfrm>
            <a:off x="7924800" y="2895600"/>
            <a:ext cx="354584" cy="369332"/>
          </a:xfrm>
          <a:prstGeom prst="rect">
            <a:avLst/>
          </a:prstGeom>
          <a:noFill/>
        </p:spPr>
        <p:txBody>
          <a:bodyPr wrap="none" rtlCol="0">
            <a:spAutoFit/>
          </a:bodyPr>
          <a:lstStyle/>
          <a:p>
            <a:r>
              <a:rPr lang="az-Cyrl-AZ" dirty="0" smtClean="0"/>
              <a:t>Ф</a:t>
            </a:r>
            <a:endParaRPr lang="en-US" dirty="0"/>
          </a:p>
        </p:txBody>
      </p:sp>
      <p:cxnSp>
        <p:nvCxnSpPr>
          <p:cNvPr id="88" name="Straight Arrow Connector 87"/>
          <p:cNvCxnSpPr/>
          <p:nvPr/>
        </p:nvCxnSpPr>
        <p:spPr>
          <a:xfrm>
            <a:off x="6019800" y="2362200"/>
            <a:ext cx="457200" cy="1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rot="5400000" flipH="1" flipV="1">
            <a:off x="5677694" y="2932906"/>
            <a:ext cx="228600" cy="15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6858000" y="4876800"/>
            <a:ext cx="457200" cy="1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553200" y="4038600"/>
            <a:ext cx="1109599" cy="369332"/>
          </a:xfrm>
          <a:prstGeom prst="rect">
            <a:avLst/>
          </a:prstGeom>
          <a:noFill/>
        </p:spPr>
        <p:txBody>
          <a:bodyPr wrap="none" rtlCol="0">
            <a:spAutoFit/>
          </a:bodyPr>
          <a:lstStyle/>
          <a:p>
            <a:r>
              <a:rPr lang="en-US" dirty="0" smtClean="0"/>
              <a:t>Magnetic</a:t>
            </a:r>
            <a:endParaRPr lang="en-US" dirty="0"/>
          </a:p>
        </p:txBody>
      </p:sp>
      <p:sp>
        <p:nvSpPr>
          <p:cNvPr id="92" name="TextBox 91"/>
          <p:cNvSpPr txBox="1"/>
          <p:nvPr/>
        </p:nvSpPr>
        <p:spPr>
          <a:xfrm>
            <a:off x="3810000" y="3200400"/>
            <a:ext cx="1448345" cy="646331"/>
          </a:xfrm>
          <a:prstGeom prst="rect">
            <a:avLst/>
          </a:prstGeom>
          <a:noFill/>
        </p:spPr>
        <p:txBody>
          <a:bodyPr wrap="none" rtlCol="0">
            <a:spAutoFit/>
          </a:bodyPr>
          <a:lstStyle/>
          <a:p>
            <a:pPr algn="ctr"/>
            <a:r>
              <a:rPr lang="en-US" dirty="0" smtClean="0"/>
              <a:t>EQUIVALENT</a:t>
            </a:r>
          </a:p>
          <a:p>
            <a:pPr algn="ctr"/>
            <a:r>
              <a:rPr lang="en-US" dirty="0" smtClean="0"/>
              <a:t>CIRCUITS</a:t>
            </a:r>
            <a:endParaRPr lang="en-US" dirty="0"/>
          </a:p>
        </p:txBody>
      </p:sp>
      <p:cxnSp>
        <p:nvCxnSpPr>
          <p:cNvPr id="93" name="Straight Arrow Connector 92"/>
          <p:cNvCxnSpPr/>
          <p:nvPr/>
        </p:nvCxnSpPr>
        <p:spPr>
          <a:xfrm rot="5400000" flipH="1" flipV="1">
            <a:off x="6744494" y="2704306"/>
            <a:ext cx="76200" cy="158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4" name="Picture 93"/>
          <p:cNvPicPr>
            <a:picLocks noChangeAspect="1"/>
          </p:cNvPicPr>
          <p:nvPr/>
        </p:nvPicPr>
        <p:blipFill>
          <a:blip r:embed="rId4" cstate="print"/>
          <a:stretch>
            <a:fillRect/>
          </a:stretch>
        </p:blipFill>
        <p:spPr>
          <a:xfrm>
            <a:off x="990600" y="5486400"/>
            <a:ext cx="152400" cy="152400"/>
          </a:xfrm>
          <a:prstGeom prst="rect">
            <a:avLst/>
          </a:prstGeom>
        </p:spPr>
      </p:pic>
      <p:pic>
        <p:nvPicPr>
          <p:cNvPr id="96" name="Picture 95"/>
          <p:cNvPicPr>
            <a:picLocks noChangeAspect="1"/>
          </p:cNvPicPr>
          <p:nvPr/>
        </p:nvPicPr>
        <p:blipFill>
          <a:blip r:embed="rId5" cstate="print"/>
          <a:stretch>
            <a:fillRect/>
          </a:stretch>
        </p:blipFill>
        <p:spPr>
          <a:xfrm>
            <a:off x="1600200" y="4800600"/>
            <a:ext cx="76200" cy="180110"/>
          </a:xfrm>
          <a:prstGeom prst="rect">
            <a:avLst/>
          </a:prstGeom>
        </p:spPr>
      </p:pic>
      <p:pic>
        <p:nvPicPr>
          <p:cNvPr id="98" name="Picture 97"/>
          <p:cNvPicPr>
            <a:picLocks noChangeAspect="1"/>
          </p:cNvPicPr>
          <p:nvPr/>
        </p:nvPicPr>
        <p:blipFill>
          <a:blip r:embed="rId5" cstate="print"/>
          <a:stretch>
            <a:fillRect/>
          </a:stretch>
        </p:blipFill>
        <p:spPr>
          <a:xfrm>
            <a:off x="5867400" y="2286000"/>
            <a:ext cx="76200" cy="180110"/>
          </a:xfrm>
          <a:prstGeom prst="rect">
            <a:avLst/>
          </a:prstGeom>
        </p:spPr>
      </p:pic>
      <p:pic>
        <p:nvPicPr>
          <p:cNvPr id="99" name="Picture 98"/>
          <p:cNvPicPr>
            <a:picLocks noChangeAspect="1"/>
          </p:cNvPicPr>
          <p:nvPr/>
        </p:nvPicPr>
        <p:blipFill>
          <a:blip r:embed="rId6" cstate="print"/>
          <a:stretch>
            <a:fillRect/>
          </a:stretch>
        </p:blipFill>
        <p:spPr>
          <a:xfrm>
            <a:off x="6705600" y="4724400"/>
            <a:ext cx="138545" cy="228600"/>
          </a:xfrm>
          <a:prstGeom prst="rect">
            <a:avLst/>
          </a:prstGeom>
        </p:spPr>
      </p:pic>
      <p:pic>
        <p:nvPicPr>
          <p:cNvPr id="100" name="Picture 99"/>
          <p:cNvPicPr>
            <a:picLocks noChangeAspect="1"/>
          </p:cNvPicPr>
          <p:nvPr/>
        </p:nvPicPr>
        <p:blipFill>
          <a:blip r:embed="rId7" cstate="print"/>
          <a:stretch>
            <a:fillRect/>
          </a:stretch>
        </p:blipFill>
        <p:spPr>
          <a:xfrm>
            <a:off x="8305800" y="5410200"/>
            <a:ext cx="204107" cy="228600"/>
          </a:xfrm>
          <a:prstGeom prst="rect">
            <a:avLst/>
          </a:prstGeom>
        </p:spPr>
      </p:pic>
      <p:pic>
        <p:nvPicPr>
          <p:cNvPr id="101" name="Picture 100"/>
          <p:cNvPicPr>
            <a:picLocks noChangeAspect="1"/>
          </p:cNvPicPr>
          <p:nvPr/>
        </p:nvPicPr>
        <p:blipFill>
          <a:blip r:embed="rId8" cstate="print"/>
          <a:stretch>
            <a:fillRect/>
          </a:stretch>
        </p:blipFill>
        <p:spPr>
          <a:xfrm>
            <a:off x="5943600" y="5410200"/>
            <a:ext cx="194733" cy="228600"/>
          </a:xfrm>
          <a:prstGeom prst="rect">
            <a:avLst/>
          </a:prstGeom>
        </p:spPr>
      </p:pic>
      <p:pic>
        <p:nvPicPr>
          <p:cNvPr id="2" name="Picture 1"/>
          <p:cNvPicPr>
            <a:picLocks noChangeAspect="1"/>
          </p:cNvPicPr>
          <p:nvPr/>
        </p:nvPicPr>
        <p:blipFill>
          <a:blip r:embed="rId9" cstate="print"/>
          <a:stretch>
            <a:fillRect/>
          </a:stretch>
        </p:blipFill>
        <p:spPr>
          <a:xfrm>
            <a:off x="5638800" y="1295400"/>
            <a:ext cx="2677160" cy="716788"/>
          </a:xfrm>
          <a:prstGeom prst="rect">
            <a:avLst/>
          </a:prstGeom>
        </p:spPr>
      </p:pic>
      <p:pic>
        <p:nvPicPr>
          <p:cNvPr id="3" name="Picture 2"/>
          <p:cNvPicPr>
            <a:picLocks noChangeAspect="1"/>
          </p:cNvPicPr>
          <p:nvPr/>
        </p:nvPicPr>
        <p:blipFill>
          <a:blip r:embed="rId10" cstate="print"/>
          <a:stretch>
            <a:fillRect/>
          </a:stretch>
        </p:blipFill>
        <p:spPr>
          <a:xfrm>
            <a:off x="990600" y="1295400"/>
            <a:ext cx="1735836" cy="690880"/>
          </a:xfrm>
          <a:prstGeom prst="rect">
            <a:avLst/>
          </a:prstGeom>
        </p:spPr>
      </p:pic>
      <p:pic>
        <p:nvPicPr>
          <p:cNvPr id="42" name="Picture 41"/>
          <p:cNvPicPr>
            <a:picLocks noChangeAspect="1"/>
          </p:cNvPicPr>
          <p:nvPr/>
        </p:nvPicPr>
        <p:blipFill>
          <a:blip r:embed="rId11" cstate="print"/>
          <a:stretch>
            <a:fillRect/>
          </a:stretch>
        </p:blipFill>
        <p:spPr>
          <a:xfrm>
            <a:off x="762000" y="2057400"/>
            <a:ext cx="2610678" cy="1676400"/>
          </a:xfrm>
          <a:prstGeom prst="rect">
            <a:avLst/>
          </a:prstGeom>
        </p:spPr>
      </p:pic>
      <p:sp>
        <p:nvSpPr>
          <p:cNvPr id="43" name="TextBox 42"/>
          <p:cNvSpPr txBox="1"/>
          <p:nvPr/>
        </p:nvSpPr>
        <p:spPr>
          <a:xfrm>
            <a:off x="609600" y="2514600"/>
            <a:ext cx="306494" cy="369332"/>
          </a:xfrm>
          <a:prstGeom prst="rect">
            <a:avLst/>
          </a:prstGeom>
          <a:noFill/>
        </p:spPr>
        <p:txBody>
          <a:bodyPr wrap="none" rtlCol="0">
            <a:spAutoFit/>
          </a:bodyPr>
          <a:lstStyle/>
          <a:p>
            <a:r>
              <a:rPr lang="en-US" dirty="0" smtClean="0"/>
              <a:t>+</a:t>
            </a:r>
            <a:endParaRPr lang="en-US" dirty="0"/>
          </a:p>
        </p:txBody>
      </p:sp>
      <p:cxnSp>
        <p:nvCxnSpPr>
          <p:cNvPr id="44" name="Straight Arrow Connector 43"/>
          <p:cNvCxnSpPr/>
          <p:nvPr/>
        </p:nvCxnSpPr>
        <p:spPr>
          <a:xfrm>
            <a:off x="1295400" y="2362200"/>
            <a:ext cx="457200" cy="1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4" cstate="print"/>
          <a:stretch>
            <a:fillRect/>
          </a:stretch>
        </p:blipFill>
        <p:spPr>
          <a:xfrm>
            <a:off x="914400" y="2819400"/>
            <a:ext cx="152400" cy="152400"/>
          </a:xfrm>
          <a:prstGeom prst="rect">
            <a:avLst/>
          </a:prstGeom>
        </p:spPr>
      </p:pic>
      <p:pic>
        <p:nvPicPr>
          <p:cNvPr id="46" name="Picture 45"/>
          <p:cNvPicPr>
            <a:picLocks noChangeAspect="1"/>
          </p:cNvPicPr>
          <p:nvPr/>
        </p:nvPicPr>
        <p:blipFill>
          <a:blip r:embed="rId5" cstate="print"/>
          <a:stretch>
            <a:fillRect/>
          </a:stretch>
        </p:blipFill>
        <p:spPr>
          <a:xfrm>
            <a:off x="1143000" y="2209800"/>
            <a:ext cx="76200" cy="180110"/>
          </a:xfrm>
          <a:prstGeom prst="rect">
            <a:avLst/>
          </a:prstGeom>
        </p:spPr>
      </p:pic>
      <p:pic>
        <p:nvPicPr>
          <p:cNvPr id="47" name="Picture 46"/>
          <p:cNvPicPr>
            <a:picLocks noChangeAspect="1"/>
          </p:cNvPicPr>
          <p:nvPr/>
        </p:nvPicPr>
        <p:blipFill>
          <a:blip r:embed="rId5" cstate="print"/>
          <a:stretch>
            <a:fillRect/>
          </a:stretch>
        </p:blipFill>
        <p:spPr>
          <a:xfrm>
            <a:off x="3124200" y="2438400"/>
            <a:ext cx="76200" cy="180110"/>
          </a:xfrm>
          <a:prstGeom prst="rect">
            <a:avLst/>
          </a:prstGeom>
        </p:spPr>
      </p:pic>
      <p:pic>
        <p:nvPicPr>
          <p:cNvPr id="4" name="Picture 3"/>
          <p:cNvPicPr>
            <a:picLocks noChangeAspect="1"/>
          </p:cNvPicPr>
          <p:nvPr/>
        </p:nvPicPr>
        <p:blipFill>
          <a:blip r:embed="rId12" cstate="print"/>
          <a:stretch>
            <a:fillRect/>
          </a:stretch>
        </p:blipFill>
        <p:spPr>
          <a:xfrm>
            <a:off x="3276600" y="5410200"/>
            <a:ext cx="228600" cy="2286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2" cstate="print">
            <a:biLevel thresh="50000"/>
          </a:blip>
          <a:srcRect/>
          <a:stretch>
            <a:fillRect/>
          </a:stretch>
        </p:blipFill>
        <p:spPr bwMode="auto">
          <a:xfrm>
            <a:off x="5715000" y="4114800"/>
            <a:ext cx="2667000" cy="2268399"/>
          </a:xfrm>
          <a:prstGeom prst="rect">
            <a:avLst/>
          </a:prstGeom>
          <a:noFill/>
          <a:ln w="9525">
            <a:noFill/>
            <a:miter lim="800000"/>
            <a:headEnd/>
            <a:tailEnd/>
          </a:ln>
        </p:spPr>
      </p:pic>
      <p:sp>
        <p:nvSpPr>
          <p:cNvPr id="12294" name="Text Box 6"/>
          <p:cNvSpPr txBox="1">
            <a:spLocks noChangeArrowheads="1"/>
          </p:cNvSpPr>
          <p:nvPr/>
        </p:nvSpPr>
        <p:spPr bwMode="auto">
          <a:xfrm>
            <a:off x="3011487" y="152400"/>
            <a:ext cx="3694113" cy="457200"/>
          </a:xfrm>
          <a:prstGeom prst="rect">
            <a:avLst/>
          </a:prstGeom>
          <a:noFill/>
          <a:ln w="9525">
            <a:noFill/>
            <a:miter lim="800000"/>
            <a:headEnd/>
            <a:tailEnd/>
          </a:ln>
          <a:effectLst/>
        </p:spPr>
        <p:txBody>
          <a:bodyPr wrap="none">
            <a:spAutoFit/>
          </a:bodyPr>
          <a:lstStyle/>
          <a:p>
            <a:pPr algn="ctr"/>
            <a:r>
              <a:rPr lang="en-US" sz="2400" i="1" u="sng" dirty="0"/>
              <a:t>Electrical Circuit Analogy</a:t>
            </a:r>
          </a:p>
        </p:txBody>
      </p:sp>
      <p:sp>
        <p:nvSpPr>
          <p:cNvPr id="6" name="TextBox 5"/>
          <p:cNvSpPr txBox="1"/>
          <p:nvPr/>
        </p:nvSpPr>
        <p:spPr>
          <a:xfrm>
            <a:off x="228600" y="838200"/>
            <a:ext cx="8610600" cy="646331"/>
          </a:xfrm>
          <a:prstGeom prst="rect">
            <a:avLst/>
          </a:prstGeom>
          <a:noFill/>
        </p:spPr>
        <p:txBody>
          <a:bodyPr wrap="square" rtlCol="0">
            <a:spAutoFit/>
          </a:bodyPr>
          <a:lstStyle/>
          <a:p>
            <a:r>
              <a:rPr lang="en-US" dirty="0" smtClean="0"/>
              <a:t>Material properties and geometry determine flow – push relationship </a:t>
            </a:r>
          </a:p>
          <a:p>
            <a:r>
              <a:rPr lang="en-US" dirty="0"/>
              <a:t>	</a:t>
            </a:r>
          </a:p>
        </p:txBody>
      </p:sp>
      <p:sp>
        <p:nvSpPr>
          <p:cNvPr id="16" name="Rectangle 4"/>
          <p:cNvSpPr>
            <a:spLocks noChangeArrowheads="1"/>
          </p:cNvSpPr>
          <p:nvPr/>
        </p:nvSpPr>
        <p:spPr bwMode="auto">
          <a:xfrm>
            <a:off x="152400" y="4419600"/>
            <a:ext cx="4105275" cy="396875"/>
          </a:xfrm>
          <a:prstGeom prst="rect">
            <a:avLst/>
          </a:prstGeom>
          <a:noFill/>
          <a:ln w="9525">
            <a:noFill/>
            <a:miter lim="800000"/>
            <a:headEnd/>
            <a:tailEnd/>
          </a:ln>
        </p:spPr>
        <p:txBody>
          <a:bodyPr wrap="none">
            <a:spAutoFit/>
          </a:bodyPr>
          <a:lstStyle/>
          <a:p>
            <a:pPr algn="l"/>
            <a:r>
              <a:rPr lang="en-US" sz="2000" dirty="0">
                <a:solidFill>
                  <a:srgbClr val="5B98D2"/>
                </a:solidFill>
                <a:ea typeface="MS Mincho" pitchFamily="49" charset="-128"/>
              </a:rPr>
              <a:t>Recovering macroscopic variables:</a:t>
            </a:r>
          </a:p>
        </p:txBody>
      </p:sp>
      <p:sp>
        <p:nvSpPr>
          <p:cNvPr id="24" name="TextBox 18"/>
          <p:cNvSpPr txBox="1">
            <a:spLocks noChangeArrowheads="1"/>
          </p:cNvSpPr>
          <p:nvPr/>
        </p:nvSpPr>
        <p:spPr bwMode="auto">
          <a:xfrm>
            <a:off x="228600" y="3443288"/>
            <a:ext cx="1339850" cy="366712"/>
          </a:xfrm>
          <a:prstGeom prst="rect">
            <a:avLst/>
          </a:prstGeom>
          <a:noFill/>
          <a:ln w="9525">
            <a:noFill/>
            <a:miter lim="800000"/>
            <a:headEnd/>
            <a:tailEnd/>
          </a:ln>
        </p:spPr>
        <p:txBody>
          <a:bodyPr wrap="none">
            <a:spAutoFit/>
          </a:bodyPr>
          <a:lstStyle/>
          <a:p>
            <a:pPr algn="l"/>
            <a:r>
              <a:rPr lang="en-US" dirty="0">
                <a:solidFill>
                  <a:srgbClr val="5B98D2"/>
                </a:solidFill>
                <a:ea typeface="ＭＳ Ｐゴシック" pitchFamily="-65" charset="-128"/>
              </a:rPr>
              <a:t>OHM’s LAW</a:t>
            </a:r>
          </a:p>
        </p:txBody>
      </p:sp>
      <p:pic>
        <p:nvPicPr>
          <p:cNvPr id="2" name="Picture 1"/>
          <p:cNvPicPr>
            <a:picLocks noChangeAspect="1"/>
          </p:cNvPicPr>
          <p:nvPr/>
        </p:nvPicPr>
        <p:blipFill>
          <a:blip r:embed="rId3" cstate="print"/>
          <a:stretch>
            <a:fillRect/>
          </a:stretch>
        </p:blipFill>
        <p:spPr>
          <a:xfrm>
            <a:off x="7010400" y="3810000"/>
            <a:ext cx="177800" cy="228600"/>
          </a:xfrm>
          <a:prstGeom prst="rect">
            <a:avLst/>
          </a:prstGeom>
        </p:spPr>
      </p:pic>
      <p:pic>
        <p:nvPicPr>
          <p:cNvPr id="3" name="Picture 2"/>
          <p:cNvPicPr>
            <a:picLocks noChangeAspect="1"/>
          </p:cNvPicPr>
          <p:nvPr/>
        </p:nvPicPr>
        <p:blipFill>
          <a:blip r:embed="rId4" cstate="print"/>
          <a:stretch>
            <a:fillRect/>
          </a:stretch>
        </p:blipFill>
        <p:spPr>
          <a:xfrm>
            <a:off x="8382000" y="5105400"/>
            <a:ext cx="203200" cy="235974"/>
          </a:xfrm>
          <a:prstGeom prst="rect">
            <a:avLst/>
          </a:prstGeom>
        </p:spPr>
      </p:pic>
      <p:pic>
        <p:nvPicPr>
          <p:cNvPr id="4" name="Picture 3"/>
          <p:cNvPicPr>
            <a:picLocks noChangeAspect="1"/>
          </p:cNvPicPr>
          <p:nvPr/>
        </p:nvPicPr>
        <p:blipFill>
          <a:blip r:embed="rId5" cstate="print"/>
          <a:stretch>
            <a:fillRect/>
          </a:stretch>
        </p:blipFill>
        <p:spPr>
          <a:xfrm>
            <a:off x="1905000" y="3429000"/>
            <a:ext cx="1407668" cy="362712"/>
          </a:xfrm>
          <a:prstGeom prst="rect">
            <a:avLst/>
          </a:prstGeom>
        </p:spPr>
      </p:pic>
      <p:pic>
        <p:nvPicPr>
          <p:cNvPr id="5" name="Picture 4"/>
          <p:cNvPicPr>
            <a:picLocks noChangeAspect="1"/>
          </p:cNvPicPr>
          <p:nvPr/>
        </p:nvPicPr>
        <p:blipFill>
          <a:blip r:embed="rId6" cstate="print"/>
          <a:stretch>
            <a:fillRect/>
          </a:stretch>
        </p:blipFill>
        <p:spPr>
          <a:xfrm>
            <a:off x="6248400" y="3276600"/>
            <a:ext cx="1580388" cy="379984"/>
          </a:xfrm>
          <a:prstGeom prst="rect">
            <a:avLst/>
          </a:prstGeom>
        </p:spPr>
      </p:pic>
      <p:pic>
        <p:nvPicPr>
          <p:cNvPr id="7" name="Picture 6"/>
          <p:cNvPicPr>
            <a:picLocks noChangeAspect="1"/>
          </p:cNvPicPr>
          <p:nvPr/>
        </p:nvPicPr>
        <p:blipFill>
          <a:blip r:embed="rId7" cstate="print"/>
          <a:stretch>
            <a:fillRect/>
          </a:stretch>
        </p:blipFill>
        <p:spPr>
          <a:xfrm>
            <a:off x="152400" y="5029200"/>
            <a:ext cx="4775708" cy="690880"/>
          </a:xfrm>
          <a:prstGeom prst="rect">
            <a:avLst/>
          </a:prstGeom>
        </p:spPr>
      </p:pic>
      <p:pic>
        <p:nvPicPr>
          <p:cNvPr id="8" name="Picture 7"/>
          <p:cNvPicPr>
            <a:picLocks noChangeAspect="1"/>
          </p:cNvPicPr>
          <p:nvPr/>
        </p:nvPicPr>
        <p:blipFill>
          <a:blip r:embed="rId8" cstate="print"/>
          <a:stretch>
            <a:fillRect/>
          </a:stretch>
        </p:blipFill>
        <p:spPr>
          <a:xfrm>
            <a:off x="990600" y="5867400"/>
            <a:ext cx="3022600" cy="647700"/>
          </a:xfrm>
          <a:prstGeom prst="rect">
            <a:avLst/>
          </a:prstGeom>
        </p:spPr>
      </p:pic>
      <p:pic>
        <p:nvPicPr>
          <p:cNvPr id="9" name="Picture 8"/>
          <p:cNvPicPr>
            <a:picLocks noChangeAspect="1"/>
          </p:cNvPicPr>
          <p:nvPr/>
        </p:nvPicPr>
        <p:blipFill>
          <a:blip r:embed="rId9" cstate="print"/>
          <a:stretch>
            <a:fillRect/>
          </a:stretch>
        </p:blipFill>
        <p:spPr>
          <a:xfrm>
            <a:off x="6477000" y="6400800"/>
            <a:ext cx="1243584" cy="241808"/>
          </a:xfrm>
          <a:prstGeom prst="rect">
            <a:avLst/>
          </a:prstGeom>
        </p:spPr>
      </p:pic>
      <p:pic>
        <p:nvPicPr>
          <p:cNvPr id="30" name="Picture 4"/>
          <p:cNvPicPr>
            <a:picLocks noChangeAspect="1" noChangeArrowheads="1"/>
          </p:cNvPicPr>
          <p:nvPr/>
        </p:nvPicPr>
        <p:blipFill>
          <a:blip r:embed="rId10" cstate="print"/>
          <a:srcRect/>
          <a:stretch>
            <a:fillRect/>
          </a:stretch>
        </p:blipFill>
        <p:spPr bwMode="auto">
          <a:xfrm>
            <a:off x="5791200" y="1524000"/>
            <a:ext cx="2480389" cy="1500187"/>
          </a:xfrm>
          <a:prstGeom prst="rect">
            <a:avLst/>
          </a:prstGeom>
          <a:noFill/>
          <a:ln w="9525">
            <a:noFill/>
            <a:miter lim="800000"/>
            <a:headEnd/>
            <a:tailEnd/>
          </a:ln>
        </p:spPr>
      </p:pic>
      <p:pic>
        <p:nvPicPr>
          <p:cNvPr id="32" name="Picture 4"/>
          <p:cNvPicPr>
            <a:picLocks noChangeAspect="1" noChangeArrowheads="1"/>
          </p:cNvPicPr>
          <p:nvPr/>
        </p:nvPicPr>
        <p:blipFill>
          <a:blip r:embed="rId10" cstate="print"/>
          <a:srcRect/>
          <a:stretch>
            <a:fillRect/>
          </a:stretch>
        </p:blipFill>
        <p:spPr bwMode="auto">
          <a:xfrm>
            <a:off x="838200" y="1524000"/>
            <a:ext cx="2480389" cy="1500187"/>
          </a:xfrm>
          <a:prstGeom prst="rect">
            <a:avLst/>
          </a:prstGeom>
          <a:noFill/>
          <a:ln w="9525">
            <a:noFill/>
            <a:miter lim="800000"/>
            <a:headEnd/>
            <a:tailEnd/>
          </a:ln>
        </p:spPr>
      </p:pic>
      <p:cxnSp>
        <p:nvCxnSpPr>
          <p:cNvPr id="33" name="Straight Arrow Connector 32"/>
          <p:cNvCxnSpPr/>
          <p:nvPr/>
        </p:nvCxnSpPr>
        <p:spPr>
          <a:xfrm>
            <a:off x="1752600" y="1676400"/>
            <a:ext cx="457200" cy="1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858000" y="1676400"/>
            <a:ext cx="457200" cy="1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11" cstate="print"/>
          <a:stretch>
            <a:fillRect/>
          </a:stretch>
        </p:blipFill>
        <p:spPr>
          <a:xfrm>
            <a:off x="990600" y="2286000"/>
            <a:ext cx="152400" cy="152400"/>
          </a:xfrm>
          <a:prstGeom prst="rect">
            <a:avLst/>
          </a:prstGeom>
        </p:spPr>
      </p:pic>
      <p:pic>
        <p:nvPicPr>
          <p:cNvPr id="36" name="Picture 35"/>
          <p:cNvPicPr>
            <a:picLocks noChangeAspect="1"/>
          </p:cNvPicPr>
          <p:nvPr/>
        </p:nvPicPr>
        <p:blipFill>
          <a:blip r:embed="rId12" cstate="print"/>
          <a:stretch>
            <a:fillRect/>
          </a:stretch>
        </p:blipFill>
        <p:spPr>
          <a:xfrm>
            <a:off x="1600200" y="1600200"/>
            <a:ext cx="76200" cy="180110"/>
          </a:xfrm>
          <a:prstGeom prst="rect">
            <a:avLst/>
          </a:prstGeom>
        </p:spPr>
      </p:pic>
      <p:pic>
        <p:nvPicPr>
          <p:cNvPr id="46" name="Picture 45"/>
          <p:cNvPicPr>
            <a:picLocks noChangeAspect="1"/>
          </p:cNvPicPr>
          <p:nvPr/>
        </p:nvPicPr>
        <p:blipFill>
          <a:blip r:embed="rId13" cstate="print"/>
          <a:stretch>
            <a:fillRect/>
          </a:stretch>
        </p:blipFill>
        <p:spPr>
          <a:xfrm>
            <a:off x="6705600" y="1524000"/>
            <a:ext cx="138545" cy="228600"/>
          </a:xfrm>
          <a:prstGeom prst="rect">
            <a:avLst/>
          </a:prstGeom>
        </p:spPr>
      </p:pic>
      <p:pic>
        <p:nvPicPr>
          <p:cNvPr id="47" name="Picture 46"/>
          <p:cNvPicPr>
            <a:picLocks noChangeAspect="1"/>
          </p:cNvPicPr>
          <p:nvPr/>
        </p:nvPicPr>
        <p:blipFill>
          <a:blip r:embed="rId14" cstate="print"/>
          <a:stretch>
            <a:fillRect/>
          </a:stretch>
        </p:blipFill>
        <p:spPr>
          <a:xfrm>
            <a:off x="8305800" y="2209800"/>
            <a:ext cx="204107" cy="228600"/>
          </a:xfrm>
          <a:prstGeom prst="rect">
            <a:avLst/>
          </a:prstGeom>
        </p:spPr>
      </p:pic>
      <p:pic>
        <p:nvPicPr>
          <p:cNvPr id="48" name="Picture 47"/>
          <p:cNvPicPr>
            <a:picLocks noChangeAspect="1"/>
          </p:cNvPicPr>
          <p:nvPr/>
        </p:nvPicPr>
        <p:blipFill>
          <a:blip r:embed="rId15" cstate="print"/>
          <a:stretch>
            <a:fillRect/>
          </a:stretch>
        </p:blipFill>
        <p:spPr>
          <a:xfrm>
            <a:off x="5943600" y="2209800"/>
            <a:ext cx="194733" cy="228600"/>
          </a:xfrm>
          <a:prstGeom prst="rect">
            <a:avLst/>
          </a:prstGeom>
        </p:spPr>
      </p:pic>
      <p:pic>
        <p:nvPicPr>
          <p:cNvPr id="49" name="Picture 48"/>
          <p:cNvPicPr>
            <a:picLocks noChangeAspect="1"/>
          </p:cNvPicPr>
          <p:nvPr/>
        </p:nvPicPr>
        <p:blipFill>
          <a:blip r:embed="rId16" cstate="print"/>
          <a:stretch>
            <a:fillRect/>
          </a:stretch>
        </p:blipFill>
        <p:spPr>
          <a:xfrm>
            <a:off x="3276600" y="2209800"/>
            <a:ext cx="228600" cy="2286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stretch>
            <a:fillRect/>
          </a:stretch>
        </p:blipFill>
        <p:spPr>
          <a:xfrm>
            <a:off x="1142999" y="1295400"/>
            <a:ext cx="3571063" cy="2717800"/>
          </a:xfrm>
          <a:prstGeom prst="rect">
            <a:avLst/>
          </a:prstGeom>
        </p:spPr>
      </p:pic>
      <p:pic>
        <p:nvPicPr>
          <p:cNvPr id="21512" name="Picture 8" descr="15f0010"/>
          <p:cNvPicPr>
            <a:picLocks noChangeAspect="1" noChangeArrowheads="1"/>
          </p:cNvPicPr>
          <p:nvPr/>
        </p:nvPicPr>
        <p:blipFill>
          <a:blip r:embed="rId3" cstate="print"/>
          <a:srcRect l="16821" t="80115"/>
          <a:stretch>
            <a:fillRect/>
          </a:stretch>
        </p:blipFill>
        <p:spPr bwMode="auto">
          <a:xfrm>
            <a:off x="533400" y="5257800"/>
            <a:ext cx="6405563" cy="661988"/>
          </a:xfrm>
          <a:prstGeom prst="rect">
            <a:avLst/>
          </a:prstGeom>
          <a:noFill/>
        </p:spPr>
      </p:pic>
      <p:sp>
        <p:nvSpPr>
          <p:cNvPr id="21514" name="Rectangle 10"/>
          <p:cNvSpPr>
            <a:spLocks noChangeArrowheads="1"/>
          </p:cNvSpPr>
          <p:nvPr/>
        </p:nvSpPr>
        <p:spPr bwMode="auto">
          <a:xfrm>
            <a:off x="2590800" y="457200"/>
            <a:ext cx="3951288" cy="457200"/>
          </a:xfrm>
          <a:prstGeom prst="rect">
            <a:avLst/>
          </a:prstGeom>
          <a:noFill/>
          <a:ln w="9525">
            <a:noFill/>
            <a:miter lim="800000"/>
            <a:headEnd/>
            <a:tailEnd/>
          </a:ln>
          <a:effectLst/>
        </p:spPr>
        <p:txBody>
          <a:bodyPr wrap="none">
            <a:spAutoFit/>
          </a:bodyPr>
          <a:lstStyle/>
          <a:p>
            <a:r>
              <a:rPr lang="en-US" sz="2400" i="1" u="sng"/>
              <a:t>Reluctance of Magnetic Bar</a:t>
            </a:r>
          </a:p>
        </p:txBody>
      </p:sp>
      <p:sp>
        <p:nvSpPr>
          <p:cNvPr id="9" name="TextBox 18"/>
          <p:cNvSpPr txBox="1">
            <a:spLocks noChangeArrowheads="1"/>
          </p:cNvSpPr>
          <p:nvPr/>
        </p:nvSpPr>
        <p:spPr bwMode="auto">
          <a:xfrm>
            <a:off x="5257800" y="1143000"/>
            <a:ext cx="2553007" cy="369332"/>
          </a:xfrm>
          <a:prstGeom prst="rect">
            <a:avLst/>
          </a:prstGeom>
          <a:noFill/>
          <a:ln w="9525">
            <a:noFill/>
            <a:miter lim="800000"/>
            <a:headEnd/>
            <a:tailEnd/>
          </a:ln>
        </p:spPr>
        <p:txBody>
          <a:bodyPr wrap="none">
            <a:spAutoFit/>
          </a:bodyPr>
          <a:lstStyle/>
          <a:p>
            <a:pPr algn="l"/>
            <a:r>
              <a:rPr lang="en-US" dirty="0" smtClean="0">
                <a:solidFill>
                  <a:srgbClr val="5B98D2"/>
                </a:solidFill>
                <a:ea typeface="ＭＳ Ｐゴシック" pitchFamily="-65" charset="-128"/>
              </a:rPr>
              <a:t>Magnetic “OHM’s LAW”</a:t>
            </a:r>
            <a:endParaRPr lang="en-US" dirty="0">
              <a:solidFill>
                <a:srgbClr val="5B98D2"/>
              </a:solidFill>
              <a:ea typeface="ＭＳ Ｐゴシック" pitchFamily="-65" charset="-128"/>
            </a:endParaRPr>
          </a:p>
        </p:txBody>
      </p:sp>
      <p:pic>
        <p:nvPicPr>
          <p:cNvPr id="3" name="Picture 2"/>
          <p:cNvPicPr>
            <a:picLocks noChangeAspect="1"/>
          </p:cNvPicPr>
          <p:nvPr/>
        </p:nvPicPr>
        <p:blipFill>
          <a:blip r:embed="rId4" cstate="print"/>
          <a:stretch>
            <a:fillRect/>
          </a:stretch>
        </p:blipFill>
        <p:spPr>
          <a:xfrm>
            <a:off x="1600200" y="3505200"/>
            <a:ext cx="165100" cy="171450"/>
          </a:xfrm>
          <a:prstGeom prst="rect">
            <a:avLst/>
          </a:prstGeom>
        </p:spPr>
      </p:pic>
      <p:pic>
        <p:nvPicPr>
          <p:cNvPr id="4" name="Picture 3"/>
          <p:cNvPicPr>
            <a:picLocks noChangeAspect="1"/>
          </p:cNvPicPr>
          <p:nvPr/>
        </p:nvPicPr>
        <p:blipFill>
          <a:blip r:embed="rId5" cstate="print"/>
          <a:stretch>
            <a:fillRect/>
          </a:stretch>
        </p:blipFill>
        <p:spPr>
          <a:xfrm>
            <a:off x="2971800" y="3276600"/>
            <a:ext cx="203200" cy="335280"/>
          </a:xfrm>
          <a:prstGeom prst="rect">
            <a:avLst/>
          </a:prstGeom>
        </p:spPr>
      </p:pic>
      <p:pic>
        <p:nvPicPr>
          <p:cNvPr id="5" name="Picture 4"/>
          <p:cNvPicPr>
            <a:picLocks noChangeAspect="1"/>
          </p:cNvPicPr>
          <p:nvPr/>
        </p:nvPicPr>
        <p:blipFill>
          <a:blip r:embed="rId6" cstate="print"/>
          <a:stretch>
            <a:fillRect/>
          </a:stretch>
        </p:blipFill>
        <p:spPr>
          <a:xfrm>
            <a:off x="2438400" y="1981200"/>
            <a:ext cx="63500" cy="183444"/>
          </a:xfrm>
          <a:prstGeom prst="rect">
            <a:avLst/>
          </a:prstGeom>
        </p:spPr>
      </p:pic>
      <p:pic>
        <p:nvPicPr>
          <p:cNvPr id="6" name="Picture 5"/>
          <p:cNvPicPr>
            <a:picLocks noChangeAspect="1"/>
          </p:cNvPicPr>
          <p:nvPr/>
        </p:nvPicPr>
        <p:blipFill>
          <a:blip r:embed="rId7" cstate="print"/>
          <a:stretch>
            <a:fillRect/>
          </a:stretch>
        </p:blipFill>
        <p:spPr>
          <a:xfrm>
            <a:off x="5562600" y="1752600"/>
            <a:ext cx="1828800" cy="355600"/>
          </a:xfrm>
          <a:prstGeom prst="rect">
            <a:avLst/>
          </a:prstGeom>
        </p:spPr>
      </p:pic>
      <p:pic>
        <p:nvPicPr>
          <p:cNvPr id="7" name="Picture 6"/>
          <p:cNvPicPr>
            <a:picLocks noChangeAspect="1"/>
          </p:cNvPicPr>
          <p:nvPr/>
        </p:nvPicPr>
        <p:blipFill>
          <a:blip r:embed="rId8" cstate="print"/>
          <a:stretch>
            <a:fillRect/>
          </a:stretch>
        </p:blipFill>
        <p:spPr>
          <a:xfrm>
            <a:off x="5029200" y="3200400"/>
            <a:ext cx="1600200" cy="10541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848600" y="3962400"/>
            <a:ext cx="838200" cy="838200"/>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133" name="Picture 5"/>
          <p:cNvPicPr>
            <a:picLocks noChangeAspect="1" noChangeArrowheads="1"/>
          </p:cNvPicPr>
          <p:nvPr/>
        </p:nvPicPr>
        <p:blipFill>
          <a:blip r:embed="rId2" cstate="print"/>
          <a:srcRect/>
          <a:stretch>
            <a:fillRect/>
          </a:stretch>
        </p:blipFill>
        <p:spPr bwMode="auto">
          <a:xfrm>
            <a:off x="762000" y="1295400"/>
            <a:ext cx="4619625" cy="4221381"/>
          </a:xfrm>
          <a:prstGeom prst="rect">
            <a:avLst/>
          </a:prstGeom>
          <a:noFill/>
          <a:ln w="9525">
            <a:noFill/>
            <a:miter lim="800000"/>
            <a:headEnd/>
            <a:tailEnd/>
          </a:ln>
        </p:spPr>
      </p:pic>
      <p:sp>
        <p:nvSpPr>
          <p:cNvPr id="6146" name="Rectangle 2"/>
          <p:cNvSpPr>
            <a:spLocks noGrp="1" noChangeArrowheads="1"/>
          </p:cNvSpPr>
          <p:nvPr>
            <p:ph type="title"/>
          </p:nvPr>
        </p:nvSpPr>
        <p:spPr>
          <a:noFill/>
          <a:ln/>
        </p:spPr>
        <p:txBody>
          <a:bodyPr/>
          <a:lstStyle/>
          <a:p>
            <a:r>
              <a:rPr lang="en-US" sz="2400" u="sng">
                <a:latin typeface="Trebuchet MS" charset="0"/>
              </a:rPr>
              <a:t>Flux Density in a Toroidal Core</a:t>
            </a:r>
          </a:p>
        </p:txBody>
      </p:sp>
      <p:sp>
        <p:nvSpPr>
          <p:cNvPr id="6148" name="Rectangle 4"/>
          <p:cNvSpPr>
            <a:spLocks noChangeArrowheads="1"/>
          </p:cNvSpPr>
          <p:nvPr/>
        </p:nvSpPr>
        <p:spPr bwMode="auto">
          <a:xfrm>
            <a:off x="4229100" y="3230563"/>
            <a:ext cx="9144000" cy="0"/>
          </a:xfrm>
          <a:prstGeom prst="rect">
            <a:avLst/>
          </a:prstGeom>
          <a:noFill/>
          <a:ln w="9525">
            <a:noFill/>
            <a:miter lim="800000"/>
            <a:headEnd/>
            <a:tailEnd/>
          </a:ln>
          <a:effectLst/>
        </p:spPr>
        <p:txBody>
          <a:bodyPr>
            <a:prstTxWarp prst="textNoShape">
              <a:avLst/>
            </a:prstTxWarp>
            <a:spAutoFit/>
          </a:bodyPr>
          <a:lstStyle/>
          <a:p>
            <a:endParaRPr lang="en-US"/>
          </a:p>
        </p:txBody>
      </p:sp>
      <p:sp>
        <p:nvSpPr>
          <p:cNvPr id="6160" name="Text Box 16"/>
          <p:cNvSpPr txBox="1">
            <a:spLocks noChangeArrowheads="1"/>
          </p:cNvSpPr>
          <p:nvPr/>
        </p:nvSpPr>
        <p:spPr bwMode="auto">
          <a:xfrm>
            <a:off x="3429000" y="4800600"/>
            <a:ext cx="254000" cy="396875"/>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2000" i="1" dirty="0">
                <a:latin typeface="Times New Roman" charset="0"/>
              </a:rPr>
              <a:t>i</a:t>
            </a:r>
          </a:p>
        </p:txBody>
      </p:sp>
      <p:sp>
        <p:nvSpPr>
          <p:cNvPr id="6162" name="Text Box 18"/>
          <p:cNvSpPr txBox="1">
            <a:spLocks noChangeArrowheads="1"/>
          </p:cNvSpPr>
          <p:nvPr/>
        </p:nvSpPr>
        <p:spPr bwMode="auto">
          <a:xfrm>
            <a:off x="5486400" y="4648200"/>
            <a:ext cx="1624013" cy="304800"/>
          </a:xfrm>
          <a:prstGeom prst="rect">
            <a:avLst/>
          </a:prstGeom>
          <a:noFill/>
          <a:ln w="9525">
            <a:noFill/>
            <a:miter lim="800000"/>
            <a:headEnd/>
            <a:tailEnd/>
          </a:ln>
          <a:effectLst/>
        </p:spPr>
        <p:txBody>
          <a:bodyPr wrap="none">
            <a:prstTxWarp prst="textNoShape">
              <a:avLst/>
            </a:prstTxWarp>
            <a:spAutoFit/>
          </a:bodyPr>
          <a:lstStyle/>
          <a:p>
            <a:r>
              <a:rPr lang="en-US" sz="1400" dirty="0"/>
              <a:t>(of an N-turn coil)</a:t>
            </a:r>
          </a:p>
        </p:txBody>
      </p:sp>
      <p:sp>
        <p:nvSpPr>
          <p:cNvPr id="12" name="TextBox 11"/>
          <p:cNvSpPr txBox="1"/>
          <p:nvPr/>
        </p:nvSpPr>
        <p:spPr>
          <a:xfrm>
            <a:off x="4114800" y="3733800"/>
            <a:ext cx="835485" cy="646331"/>
          </a:xfrm>
          <a:prstGeom prst="rect">
            <a:avLst/>
          </a:prstGeom>
          <a:noFill/>
        </p:spPr>
        <p:txBody>
          <a:bodyPr wrap="none" rtlCol="0">
            <a:spAutoFit/>
          </a:bodyPr>
          <a:lstStyle/>
          <a:p>
            <a:r>
              <a:rPr lang="en-US" i="1" dirty="0" smtClean="0"/>
              <a:t>N</a:t>
            </a:r>
            <a:r>
              <a:rPr lang="en-US" dirty="0" smtClean="0"/>
              <a:t> turn</a:t>
            </a:r>
          </a:p>
          <a:p>
            <a:pPr algn="ctr"/>
            <a:r>
              <a:rPr lang="en-US" dirty="0" smtClean="0"/>
              <a:t>coil</a:t>
            </a:r>
            <a:endParaRPr lang="en-US" dirty="0"/>
          </a:p>
        </p:txBody>
      </p:sp>
      <p:cxnSp>
        <p:nvCxnSpPr>
          <p:cNvPr id="16" name="Straight Arrow Connector 15"/>
          <p:cNvCxnSpPr/>
          <p:nvPr/>
        </p:nvCxnSpPr>
        <p:spPr>
          <a:xfrm rot="5400000" flipH="1" flipV="1">
            <a:off x="990600" y="4267200"/>
            <a:ext cx="228600" cy="2286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1828800" y="3429000"/>
            <a:ext cx="228600" cy="2286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143000" y="3048000"/>
            <a:ext cx="13716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1676400" y="1524000"/>
            <a:ext cx="381000" cy="381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rot="10800000" flipV="1">
            <a:off x="3581400" y="1524000"/>
            <a:ext cx="838200" cy="533400"/>
          </a:xfrm>
          <a:prstGeom prst="curved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343400" y="1295400"/>
            <a:ext cx="1792478" cy="369332"/>
          </a:xfrm>
          <a:prstGeom prst="rect">
            <a:avLst/>
          </a:prstGeom>
          <a:noFill/>
        </p:spPr>
        <p:txBody>
          <a:bodyPr wrap="none" rtlCol="0">
            <a:spAutoFit/>
          </a:bodyPr>
          <a:lstStyle/>
          <a:p>
            <a:r>
              <a:rPr lang="en-US" dirty="0" smtClean="0"/>
              <a:t>Core centerline</a:t>
            </a:r>
            <a:endParaRPr lang="en-US" dirty="0"/>
          </a:p>
        </p:txBody>
      </p:sp>
      <p:cxnSp>
        <p:nvCxnSpPr>
          <p:cNvPr id="33" name="Straight Arrow Connector 32"/>
          <p:cNvCxnSpPr/>
          <p:nvPr/>
        </p:nvCxnSpPr>
        <p:spPr>
          <a:xfrm rot="16200000" flipV="1">
            <a:off x="3200400" y="4876800"/>
            <a:ext cx="533400" cy="2286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stretch>
            <a:fillRect/>
          </a:stretch>
        </p:blipFill>
        <p:spPr>
          <a:xfrm>
            <a:off x="2057400" y="3200400"/>
            <a:ext cx="304800" cy="182880"/>
          </a:xfrm>
          <a:prstGeom prst="rect">
            <a:avLst/>
          </a:prstGeom>
        </p:spPr>
      </p:pic>
      <p:pic>
        <p:nvPicPr>
          <p:cNvPr id="4" name="Picture 3"/>
          <p:cNvPicPr>
            <a:picLocks noChangeAspect="1"/>
          </p:cNvPicPr>
          <p:nvPr/>
        </p:nvPicPr>
        <p:blipFill>
          <a:blip r:embed="rId4" cstate="print"/>
          <a:stretch>
            <a:fillRect/>
          </a:stretch>
        </p:blipFill>
        <p:spPr>
          <a:xfrm>
            <a:off x="1752600" y="1828800"/>
            <a:ext cx="237744" cy="165100"/>
          </a:xfrm>
          <a:prstGeom prst="rect">
            <a:avLst/>
          </a:prstGeom>
        </p:spPr>
      </p:pic>
      <p:pic>
        <p:nvPicPr>
          <p:cNvPr id="5" name="Picture 4"/>
          <p:cNvPicPr>
            <a:picLocks noChangeAspect="1"/>
          </p:cNvPicPr>
          <p:nvPr/>
        </p:nvPicPr>
        <p:blipFill>
          <a:blip r:embed="rId5" cstate="print"/>
          <a:stretch>
            <a:fillRect/>
          </a:stretch>
        </p:blipFill>
        <p:spPr>
          <a:xfrm>
            <a:off x="1828800" y="2819400"/>
            <a:ext cx="177800" cy="177800"/>
          </a:xfrm>
          <a:prstGeom prst="rect">
            <a:avLst/>
          </a:prstGeom>
        </p:spPr>
      </p:pic>
      <p:pic>
        <p:nvPicPr>
          <p:cNvPr id="2" name="Picture 1"/>
          <p:cNvPicPr>
            <a:picLocks noChangeAspect="1"/>
          </p:cNvPicPr>
          <p:nvPr/>
        </p:nvPicPr>
        <p:blipFill>
          <a:blip r:embed="rId6" cstate="print"/>
          <a:stretch>
            <a:fillRect/>
          </a:stretch>
        </p:blipFill>
        <p:spPr>
          <a:xfrm>
            <a:off x="6172200" y="2590800"/>
            <a:ext cx="1278128" cy="647700"/>
          </a:xfrm>
          <a:prstGeom prst="rect">
            <a:avLst/>
          </a:prstGeom>
        </p:spPr>
      </p:pic>
      <p:pic>
        <p:nvPicPr>
          <p:cNvPr id="6" name="Picture 5"/>
          <p:cNvPicPr>
            <a:picLocks noChangeAspect="1"/>
          </p:cNvPicPr>
          <p:nvPr/>
        </p:nvPicPr>
        <p:blipFill>
          <a:blip r:embed="rId7" cstate="print"/>
          <a:stretch>
            <a:fillRect/>
          </a:stretch>
        </p:blipFill>
        <p:spPr>
          <a:xfrm>
            <a:off x="5562600" y="3505200"/>
            <a:ext cx="2564892" cy="284988"/>
          </a:xfrm>
          <a:prstGeom prst="rect">
            <a:avLst/>
          </a:prstGeom>
        </p:spPr>
      </p:pic>
      <p:pic>
        <p:nvPicPr>
          <p:cNvPr id="8" name="Picture 7"/>
          <p:cNvPicPr>
            <a:picLocks noChangeAspect="1"/>
          </p:cNvPicPr>
          <p:nvPr/>
        </p:nvPicPr>
        <p:blipFill>
          <a:blip r:embed="rId8" cstate="print"/>
          <a:stretch>
            <a:fillRect/>
          </a:stretch>
        </p:blipFill>
        <p:spPr>
          <a:xfrm>
            <a:off x="5105400" y="4038600"/>
            <a:ext cx="3454400" cy="716788"/>
          </a:xfrm>
          <a:prstGeom prst="rect">
            <a:avLst/>
          </a:prstGeom>
        </p:spPr>
      </p:pic>
      <p:pic>
        <p:nvPicPr>
          <p:cNvPr id="9" name="Picture 8"/>
          <p:cNvPicPr>
            <a:picLocks noChangeAspect="1"/>
          </p:cNvPicPr>
          <p:nvPr/>
        </p:nvPicPr>
        <p:blipFill>
          <a:blip r:embed="rId9" cstate="print"/>
          <a:stretch>
            <a:fillRect/>
          </a:stretch>
        </p:blipFill>
        <p:spPr>
          <a:xfrm>
            <a:off x="6096000" y="5410200"/>
            <a:ext cx="1580388" cy="29362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ext Box 6"/>
          <p:cNvSpPr txBox="1">
            <a:spLocks noChangeArrowheads="1"/>
          </p:cNvSpPr>
          <p:nvPr/>
        </p:nvSpPr>
        <p:spPr bwMode="auto">
          <a:xfrm>
            <a:off x="2860675" y="304800"/>
            <a:ext cx="3694113" cy="457200"/>
          </a:xfrm>
          <a:prstGeom prst="rect">
            <a:avLst/>
          </a:prstGeom>
          <a:noFill/>
          <a:ln w="9525">
            <a:noFill/>
            <a:miter lim="800000"/>
            <a:headEnd/>
            <a:tailEnd/>
          </a:ln>
          <a:effectLst/>
        </p:spPr>
        <p:txBody>
          <a:bodyPr wrap="none">
            <a:spAutoFit/>
          </a:bodyPr>
          <a:lstStyle/>
          <a:p>
            <a:pPr algn="ctr"/>
            <a:r>
              <a:rPr lang="en-US" sz="2400" i="1" u="sng"/>
              <a:t>Electrical Circuit Analogy</a:t>
            </a:r>
          </a:p>
        </p:txBody>
      </p:sp>
      <p:graphicFrame>
        <p:nvGraphicFramePr>
          <p:cNvPr id="5" name="Table 4"/>
          <p:cNvGraphicFramePr>
            <a:graphicFrameLocks noGrp="1"/>
          </p:cNvGraphicFramePr>
          <p:nvPr>
            <p:extLst>
              <p:ext uri="{D42A27DB-BD31-4B8C-83A1-F6EECF244321}">
                <p14:modId xmlns:p14="http://schemas.microsoft.com/office/powerpoint/2010/main" val="3884926857"/>
              </p:ext>
            </p:extLst>
          </p:nvPr>
        </p:nvGraphicFramePr>
        <p:xfrm>
          <a:off x="2209800" y="4191000"/>
          <a:ext cx="5410200" cy="2270760"/>
        </p:xfrm>
        <a:graphic>
          <a:graphicData uri="http://schemas.openxmlformats.org/drawingml/2006/table">
            <a:tbl>
              <a:tblPr/>
              <a:tblGrid>
                <a:gridCol w="2155893"/>
                <a:gridCol w="3254307"/>
              </a:tblGrid>
              <a:tr h="266700">
                <a:tc>
                  <a:txBody>
                    <a:bodyPr/>
                    <a:lstStyle/>
                    <a:p>
                      <a:pPr algn="l" fontAlgn="b"/>
                      <a:r>
                        <a:rPr lang="en-US" sz="1800" b="0" i="0" u="none" strike="noStrike" dirty="0">
                          <a:solidFill>
                            <a:srgbClr val="000000"/>
                          </a:solidFill>
                          <a:latin typeface="Trebuchet MS" pitchFamily="34" charset="0"/>
                        </a:rPr>
                        <a:t>Electrical</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latin typeface="Trebuchet MS" pitchFamily="34" charset="0"/>
                        </a:rPr>
                        <a:t>Magnetic</a:t>
                      </a:r>
                    </a:p>
                  </a:txBody>
                  <a:tcPr marL="9525" marR="9525" marT="9525" marB="0" anchor="b">
                    <a:lnL>
                      <a:noFill/>
                    </a:lnL>
                    <a:lnR>
                      <a:noFill/>
                    </a:lnR>
                    <a:lnT>
                      <a:noFill/>
                    </a:lnT>
                    <a:lnB>
                      <a:noFill/>
                    </a:lnB>
                  </a:tcPr>
                </a:tc>
              </a:tr>
              <a:tr h="266700">
                <a:tc>
                  <a:txBody>
                    <a:bodyPr/>
                    <a:lstStyle/>
                    <a:p>
                      <a:pPr algn="l" fontAlgn="b"/>
                      <a:endParaRPr lang="en-US" sz="1800" b="0" i="0" u="none" strike="noStrike">
                        <a:solidFill>
                          <a:srgbClr val="000000"/>
                        </a:solidFill>
                        <a:latin typeface="Trebuchet MS"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latin typeface="Trebuchet MS" pitchFamily="34" charset="0"/>
                      </a:endParaRPr>
                    </a:p>
                  </a:txBody>
                  <a:tcPr marL="9525" marR="9525" marT="9525" marB="0" anchor="b">
                    <a:lnL>
                      <a:noFill/>
                    </a:lnL>
                    <a:lnR>
                      <a:noFill/>
                    </a:lnR>
                    <a:lnT>
                      <a:noFill/>
                    </a:lnT>
                    <a:lnB>
                      <a:noFill/>
                    </a:lnB>
                  </a:tcPr>
                </a:tc>
              </a:tr>
              <a:tr h="266700">
                <a:tc>
                  <a:txBody>
                    <a:bodyPr/>
                    <a:lstStyle/>
                    <a:p>
                      <a:pPr algn="l" fontAlgn="b"/>
                      <a:r>
                        <a:rPr lang="en-US" sz="1800" b="0" i="0" u="none" strike="noStrike" dirty="0">
                          <a:solidFill>
                            <a:srgbClr val="000000"/>
                          </a:solidFill>
                          <a:latin typeface="Trebuchet MS" pitchFamily="34" charset="0"/>
                        </a:rPr>
                        <a:t>Voltage</a:t>
                      </a: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latin typeface="Trebuchet MS" pitchFamily="34" charset="0"/>
                        </a:rPr>
                        <a:t>Magnetomotive Force</a:t>
                      </a:r>
                    </a:p>
                  </a:txBody>
                  <a:tcPr marL="9525" marR="9525" marT="9525" marB="0" anchor="b">
                    <a:lnL>
                      <a:noFill/>
                    </a:lnL>
                    <a:lnR>
                      <a:noFill/>
                    </a:lnR>
                    <a:lnT>
                      <a:noFill/>
                    </a:lnT>
                    <a:lnB>
                      <a:noFill/>
                    </a:lnB>
                  </a:tcPr>
                </a:tc>
              </a:tr>
              <a:tr h="266700">
                <a:tc>
                  <a:txBody>
                    <a:bodyPr/>
                    <a:lstStyle/>
                    <a:p>
                      <a:pPr algn="l" fontAlgn="b"/>
                      <a:r>
                        <a:rPr lang="en-US" sz="1800" b="0" i="0" u="none" strike="noStrike" dirty="0">
                          <a:solidFill>
                            <a:srgbClr val="000000"/>
                          </a:solidFill>
                          <a:latin typeface="Trebuchet MS" pitchFamily="34" charset="0"/>
                        </a:rPr>
                        <a:t>Current</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latin typeface="Trebuchet MS" pitchFamily="34" charset="0"/>
                        </a:rPr>
                        <a:t>Magnetic Flux</a:t>
                      </a:r>
                    </a:p>
                  </a:txBody>
                  <a:tcPr marL="9525" marR="9525" marT="9525" marB="0" anchor="b">
                    <a:lnL>
                      <a:noFill/>
                    </a:lnL>
                    <a:lnR>
                      <a:noFill/>
                    </a:lnR>
                    <a:lnT>
                      <a:noFill/>
                    </a:lnT>
                    <a:lnB>
                      <a:noFill/>
                    </a:lnB>
                  </a:tcPr>
                </a:tc>
              </a:tr>
              <a:tr h="266700">
                <a:tc>
                  <a:txBody>
                    <a:bodyPr/>
                    <a:lstStyle/>
                    <a:p>
                      <a:pPr algn="l" fontAlgn="b"/>
                      <a:r>
                        <a:rPr lang="en-US" sz="1800" b="0" i="0" u="none" strike="noStrike">
                          <a:solidFill>
                            <a:srgbClr val="000000"/>
                          </a:solidFill>
                          <a:latin typeface="Trebuchet MS" pitchFamily="34" charset="0"/>
                        </a:rPr>
                        <a:t>Resistance</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latin typeface="Trebuchet MS" pitchFamily="34" charset="0"/>
                        </a:rPr>
                        <a:t>Reluctance</a:t>
                      </a:r>
                    </a:p>
                  </a:txBody>
                  <a:tcPr marL="9525" marR="9525" marT="9525" marB="0" anchor="b">
                    <a:lnL>
                      <a:noFill/>
                    </a:lnL>
                    <a:lnR>
                      <a:noFill/>
                    </a:lnR>
                    <a:lnT>
                      <a:noFill/>
                    </a:lnT>
                    <a:lnB>
                      <a:noFill/>
                    </a:lnB>
                  </a:tcPr>
                </a:tc>
              </a:tr>
              <a:tr h="266700">
                <a:tc>
                  <a:txBody>
                    <a:bodyPr/>
                    <a:lstStyle/>
                    <a:p>
                      <a:pPr algn="l" fontAlgn="b"/>
                      <a:r>
                        <a:rPr lang="en-US" sz="1800" b="0" i="0" u="none" strike="noStrike" dirty="0">
                          <a:solidFill>
                            <a:srgbClr val="000000"/>
                          </a:solidFill>
                          <a:latin typeface="Trebuchet MS" pitchFamily="34" charset="0"/>
                        </a:rPr>
                        <a:t>Conductivity</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latin typeface="Trebuchet MS" pitchFamily="34" charset="0"/>
                        </a:rPr>
                        <a:t>Permeability</a:t>
                      </a:r>
                    </a:p>
                  </a:txBody>
                  <a:tcPr marL="9525" marR="9525" marT="9525" marB="0" anchor="b">
                    <a:lnL>
                      <a:noFill/>
                    </a:lnL>
                    <a:lnR>
                      <a:noFill/>
                    </a:lnR>
                    <a:lnT>
                      <a:noFill/>
                    </a:lnT>
                    <a:lnB>
                      <a:noFill/>
                    </a:lnB>
                  </a:tcPr>
                </a:tc>
              </a:tr>
              <a:tr h="266700">
                <a:tc>
                  <a:txBody>
                    <a:bodyPr/>
                    <a:lstStyle/>
                    <a:p>
                      <a:pPr algn="l" fontAlgn="b"/>
                      <a:r>
                        <a:rPr lang="en-US" sz="1800" b="0" i="0" u="none" strike="noStrike">
                          <a:solidFill>
                            <a:srgbClr val="000000"/>
                          </a:solidFill>
                          <a:latin typeface="Trebuchet MS" pitchFamily="34" charset="0"/>
                        </a:rPr>
                        <a:t>Current Density</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latin typeface="Trebuchet MS" pitchFamily="34" charset="0"/>
                        </a:rPr>
                        <a:t>Magnetic Flux Density</a:t>
                      </a:r>
                    </a:p>
                  </a:txBody>
                  <a:tcPr marL="9525" marR="9525" marT="9525" marB="0" anchor="b">
                    <a:lnL>
                      <a:noFill/>
                    </a:lnL>
                    <a:lnR>
                      <a:noFill/>
                    </a:lnR>
                    <a:lnT>
                      <a:noFill/>
                    </a:lnT>
                    <a:lnB>
                      <a:noFill/>
                    </a:lnB>
                  </a:tcPr>
                </a:tc>
              </a:tr>
              <a:tr h="266700">
                <a:tc>
                  <a:txBody>
                    <a:bodyPr/>
                    <a:lstStyle/>
                    <a:p>
                      <a:pPr algn="l" fontAlgn="b"/>
                      <a:r>
                        <a:rPr lang="en-US" sz="1800" b="0" i="0" u="none" strike="noStrike" dirty="0">
                          <a:solidFill>
                            <a:srgbClr val="000000"/>
                          </a:solidFill>
                          <a:latin typeface="Trebuchet MS" pitchFamily="34" charset="0"/>
                        </a:rPr>
                        <a:t>Electric Field</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latin typeface="Trebuchet MS" pitchFamily="34" charset="0"/>
                        </a:rPr>
                        <a:t>Magnetic Field Intensity</a:t>
                      </a:r>
                    </a:p>
                  </a:txBody>
                  <a:tcPr marL="9525" marR="9525" marT="9525" marB="0" anchor="b">
                    <a:lnL>
                      <a:noFill/>
                    </a:lnL>
                    <a:lnR>
                      <a:noFill/>
                    </a:lnR>
                    <a:lnT>
                      <a:noFill/>
                    </a:lnT>
                    <a:lnB>
                      <a:noFill/>
                    </a:lnB>
                  </a:tcPr>
                </a:tc>
              </a:tr>
            </a:tbl>
          </a:graphicData>
        </a:graphic>
      </p:graphicFrame>
      <p:cxnSp>
        <p:nvCxnSpPr>
          <p:cNvPr id="7" name="Straight Connector 6"/>
          <p:cNvCxnSpPr/>
          <p:nvPr/>
        </p:nvCxnSpPr>
        <p:spPr>
          <a:xfrm>
            <a:off x="1905000" y="4114800"/>
            <a:ext cx="5715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05000" y="4572000"/>
            <a:ext cx="5715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828800" y="6629400"/>
            <a:ext cx="5715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stretch>
            <a:fillRect/>
          </a:stretch>
        </p:blipFill>
        <p:spPr>
          <a:xfrm>
            <a:off x="3352800" y="5410200"/>
            <a:ext cx="177800" cy="177800"/>
          </a:xfrm>
          <a:prstGeom prst="rect">
            <a:avLst/>
          </a:prstGeom>
        </p:spPr>
      </p:pic>
      <p:pic>
        <p:nvPicPr>
          <p:cNvPr id="11" name="Picture 10"/>
          <p:cNvPicPr>
            <a:picLocks noChangeAspect="1"/>
          </p:cNvPicPr>
          <p:nvPr/>
        </p:nvPicPr>
        <p:blipFill>
          <a:blip r:embed="rId3" cstate="print"/>
          <a:stretch>
            <a:fillRect/>
          </a:stretch>
        </p:blipFill>
        <p:spPr>
          <a:xfrm>
            <a:off x="3048000" y="5105400"/>
            <a:ext cx="76200" cy="180109"/>
          </a:xfrm>
          <a:prstGeom prst="rect">
            <a:avLst/>
          </a:prstGeom>
        </p:spPr>
      </p:pic>
      <p:pic>
        <p:nvPicPr>
          <p:cNvPr id="12" name="Picture 11"/>
          <p:cNvPicPr>
            <a:picLocks noChangeAspect="1"/>
          </p:cNvPicPr>
          <p:nvPr/>
        </p:nvPicPr>
        <p:blipFill>
          <a:blip r:embed="rId4" cstate="print"/>
          <a:stretch>
            <a:fillRect/>
          </a:stretch>
        </p:blipFill>
        <p:spPr>
          <a:xfrm>
            <a:off x="3581400" y="5638800"/>
            <a:ext cx="321275" cy="228600"/>
          </a:xfrm>
          <a:prstGeom prst="rect">
            <a:avLst/>
          </a:prstGeom>
        </p:spPr>
      </p:pic>
      <p:pic>
        <p:nvPicPr>
          <p:cNvPr id="13" name="Picture 12"/>
          <p:cNvPicPr>
            <a:picLocks noChangeAspect="1"/>
          </p:cNvPicPr>
          <p:nvPr/>
        </p:nvPicPr>
        <p:blipFill>
          <a:blip r:embed="rId5" cstate="print"/>
          <a:stretch>
            <a:fillRect/>
          </a:stretch>
        </p:blipFill>
        <p:spPr>
          <a:xfrm>
            <a:off x="3886200" y="5943600"/>
            <a:ext cx="139700" cy="179614"/>
          </a:xfrm>
          <a:prstGeom prst="rect">
            <a:avLst/>
          </a:prstGeom>
        </p:spPr>
      </p:pic>
      <p:pic>
        <p:nvPicPr>
          <p:cNvPr id="14" name="Picture 13"/>
          <p:cNvPicPr>
            <a:picLocks noChangeAspect="1"/>
          </p:cNvPicPr>
          <p:nvPr/>
        </p:nvPicPr>
        <p:blipFill>
          <a:blip r:embed="rId6" cstate="print"/>
          <a:stretch>
            <a:fillRect/>
          </a:stretch>
        </p:blipFill>
        <p:spPr>
          <a:xfrm>
            <a:off x="3657600" y="6248400"/>
            <a:ext cx="178308" cy="165100"/>
          </a:xfrm>
          <a:prstGeom prst="rect">
            <a:avLst/>
          </a:prstGeom>
        </p:spPr>
      </p:pic>
      <p:pic>
        <p:nvPicPr>
          <p:cNvPr id="17" name="Picture 16"/>
          <p:cNvPicPr>
            <a:picLocks noChangeAspect="1"/>
          </p:cNvPicPr>
          <p:nvPr/>
        </p:nvPicPr>
        <p:blipFill>
          <a:blip r:embed="rId7" cstate="print"/>
          <a:stretch>
            <a:fillRect/>
          </a:stretch>
        </p:blipFill>
        <p:spPr>
          <a:xfrm>
            <a:off x="3048000" y="4876800"/>
            <a:ext cx="107576" cy="114300"/>
          </a:xfrm>
          <a:prstGeom prst="rect">
            <a:avLst/>
          </a:prstGeom>
        </p:spPr>
      </p:pic>
      <p:pic>
        <p:nvPicPr>
          <p:cNvPr id="15" name="Picture 14"/>
          <p:cNvPicPr>
            <a:picLocks noChangeAspect="1"/>
          </p:cNvPicPr>
          <p:nvPr/>
        </p:nvPicPr>
        <p:blipFill>
          <a:blip r:embed="rId8" cstate="print"/>
          <a:stretch>
            <a:fillRect/>
          </a:stretch>
        </p:blipFill>
        <p:spPr>
          <a:xfrm>
            <a:off x="6705600" y="4800600"/>
            <a:ext cx="763881" cy="177800"/>
          </a:xfrm>
          <a:prstGeom prst="rect">
            <a:avLst/>
          </a:prstGeom>
        </p:spPr>
      </p:pic>
      <p:pic>
        <p:nvPicPr>
          <p:cNvPr id="16" name="Picture 15"/>
          <p:cNvPicPr>
            <a:picLocks noChangeAspect="1"/>
          </p:cNvPicPr>
          <p:nvPr/>
        </p:nvPicPr>
        <p:blipFill>
          <a:blip r:embed="rId9" cstate="print"/>
          <a:stretch>
            <a:fillRect/>
          </a:stretch>
        </p:blipFill>
        <p:spPr>
          <a:xfrm>
            <a:off x="5867400" y="5105400"/>
            <a:ext cx="130848" cy="215900"/>
          </a:xfrm>
          <a:prstGeom prst="rect">
            <a:avLst/>
          </a:prstGeom>
        </p:spPr>
      </p:pic>
      <p:pic>
        <p:nvPicPr>
          <p:cNvPr id="18" name="Picture 17"/>
          <p:cNvPicPr>
            <a:picLocks noChangeAspect="1"/>
          </p:cNvPicPr>
          <p:nvPr/>
        </p:nvPicPr>
        <p:blipFill>
          <a:blip r:embed="rId10" cstate="print"/>
          <a:stretch>
            <a:fillRect/>
          </a:stretch>
        </p:blipFill>
        <p:spPr>
          <a:xfrm>
            <a:off x="5638800" y="5410200"/>
            <a:ext cx="165100" cy="184912"/>
          </a:xfrm>
          <a:prstGeom prst="rect">
            <a:avLst/>
          </a:prstGeom>
        </p:spPr>
      </p:pic>
      <p:pic>
        <p:nvPicPr>
          <p:cNvPr id="19" name="Picture 18"/>
          <p:cNvPicPr>
            <a:picLocks noChangeAspect="1"/>
          </p:cNvPicPr>
          <p:nvPr/>
        </p:nvPicPr>
        <p:blipFill>
          <a:blip r:embed="rId11" cstate="print"/>
          <a:stretch>
            <a:fillRect/>
          </a:stretch>
        </p:blipFill>
        <p:spPr>
          <a:xfrm>
            <a:off x="5791200" y="5715000"/>
            <a:ext cx="132080" cy="165100"/>
          </a:xfrm>
          <a:prstGeom prst="rect">
            <a:avLst/>
          </a:prstGeom>
        </p:spPr>
      </p:pic>
      <p:pic>
        <p:nvPicPr>
          <p:cNvPr id="20" name="Picture 19"/>
          <p:cNvPicPr>
            <a:picLocks noChangeAspect="1"/>
          </p:cNvPicPr>
          <p:nvPr/>
        </p:nvPicPr>
        <p:blipFill>
          <a:blip r:embed="rId12" cstate="print"/>
          <a:stretch>
            <a:fillRect/>
          </a:stretch>
        </p:blipFill>
        <p:spPr>
          <a:xfrm>
            <a:off x="6705600" y="5943600"/>
            <a:ext cx="178308" cy="165100"/>
          </a:xfrm>
          <a:prstGeom prst="rect">
            <a:avLst/>
          </a:prstGeom>
        </p:spPr>
      </p:pic>
      <p:pic>
        <p:nvPicPr>
          <p:cNvPr id="21" name="Picture 20"/>
          <p:cNvPicPr>
            <a:picLocks noChangeAspect="1"/>
          </p:cNvPicPr>
          <p:nvPr/>
        </p:nvPicPr>
        <p:blipFill>
          <a:blip r:embed="rId13" cstate="print"/>
          <a:stretch>
            <a:fillRect/>
          </a:stretch>
        </p:blipFill>
        <p:spPr>
          <a:xfrm>
            <a:off x="6934200" y="6248400"/>
            <a:ext cx="204724" cy="165100"/>
          </a:xfrm>
          <a:prstGeom prst="rect">
            <a:avLst/>
          </a:prstGeom>
        </p:spPr>
      </p:pic>
      <p:pic>
        <p:nvPicPr>
          <p:cNvPr id="4" name="Picture 3"/>
          <p:cNvPicPr>
            <a:picLocks noChangeAspect="1"/>
          </p:cNvPicPr>
          <p:nvPr/>
        </p:nvPicPr>
        <p:blipFill>
          <a:blip r:embed="rId14" cstate="print"/>
          <a:stretch>
            <a:fillRect/>
          </a:stretch>
        </p:blipFill>
        <p:spPr>
          <a:xfrm>
            <a:off x="1905000" y="914400"/>
            <a:ext cx="5773078" cy="31242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3276600" y="457200"/>
            <a:ext cx="2916238" cy="457200"/>
          </a:xfrm>
          <a:prstGeom prst="rect">
            <a:avLst/>
          </a:prstGeom>
          <a:noFill/>
          <a:ln w="9525">
            <a:noFill/>
            <a:miter lim="800000"/>
            <a:headEnd/>
            <a:tailEnd/>
          </a:ln>
          <a:effectLst/>
        </p:spPr>
        <p:txBody>
          <a:bodyPr wrap="none">
            <a:spAutoFit/>
          </a:bodyPr>
          <a:lstStyle/>
          <a:p>
            <a:r>
              <a:rPr lang="en-US" sz="2400" i="1" u="sng"/>
              <a:t>Toroid with Air Gap</a:t>
            </a:r>
          </a:p>
        </p:txBody>
      </p:sp>
      <p:sp>
        <p:nvSpPr>
          <p:cNvPr id="32780" name="Text Box 12"/>
          <p:cNvSpPr txBox="1">
            <a:spLocks noChangeArrowheads="1"/>
          </p:cNvSpPr>
          <p:nvPr/>
        </p:nvSpPr>
        <p:spPr bwMode="auto">
          <a:xfrm>
            <a:off x="228600" y="4343400"/>
            <a:ext cx="6858000" cy="2375009"/>
          </a:xfrm>
          <a:prstGeom prst="rect">
            <a:avLst/>
          </a:prstGeom>
          <a:noFill/>
          <a:ln w="9525">
            <a:noFill/>
            <a:miter lim="800000"/>
            <a:headEnd/>
            <a:tailEnd/>
          </a:ln>
          <a:effectLst/>
        </p:spPr>
        <p:txBody>
          <a:bodyPr wrap="square">
            <a:spAutoFit/>
          </a:bodyPr>
          <a:lstStyle/>
          <a:p>
            <a:pPr>
              <a:lnSpc>
                <a:spcPct val="150000"/>
              </a:lnSpc>
            </a:pPr>
            <a:r>
              <a:rPr lang="en-US" sz="2000" dirty="0"/>
              <a:t>Why is the flux confined mainly to the core </a:t>
            </a:r>
            <a:r>
              <a:rPr lang="en-US" sz="2000" dirty="0" smtClean="0"/>
              <a:t>?</a:t>
            </a:r>
          </a:p>
          <a:p>
            <a:pPr>
              <a:lnSpc>
                <a:spcPct val="150000"/>
              </a:lnSpc>
            </a:pPr>
            <a:endParaRPr lang="en-US" sz="2000" dirty="0"/>
          </a:p>
          <a:p>
            <a:pPr>
              <a:lnSpc>
                <a:spcPct val="150000"/>
              </a:lnSpc>
            </a:pPr>
            <a:r>
              <a:rPr lang="en-US" sz="2000" dirty="0" smtClean="0"/>
              <a:t>Can the reluctance ever be infinite (magnetic insulator) ?</a:t>
            </a:r>
            <a:r>
              <a:rPr lang="en-US" sz="2000" dirty="0"/>
              <a:t/>
            </a:r>
            <a:br>
              <a:rPr lang="en-US" sz="2000" dirty="0"/>
            </a:br>
            <a:endParaRPr lang="en-US" sz="2000" dirty="0"/>
          </a:p>
          <a:p>
            <a:pPr>
              <a:lnSpc>
                <a:spcPct val="150000"/>
              </a:lnSpc>
            </a:pPr>
            <a:r>
              <a:rPr lang="en-US" sz="2000" dirty="0"/>
              <a:t>Why does the flux not leak out further in the gap ?</a:t>
            </a:r>
          </a:p>
        </p:txBody>
      </p:sp>
      <p:pic>
        <p:nvPicPr>
          <p:cNvPr id="6" name="Picture 3"/>
          <p:cNvPicPr>
            <a:picLocks noChangeAspect="1" noChangeArrowheads="1"/>
          </p:cNvPicPr>
          <p:nvPr/>
        </p:nvPicPr>
        <p:blipFill>
          <a:blip r:embed="rId2" cstate="print"/>
          <a:srcRect/>
          <a:stretch>
            <a:fillRect/>
          </a:stretch>
        </p:blipFill>
        <p:spPr bwMode="auto">
          <a:xfrm>
            <a:off x="3124200" y="1219200"/>
            <a:ext cx="3627298" cy="3048000"/>
          </a:xfrm>
          <a:prstGeom prst="rect">
            <a:avLst/>
          </a:prstGeom>
          <a:noFill/>
          <a:ln w="9525">
            <a:noFill/>
            <a:miter lim="800000"/>
            <a:headEnd/>
            <a:tailEnd/>
          </a:ln>
        </p:spPr>
      </p:pic>
      <p:sp>
        <p:nvSpPr>
          <p:cNvPr id="7" name="Text Box 22"/>
          <p:cNvSpPr txBox="1">
            <a:spLocks noChangeArrowheads="1"/>
          </p:cNvSpPr>
          <p:nvPr/>
        </p:nvSpPr>
        <p:spPr bwMode="auto">
          <a:xfrm>
            <a:off x="5346700" y="4038600"/>
            <a:ext cx="2425700" cy="366713"/>
          </a:xfrm>
          <a:prstGeom prst="rect">
            <a:avLst/>
          </a:prstGeom>
          <a:noFill/>
          <a:ln w="9525">
            <a:noFill/>
            <a:miter lim="800000"/>
            <a:headEnd/>
            <a:tailEnd/>
          </a:ln>
          <a:effectLst/>
        </p:spPr>
        <p:txBody>
          <a:bodyPr wrap="none">
            <a:spAutoFit/>
          </a:bodyPr>
          <a:lstStyle/>
          <a:p>
            <a:r>
              <a:rPr lang="en-US" dirty="0"/>
              <a:t>A = cross-section area</a:t>
            </a:r>
          </a:p>
        </p:txBody>
      </p:sp>
      <p:cxnSp>
        <p:nvCxnSpPr>
          <p:cNvPr id="8" name="Straight Arrow Connector 7"/>
          <p:cNvCxnSpPr/>
          <p:nvPr/>
        </p:nvCxnSpPr>
        <p:spPr>
          <a:xfrm flipV="1">
            <a:off x="6096000" y="3048000"/>
            <a:ext cx="533400" cy="762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6096000" y="2286000"/>
            <a:ext cx="457200" cy="762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400800" y="2362200"/>
            <a:ext cx="979755" cy="646331"/>
          </a:xfrm>
          <a:prstGeom prst="rect">
            <a:avLst/>
          </a:prstGeom>
          <a:noFill/>
        </p:spPr>
        <p:txBody>
          <a:bodyPr wrap="none" rtlCol="0">
            <a:spAutoFit/>
          </a:bodyPr>
          <a:lstStyle/>
          <a:p>
            <a:r>
              <a:rPr lang="en-US" dirty="0" smtClean="0"/>
              <a:t>Electric</a:t>
            </a:r>
          </a:p>
          <a:p>
            <a:r>
              <a:rPr lang="en-US" dirty="0" smtClean="0"/>
              <a:t>current</a:t>
            </a:r>
            <a:endParaRPr lang="en-US" dirty="0"/>
          </a:p>
        </p:txBody>
      </p:sp>
      <p:cxnSp>
        <p:nvCxnSpPr>
          <p:cNvPr id="11" name="Curved Connector 10"/>
          <p:cNvCxnSpPr/>
          <p:nvPr/>
        </p:nvCxnSpPr>
        <p:spPr>
          <a:xfrm rot="10800000" flipV="1">
            <a:off x="5029200" y="1295400"/>
            <a:ext cx="762000" cy="304800"/>
          </a:xfrm>
          <a:prstGeom prst="curved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638800" y="914400"/>
            <a:ext cx="1109599" cy="646331"/>
          </a:xfrm>
          <a:prstGeom prst="rect">
            <a:avLst/>
          </a:prstGeom>
          <a:noFill/>
        </p:spPr>
        <p:txBody>
          <a:bodyPr wrap="none" rtlCol="0">
            <a:spAutoFit/>
          </a:bodyPr>
          <a:lstStyle/>
          <a:p>
            <a:r>
              <a:rPr lang="en-US" dirty="0" smtClean="0"/>
              <a:t>Magnetic</a:t>
            </a:r>
          </a:p>
          <a:p>
            <a:pPr algn="ctr"/>
            <a:r>
              <a:rPr lang="en-US" dirty="0" smtClean="0"/>
              <a:t>flux</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p:cNvPicPr>
            <a:picLocks noChangeAspect="1" noChangeArrowheads="1"/>
          </p:cNvPicPr>
          <p:nvPr/>
        </p:nvPicPr>
        <p:blipFill>
          <a:blip r:embed="rId2" cstate="print"/>
          <a:srcRect/>
          <a:stretch>
            <a:fillRect/>
          </a:stretch>
        </p:blipFill>
        <p:spPr bwMode="auto">
          <a:xfrm>
            <a:off x="4495800" y="914400"/>
            <a:ext cx="3627298" cy="3048000"/>
          </a:xfrm>
          <a:prstGeom prst="rect">
            <a:avLst/>
          </a:prstGeom>
          <a:noFill/>
          <a:ln w="9525">
            <a:noFill/>
            <a:miter lim="800000"/>
            <a:headEnd/>
            <a:tailEnd/>
          </a:ln>
        </p:spPr>
      </p:pic>
      <p:sp>
        <p:nvSpPr>
          <p:cNvPr id="4103" name="Rectangle 7"/>
          <p:cNvSpPr>
            <a:spLocks noChangeArrowheads="1"/>
          </p:cNvSpPr>
          <p:nvPr/>
        </p:nvSpPr>
        <p:spPr bwMode="auto">
          <a:xfrm>
            <a:off x="3276600" y="457200"/>
            <a:ext cx="2989263" cy="457200"/>
          </a:xfrm>
          <a:prstGeom prst="rect">
            <a:avLst/>
          </a:prstGeom>
          <a:noFill/>
          <a:ln w="9525">
            <a:noFill/>
            <a:miter lim="800000"/>
            <a:headEnd/>
            <a:tailEnd/>
          </a:ln>
          <a:effectLst/>
        </p:spPr>
        <p:txBody>
          <a:bodyPr wrap="none">
            <a:spAutoFit/>
          </a:bodyPr>
          <a:lstStyle/>
          <a:p>
            <a:r>
              <a:rPr lang="en-US" sz="2400" i="1" u="sng"/>
              <a:t>Fields from a Toroid</a:t>
            </a:r>
          </a:p>
        </p:txBody>
      </p:sp>
      <p:sp>
        <p:nvSpPr>
          <p:cNvPr id="4114" name="AutoShape 18"/>
          <p:cNvSpPr>
            <a:spLocks noChangeArrowheads="1"/>
          </p:cNvSpPr>
          <p:nvPr/>
        </p:nvSpPr>
        <p:spPr bwMode="auto">
          <a:xfrm>
            <a:off x="2133600" y="5105400"/>
            <a:ext cx="3581400" cy="381000"/>
          </a:xfrm>
          <a:prstGeom prst="rightArrow">
            <a:avLst>
              <a:gd name="adj1" fmla="val 50000"/>
              <a:gd name="adj2" fmla="val 235000"/>
            </a:avLst>
          </a:prstGeom>
          <a:solidFill>
            <a:srgbClr val="5B98D2"/>
          </a:solidFill>
          <a:ln w="19050">
            <a:solidFill>
              <a:schemeClr val="tx1"/>
            </a:solidFill>
            <a:miter lim="800000"/>
            <a:headEnd/>
            <a:tailEnd/>
          </a:ln>
          <a:effectLst/>
        </p:spPr>
        <p:txBody>
          <a:bodyPr wrap="none" anchor="ctr"/>
          <a:lstStyle/>
          <a:p>
            <a:endParaRPr lang="en-US"/>
          </a:p>
        </p:txBody>
      </p:sp>
      <p:sp>
        <p:nvSpPr>
          <p:cNvPr id="4118" name="Text Box 22"/>
          <p:cNvSpPr txBox="1">
            <a:spLocks noChangeArrowheads="1"/>
          </p:cNvSpPr>
          <p:nvPr/>
        </p:nvSpPr>
        <p:spPr bwMode="auto">
          <a:xfrm>
            <a:off x="6718300" y="3733800"/>
            <a:ext cx="2425700" cy="366713"/>
          </a:xfrm>
          <a:prstGeom prst="rect">
            <a:avLst/>
          </a:prstGeom>
          <a:noFill/>
          <a:ln w="9525">
            <a:noFill/>
            <a:miter lim="800000"/>
            <a:headEnd/>
            <a:tailEnd/>
          </a:ln>
          <a:effectLst/>
        </p:spPr>
        <p:txBody>
          <a:bodyPr wrap="none">
            <a:spAutoFit/>
          </a:bodyPr>
          <a:lstStyle/>
          <a:p>
            <a:r>
              <a:rPr lang="en-US"/>
              <a:t>A = cross-section area</a:t>
            </a:r>
          </a:p>
        </p:txBody>
      </p:sp>
      <p:cxnSp>
        <p:nvCxnSpPr>
          <p:cNvPr id="15" name="Straight Arrow Connector 14"/>
          <p:cNvCxnSpPr/>
          <p:nvPr/>
        </p:nvCxnSpPr>
        <p:spPr>
          <a:xfrm flipV="1">
            <a:off x="7467600" y="2743200"/>
            <a:ext cx="533400" cy="762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0800000">
            <a:off x="7467600" y="1981200"/>
            <a:ext cx="457200" cy="762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772400" y="2057400"/>
            <a:ext cx="979755" cy="646331"/>
          </a:xfrm>
          <a:prstGeom prst="rect">
            <a:avLst/>
          </a:prstGeom>
          <a:noFill/>
        </p:spPr>
        <p:txBody>
          <a:bodyPr wrap="none" rtlCol="0">
            <a:spAutoFit/>
          </a:bodyPr>
          <a:lstStyle/>
          <a:p>
            <a:r>
              <a:rPr lang="en-US" dirty="0" smtClean="0"/>
              <a:t>Electric</a:t>
            </a:r>
          </a:p>
          <a:p>
            <a:r>
              <a:rPr lang="en-US" dirty="0" smtClean="0"/>
              <a:t>current</a:t>
            </a:r>
            <a:endParaRPr lang="en-US" dirty="0"/>
          </a:p>
        </p:txBody>
      </p:sp>
      <p:cxnSp>
        <p:nvCxnSpPr>
          <p:cNvPr id="40" name="Curved Connector 39"/>
          <p:cNvCxnSpPr/>
          <p:nvPr/>
        </p:nvCxnSpPr>
        <p:spPr>
          <a:xfrm rot="10800000" flipV="1">
            <a:off x="6400800" y="990600"/>
            <a:ext cx="762000" cy="304800"/>
          </a:xfrm>
          <a:prstGeom prst="curved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010400" y="609600"/>
            <a:ext cx="1109599" cy="646331"/>
          </a:xfrm>
          <a:prstGeom prst="rect">
            <a:avLst/>
          </a:prstGeom>
          <a:noFill/>
        </p:spPr>
        <p:txBody>
          <a:bodyPr wrap="none" rtlCol="0">
            <a:spAutoFit/>
          </a:bodyPr>
          <a:lstStyle/>
          <a:p>
            <a:r>
              <a:rPr lang="en-US" dirty="0" smtClean="0"/>
              <a:t>Magnetic</a:t>
            </a:r>
          </a:p>
          <a:p>
            <a:pPr algn="ctr"/>
            <a:r>
              <a:rPr lang="en-US" dirty="0" smtClean="0"/>
              <a:t>flux</a:t>
            </a:r>
            <a:endParaRPr lang="en-US" dirty="0"/>
          </a:p>
        </p:txBody>
      </p:sp>
      <p:pic>
        <p:nvPicPr>
          <p:cNvPr id="2" name="Picture 1"/>
          <p:cNvPicPr>
            <a:picLocks noChangeAspect="1"/>
          </p:cNvPicPr>
          <p:nvPr/>
        </p:nvPicPr>
        <p:blipFill>
          <a:blip r:embed="rId3" cstate="print"/>
          <a:stretch>
            <a:fillRect/>
          </a:stretch>
        </p:blipFill>
        <p:spPr>
          <a:xfrm>
            <a:off x="533400" y="1524000"/>
            <a:ext cx="2841244" cy="716788"/>
          </a:xfrm>
          <a:prstGeom prst="rect">
            <a:avLst/>
          </a:prstGeom>
        </p:spPr>
      </p:pic>
      <p:pic>
        <p:nvPicPr>
          <p:cNvPr id="3" name="Picture 2"/>
          <p:cNvPicPr>
            <a:picLocks noChangeAspect="1"/>
          </p:cNvPicPr>
          <p:nvPr/>
        </p:nvPicPr>
        <p:blipFill>
          <a:blip r:embed="rId4" cstate="print"/>
          <a:stretch>
            <a:fillRect/>
          </a:stretch>
        </p:blipFill>
        <p:spPr>
          <a:xfrm>
            <a:off x="1752600" y="2438400"/>
            <a:ext cx="1399032" cy="267716"/>
          </a:xfrm>
          <a:prstGeom prst="rect">
            <a:avLst/>
          </a:prstGeom>
        </p:spPr>
      </p:pic>
      <p:pic>
        <p:nvPicPr>
          <p:cNvPr id="4" name="Picture 3"/>
          <p:cNvPicPr>
            <a:picLocks noChangeAspect="1"/>
          </p:cNvPicPr>
          <p:nvPr/>
        </p:nvPicPr>
        <p:blipFill>
          <a:blip r:embed="rId5" cstate="print"/>
          <a:stretch>
            <a:fillRect/>
          </a:stretch>
        </p:blipFill>
        <p:spPr>
          <a:xfrm>
            <a:off x="533400" y="4953000"/>
            <a:ext cx="1304036" cy="647700"/>
          </a:xfrm>
          <a:prstGeom prst="rect">
            <a:avLst/>
          </a:prstGeom>
        </p:spPr>
      </p:pic>
      <p:pic>
        <p:nvPicPr>
          <p:cNvPr id="5" name="Picture 4"/>
          <p:cNvPicPr>
            <a:picLocks noChangeAspect="1"/>
          </p:cNvPicPr>
          <p:nvPr/>
        </p:nvPicPr>
        <p:blipFill>
          <a:blip r:embed="rId6" cstate="print"/>
          <a:stretch>
            <a:fillRect/>
          </a:stretch>
        </p:blipFill>
        <p:spPr>
          <a:xfrm>
            <a:off x="2438400" y="4572000"/>
            <a:ext cx="2340356" cy="569976"/>
          </a:xfrm>
          <a:prstGeom prst="rect">
            <a:avLst/>
          </a:prstGeom>
        </p:spPr>
      </p:pic>
      <p:pic>
        <p:nvPicPr>
          <p:cNvPr id="6" name="Picture 5"/>
          <p:cNvPicPr>
            <a:picLocks noChangeAspect="1"/>
          </p:cNvPicPr>
          <p:nvPr/>
        </p:nvPicPr>
        <p:blipFill>
          <a:blip r:embed="rId7" cstate="print"/>
          <a:stretch>
            <a:fillRect/>
          </a:stretch>
        </p:blipFill>
        <p:spPr>
          <a:xfrm>
            <a:off x="5867400" y="4953000"/>
            <a:ext cx="1468120" cy="647700"/>
          </a:xfrm>
          <a:prstGeom prst="rect">
            <a:avLst/>
          </a:prstGeom>
        </p:spPr>
      </p:pic>
      <p:pic>
        <p:nvPicPr>
          <p:cNvPr id="7" name="Picture 6"/>
          <p:cNvPicPr>
            <a:picLocks noChangeAspect="1"/>
          </p:cNvPicPr>
          <p:nvPr/>
        </p:nvPicPr>
        <p:blipFill>
          <a:blip r:embed="rId8" cstate="print"/>
          <a:stretch>
            <a:fillRect/>
          </a:stretch>
        </p:blipFill>
        <p:spPr>
          <a:xfrm>
            <a:off x="5867400" y="5867400"/>
            <a:ext cx="2530348" cy="6563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114"/>
                                        </p:tgtEl>
                                        <p:attrNameLst>
                                          <p:attrName>style.visibility</p:attrName>
                                        </p:attrNameLst>
                                      </p:cBhvr>
                                      <p:to>
                                        <p:strVal val="visible"/>
                                      </p:to>
                                    </p:set>
                                    <p:animEffect transition="in" filter="blinds(horizontal)">
                                      <p:cBhvr>
                                        <p:cTn id="7" dur="500"/>
                                        <p:tgtEl>
                                          <p:spTgt spid="4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17"/>
          <p:cNvSpPr>
            <a:spLocks noChangeArrowheads="1"/>
          </p:cNvSpPr>
          <p:nvPr/>
        </p:nvSpPr>
        <p:spPr bwMode="auto">
          <a:xfrm flipV="1">
            <a:off x="609600" y="5646738"/>
            <a:ext cx="762000" cy="914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5B98D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 name="Line 20"/>
          <p:cNvSpPr>
            <a:spLocks noChangeShapeType="1"/>
          </p:cNvSpPr>
          <p:nvPr/>
        </p:nvSpPr>
        <p:spPr bwMode="auto">
          <a:xfrm>
            <a:off x="762000" y="3886200"/>
            <a:ext cx="7620000" cy="0"/>
          </a:xfrm>
          <a:prstGeom prst="line">
            <a:avLst/>
          </a:prstGeom>
          <a:noFill/>
          <a:ln w="9525">
            <a:solidFill>
              <a:schemeClr val="tx1"/>
            </a:solidFill>
            <a:prstDash val="dash"/>
            <a:round/>
            <a:headEnd/>
            <a:tailEnd/>
          </a:ln>
          <a:effectLst/>
        </p:spPr>
        <p:txBody>
          <a:bodyPr wrap="none" anchor="ctr">
            <a:prstTxWarp prst="textNoShape">
              <a:avLst/>
            </a:prstTxWarp>
          </a:bodyPr>
          <a:lstStyle/>
          <a:p>
            <a:endParaRPr lang="en-US"/>
          </a:p>
        </p:txBody>
      </p:sp>
      <p:sp>
        <p:nvSpPr>
          <p:cNvPr id="19" name="Line 21"/>
          <p:cNvSpPr>
            <a:spLocks noChangeShapeType="1"/>
          </p:cNvSpPr>
          <p:nvPr/>
        </p:nvSpPr>
        <p:spPr bwMode="auto">
          <a:xfrm flipV="1">
            <a:off x="4572000" y="1524000"/>
            <a:ext cx="0" cy="4876800"/>
          </a:xfrm>
          <a:prstGeom prst="line">
            <a:avLst/>
          </a:prstGeom>
          <a:noFill/>
          <a:ln w="9525">
            <a:solidFill>
              <a:schemeClr val="tx1"/>
            </a:solidFill>
            <a:prstDash val="dash"/>
            <a:round/>
            <a:headEnd/>
            <a:tailEnd/>
          </a:ln>
          <a:effectLst/>
        </p:spPr>
        <p:txBody>
          <a:bodyPr wrap="none" anchor="ctr">
            <a:prstTxWarp prst="textNoShape">
              <a:avLst/>
            </a:prstTxWarp>
          </a:bodyPr>
          <a:lstStyle/>
          <a:p>
            <a:endParaRPr lang="en-US"/>
          </a:p>
        </p:txBody>
      </p:sp>
      <p:sp>
        <p:nvSpPr>
          <p:cNvPr id="20" name="Rectangle 2"/>
          <p:cNvSpPr>
            <a:spLocks noChangeArrowheads="1"/>
          </p:cNvSpPr>
          <p:nvPr/>
        </p:nvSpPr>
        <p:spPr bwMode="auto">
          <a:xfrm>
            <a:off x="1057275" y="609600"/>
            <a:ext cx="2139950" cy="457200"/>
          </a:xfrm>
          <a:prstGeom prst="rect">
            <a:avLst/>
          </a:prstGeom>
          <a:noFill/>
          <a:ln w="9525">
            <a:noFill/>
            <a:miter lim="800000"/>
            <a:headEnd/>
            <a:tailEnd/>
          </a:ln>
          <a:effectLst/>
        </p:spPr>
        <p:txBody>
          <a:bodyPr wrap="none">
            <a:prstTxWarp prst="textNoShape">
              <a:avLst/>
            </a:prstTxWarp>
            <a:spAutoFit/>
          </a:bodyPr>
          <a:lstStyle/>
          <a:p>
            <a:pPr algn="l"/>
            <a:r>
              <a:rPr lang="en-US" sz="2400" i="1" u="sng" dirty="0"/>
              <a:t>Electric Fields</a:t>
            </a:r>
          </a:p>
        </p:txBody>
      </p:sp>
      <p:sp>
        <p:nvSpPr>
          <p:cNvPr id="21" name="Rectangle 3"/>
          <p:cNvSpPr>
            <a:spLocks noChangeArrowheads="1"/>
          </p:cNvSpPr>
          <p:nvPr/>
        </p:nvSpPr>
        <p:spPr bwMode="auto">
          <a:xfrm>
            <a:off x="5675313" y="609600"/>
            <a:ext cx="2322512" cy="457200"/>
          </a:xfrm>
          <a:prstGeom prst="rect">
            <a:avLst/>
          </a:prstGeom>
          <a:noFill/>
          <a:ln w="9525">
            <a:noFill/>
            <a:miter lim="800000"/>
            <a:headEnd/>
            <a:tailEnd/>
          </a:ln>
          <a:effectLst/>
        </p:spPr>
        <p:txBody>
          <a:bodyPr wrap="none">
            <a:prstTxWarp prst="textNoShape">
              <a:avLst/>
            </a:prstTxWarp>
            <a:spAutoFit/>
          </a:bodyPr>
          <a:lstStyle/>
          <a:p>
            <a:pPr algn="l"/>
            <a:r>
              <a:rPr lang="en-US" sz="2400" i="1" u="sng"/>
              <a:t>Magnetic Fields</a:t>
            </a:r>
          </a:p>
        </p:txBody>
      </p:sp>
      <p:sp>
        <p:nvSpPr>
          <p:cNvPr id="22" name="TextBox 21"/>
          <p:cNvSpPr txBox="1"/>
          <p:nvPr/>
        </p:nvSpPr>
        <p:spPr>
          <a:xfrm>
            <a:off x="3657600" y="3502223"/>
            <a:ext cx="724152" cy="307777"/>
          </a:xfrm>
          <a:prstGeom prst="rect">
            <a:avLst/>
          </a:prstGeom>
          <a:noFill/>
        </p:spPr>
        <p:txBody>
          <a:bodyPr wrap="none" rtlCol="0">
            <a:spAutoFit/>
          </a:bodyPr>
          <a:lstStyle/>
          <a:p>
            <a:r>
              <a:rPr lang="en-US" sz="1400" b="1" dirty="0" smtClean="0">
                <a:solidFill>
                  <a:schemeClr val="bg1">
                    <a:lumMod val="50000"/>
                  </a:schemeClr>
                </a:solidFill>
              </a:rPr>
              <a:t>GAUSS</a:t>
            </a:r>
            <a:endParaRPr lang="en-US" sz="1400" b="1" dirty="0">
              <a:solidFill>
                <a:schemeClr val="bg1">
                  <a:lumMod val="50000"/>
                </a:schemeClr>
              </a:solidFill>
            </a:endParaRPr>
          </a:p>
        </p:txBody>
      </p:sp>
      <p:sp>
        <p:nvSpPr>
          <p:cNvPr id="23" name="TextBox 22"/>
          <p:cNvSpPr txBox="1"/>
          <p:nvPr/>
        </p:nvSpPr>
        <p:spPr>
          <a:xfrm>
            <a:off x="4762248" y="3502223"/>
            <a:ext cx="724152" cy="307777"/>
          </a:xfrm>
          <a:prstGeom prst="rect">
            <a:avLst/>
          </a:prstGeom>
          <a:noFill/>
        </p:spPr>
        <p:txBody>
          <a:bodyPr wrap="none" rtlCol="0">
            <a:spAutoFit/>
          </a:bodyPr>
          <a:lstStyle/>
          <a:p>
            <a:r>
              <a:rPr lang="en-US" sz="1400" b="1" dirty="0" smtClean="0">
                <a:solidFill>
                  <a:schemeClr val="bg1">
                    <a:lumMod val="50000"/>
                  </a:schemeClr>
                </a:solidFill>
              </a:rPr>
              <a:t>GAUSS</a:t>
            </a:r>
            <a:endParaRPr lang="en-US" sz="1400" b="1" dirty="0">
              <a:solidFill>
                <a:schemeClr val="bg1">
                  <a:lumMod val="50000"/>
                </a:schemeClr>
              </a:solidFill>
            </a:endParaRPr>
          </a:p>
        </p:txBody>
      </p:sp>
      <p:sp>
        <p:nvSpPr>
          <p:cNvPr id="24" name="TextBox 23"/>
          <p:cNvSpPr txBox="1"/>
          <p:nvPr/>
        </p:nvSpPr>
        <p:spPr>
          <a:xfrm>
            <a:off x="3473577" y="3959423"/>
            <a:ext cx="936474" cy="307777"/>
          </a:xfrm>
          <a:prstGeom prst="rect">
            <a:avLst/>
          </a:prstGeom>
          <a:noFill/>
        </p:spPr>
        <p:txBody>
          <a:bodyPr wrap="none" rtlCol="0">
            <a:spAutoFit/>
          </a:bodyPr>
          <a:lstStyle/>
          <a:p>
            <a:r>
              <a:rPr lang="en-US" sz="1400" b="1" dirty="0" smtClean="0">
                <a:solidFill>
                  <a:schemeClr val="bg1">
                    <a:lumMod val="50000"/>
                  </a:schemeClr>
                </a:solidFill>
              </a:rPr>
              <a:t>FARADAY</a:t>
            </a:r>
            <a:endParaRPr lang="en-US" sz="1400" b="1" dirty="0">
              <a:solidFill>
                <a:schemeClr val="bg1">
                  <a:lumMod val="50000"/>
                </a:schemeClr>
              </a:solidFill>
            </a:endParaRPr>
          </a:p>
        </p:txBody>
      </p:sp>
      <p:sp>
        <p:nvSpPr>
          <p:cNvPr id="25" name="TextBox 24"/>
          <p:cNvSpPr txBox="1"/>
          <p:nvPr/>
        </p:nvSpPr>
        <p:spPr>
          <a:xfrm>
            <a:off x="4762248" y="3959423"/>
            <a:ext cx="851440" cy="307777"/>
          </a:xfrm>
          <a:prstGeom prst="rect">
            <a:avLst/>
          </a:prstGeom>
          <a:noFill/>
        </p:spPr>
        <p:txBody>
          <a:bodyPr wrap="none" rtlCol="0">
            <a:spAutoFit/>
          </a:bodyPr>
          <a:lstStyle/>
          <a:p>
            <a:r>
              <a:rPr lang="en-US" sz="1400" b="1" dirty="0" smtClean="0">
                <a:solidFill>
                  <a:schemeClr val="bg1">
                    <a:lumMod val="50000"/>
                  </a:schemeClr>
                </a:solidFill>
              </a:rPr>
              <a:t>AMPERE</a:t>
            </a:r>
            <a:endParaRPr lang="en-US" sz="1400" b="1" dirty="0">
              <a:solidFill>
                <a:schemeClr val="bg1">
                  <a:lumMod val="50000"/>
                </a:schemeClr>
              </a:solidFill>
            </a:endParaRPr>
          </a:p>
        </p:txBody>
      </p:sp>
      <p:pic>
        <p:nvPicPr>
          <p:cNvPr id="3" name="Picture 2"/>
          <p:cNvPicPr>
            <a:picLocks noChangeAspect="1"/>
          </p:cNvPicPr>
          <p:nvPr/>
        </p:nvPicPr>
        <p:blipFill>
          <a:blip r:embed="rId2" cstate="print"/>
          <a:stretch>
            <a:fillRect/>
          </a:stretch>
        </p:blipFill>
        <p:spPr>
          <a:xfrm>
            <a:off x="762000" y="1905000"/>
            <a:ext cx="2936240" cy="716788"/>
          </a:xfrm>
          <a:prstGeom prst="rect">
            <a:avLst/>
          </a:prstGeom>
        </p:spPr>
      </p:pic>
      <p:pic>
        <p:nvPicPr>
          <p:cNvPr id="5" name="Picture 4"/>
          <p:cNvPicPr>
            <a:picLocks noChangeAspect="1"/>
          </p:cNvPicPr>
          <p:nvPr/>
        </p:nvPicPr>
        <p:blipFill>
          <a:blip r:embed="rId3" cstate="print"/>
          <a:stretch>
            <a:fillRect/>
          </a:stretch>
        </p:blipFill>
        <p:spPr>
          <a:xfrm>
            <a:off x="2362200" y="2895600"/>
            <a:ext cx="1511300" cy="284988"/>
          </a:xfrm>
          <a:prstGeom prst="rect">
            <a:avLst/>
          </a:prstGeom>
        </p:spPr>
      </p:pic>
      <p:pic>
        <p:nvPicPr>
          <p:cNvPr id="6" name="Picture 5"/>
          <p:cNvPicPr>
            <a:picLocks noChangeAspect="1"/>
          </p:cNvPicPr>
          <p:nvPr/>
        </p:nvPicPr>
        <p:blipFill>
          <a:blip r:embed="rId4" cstate="print"/>
          <a:stretch>
            <a:fillRect/>
          </a:stretch>
        </p:blipFill>
        <p:spPr>
          <a:xfrm>
            <a:off x="5943600" y="1905000"/>
            <a:ext cx="1813560" cy="716788"/>
          </a:xfrm>
          <a:prstGeom prst="rect">
            <a:avLst/>
          </a:prstGeom>
        </p:spPr>
      </p:pic>
      <p:pic>
        <p:nvPicPr>
          <p:cNvPr id="7" name="Picture 6"/>
          <p:cNvPicPr>
            <a:picLocks noChangeAspect="1"/>
          </p:cNvPicPr>
          <p:nvPr/>
        </p:nvPicPr>
        <p:blipFill>
          <a:blip r:embed="rId5" cstate="print"/>
          <a:stretch>
            <a:fillRect/>
          </a:stretch>
        </p:blipFill>
        <p:spPr>
          <a:xfrm>
            <a:off x="381000" y="4572000"/>
            <a:ext cx="3868928" cy="751332"/>
          </a:xfrm>
          <a:prstGeom prst="rect">
            <a:avLst/>
          </a:prstGeom>
        </p:spPr>
      </p:pic>
      <p:pic>
        <p:nvPicPr>
          <p:cNvPr id="8" name="Picture 7"/>
          <p:cNvPicPr>
            <a:picLocks noChangeAspect="1"/>
          </p:cNvPicPr>
          <p:nvPr/>
        </p:nvPicPr>
        <p:blipFill>
          <a:blip r:embed="rId6" cstate="print"/>
          <a:stretch>
            <a:fillRect/>
          </a:stretch>
        </p:blipFill>
        <p:spPr>
          <a:xfrm>
            <a:off x="1600200" y="5943600"/>
            <a:ext cx="1969008" cy="647700"/>
          </a:xfrm>
          <a:prstGeom prst="rect">
            <a:avLst/>
          </a:prstGeom>
        </p:spPr>
      </p:pic>
      <p:pic>
        <p:nvPicPr>
          <p:cNvPr id="9" name="Picture 8"/>
          <p:cNvPicPr>
            <a:picLocks noChangeAspect="1"/>
          </p:cNvPicPr>
          <p:nvPr/>
        </p:nvPicPr>
        <p:blipFill>
          <a:blip r:embed="rId7" cstate="print"/>
          <a:stretch>
            <a:fillRect/>
          </a:stretch>
        </p:blipFill>
        <p:spPr>
          <a:xfrm>
            <a:off x="4800600" y="4572000"/>
            <a:ext cx="1252220" cy="716788"/>
          </a:xfrm>
          <a:prstGeom prst="rect">
            <a:avLst/>
          </a:prstGeom>
        </p:spPr>
      </p:pic>
      <p:pic>
        <p:nvPicPr>
          <p:cNvPr id="11" name="Picture 10"/>
          <p:cNvPicPr>
            <a:picLocks noChangeAspect="1"/>
          </p:cNvPicPr>
          <p:nvPr/>
        </p:nvPicPr>
        <p:blipFill>
          <a:blip r:embed="rId8" cstate="print"/>
          <a:stretch>
            <a:fillRect/>
          </a:stretch>
        </p:blipFill>
        <p:spPr>
          <a:xfrm>
            <a:off x="5105400" y="5334000"/>
            <a:ext cx="3730752" cy="7167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ChangeArrowheads="1"/>
          </p:cNvSpPr>
          <p:nvPr/>
        </p:nvSpPr>
        <p:spPr bwMode="auto">
          <a:xfrm>
            <a:off x="3276600" y="457200"/>
            <a:ext cx="3143250" cy="457200"/>
          </a:xfrm>
          <a:prstGeom prst="rect">
            <a:avLst/>
          </a:prstGeom>
          <a:noFill/>
          <a:ln w="9525">
            <a:noFill/>
            <a:miter lim="800000"/>
            <a:headEnd/>
            <a:tailEnd/>
          </a:ln>
          <a:effectLst/>
        </p:spPr>
        <p:txBody>
          <a:bodyPr wrap="none">
            <a:spAutoFit/>
          </a:bodyPr>
          <a:lstStyle/>
          <a:p>
            <a:r>
              <a:rPr lang="en-US" sz="2400" i="1" u="sng"/>
              <a:t>Scaling Magnetic Flux</a:t>
            </a:r>
          </a:p>
        </p:txBody>
      </p:sp>
      <p:sp>
        <p:nvSpPr>
          <p:cNvPr id="16" name="Right Arrow 15"/>
          <p:cNvSpPr/>
          <p:nvPr/>
        </p:nvSpPr>
        <p:spPr>
          <a:xfrm>
            <a:off x="1828800" y="3136900"/>
            <a:ext cx="533400" cy="381000"/>
          </a:xfrm>
          <a:prstGeom prst="rightArrow">
            <a:avLst/>
          </a:prstGeom>
          <a:solidFill>
            <a:srgbClr val="5B98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178460" y="2350836"/>
            <a:ext cx="348172" cy="369332"/>
          </a:xfrm>
          <a:prstGeom prst="rect">
            <a:avLst/>
          </a:prstGeom>
          <a:noFill/>
        </p:spPr>
        <p:txBody>
          <a:bodyPr wrap="none" rtlCol="0">
            <a:spAutoFit/>
          </a:bodyPr>
          <a:lstStyle/>
          <a:p>
            <a:r>
              <a:rPr lang="en-US" dirty="0"/>
              <a:t>&amp;</a:t>
            </a:r>
          </a:p>
        </p:txBody>
      </p:sp>
      <p:sp>
        <p:nvSpPr>
          <p:cNvPr id="19" name="Down Arrow Callout 18"/>
          <p:cNvSpPr/>
          <p:nvPr/>
        </p:nvSpPr>
        <p:spPr>
          <a:xfrm>
            <a:off x="685800" y="4127500"/>
            <a:ext cx="3352800" cy="914400"/>
          </a:xfrm>
          <a:prstGeom prst="downArrowCallout">
            <a:avLst>
              <a:gd name="adj1" fmla="val 25000"/>
              <a:gd name="adj2" fmla="val 25000"/>
              <a:gd name="adj3" fmla="val 25000"/>
              <a:gd name="adj4" fmla="val 14977"/>
            </a:avLst>
          </a:prstGeom>
          <a:solidFill>
            <a:srgbClr val="5B98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772842" y="6412468"/>
            <a:ext cx="4294958" cy="369332"/>
          </a:xfrm>
          <a:prstGeom prst="rect">
            <a:avLst/>
          </a:prstGeom>
          <a:noFill/>
        </p:spPr>
        <p:txBody>
          <a:bodyPr wrap="none" rtlCol="0">
            <a:spAutoFit/>
          </a:bodyPr>
          <a:lstStyle/>
          <a:p>
            <a:r>
              <a:rPr lang="en-US" dirty="0" smtClean="0"/>
              <a:t>Same answer as Ampere’s Law (slide 9) </a:t>
            </a:r>
            <a:endParaRPr lang="en-US" dirty="0"/>
          </a:p>
        </p:txBody>
      </p:sp>
      <p:pic>
        <p:nvPicPr>
          <p:cNvPr id="13" name="Picture 3"/>
          <p:cNvPicPr>
            <a:picLocks noChangeAspect="1" noChangeArrowheads="1"/>
          </p:cNvPicPr>
          <p:nvPr/>
        </p:nvPicPr>
        <p:blipFill>
          <a:blip r:embed="rId2" cstate="print"/>
          <a:srcRect/>
          <a:stretch>
            <a:fillRect/>
          </a:stretch>
        </p:blipFill>
        <p:spPr bwMode="auto">
          <a:xfrm>
            <a:off x="4343400" y="1905000"/>
            <a:ext cx="3627298" cy="3048000"/>
          </a:xfrm>
          <a:prstGeom prst="rect">
            <a:avLst/>
          </a:prstGeom>
          <a:noFill/>
          <a:ln w="9525">
            <a:noFill/>
            <a:miter lim="800000"/>
            <a:headEnd/>
            <a:tailEnd/>
          </a:ln>
        </p:spPr>
      </p:pic>
      <p:sp>
        <p:nvSpPr>
          <p:cNvPr id="15" name="Text Box 22"/>
          <p:cNvSpPr txBox="1">
            <a:spLocks noChangeArrowheads="1"/>
          </p:cNvSpPr>
          <p:nvPr/>
        </p:nvSpPr>
        <p:spPr bwMode="auto">
          <a:xfrm>
            <a:off x="6565900" y="4724400"/>
            <a:ext cx="2425700" cy="366713"/>
          </a:xfrm>
          <a:prstGeom prst="rect">
            <a:avLst/>
          </a:prstGeom>
          <a:noFill/>
          <a:ln w="9525">
            <a:noFill/>
            <a:miter lim="800000"/>
            <a:headEnd/>
            <a:tailEnd/>
          </a:ln>
          <a:effectLst/>
        </p:spPr>
        <p:txBody>
          <a:bodyPr wrap="none">
            <a:spAutoFit/>
          </a:bodyPr>
          <a:lstStyle/>
          <a:p>
            <a:r>
              <a:rPr lang="en-US"/>
              <a:t>A = cross-section area</a:t>
            </a:r>
          </a:p>
        </p:txBody>
      </p:sp>
      <p:cxnSp>
        <p:nvCxnSpPr>
          <p:cNvPr id="18" name="Straight Arrow Connector 17"/>
          <p:cNvCxnSpPr/>
          <p:nvPr/>
        </p:nvCxnSpPr>
        <p:spPr>
          <a:xfrm flipV="1">
            <a:off x="7315200" y="3733800"/>
            <a:ext cx="533400" cy="762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7315200" y="2971800"/>
            <a:ext cx="457200" cy="762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620000" y="3048000"/>
            <a:ext cx="979755" cy="646331"/>
          </a:xfrm>
          <a:prstGeom prst="rect">
            <a:avLst/>
          </a:prstGeom>
          <a:noFill/>
        </p:spPr>
        <p:txBody>
          <a:bodyPr wrap="none" rtlCol="0">
            <a:spAutoFit/>
          </a:bodyPr>
          <a:lstStyle/>
          <a:p>
            <a:r>
              <a:rPr lang="en-US" dirty="0" smtClean="0"/>
              <a:t>Electric</a:t>
            </a:r>
          </a:p>
          <a:p>
            <a:r>
              <a:rPr lang="en-US" dirty="0" smtClean="0"/>
              <a:t>current</a:t>
            </a:r>
            <a:endParaRPr lang="en-US" dirty="0"/>
          </a:p>
        </p:txBody>
      </p:sp>
      <p:cxnSp>
        <p:nvCxnSpPr>
          <p:cNvPr id="23" name="Curved Connector 22"/>
          <p:cNvCxnSpPr/>
          <p:nvPr/>
        </p:nvCxnSpPr>
        <p:spPr>
          <a:xfrm rot="10800000" flipV="1">
            <a:off x="6248400" y="1981200"/>
            <a:ext cx="762000" cy="304800"/>
          </a:xfrm>
          <a:prstGeom prst="curved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58000" y="1600200"/>
            <a:ext cx="1109599" cy="646331"/>
          </a:xfrm>
          <a:prstGeom prst="rect">
            <a:avLst/>
          </a:prstGeom>
          <a:noFill/>
        </p:spPr>
        <p:txBody>
          <a:bodyPr wrap="none" rtlCol="0">
            <a:spAutoFit/>
          </a:bodyPr>
          <a:lstStyle/>
          <a:p>
            <a:r>
              <a:rPr lang="en-US" dirty="0" smtClean="0"/>
              <a:t>Magnetic</a:t>
            </a:r>
          </a:p>
          <a:p>
            <a:pPr algn="ctr"/>
            <a:r>
              <a:rPr lang="en-US" dirty="0" smtClean="0"/>
              <a:t>flux</a:t>
            </a:r>
            <a:endParaRPr lang="en-US" dirty="0"/>
          </a:p>
        </p:txBody>
      </p:sp>
      <p:pic>
        <p:nvPicPr>
          <p:cNvPr id="2" name="Picture 1"/>
          <p:cNvPicPr>
            <a:picLocks noChangeAspect="1"/>
          </p:cNvPicPr>
          <p:nvPr/>
        </p:nvPicPr>
        <p:blipFill>
          <a:blip r:embed="rId3" cstate="print"/>
          <a:stretch>
            <a:fillRect/>
          </a:stretch>
        </p:blipFill>
        <p:spPr>
          <a:xfrm>
            <a:off x="1600200" y="1752600"/>
            <a:ext cx="1463040" cy="284480"/>
          </a:xfrm>
          <a:prstGeom prst="rect">
            <a:avLst/>
          </a:prstGeom>
        </p:spPr>
      </p:pic>
      <p:pic>
        <p:nvPicPr>
          <p:cNvPr id="3" name="Picture 2"/>
          <p:cNvPicPr>
            <a:picLocks noChangeAspect="1"/>
          </p:cNvPicPr>
          <p:nvPr/>
        </p:nvPicPr>
        <p:blipFill>
          <a:blip r:embed="rId4" cstate="print"/>
          <a:stretch>
            <a:fillRect/>
          </a:stretch>
        </p:blipFill>
        <p:spPr>
          <a:xfrm>
            <a:off x="457200" y="2895600"/>
            <a:ext cx="1280160" cy="843280"/>
          </a:xfrm>
          <a:prstGeom prst="rect">
            <a:avLst/>
          </a:prstGeom>
        </p:spPr>
      </p:pic>
      <p:pic>
        <p:nvPicPr>
          <p:cNvPr id="4" name="Picture 3"/>
          <p:cNvPicPr>
            <a:picLocks noChangeAspect="1"/>
          </p:cNvPicPr>
          <p:nvPr/>
        </p:nvPicPr>
        <p:blipFill>
          <a:blip r:embed="rId5" cstate="print"/>
          <a:stretch>
            <a:fillRect/>
          </a:stretch>
        </p:blipFill>
        <p:spPr>
          <a:xfrm>
            <a:off x="2514600" y="2895600"/>
            <a:ext cx="1463040" cy="833120"/>
          </a:xfrm>
          <a:prstGeom prst="rect">
            <a:avLst/>
          </a:prstGeom>
        </p:spPr>
      </p:pic>
      <p:pic>
        <p:nvPicPr>
          <p:cNvPr id="5" name="Picture 4"/>
          <p:cNvPicPr>
            <a:picLocks noChangeAspect="1"/>
          </p:cNvPicPr>
          <p:nvPr/>
        </p:nvPicPr>
        <p:blipFill>
          <a:blip r:embed="rId6" cstate="print"/>
          <a:stretch>
            <a:fillRect/>
          </a:stretch>
        </p:blipFill>
        <p:spPr>
          <a:xfrm>
            <a:off x="838200" y="5181600"/>
            <a:ext cx="2976880" cy="772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tretch>
            <a:fillRect/>
          </a:stretch>
        </p:blipFill>
        <p:spPr>
          <a:xfrm>
            <a:off x="1219200" y="1295400"/>
            <a:ext cx="2946400" cy="3175000"/>
          </a:xfrm>
          <a:prstGeom prst="rect">
            <a:avLst/>
          </a:prstGeom>
        </p:spPr>
      </p:pic>
      <p:sp>
        <p:nvSpPr>
          <p:cNvPr id="23555" name="Text Box 3"/>
          <p:cNvSpPr txBox="1">
            <a:spLocks noChangeArrowheads="1"/>
          </p:cNvSpPr>
          <p:nvPr/>
        </p:nvSpPr>
        <p:spPr bwMode="auto">
          <a:xfrm>
            <a:off x="2309658" y="304800"/>
            <a:ext cx="4858061" cy="461665"/>
          </a:xfrm>
          <a:prstGeom prst="rect">
            <a:avLst/>
          </a:prstGeom>
          <a:noFill/>
          <a:ln w="9525">
            <a:noFill/>
            <a:miter lim="800000"/>
            <a:headEnd/>
            <a:tailEnd/>
          </a:ln>
          <a:effectLst/>
        </p:spPr>
        <p:txBody>
          <a:bodyPr wrap="none">
            <a:spAutoFit/>
          </a:bodyPr>
          <a:lstStyle/>
          <a:p>
            <a:pPr algn="ctr"/>
            <a:r>
              <a:rPr lang="en-US" sz="2400" i="1" u="sng" dirty="0"/>
              <a:t>Magnetic Circuit for </a:t>
            </a:r>
            <a:r>
              <a:rPr lang="en-US" sz="2400" i="1" u="sng" dirty="0" smtClean="0"/>
              <a:t>‘Write Head’</a:t>
            </a:r>
            <a:endParaRPr lang="en-US" sz="2400" i="1" u="sng" dirty="0"/>
          </a:p>
        </p:txBody>
      </p:sp>
      <p:sp>
        <p:nvSpPr>
          <p:cNvPr id="23561" name="Rectangle 9"/>
          <p:cNvSpPr>
            <a:spLocks noChangeArrowheads="1"/>
          </p:cNvSpPr>
          <p:nvPr/>
        </p:nvSpPr>
        <p:spPr bwMode="auto">
          <a:xfrm>
            <a:off x="6324600" y="5715000"/>
            <a:ext cx="2667000" cy="990600"/>
          </a:xfrm>
          <a:prstGeom prst="rect">
            <a:avLst/>
          </a:prstGeom>
          <a:noFill/>
          <a:ln w="9525">
            <a:solidFill>
              <a:schemeClr val="tx1"/>
            </a:solidFill>
            <a:miter lim="800000"/>
            <a:headEnd/>
            <a:tailEnd/>
          </a:ln>
          <a:effectLst/>
        </p:spPr>
        <p:txBody>
          <a:bodyPr wrap="none" anchor="ctr"/>
          <a:lstStyle/>
          <a:p>
            <a:pPr algn="ctr"/>
            <a:endParaRPr lang="en-US"/>
          </a:p>
        </p:txBody>
      </p:sp>
      <p:sp>
        <p:nvSpPr>
          <p:cNvPr id="7" name="Text Box 5"/>
          <p:cNvSpPr txBox="1">
            <a:spLocks noChangeArrowheads="1"/>
          </p:cNvSpPr>
          <p:nvPr/>
        </p:nvSpPr>
        <p:spPr bwMode="auto">
          <a:xfrm>
            <a:off x="914400" y="5181600"/>
            <a:ext cx="2463061" cy="369332"/>
          </a:xfrm>
          <a:prstGeom prst="rect">
            <a:avLst/>
          </a:prstGeom>
          <a:noFill/>
          <a:ln w="9525">
            <a:noFill/>
            <a:miter lim="800000"/>
            <a:headEnd/>
            <a:tailEnd/>
          </a:ln>
          <a:effectLst/>
        </p:spPr>
        <p:txBody>
          <a:bodyPr wrap="none">
            <a:spAutoFit/>
          </a:bodyPr>
          <a:lstStyle/>
          <a:p>
            <a:r>
              <a:rPr lang="en-US" i="1" dirty="0"/>
              <a:t>A</a:t>
            </a:r>
            <a:r>
              <a:rPr lang="en-US" dirty="0"/>
              <a:t> = cross-section area</a:t>
            </a:r>
          </a:p>
        </p:txBody>
      </p:sp>
      <p:cxnSp>
        <p:nvCxnSpPr>
          <p:cNvPr id="10" name="Straight Arrow Connector 9"/>
          <p:cNvCxnSpPr/>
          <p:nvPr/>
        </p:nvCxnSpPr>
        <p:spPr>
          <a:xfrm rot="5400000" flipH="1" flipV="1">
            <a:off x="1562100" y="4457700"/>
            <a:ext cx="685800" cy="15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05000" y="4343400"/>
            <a:ext cx="255198" cy="369332"/>
          </a:xfrm>
          <a:prstGeom prst="rect">
            <a:avLst/>
          </a:prstGeom>
          <a:noFill/>
        </p:spPr>
        <p:txBody>
          <a:bodyPr wrap="none" rtlCol="0">
            <a:spAutoFit/>
          </a:bodyPr>
          <a:lstStyle/>
          <a:p>
            <a:r>
              <a:rPr lang="en-US" i="1" dirty="0" smtClean="0"/>
              <a:t>i</a:t>
            </a:r>
            <a:endParaRPr lang="en-US" i="1" dirty="0"/>
          </a:p>
        </p:txBody>
      </p:sp>
      <p:sp>
        <p:nvSpPr>
          <p:cNvPr id="12" name="TextBox 11"/>
          <p:cNvSpPr txBox="1"/>
          <p:nvPr/>
        </p:nvSpPr>
        <p:spPr>
          <a:xfrm>
            <a:off x="2209800" y="4191000"/>
            <a:ext cx="819455" cy="369332"/>
          </a:xfrm>
          <a:prstGeom prst="rect">
            <a:avLst/>
          </a:prstGeom>
          <a:noFill/>
        </p:spPr>
        <p:txBody>
          <a:bodyPr wrap="none" rtlCol="0">
            <a:spAutoFit/>
          </a:bodyPr>
          <a:lstStyle/>
          <a:p>
            <a:r>
              <a:rPr lang="en-US" i="1" dirty="0" smtClean="0"/>
              <a:t>N</a:t>
            </a:r>
            <a:r>
              <a:rPr lang="en-US" dirty="0" smtClean="0"/>
              <a:t>=500</a:t>
            </a:r>
            <a:endParaRPr lang="en-US" i="1" dirty="0"/>
          </a:p>
        </p:txBody>
      </p:sp>
      <p:cxnSp>
        <p:nvCxnSpPr>
          <p:cNvPr id="14" name="Straight Arrow Connector 13"/>
          <p:cNvCxnSpPr/>
          <p:nvPr/>
        </p:nvCxnSpPr>
        <p:spPr>
          <a:xfrm>
            <a:off x="1219200" y="2590800"/>
            <a:ext cx="5334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19200" y="2209800"/>
            <a:ext cx="612668" cy="369332"/>
          </a:xfrm>
          <a:prstGeom prst="rect">
            <a:avLst/>
          </a:prstGeom>
          <a:noFill/>
        </p:spPr>
        <p:txBody>
          <a:bodyPr wrap="none" rtlCol="0">
            <a:spAutoFit/>
          </a:bodyPr>
          <a:lstStyle/>
          <a:p>
            <a:r>
              <a:rPr lang="en-US" dirty="0" smtClean="0"/>
              <a:t>2cm</a:t>
            </a:r>
            <a:endParaRPr lang="en-US" dirty="0"/>
          </a:p>
        </p:txBody>
      </p:sp>
      <p:cxnSp>
        <p:nvCxnSpPr>
          <p:cNvPr id="17" name="Straight Arrow Connector 16"/>
          <p:cNvCxnSpPr/>
          <p:nvPr/>
        </p:nvCxnSpPr>
        <p:spPr>
          <a:xfrm rot="5400000">
            <a:off x="-114300" y="2552700"/>
            <a:ext cx="25146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09600" y="2286000"/>
            <a:ext cx="612668" cy="369332"/>
          </a:xfrm>
          <a:prstGeom prst="rect">
            <a:avLst/>
          </a:prstGeom>
          <a:noFill/>
        </p:spPr>
        <p:txBody>
          <a:bodyPr wrap="none" rtlCol="0">
            <a:spAutoFit/>
          </a:bodyPr>
          <a:lstStyle/>
          <a:p>
            <a:r>
              <a:rPr lang="en-US" dirty="0" smtClean="0"/>
              <a:t>8cm</a:t>
            </a:r>
            <a:endParaRPr lang="en-US" dirty="0"/>
          </a:p>
        </p:txBody>
      </p:sp>
      <p:sp>
        <p:nvSpPr>
          <p:cNvPr id="21" name="TextBox 20"/>
          <p:cNvSpPr txBox="1"/>
          <p:nvPr/>
        </p:nvSpPr>
        <p:spPr>
          <a:xfrm>
            <a:off x="2209800" y="1371600"/>
            <a:ext cx="612668" cy="369332"/>
          </a:xfrm>
          <a:prstGeom prst="rect">
            <a:avLst/>
          </a:prstGeom>
          <a:noFill/>
        </p:spPr>
        <p:txBody>
          <a:bodyPr wrap="none" rtlCol="0">
            <a:spAutoFit/>
          </a:bodyPr>
          <a:lstStyle/>
          <a:p>
            <a:r>
              <a:rPr lang="en-US" dirty="0" smtClean="0"/>
              <a:t>2cm</a:t>
            </a:r>
            <a:endParaRPr lang="en-US" dirty="0"/>
          </a:p>
        </p:txBody>
      </p:sp>
      <p:cxnSp>
        <p:nvCxnSpPr>
          <p:cNvPr id="23" name="Straight Arrow Connector 22"/>
          <p:cNvCxnSpPr/>
          <p:nvPr/>
        </p:nvCxnSpPr>
        <p:spPr>
          <a:xfrm rot="5400000">
            <a:off x="1943100" y="1562100"/>
            <a:ext cx="5334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86200" y="21336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886200" y="30480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flipH="1" flipV="1">
            <a:off x="3886994" y="3199606"/>
            <a:ext cx="304800" cy="15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3848100" y="1943100"/>
            <a:ext cx="381000" cy="15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038600" y="2971800"/>
            <a:ext cx="819455" cy="369332"/>
          </a:xfrm>
          <a:prstGeom prst="rect">
            <a:avLst/>
          </a:prstGeom>
          <a:noFill/>
        </p:spPr>
        <p:txBody>
          <a:bodyPr wrap="none" rtlCol="0">
            <a:spAutoFit/>
          </a:bodyPr>
          <a:lstStyle/>
          <a:p>
            <a:r>
              <a:rPr lang="en-US" dirty="0" smtClean="0"/>
              <a:t>0.5cm</a:t>
            </a:r>
            <a:endParaRPr lang="en-US" dirty="0"/>
          </a:p>
        </p:txBody>
      </p:sp>
      <p:pic>
        <p:nvPicPr>
          <p:cNvPr id="3" name="Picture 10"/>
          <p:cNvPicPr>
            <a:picLocks noChangeAspect="1" noChangeArrowheads="1"/>
          </p:cNvPicPr>
          <p:nvPr/>
        </p:nvPicPr>
        <p:blipFill>
          <a:blip r:embed="rId3" cstate="print"/>
          <a:srcRect/>
          <a:stretch>
            <a:fillRect/>
          </a:stretch>
        </p:blipFill>
        <p:spPr bwMode="auto">
          <a:xfrm>
            <a:off x="5105400" y="3124200"/>
            <a:ext cx="3447507" cy="2181225"/>
          </a:xfrm>
          <a:prstGeom prst="rect">
            <a:avLst/>
          </a:prstGeom>
          <a:noFill/>
          <a:ln w="9525">
            <a:noFill/>
            <a:miter lim="800000"/>
            <a:headEnd/>
            <a:tailEnd/>
          </a:ln>
        </p:spPr>
      </p:pic>
      <p:sp>
        <p:nvSpPr>
          <p:cNvPr id="43" name="TextBox 42"/>
          <p:cNvSpPr txBox="1"/>
          <p:nvPr/>
        </p:nvSpPr>
        <p:spPr>
          <a:xfrm>
            <a:off x="6248400" y="4953000"/>
            <a:ext cx="1085904" cy="369332"/>
          </a:xfrm>
          <a:prstGeom prst="rect">
            <a:avLst/>
          </a:prstGeom>
          <a:noFill/>
        </p:spPr>
        <p:txBody>
          <a:bodyPr wrap="none" rtlCol="0">
            <a:spAutoFit/>
          </a:bodyPr>
          <a:lstStyle/>
          <a:p>
            <a:r>
              <a:rPr lang="en-US" dirty="0" smtClean="0"/>
              <a:t>+          -</a:t>
            </a:r>
            <a:endParaRPr lang="en-US" dirty="0"/>
          </a:p>
        </p:txBody>
      </p:sp>
      <p:cxnSp>
        <p:nvCxnSpPr>
          <p:cNvPr id="45" name="Straight Arrow Connector 44"/>
          <p:cNvCxnSpPr/>
          <p:nvPr/>
        </p:nvCxnSpPr>
        <p:spPr>
          <a:xfrm rot="5400000" flipH="1" flipV="1">
            <a:off x="5638800" y="3962400"/>
            <a:ext cx="762000" cy="15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371600" y="838200"/>
            <a:ext cx="2411879" cy="369332"/>
          </a:xfrm>
          <a:prstGeom prst="rect">
            <a:avLst/>
          </a:prstGeom>
          <a:noFill/>
        </p:spPr>
        <p:txBody>
          <a:bodyPr wrap="none" rtlCol="0">
            <a:spAutoFit/>
          </a:bodyPr>
          <a:lstStyle/>
          <a:p>
            <a:r>
              <a:rPr lang="en-US" dirty="0" smtClean="0"/>
              <a:t>Core Thickness = 3cm</a:t>
            </a:r>
            <a:endParaRPr lang="en-US" dirty="0"/>
          </a:p>
        </p:txBody>
      </p:sp>
      <p:pic>
        <p:nvPicPr>
          <p:cNvPr id="2" name="Picture 1"/>
          <p:cNvPicPr>
            <a:picLocks noChangeAspect="1"/>
          </p:cNvPicPr>
          <p:nvPr/>
        </p:nvPicPr>
        <p:blipFill>
          <a:blip r:embed="rId4" cstate="print"/>
          <a:stretch>
            <a:fillRect/>
          </a:stretch>
        </p:blipFill>
        <p:spPr>
          <a:xfrm>
            <a:off x="4724400" y="3810000"/>
            <a:ext cx="516852" cy="215900"/>
          </a:xfrm>
          <a:prstGeom prst="rect">
            <a:avLst/>
          </a:prstGeom>
        </p:spPr>
      </p:pic>
      <p:pic>
        <p:nvPicPr>
          <p:cNvPr id="4" name="Picture 3"/>
          <p:cNvPicPr>
            <a:picLocks noChangeAspect="1"/>
          </p:cNvPicPr>
          <p:nvPr/>
        </p:nvPicPr>
        <p:blipFill>
          <a:blip r:embed="rId5" cstate="print"/>
          <a:stretch>
            <a:fillRect/>
          </a:stretch>
        </p:blipFill>
        <p:spPr>
          <a:xfrm>
            <a:off x="8458200" y="3810000"/>
            <a:ext cx="456514" cy="241300"/>
          </a:xfrm>
          <a:prstGeom prst="rect">
            <a:avLst/>
          </a:prstGeom>
        </p:spPr>
      </p:pic>
      <p:pic>
        <p:nvPicPr>
          <p:cNvPr id="5" name="Picture 4"/>
          <p:cNvPicPr>
            <a:picLocks noChangeAspect="1"/>
          </p:cNvPicPr>
          <p:nvPr/>
        </p:nvPicPr>
        <p:blipFill>
          <a:blip r:embed="rId6" cstate="print"/>
          <a:stretch>
            <a:fillRect/>
          </a:stretch>
        </p:blipFill>
        <p:spPr>
          <a:xfrm>
            <a:off x="6705599" y="4876800"/>
            <a:ext cx="217311" cy="255104"/>
          </a:xfrm>
          <a:prstGeom prst="rect">
            <a:avLst/>
          </a:prstGeom>
        </p:spPr>
      </p:pic>
      <p:pic>
        <p:nvPicPr>
          <p:cNvPr id="6" name="Picture 5"/>
          <p:cNvPicPr>
            <a:picLocks noChangeAspect="1"/>
          </p:cNvPicPr>
          <p:nvPr/>
        </p:nvPicPr>
        <p:blipFill>
          <a:blip r:embed="rId7" cstate="print"/>
          <a:stretch>
            <a:fillRect/>
          </a:stretch>
        </p:blipFill>
        <p:spPr>
          <a:xfrm>
            <a:off x="6096000" y="3886200"/>
            <a:ext cx="130848" cy="215900"/>
          </a:xfrm>
          <a:prstGeom prst="rect">
            <a:avLst/>
          </a:prstGeom>
        </p:spPr>
      </p:pic>
      <p:pic>
        <p:nvPicPr>
          <p:cNvPr id="9" name="Picture 8"/>
          <p:cNvPicPr>
            <a:picLocks noChangeAspect="1"/>
          </p:cNvPicPr>
          <p:nvPr/>
        </p:nvPicPr>
        <p:blipFill>
          <a:blip r:embed="rId8" cstate="print"/>
          <a:stretch>
            <a:fillRect/>
          </a:stretch>
        </p:blipFill>
        <p:spPr>
          <a:xfrm>
            <a:off x="6248400" y="1676400"/>
            <a:ext cx="1280160" cy="843280"/>
          </a:xfrm>
          <a:prstGeom prst="rect">
            <a:avLst/>
          </a:prstGeom>
        </p:spPr>
      </p:pic>
      <p:pic>
        <p:nvPicPr>
          <p:cNvPr id="13" name="Picture 12"/>
          <p:cNvPicPr>
            <a:picLocks noChangeAspect="1"/>
          </p:cNvPicPr>
          <p:nvPr/>
        </p:nvPicPr>
        <p:blipFill>
          <a:blip r:embed="rId9" cstate="print"/>
          <a:stretch>
            <a:fillRect/>
          </a:stretch>
        </p:blipFill>
        <p:spPr>
          <a:xfrm>
            <a:off x="5486400" y="6019800"/>
            <a:ext cx="762000" cy="3175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 Box 5"/>
          <p:cNvSpPr txBox="1">
            <a:spLocks noChangeArrowheads="1"/>
          </p:cNvSpPr>
          <p:nvPr/>
        </p:nvSpPr>
        <p:spPr bwMode="auto">
          <a:xfrm>
            <a:off x="2867025" y="304800"/>
            <a:ext cx="3735388" cy="457200"/>
          </a:xfrm>
          <a:prstGeom prst="rect">
            <a:avLst/>
          </a:prstGeom>
          <a:noFill/>
          <a:ln w="9525">
            <a:noFill/>
            <a:miter lim="800000"/>
            <a:headEnd/>
            <a:tailEnd/>
          </a:ln>
          <a:effectLst/>
        </p:spPr>
        <p:txBody>
          <a:bodyPr wrap="none">
            <a:spAutoFit/>
          </a:bodyPr>
          <a:lstStyle/>
          <a:p>
            <a:pPr algn="ctr"/>
            <a:r>
              <a:rPr lang="en-US" sz="2400" i="1" u="sng"/>
              <a:t>Parallel Magnetic Circuits</a:t>
            </a:r>
          </a:p>
        </p:txBody>
      </p:sp>
      <p:sp>
        <p:nvSpPr>
          <p:cNvPr id="4" name="Text Box 5"/>
          <p:cNvSpPr txBox="1">
            <a:spLocks noChangeArrowheads="1"/>
          </p:cNvSpPr>
          <p:nvPr/>
        </p:nvSpPr>
        <p:spPr bwMode="auto">
          <a:xfrm>
            <a:off x="1194539" y="4507468"/>
            <a:ext cx="2463061" cy="369332"/>
          </a:xfrm>
          <a:prstGeom prst="rect">
            <a:avLst/>
          </a:prstGeom>
          <a:noFill/>
          <a:ln w="9525">
            <a:noFill/>
            <a:miter lim="800000"/>
            <a:headEnd/>
            <a:tailEnd/>
          </a:ln>
          <a:effectLst/>
        </p:spPr>
        <p:txBody>
          <a:bodyPr wrap="none">
            <a:spAutoFit/>
          </a:bodyPr>
          <a:lstStyle/>
          <a:p>
            <a:r>
              <a:rPr lang="en-US" i="1" dirty="0"/>
              <a:t>A</a:t>
            </a:r>
            <a:r>
              <a:rPr lang="en-US" dirty="0"/>
              <a:t> = cross-section area</a:t>
            </a:r>
          </a:p>
        </p:txBody>
      </p:sp>
      <p:pic>
        <p:nvPicPr>
          <p:cNvPr id="81921" name="Picture 1"/>
          <p:cNvPicPr>
            <a:picLocks noChangeAspect="1" noChangeArrowheads="1"/>
          </p:cNvPicPr>
          <p:nvPr/>
        </p:nvPicPr>
        <p:blipFill>
          <a:blip r:embed="rId2" cstate="print"/>
          <a:srcRect/>
          <a:stretch>
            <a:fillRect/>
          </a:stretch>
        </p:blipFill>
        <p:spPr bwMode="auto">
          <a:xfrm>
            <a:off x="1066800" y="1600200"/>
            <a:ext cx="4067175" cy="2381250"/>
          </a:xfrm>
          <a:prstGeom prst="rect">
            <a:avLst/>
          </a:prstGeom>
          <a:noFill/>
          <a:ln w="9525">
            <a:noFill/>
            <a:miter lim="800000"/>
            <a:headEnd/>
            <a:tailEnd/>
          </a:ln>
        </p:spPr>
      </p:pic>
      <p:cxnSp>
        <p:nvCxnSpPr>
          <p:cNvPr id="9" name="Straight Connector 8"/>
          <p:cNvCxnSpPr/>
          <p:nvPr/>
        </p:nvCxnSpPr>
        <p:spPr>
          <a:xfrm rot="5400000">
            <a:off x="3086100" y="1409700"/>
            <a:ext cx="228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1409700" y="1409700"/>
            <a:ext cx="228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762500" y="1409700"/>
            <a:ext cx="228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524000" y="1447800"/>
            <a:ext cx="16764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200400" y="1447800"/>
            <a:ext cx="16764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981200" y="1219200"/>
            <a:ext cx="734496" cy="369332"/>
          </a:xfrm>
          <a:prstGeom prst="rect">
            <a:avLst/>
          </a:prstGeom>
          <a:solidFill>
            <a:schemeClr val="bg1"/>
          </a:solidFill>
        </p:spPr>
        <p:txBody>
          <a:bodyPr wrap="none" rtlCol="0">
            <a:spAutoFit/>
          </a:bodyPr>
          <a:lstStyle/>
          <a:p>
            <a:r>
              <a:rPr lang="en-US" dirty="0" smtClean="0"/>
              <a:t>10cm</a:t>
            </a:r>
            <a:endParaRPr lang="en-US" dirty="0"/>
          </a:p>
        </p:txBody>
      </p:sp>
      <p:sp>
        <p:nvSpPr>
          <p:cNvPr id="16" name="TextBox 15"/>
          <p:cNvSpPr txBox="1"/>
          <p:nvPr/>
        </p:nvSpPr>
        <p:spPr>
          <a:xfrm>
            <a:off x="3657600" y="1219200"/>
            <a:ext cx="734496" cy="369332"/>
          </a:xfrm>
          <a:prstGeom prst="rect">
            <a:avLst/>
          </a:prstGeom>
          <a:solidFill>
            <a:schemeClr val="bg1"/>
          </a:solidFill>
        </p:spPr>
        <p:txBody>
          <a:bodyPr wrap="none" rtlCol="0">
            <a:spAutoFit/>
          </a:bodyPr>
          <a:lstStyle/>
          <a:p>
            <a:r>
              <a:rPr lang="en-US" dirty="0" smtClean="0"/>
              <a:t>10cm</a:t>
            </a:r>
            <a:endParaRPr lang="en-US" dirty="0"/>
          </a:p>
        </p:txBody>
      </p:sp>
      <p:cxnSp>
        <p:nvCxnSpPr>
          <p:cNvPr id="18" name="Straight Connector 17"/>
          <p:cNvCxnSpPr/>
          <p:nvPr/>
        </p:nvCxnSpPr>
        <p:spPr>
          <a:xfrm>
            <a:off x="1066800" y="2590800"/>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66800" y="2971800"/>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105400" y="2590800"/>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05400" y="2819400"/>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1028700" y="2476500"/>
            <a:ext cx="228600" cy="15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068094" y="2475706"/>
            <a:ext cx="228600" cy="15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1029494" y="3085306"/>
            <a:ext cx="228600" cy="1588"/>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5068094" y="2932906"/>
            <a:ext cx="228600" cy="1588"/>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257800" y="2514600"/>
            <a:ext cx="819455" cy="369332"/>
          </a:xfrm>
          <a:prstGeom prst="rect">
            <a:avLst/>
          </a:prstGeom>
          <a:noFill/>
        </p:spPr>
        <p:txBody>
          <a:bodyPr wrap="none" rtlCol="0">
            <a:spAutoFit/>
          </a:bodyPr>
          <a:lstStyle/>
          <a:p>
            <a:r>
              <a:rPr lang="en-US" dirty="0" smtClean="0"/>
              <a:t>0.5cm</a:t>
            </a:r>
            <a:endParaRPr lang="en-US" dirty="0"/>
          </a:p>
        </p:txBody>
      </p:sp>
      <p:sp>
        <p:nvSpPr>
          <p:cNvPr id="30" name="TextBox 29"/>
          <p:cNvSpPr txBox="1"/>
          <p:nvPr/>
        </p:nvSpPr>
        <p:spPr>
          <a:xfrm>
            <a:off x="457200" y="2590800"/>
            <a:ext cx="612668" cy="369332"/>
          </a:xfrm>
          <a:prstGeom prst="rect">
            <a:avLst/>
          </a:prstGeom>
          <a:noFill/>
        </p:spPr>
        <p:txBody>
          <a:bodyPr wrap="none" rtlCol="0">
            <a:spAutoFit/>
          </a:bodyPr>
          <a:lstStyle/>
          <a:p>
            <a:r>
              <a:rPr lang="en-US" dirty="0" smtClean="0"/>
              <a:t>1cm</a:t>
            </a:r>
            <a:endParaRPr lang="en-US" dirty="0"/>
          </a:p>
        </p:txBody>
      </p:sp>
      <p:cxnSp>
        <p:nvCxnSpPr>
          <p:cNvPr id="32" name="Straight Arrow Connector 31"/>
          <p:cNvCxnSpPr/>
          <p:nvPr/>
        </p:nvCxnSpPr>
        <p:spPr>
          <a:xfrm>
            <a:off x="2209800" y="2438400"/>
            <a:ext cx="381000" cy="15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286000" y="2438400"/>
            <a:ext cx="255198" cy="369332"/>
          </a:xfrm>
          <a:prstGeom prst="rect">
            <a:avLst/>
          </a:prstGeom>
          <a:noFill/>
        </p:spPr>
        <p:txBody>
          <a:bodyPr wrap="none" rtlCol="0">
            <a:spAutoFit/>
          </a:bodyPr>
          <a:lstStyle/>
          <a:p>
            <a:r>
              <a:rPr lang="en-US" i="1" dirty="0" smtClean="0"/>
              <a:t>i</a:t>
            </a:r>
            <a:endParaRPr lang="en-US" i="1" dirty="0"/>
          </a:p>
        </p:txBody>
      </p:sp>
      <p:sp>
        <p:nvSpPr>
          <p:cNvPr id="34" name="TextBox 33"/>
          <p:cNvSpPr txBox="1"/>
          <p:nvPr/>
        </p:nvSpPr>
        <p:spPr>
          <a:xfrm>
            <a:off x="1524000" y="2590800"/>
            <a:ext cx="780983" cy="369332"/>
          </a:xfrm>
          <a:prstGeom prst="rect">
            <a:avLst/>
          </a:prstGeom>
          <a:noFill/>
        </p:spPr>
        <p:txBody>
          <a:bodyPr wrap="none" rtlCol="0">
            <a:spAutoFit/>
          </a:bodyPr>
          <a:lstStyle/>
          <a:p>
            <a:r>
              <a:rPr lang="en-US" dirty="0" smtClean="0"/>
              <a:t>Gap </a:t>
            </a:r>
            <a:r>
              <a:rPr lang="en-US" i="1" dirty="0" smtClean="0"/>
              <a:t>a</a:t>
            </a:r>
            <a:endParaRPr lang="en-US" dirty="0"/>
          </a:p>
        </p:txBody>
      </p:sp>
      <p:sp>
        <p:nvSpPr>
          <p:cNvPr id="35" name="TextBox 34"/>
          <p:cNvSpPr txBox="1"/>
          <p:nvPr/>
        </p:nvSpPr>
        <p:spPr>
          <a:xfrm>
            <a:off x="3810000" y="2514600"/>
            <a:ext cx="787395" cy="369332"/>
          </a:xfrm>
          <a:prstGeom prst="rect">
            <a:avLst/>
          </a:prstGeom>
          <a:noFill/>
        </p:spPr>
        <p:txBody>
          <a:bodyPr wrap="none" rtlCol="0">
            <a:spAutoFit/>
          </a:bodyPr>
          <a:lstStyle/>
          <a:p>
            <a:r>
              <a:rPr lang="en-US" dirty="0" smtClean="0"/>
              <a:t>Gap </a:t>
            </a:r>
            <a:r>
              <a:rPr lang="en-US" i="1" dirty="0" smtClean="0"/>
              <a:t>b</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stretch>
            <a:fillRect/>
          </a:stretch>
        </p:blipFill>
        <p:spPr>
          <a:xfrm>
            <a:off x="914400" y="2209800"/>
            <a:ext cx="3352800" cy="2108200"/>
          </a:xfrm>
          <a:prstGeom prst="rect">
            <a:avLst/>
          </a:prstGeom>
        </p:spPr>
      </p:pic>
      <p:sp>
        <p:nvSpPr>
          <p:cNvPr id="8194" name="Rectangle 2"/>
          <p:cNvSpPr>
            <a:spLocks noGrp="1" noChangeArrowheads="1"/>
          </p:cNvSpPr>
          <p:nvPr>
            <p:ph type="title"/>
          </p:nvPr>
        </p:nvSpPr>
        <p:spPr>
          <a:noFill/>
          <a:ln/>
        </p:spPr>
        <p:txBody>
          <a:bodyPr/>
          <a:lstStyle/>
          <a:p>
            <a:r>
              <a:rPr lang="en-US" sz="2400" u="sng" dirty="0">
                <a:latin typeface="Trebuchet MS" charset="0"/>
              </a:rPr>
              <a:t>A Magnetic Circuit with Reluctances in Series and Parallel</a:t>
            </a:r>
            <a:br>
              <a:rPr lang="en-US" sz="2400" u="sng" dirty="0">
                <a:latin typeface="Trebuchet MS" charset="0"/>
              </a:rPr>
            </a:br>
            <a:endParaRPr lang="en-US" sz="2400" u="sng" dirty="0">
              <a:latin typeface="Trebuchet MS" charset="0"/>
            </a:endParaRPr>
          </a:p>
        </p:txBody>
      </p:sp>
      <p:sp>
        <p:nvSpPr>
          <p:cNvPr id="8233" name="Text Box 41"/>
          <p:cNvSpPr txBox="1">
            <a:spLocks noChangeArrowheads="1"/>
          </p:cNvSpPr>
          <p:nvPr/>
        </p:nvSpPr>
        <p:spPr bwMode="auto">
          <a:xfrm>
            <a:off x="862013" y="1497013"/>
            <a:ext cx="3100387" cy="396875"/>
          </a:xfrm>
          <a:prstGeom prst="rect">
            <a:avLst/>
          </a:prstGeom>
          <a:noFill/>
          <a:ln w="9525">
            <a:noFill/>
            <a:miter lim="800000"/>
            <a:headEnd/>
            <a:tailEnd/>
          </a:ln>
          <a:effectLst/>
        </p:spPr>
        <p:txBody>
          <a:bodyPr wrap="none">
            <a:prstTxWarp prst="textNoShape">
              <a:avLst/>
            </a:prstTxWarp>
            <a:spAutoFit/>
          </a:bodyPr>
          <a:lstStyle/>
          <a:p>
            <a:r>
              <a:rPr lang="en-US" sz="2000"/>
              <a:t>“Shell Type” Transformer</a:t>
            </a:r>
          </a:p>
        </p:txBody>
      </p:sp>
      <p:sp>
        <p:nvSpPr>
          <p:cNvPr id="69" name="TextBox 68"/>
          <p:cNvSpPr txBox="1"/>
          <p:nvPr/>
        </p:nvSpPr>
        <p:spPr>
          <a:xfrm>
            <a:off x="1828800" y="2743200"/>
            <a:ext cx="306494" cy="369332"/>
          </a:xfrm>
          <a:prstGeom prst="rect">
            <a:avLst/>
          </a:prstGeom>
          <a:noFill/>
        </p:spPr>
        <p:txBody>
          <a:bodyPr wrap="none" rtlCol="0">
            <a:spAutoFit/>
          </a:bodyPr>
          <a:lstStyle/>
          <a:p>
            <a:r>
              <a:rPr lang="en-US" dirty="0" smtClean="0"/>
              <a:t>+</a:t>
            </a:r>
            <a:endParaRPr lang="en-US" dirty="0"/>
          </a:p>
        </p:txBody>
      </p:sp>
      <p:sp>
        <p:nvSpPr>
          <p:cNvPr id="70" name="TextBox 69"/>
          <p:cNvSpPr txBox="1"/>
          <p:nvPr/>
        </p:nvSpPr>
        <p:spPr>
          <a:xfrm>
            <a:off x="1828800" y="3429000"/>
            <a:ext cx="269626" cy="369332"/>
          </a:xfrm>
          <a:prstGeom prst="rect">
            <a:avLst/>
          </a:prstGeom>
          <a:noFill/>
        </p:spPr>
        <p:txBody>
          <a:bodyPr wrap="none" rtlCol="0">
            <a:spAutoFit/>
          </a:bodyPr>
          <a:lstStyle/>
          <a:p>
            <a:r>
              <a:rPr lang="en-US" dirty="0" smtClean="0"/>
              <a:t>-</a:t>
            </a:r>
            <a:endParaRPr lang="en-US" dirty="0"/>
          </a:p>
        </p:txBody>
      </p:sp>
      <p:sp>
        <p:nvSpPr>
          <p:cNvPr id="71" name="TextBox 70"/>
          <p:cNvSpPr txBox="1"/>
          <p:nvPr/>
        </p:nvSpPr>
        <p:spPr>
          <a:xfrm>
            <a:off x="3276600" y="2667000"/>
            <a:ext cx="306494" cy="369332"/>
          </a:xfrm>
          <a:prstGeom prst="rect">
            <a:avLst/>
          </a:prstGeom>
          <a:noFill/>
        </p:spPr>
        <p:txBody>
          <a:bodyPr wrap="none" rtlCol="0">
            <a:spAutoFit/>
          </a:bodyPr>
          <a:lstStyle/>
          <a:p>
            <a:r>
              <a:rPr lang="en-US" dirty="0" smtClean="0"/>
              <a:t>+</a:t>
            </a:r>
            <a:endParaRPr lang="en-US" dirty="0"/>
          </a:p>
        </p:txBody>
      </p:sp>
      <p:sp>
        <p:nvSpPr>
          <p:cNvPr id="72" name="TextBox 71"/>
          <p:cNvSpPr txBox="1"/>
          <p:nvPr/>
        </p:nvSpPr>
        <p:spPr>
          <a:xfrm>
            <a:off x="3276600" y="3352800"/>
            <a:ext cx="269626" cy="369332"/>
          </a:xfrm>
          <a:prstGeom prst="rect">
            <a:avLst/>
          </a:prstGeom>
          <a:noFill/>
        </p:spPr>
        <p:txBody>
          <a:bodyPr wrap="none" rtlCol="0">
            <a:spAutoFit/>
          </a:bodyPr>
          <a:lstStyle/>
          <a:p>
            <a:r>
              <a:rPr lang="en-US" dirty="0" smtClean="0"/>
              <a:t>-</a:t>
            </a:r>
            <a:endParaRPr lang="en-US" dirty="0"/>
          </a:p>
        </p:txBody>
      </p:sp>
      <p:sp>
        <p:nvSpPr>
          <p:cNvPr id="73" name="TextBox 72"/>
          <p:cNvSpPr txBox="1"/>
          <p:nvPr/>
        </p:nvSpPr>
        <p:spPr>
          <a:xfrm>
            <a:off x="1752600" y="3048000"/>
            <a:ext cx="378630" cy="369332"/>
          </a:xfrm>
          <a:prstGeom prst="rect">
            <a:avLst/>
          </a:prstGeom>
          <a:noFill/>
        </p:spPr>
        <p:txBody>
          <a:bodyPr wrap="none" rtlCol="0">
            <a:spAutoFit/>
          </a:bodyPr>
          <a:lstStyle/>
          <a:p>
            <a:r>
              <a:rPr lang="en-US" dirty="0" smtClean="0"/>
              <a:t>v</a:t>
            </a:r>
            <a:r>
              <a:rPr lang="en-US" baseline="-25000" dirty="0" smtClean="0"/>
              <a:t>1</a:t>
            </a:r>
            <a:endParaRPr lang="en-US" baseline="-25000" dirty="0"/>
          </a:p>
        </p:txBody>
      </p:sp>
      <p:sp>
        <p:nvSpPr>
          <p:cNvPr id="74" name="TextBox 73"/>
          <p:cNvSpPr txBox="1"/>
          <p:nvPr/>
        </p:nvSpPr>
        <p:spPr>
          <a:xfrm>
            <a:off x="3276600" y="2971800"/>
            <a:ext cx="378630" cy="369332"/>
          </a:xfrm>
          <a:prstGeom prst="rect">
            <a:avLst/>
          </a:prstGeom>
          <a:noFill/>
        </p:spPr>
        <p:txBody>
          <a:bodyPr wrap="none" rtlCol="0">
            <a:spAutoFit/>
          </a:bodyPr>
          <a:lstStyle/>
          <a:p>
            <a:r>
              <a:rPr lang="en-US" dirty="0" smtClean="0"/>
              <a:t>v</a:t>
            </a:r>
            <a:r>
              <a:rPr lang="en-US" baseline="-25000" dirty="0" smtClean="0"/>
              <a:t>2</a:t>
            </a:r>
            <a:endParaRPr lang="en-US" baseline="-25000" dirty="0"/>
          </a:p>
        </p:txBody>
      </p:sp>
      <p:sp>
        <p:nvSpPr>
          <p:cNvPr id="75" name="TextBox 74"/>
          <p:cNvSpPr txBox="1"/>
          <p:nvPr/>
        </p:nvSpPr>
        <p:spPr>
          <a:xfrm>
            <a:off x="0" y="2971800"/>
            <a:ext cx="1008609" cy="646331"/>
          </a:xfrm>
          <a:prstGeom prst="rect">
            <a:avLst/>
          </a:prstGeom>
          <a:noFill/>
        </p:spPr>
        <p:txBody>
          <a:bodyPr wrap="none" rtlCol="0">
            <a:spAutoFit/>
          </a:bodyPr>
          <a:lstStyle/>
          <a:p>
            <a:r>
              <a:rPr lang="en-US" dirty="0" smtClean="0"/>
              <a:t>N</a:t>
            </a:r>
            <a:r>
              <a:rPr lang="en-US" baseline="-25000" dirty="0" smtClean="0"/>
              <a:t>1</a:t>
            </a:r>
            <a:r>
              <a:rPr lang="en-US" dirty="0" smtClean="0"/>
              <a:t> turns</a:t>
            </a:r>
          </a:p>
          <a:p>
            <a:pPr algn="ctr"/>
            <a:r>
              <a:rPr lang="en-US" dirty="0" smtClean="0">
                <a:latin typeface="Calibri"/>
                <a:cs typeface="Calibri"/>
              </a:rPr>
              <a:t>λ</a:t>
            </a:r>
            <a:r>
              <a:rPr lang="en-US" baseline="-25000" dirty="0" smtClean="0">
                <a:latin typeface="Calibri"/>
                <a:cs typeface="Calibri"/>
              </a:rPr>
              <a:t>1</a:t>
            </a:r>
            <a:endParaRPr lang="en-US" baseline="-25000" dirty="0"/>
          </a:p>
        </p:txBody>
      </p:sp>
      <p:sp>
        <p:nvSpPr>
          <p:cNvPr id="76" name="TextBox 75"/>
          <p:cNvSpPr txBox="1"/>
          <p:nvPr/>
        </p:nvSpPr>
        <p:spPr>
          <a:xfrm>
            <a:off x="4267200" y="2971800"/>
            <a:ext cx="1008609" cy="646331"/>
          </a:xfrm>
          <a:prstGeom prst="rect">
            <a:avLst/>
          </a:prstGeom>
          <a:noFill/>
        </p:spPr>
        <p:txBody>
          <a:bodyPr wrap="none" rtlCol="0">
            <a:spAutoFit/>
          </a:bodyPr>
          <a:lstStyle/>
          <a:p>
            <a:r>
              <a:rPr lang="en-US" dirty="0" smtClean="0"/>
              <a:t>N</a:t>
            </a:r>
            <a:r>
              <a:rPr lang="en-US" baseline="-25000" dirty="0" smtClean="0"/>
              <a:t>2</a:t>
            </a:r>
            <a:r>
              <a:rPr lang="en-US" dirty="0" smtClean="0"/>
              <a:t> turns</a:t>
            </a:r>
          </a:p>
          <a:p>
            <a:pPr algn="ctr"/>
            <a:r>
              <a:rPr lang="en-US" dirty="0" smtClean="0">
                <a:latin typeface="Calibri"/>
                <a:cs typeface="Calibri"/>
              </a:rPr>
              <a:t>λ</a:t>
            </a:r>
            <a:r>
              <a:rPr lang="en-US" baseline="-25000" dirty="0" smtClean="0">
                <a:latin typeface="Calibri"/>
                <a:cs typeface="Calibri"/>
              </a:rPr>
              <a:t>2</a:t>
            </a:r>
            <a:endParaRPr lang="en-US" baseline="-25000" dirty="0"/>
          </a:p>
        </p:txBody>
      </p:sp>
      <p:sp>
        <p:nvSpPr>
          <p:cNvPr id="77" name="TextBox 76"/>
          <p:cNvSpPr txBox="1"/>
          <p:nvPr/>
        </p:nvSpPr>
        <p:spPr>
          <a:xfrm>
            <a:off x="3276600" y="4343400"/>
            <a:ext cx="991041" cy="369332"/>
          </a:xfrm>
          <a:prstGeom prst="rect">
            <a:avLst/>
          </a:prstGeom>
          <a:noFill/>
        </p:spPr>
        <p:txBody>
          <a:bodyPr wrap="none" rtlCol="0">
            <a:spAutoFit/>
          </a:bodyPr>
          <a:lstStyle/>
          <a:p>
            <a:r>
              <a:rPr lang="en-US" dirty="0" smtClean="0"/>
              <a:t>Depth A</a:t>
            </a:r>
            <a:endParaRPr lang="en-US" dirty="0"/>
          </a:p>
        </p:txBody>
      </p:sp>
      <p:cxnSp>
        <p:nvCxnSpPr>
          <p:cNvPr id="79" name="Straight Arrow Connector 78"/>
          <p:cNvCxnSpPr/>
          <p:nvPr/>
        </p:nvCxnSpPr>
        <p:spPr>
          <a:xfrm flipV="1">
            <a:off x="838200" y="3352800"/>
            <a:ext cx="304800" cy="13716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838200" y="4038600"/>
            <a:ext cx="838200" cy="6858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5400000" flipH="1" flipV="1">
            <a:off x="342900" y="3009900"/>
            <a:ext cx="2209800" cy="12192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609600" y="4648200"/>
            <a:ext cx="332142" cy="369332"/>
          </a:xfrm>
          <a:prstGeom prst="rect">
            <a:avLst/>
          </a:prstGeom>
          <a:noFill/>
        </p:spPr>
        <p:txBody>
          <a:bodyPr wrap="none" rtlCol="0">
            <a:spAutoFit/>
          </a:bodyPr>
          <a:lstStyle/>
          <a:p>
            <a:r>
              <a:rPr lang="en-US" dirty="0" smtClean="0"/>
              <a:t>l</a:t>
            </a:r>
            <a:r>
              <a:rPr lang="en-US" baseline="-25000" dirty="0" smtClean="0"/>
              <a:t>2</a:t>
            </a:r>
            <a:endParaRPr lang="en-US" baseline="-25000" dirty="0"/>
          </a:p>
        </p:txBody>
      </p:sp>
      <p:sp>
        <p:nvSpPr>
          <p:cNvPr id="85" name="TextBox 84"/>
          <p:cNvSpPr txBox="1"/>
          <p:nvPr/>
        </p:nvSpPr>
        <p:spPr>
          <a:xfrm>
            <a:off x="1600200" y="4648200"/>
            <a:ext cx="332142" cy="369332"/>
          </a:xfrm>
          <a:prstGeom prst="rect">
            <a:avLst/>
          </a:prstGeom>
          <a:noFill/>
        </p:spPr>
        <p:txBody>
          <a:bodyPr wrap="none" rtlCol="0">
            <a:spAutoFit/>
          </a:bodyPr>
          <a:lstStyle/>
          <a:p>
            <a:r>
              <a:rPr lang="en-US" dirty="0" smtClean="0"/>
              <a:t>l</a:t>
            </a:r>
            <a:r>
              <a:rPr lang="en-US" baseline="-25000" dirty="0" smtClean="0"/>
              <a:t>1</a:t>
            </a:r>
            <a:endParaRPr lang="en-US" baseline="-25000" dirty="0"/>
          </a:p>
        </p:txBody>
      </p:sp>
      <p:cxnSp>
        <p:nvCxnSpPr>
          <p:cNvPr id="87" name="Straight Arrow Connector 86"/>
          <p:cNvCxnSpPr>
            <a:stCxn id="85" idx="0"/>
          </p:cNvCxnSpPr>
          <p:nvPr/>
        </p:nvCxnSpPr>
        <p:spPr>
          <a:xfrm flipV="1">
            <a:off x="1766271" y="3657600"/>
            <a:ext cx="824531" cy="9906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3352800" y="4648200"/>
            <a:ext cx="1371600" cy="646331"/>
          </a:xfrm>
          <a:prstGeom prst="rect">
            <a:avLst/>
          </a:prstGeom>
          <a:noFill/>
        </p:spPr>
        <p:txBody>
          <a:bodyPr wrap="square" rtlCol="0">
            <a:spAutoFit/>
          </a:bodyPr>
          <a:lstStyle/>
          <a:p>
            <a:r>
              <a:rPr lang="en-US" dirty="0" smtClean="0"/>
              <a:t>l=l</a:t>
            </a:r>
            <a:r>
              <a:rPr lang="en-US" baseline="-25000" dirty="0" smtClean="0"/>
              <a:t>1</a:t>
            </a:r>
            <a:r>
              <a:rPr lang="en-US" dirty="0" smtClean="0"/>
              <a:t>+l</a:t>
            </a:r>
            <a:r>
              <a:rPr lang="en-US" baseline="-25000" dirty="0" smtClean="0"/>
              <a:t>2</a:t>
            </a:r>
          </a:p>
          <a:p>
            <a:endParaRPr lang="en-US" dirty="0"/>
          </a:p>
        </p:txBody>
      </p:sp>
      <p:pic>
        <p:nvPicPr>
          <p:cNvPr id="2" name="Picture 1"/>
          <p:cNvPicPr>
            <a:picLocks noChangeAspect="1"/>
          </p:cNvPicPr>
          <p:nvPr/>
        </p:nvPicPr>
        <p:blipFill>
          <a:blip r:embed="rId3" cstate="print"/>
          <a:stretch>
            <a:fillRect/>
          </a:stretch>
        </p:blipFill>
        <p:spPr>
          <a:xfrm>
            <a:off x="5715000" y="2286000"/>
            <a:ext cx="2971800" cy="2751237"/>
          </a:xfrm>
          <a:prstGeom prst="rect">
            <a:avLst/>
          </a:prstGeom>
        </p:spPr>
      </p:pic>
      <p:pic>
        <p:nvPicPr>
          <p:cNvPr id="3" name="Picture 2"/>
          <p:cNvPicPr>
            <a:picLocks noChangeAspect="1"/>
          </p:cNvPicPr>
          <p:nvPr/>
        </p:nvPicPr>
        <p:blipFill>
          <a:blip r:embed="rId4" cstate="print"/>
          <a:stretch>
            <a:fillRect/>
          </a:stretch>
        </p:blipFill>
        <p:spPr>
          <a:xfrm>
            <a:off x="6477000" y="3581400"/>
            <a:ext cx="452284" cy="203200"/>
          </a:xfrm>
          <a:prstGeom prst="rect">
            <a:avLst/>
          </a:prstGeom>
        </p:spPr>
      </p:pic>
      <p:pic>
        <p:nvPicPr>
          <p:cNvPr id="4" name="Picture 3"/>
          <p:cNvPicPr>
            <a:picLocks noChangeAspect="1"/>
          </p:cNvPicPr>
          <p:nvPr/>
        </p:nvPicPr>
        <p:blipFill>
          <a:blip r:embed="rId5" cstate="print"/>
          <a:stretch>
            <a:fillRect/>
          </a:stretch>
        </p:blipFill>
        <p:spPr>
          <a:xfrm>
            <a:off x="6477000" y="4343400"/>
            <a:ext cx="458839" cy="203200"/>
          </a:xfrm>
          <a:prstGeom prst="rect">
            <a:avLst/>
          </a:prstGeom>
        </p:spPr>
      </p:pic>
      <p:pic>
        <p:nvPicPr>
          <p:cNvPr id="6" name="Picture 5"/>
          <p:cNvPicPr>
            <a:picLocks noChangeAspect="1"/>
          </p:cNvPicPr>
          <p:nvPr/>
        </p:nvPicPr>
        <p:blipFill>
          <a:blip r:embed="rId6" cstate="print"/>
          <a:stretch>
            <a:fillRect/>
          </a:stretch>
        </p:blipFill>
        <p:spPr>
          <a:xfrm>
            <a:off x="6400800" y="2819400"/>
            <a:ext cx="228985" cy="215900"/>
          </a:xfrm>
          <a:prstGeom prst="rect">
            <a:avLst/>
          </a:prstGeom>
        </p:spPr>
      </p:pic>
      <p:pic>
        <p:nvPicPr>
          <p:cNvPr id="7" name="Picture 6"/>
          <p:cNvPicPr>
            <a:picLocks noChangeAspect="1"/>
          </p:cNvPicPr>
          <p:nvPr/>
        </p:nvPicPr>
        <p:blipFill>
          <a:blip r:embed="rId7" cstate="print"/>
          <a:stretch>
            <a:fillRect/>
          </a:stretch>
        </p:blipFill>
        <p:spPr>
          <a:xfrm>
            <a:off x="7772400" y="2819400"/>
            <a:ext cx="209358" cy="215900"/>
          </a:xfrm>
          <a:prstGeom prst="rect">
            <a:avLst/>
          </a:prstGeom>
        </p:spPr>
      </p:pic>
      <p:pic>
        <p:nvPicPr>
          <p:cNvPr id="8" name="Picture 7"/>
          <p:cNvPicPr>
            <a:picLocks noChangeAspect="1"/>
          </p:cNvPicPr>
          <p:nvPr/>
        </p:nvPicPr>
        <p:blipFill>
          <a:blip r:embed="rId8" cstate="print"/>
          <a:stretch>
            <a:fillRect/>
          </a:stretch>
        </p:blipFill>
        <p:spPr>
          <a:xfrm>
            <a:off x="7543800" y="4724400"/>
            <a:ext cx="215900" cy="215900"/>
          </a:xfrm>
          <a:prstGeom prst="rect">
            <a:avLst/>
          </a:prstGeom>
        </p:spPr>
      </p:pic>
      <p:pic>
        <p:nvPicPr>
          <p:cNvPr id="9" name="Picture 8"/>
          <p:cNvPicPr>
            <a:picLocks noChangeAspect="1"/>
          </p:cNvPicPr>
          <p:nvPr/>
        </p:nvPicPr>
        <p:blipFill>
          <a:blip r:embed="rId8" cstate="print"/>
          <a:stretch>
            <a:fillRect/>
          </a:stretch>
        </p:blipFill>
        <p:spPr>
          <a:xfrm>
            <a:off x="7543800" y="3962400"/>
            <a:ext cx="215900" cy="215900"/>
          </a:xfrm>
          <a:prstGeom prst="rect">
            <a:avLst/>
          </a:prstGeom>
        </p:spPr>
      </p:pic>
      <p:cxnSp>
        <p:nvCxnSpPr>
          <p:cNvPr id="11" name="Straight Arrow Connector 10"/>
          <p:cNvCxnSpPr/>
          <p:nvPr/>
        </p:nvCxnSpPr>
        <p:spPr>
          <a:xfrm flipV="1">
            <a:off x="7467600" y="3886200"/>
            <a:ext cx="0" cy="22860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7467600" y="4724400"/>
            <a:ext cx="0" cy="22860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9" cstate="print"/>
          <a:stretch>
            <a:fillRect/>
          </a:stretch>
        </p:blipFill>
        <p:spPr>
          <a:xfrm>
            <a:off x="7543800" y="2438400"/>
            <a:ext cx="242070" cy="215900"/>
          </a:xfrm>
          <a:prstGeom prst="rect">
            <a:avLst/>
          </a:prstGeom>
        </p:spPr>
      </p:pic>
      <p:pic>
        <p:nvPicPr>
          <p:cNvPr id="13" name="Picture 12"/>
          <p:cNvPicPr>
            <a:picLocks noChangeAspect="1"/>
          </p:cNvPicPr>
          <p:nvPr/>
        </p:nvPicPr>
        <p:blipFill>
          <a:blip r:embed="rId10" cstate="print"/>
          <a:stretch>
            <a:fillRect/>
          </a:stretch>
        </p:blipFill>
        <p:spPr>
          <a:xfrm>
            <a:off x="8686800" y="3276600"/>
            <a:ext cx="248612" cy="215900"/>
          </a:xfrm>
          <a:prstGeom prst="rect">
            <a:avLst/>
          </a:prstGeom>
        </p:spPr>
      </p:pic>
      <p:pic>
        <p:nvPicPr>
          <p:cNvPr id="14" name="Picture 13"/>
          <p:cNvPicPr>
            <a:picLocks noChangeAspect="1"/>
          </p:cNvPicPr>
          <p:nvPr/>
        </p:nvPicPr>
        <p:blipFill>
          <a:blip r:embed="rId11" cstate="print"/>
          <a:stretch>
            <a:fillRect/>
          </a:stretch>
        </p:blipFill>
        <p:spPr>
          <a:xfrm>
            <a:off x="5486400" y="3276600"/>
            <a:ext cx="255155" cy="215900"/>
          </a:xfrm>
          <a:prstGeom prst="rect">
            <a:avLst/>
          </a:prstGeom>
        </p:spPr>
      </p:pic>
      <p:sp>
        <p:nvSpPr>
          <p:cNvPr id="15" name="TextBox 14"/>
          <p:cNvSpPr txBox="1"/>
          <p:nvPr/>
        </p:nvSpPr>
        <p:spPr>
          <a:xfrm>
            <a:off x="6172200" y="1600200"/>
            <a:ext cx="2057424" cy="400110"/>
          </a:xfrm>
          <a:prstGeom prst="rect">
            <a:avLst/>
          </a:prstGeom>
          <a:noFill/>
        </p:spPr>
        <p:txBody>
          <a:bodyPr wrap="none" rtlCol="0">
            <a:spAutoFit/>
          </a:bodyPr>
          <a:lstStyle/>
          <a:p>
            <a:r>
              <a:rPr lang="en-US" sz="2000" dirty="0" smtClean="0"/>
              <a:t>Magnetic Circuit</a:t>
            </a:r>
            <a:endParaRPr lang="en-US" sz="2000" dirty="0"/>
          </a:p>
        </p:txBody>
      </p:sp>
      <p:sp>
        <p:nvSpPr>
          <p:cNvPr id="16" name="TextBox 15"/>
          <p:cNvSpPr txBox="1"/>
          <p:nvPr/>
        </p:nvSpPr>
        <p:spPr>
          <a:xfrm>
            <a:off x="7162800" y="3886200"/>
            <a:ext cx="305718" cy="369332"/>
          </a:xfrm>
          <a:prstGeom prst="rect">
            <a:avLst/>
          </a:prstGeom>
          <a:noFill/>
        </p:spPr>
        <p:txBody>
          <a:bodyPr wrap="none" rtlCol="0">
            <a:spAutoFit/>
          </a:bodyPr>
          <a:lstStyle/>
          <a:p>
            <a:r>
              <a:rPr lang="en-US" dirty="0" smtClean="0"/>
              <a:t>+</a:t>
            </a:r>
            <a:endParaRPr lang="en-US" dirty="0"/>
          </a:p>
        </p:txBody>
      </p:sp>
      <p:sp>
        <p:nvSpPr>
          <p:cNvPr id="53" name="TextBox 52"/>
          <p:cNvSpPr txBox="1"/>
          <p:nvPr/>
        </p:nvSpPr>
        <p:spPr>
          <a:xfrm>
            <a:off x="7162800" y="3124200"/>
            <a:ext cx="305718" cy="369332"/>
          </a:xfrm>
          <a:prstGeom prst="rect">
            <a:avLst/>
          </a:prstGeom>
          <a:noFill/>
        </p:spPr>
        <p:txBody>
          <a:bodyPr wrap="none" rtlCol="0">
            <a:spAutoFit/>
          </a:bodyPr>
          <a:lstStyle/>
          <a:p>
            <a:r>
              <a:rPr lang="en-US" dirty="0" smtClean="0"/>
              <a:t>+</a:t>
            </a:r>
            <a:endParaRPr lang="en-US" dirty="0"/>
          </a:p>
        </p:txBody>
      </p:sp>
      <p:sp>
        <p:nvSpPr>
          <p:cNvPr id="17" name="TextBox 16"/>
          <p:cNvSpPr txBox="1"/>
          <p:nvPr/>
        </p:nvSpPr>
        <p:spPr>
          <a:xfrm>
            <a:off x="7162800" y="4495800"/>
            <a:ext cx="269425" cy="369332"/>
          </a:xfrm>
          <a:prstGeom prst="rect">
            <a:avLst/>
          </a:prstGeom>
          <a:noFill/>
        </p:spPr>
        <p:txBody>
          <a:bodyPr wrap="none" rtlCol="0">
            <a:spAutoFit/>
          </a:bodyPr>
          <a:lstStyle/>
          <a:p>
            <a:r>
              <a:rPr lang="en-US" dirty="0" smtClean="0"/>
              <a:t>-</a:t>
            </a:r>
            <a:endParaRPr lang="en-US" dirty="0"/>
          </a:p>
        </p:txBody>
      </p:sp>
      <p:sp>
        <p:nvSpPr>
          <p:cNvPr id="55" name="TextBox 54"/>
          <p:cNvSpPr txBox="1"/>
          <p:nvPr/>
        </p:nvSpPr>
        <p:spPr>
          <a:xfrm>
            <a:off x="7162800" y="3733800"/>
            <a:ext cx="269425" cy="369332"/>
          </a:xfrm>
          <a:prstGeom prst="rect">
            <a:avLst/>
          </a:prstGeom>
          <a:noFill/>
        </p:spPr>
        <p:txBody>
          <a:bodyPr wrap="none" rtlCol="0">
            <a:spAutoFit/>
          </a:bodyPr>
          <a:lstStyle/>
          <a:p>
            <a:r>
              <a:rPr lang="en-US" dirty="0" smtClean="0"/>
              <a:t>-</a:t>
            </a:r>
            <a:endParaRPr lang="en-US" dirty="0"/>
          </a:p>
        </p:txBody>
      </p:sp>
      <p:pic>
        <p:nvPicPr>
          <p:cNvPr id="5" name="Picture 4"/>
          <p:cNvPicPr>
            <a:picLocks noChangeAspect="1"/>
          </p:cNvPicPr>
          <p:nvPr/>
        </p:nvPicPr>
        <p:blipFill>
          <a:blip r:embed="rId12" cstate="print"/>
          <a:stretch>
            <a:fillRect/>
          </a:stretch>
        </p:blipFill>
        <p:spPr>
          <a:xfrm>
            <a:off x="5715000" y="5410200"/>
            <a:ext cx="1226312" cy="716788"/>
          </a:xfrm>
          <a:prstGeom prst="rect">
            <a:avLst/>
          </a:prstGeom>
        </p:spPr>
      </p:pic>
      <p:pic>
        <p:nvPicPr>
          <p:cNvPr id="10" name="Picture 9"/>
          <p:cNvPicPr>
            <a:picLocks noChangeAspect="1"/>
          </p:cNvPicPr>
          <p:nvPr/>
        </p:nvPicPr>
        <p:blipFill>
          <a:blip r:embed="rId13" cstate="print"/>
          <a:stretch>
            <a:fillRect/>
          </a:stretch>
        </p:blipFill>
        <p:spPr>
          <a:xfrm>
            <a:off x="7315200" y="5410200"/>
            <a:ext cx="1226312" cy="71678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1295400" y="914400"/>
            <a:ext cx="6572250" cy="2600325"/>
          </a:xfrm>
          <a:prstGeom prst="rect">
            <a:avLst/>
          </a:prstGeom>
          <a:noFill/>
          <a:ln w="9525">
            <a:noFill/>
            <a:miter lim="800000"/>
            <a:headEnd/>
            <a:tailEnd/>
          </a:ln>
        </p:spPr>
      </p:pic>
      <p:sp>
        <p:nvSpPr>
          <p:cNvPr id="25686" name="Text Box 86"/>
          <p:cNvSpPr txBox="1">
            <a:spLocks noChangeArrowheads="1"/>
          </p:cNvSpPr>
          <p:nvPr/>
        </p:nvSpPr>
        <p:spPr bwMode="auto">
          <a:xfrm>
            <a:off x="2236788" y="304800"/>
            <a:ext cx="4975225" cy="457200"/>
          </a:xfrm>
          <a:prstGeom prst="rect">
            <a:avLst/>
          </a:prstGeom>
          <a:noFill/>
          <a:ln w="9525">
            <a:noFill/>
            <a:miter lim="800000"/>
            <a:headEnd/>
            <a:tailEnd/>
          </a:ln>
          <a:effectLst/>
        </p:spPr>
        <p:txBody>
          <a:bodyPr wrap="none">
            <a:spAutoFit/>
          </a:bodyPr>
          <a:lstStyle/>
          <a:p>
            <a:pPr algn="ctr"/>
            <a:r>
              <a:rPr lang="en-US" sz="2400" i="1" u="sng"/>
              <a:t>Faraday Law and Magnetic Circuits</a:t>
            </a:r>
          </a:p>
        </p:txBody>
      </p:sp>
      <p:sp>
        <p:nvSpPr>
          <p:cNvPr id="25691" name="Text Box 91"/>
          <p:cNvSpPr txBox="1">
            <a:spLocks noChangeArrowheads="1"/>
          </p:cNvSpPr>
          <p:nvPr/>
        </p:nvSpPr>
        <p:spPr bwMode="auto">
          <a:xfrm>
            <a:off x="1112838" y="4708525"/>
            <a:ext cx="1546225" cy="396875"/>
          </a:xfrm>
          <a:prstGeom prst="rect">
            <a:avLst/>
          </a:prstGeom>
          <a:noFill/>
          <a:ln w="9525">
            <a:noFill/>
            <a:miter lim="800000"/>
            <a:headEnd/>
            <a:tailEnd/>
          </a:ln>
          <a:effectLst/>
        </p:spPr>
        <p:txBody>
          <a:bodyPr wrap="none">
            <a:spAutoFit/>
          </a:bodyPr>
          <a:lstStyle/>
          <a:p>
            <a:r>
              <a:rPr lang="en-US" sz="2000"/>
              <a:t>Flux linkage</a:t>
            </a:r>
          </a:p>
        </p:txBody>
      </p:sp>
      <p:sp>
        <p:nvSpPr>
          <p:cNvPr id="25696" name="Text Box 96"/>
          <p:cNvSpPr txBox="1">
            <a:spLocks noChangeArrowheads="1"/>
          </p:cNvSpPr>
          <p:nvPr/>
        </p:nvSpPr>
        <p:spPr bwMode="auto">
          <a:xfrm>
            <a:off x="0" y="6081713"/>
            <a:ext cx="5673725" cy="366712"/>
          </a:xfrm>
          <a:prstGeom prst="rect">
            <a:avLst/>
          </a:prstGeom>
          <a:noFill/>
          <a:ln w="9525">
            <a:noFill/>
            <a:miter lim="800000"/>
            <a:headEnd/>
            <a:tailEnd/>
          </a:ln>
          <a:effectLst/>
        </p:spPr>
        <p:txBody>
          <a:bodyPr wrap="none">
            <a:spAutoFit/>
          </a:bodyPr>
          <a:lstStyle/>
          <a:p>
            <a:r>
              <a:rPr lang="en-US"/>
              <a:t>Step 2: Estimate voltage v</a:t>
            </a:r>
            <a:r>
              <a:rPr lang="en-US" baseline="-25000"/>
              <a:t>2</a:t>
            </a:r>
            <a:r>
              <a:rPr lang="en-US"/>
              <a:t> due to time-varying flux…</a:t>
            </a:r>
            <a:endParaRPr lang="en-US" baseline="-25000"/>
          </a:p>
        </p:txBody>
      </p:sp>
      <p:sp>
        <p:nvSpPr>
          <p:cNvPr id="25701" name="Rectangle 101"/>
          <p:cNvSpPr>
            <a:spLocks noChangeArrowheads="1"/>
          </p:cNvSpPr>
          <p:nvPr/>
        </p:nvSpPr>
        <p:spPr bwMode="auto">
          <a:xfrm>
            <a:off x="7640638" y="5943600"/>
            <a:ext cx="1447800" cy="838200"/>
          </a:xfrm>
          <a:prstGeom prst="rect">
            <a:avLst/>
          </a:prstGeom>
          <a:noFill/>
          <a:ln w="9525">
            <a:solidFill>
              <a:schemeClr val="tx1"/>
            </a:solidFill>
            <a:miter lim="800000"/>
            <a:headEnd/>
            <a:tailEnd/>
          </a:ln>
          <a:effectLst/>
        </p:spPr>
        <p:txBody>
          <a:bodyPr wrap="none" anchor="ctr"/>
          <a:lstStyle/>
          <a:p>
            <a:endParaRPr lang="en-US"/>
          </a:p>
        </p:txBody>
      </p:sp>
      <p:sp>
        <p:nvSpPr>
          <p:cNvPr id="25702" name="Text Box 102"/>
          <p:cNvSpPr txBox="1">
            <a:spLocks noChangeArrowheads="1"/>
          </p:cNvSpPr>
          <p:nvPr/>
        </p:nvSpPr>
        <p:spPr bwMode="auto">
          <a:xfrm>
            <a:off x="0" y="5638800"/>
            <a:ext cx="5673725" cy="366713"/>
          </a:xfrm>
          <a:prstGeom prst="rect">
            <a:avLst/>
          </a:prstGeom>
          <a:noFill/>
          <a:ln w="9525">
            <a:noFill/>
            <a:miter lim="800000"/>
            <a:headEnd/>
            <a:tailEnd/>
          </a:ln>
          <a:effectLst/>
        </p:spPr>
        <p:txBody>
          <a:bodyPr wrap="none">
            <a:spAutoFit/>
          </a:bodyPr>
          <a:lstStyle/>
          <a:p>
            <a:r>
              <a:rPr lang="en-US" dirty="0"/>
              <a:t>Step 1: Estimate voltage v</a:t>
            </a:r>
            <a:r>
              <a:rPr lang="en-US" baseline="-25000" dirty="0"/>
              <a:t>1</a:t>
            </a:r>
            <a:r>
              <a:rPr lang="en-US" dirty="0"/>
              <a:t> due to time-varying flux…</a:t>
            </a:r>
            <a:endParaRPr lang="en-US" baseline="-25000" dirty="0"/>
          </a:p>
        </p:txBody>
      </p:sp>
      <p:sp>
        <p:nvSpPr>
          <p:cNvPr id="25707" name="Rectangle 107"/>
          <p:cNvSpPr>
            <a:spLocks noChangeArrowheads="1"/>
          </p:cNvSpPr>
          <p:nvPr/>
        </p:nvSpPr>
        <p:spPr bwMode="auto">
          <a:xfrm>
            <a:off x="152400" y="2057400"/>
            <a:ext cx="1185863" cy="366713"/>
          </a:xfrm>
          <a:prstGeom prst="rect">
            <a:avLst/>
          </a:prstGeom>
          <a:noFill/>
          <a:ln w="9525">
            <a:noFill/>
            <a:miter lim="800000"/>
            <a:headEnd/>
            <a:tailEnd/>
          </a:ln>
          <a:effectLst/>
        </p:spPr>
        <p:txBody>
          <a:bodyPr wrap="none">
            <a:spAutoFit/>
          </a:bodyPr>
          <a:lstStyle/>
          <a:p>
            <a:r>
              <a:rPr lang="en-US" dirty="0"/>
              <a:t>sinusoidal</a:t>
            </a:r>
          </a:p>
        </p:txBody>
      </p:sp>
      <p:sp>
        <p:nvSpPr>
          <p:cNvPr id="12" name="Text Box 5"/>
          <p:cNvSpPr txBox="1">
            <a:spLocks noChangeArrowheads="1"/>
          </p:cNvSpPr>
          <p:nvPr/>
        </p:nvSpPr>
        <p:spPr bwMode="auto">
          <a:xfrm>
            <a:off x="6324600" y="3429000"/>
            <a:ext cx="2463061" cy="369332"/>
          </a:xfrm>
          <a:prstGeom prst="rect">
            <a:avLst/>
          </a:prstGeom>
          <a:noFill/>
          <a:ln w="9525">
            <a:noFill/>
            <a:miter lim="800000"/>
            <a:headEnd/>
            <a:tailEnd/>
          </a:ln>
          <a:effectLst/>
        </p:spPr>
        <p:txBody>
          <a:bodyPr wrap="none">
            <a:spAutoFit/>
          </a:bodyPr>
          <a:lstStyle/>
          <a:p>
            <a:r>
              <a:rPr lang="en-US" i="1" dirty="0"/>
              <a:t>A</a:t>
            </a:r>
            <a:r>
              <a:rPr lang="en-US" dirty="0"/>
              <a:t> = cross-section area</a:t>
            </a:r>
          </a:p>
        </p:txBody>
      </p:sp>
      <p:sp>
        <p:nvSpPr>
          <p:cNvPr id="15" name="TextBox 14"/>
          <p:cNvSpPr txBox="1"/>
          <p:nvPr/>
        </p:nvSpPr>
        <p:spPr>
          <a:xfrm>
            <a:off x="2286000" y="1828800"/>
            <a:ext cx="378630" cy="923330"/>
          </a:xfrm>
          <a:prstGeom prst="rect">
            <a:avLst/>
          </a:prstGeom>
          <a:noFill/>
        </p:spPr>
        <p:txBody>
          <a:bodyPr wrap="none" rtlCol="0">
            <a:spAutoFit/>
          </a:bodyPr>
          <a:lstStyle/>
          <a:p>
            <a:pPr algn="ctr"/>
            <a:r>
              <a:rPr lang="en-US" dirty="0" smtClean="0"/>
              <a:t>+</a:t>
            </a:r>
          </a:p>
          <a:p>
            <a:pPr algn="ctr"/>
            <a:r>
              <a:rPr lang="en-US" dirty="0" smtClean="0"/>
              <a:t>v</a:t>
            </a:r>
            <a:r>
              <a:rPr lang="en-US" baseline="-25000" dirty="0" smtClean="0"/>
              <a:t>1</a:t>
            </a:r>
          </a:p>
          <a:p>
            <a:pPr algn="ctr"/>
            <a:r>
              <a:rPr lang="en-US" dirty="0" smtClean="0"/>
              <a:t>-</a:t>
            </a:r>
            <a:endParaRPr lang="en-US" dirty="0"/>
          </a:p>
        </p:txBody>
      </p:sp>
      <p:sp>
        <p:nvSpPr>
          <p:cNvPr id="16" name="TextBox 15"/>
          <p:cNvSpPr txBox="1"/>
          <p:nvPr/>
        </p:nvSpPr>
        <p:spPr>
          <a:xfrm>
            <a:off x="6553200" y="1828800"/>
            <a:ext cx="378630" cy="923330"/>
          </a:xfrm>
          <a:prstGeom prst="rect">
            <a:avLst/>
          </a:prstGeom>
          <a:noFill/>
        </p:spPr>
        <p:txBody>
          <a:bodyPr wrap="none" rtlCol="0">
            <a:spAutoFit/>
          </a:bodyPr>
          <a:lstStyle/>
          <a:p>
            <a:pPr algn="ctr"/>
            <a:r>
              <a:rPr lang="en-US" dirty="0" smtClean="0"/>
              <a:t>+</a:t>
            </a:r>
          </a:p>
          <a:p>
            <a:pPr algn="ctr"/>
            <a:r>
              <a:rPr lang="en-US" dirty="0" smtClean="0"/>
              <a:t>v</a:t>
            </a:r>
            <a:r>
              <a:rPr lang="en-US" baseline="-25000" dirty="0" smtClean="0"/>
              <a:t>2</a:t>
            </a:r>
          </a:p>
          <a:p>
            <a:pPr algn="ctr"/>
            <a:r>
              <a:rPr lang="en-US" dirty="0" smtClean="0"/>
              <a:t>-</a:t>
            </a:r>
            <a:endParaRPr lang="en-US" dirty="0"/>
          </a:p>
        </p:txBody>
      </p:sp>
      <p:cxnSp>
        <p:nvCxnSpPr>
          <p:cNvPr id="19" name="Straight Arrow Connector 18"/>
          <p:cNvCxnSpPr/>
          <p:nvPr/>
        </p:nvCxnSpPr>
        <p:spPr>
          <a:xfrm>
            <a:off x="4267200" y="1219200"/>
            <a:ext cx="609600" cy="15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886200" y="990600"/>
            <a:ext cx="377026" cy="400110"/>
          </a:xfrm>
          <a:prstGeom prst="rect">
            <a:avLst/>
          </a:prstGeom>
          <a:noFill/>
        </p:spPr>
        <p:txBody>
          <a:bodyPr wrap="none" rtlCol="0">
            <a:spAutoFit/>
          </a:bodyPr>
          <a:lstStyle/>
          <a:p>
            <a:r>
              <a:rPr lang="az-Cyrl-AZ" sz="2000" i="1" dirty="0" smtClean="0"/>
              <a:t>Ф</a:t>
            </a:r>
            <a:endParaRPr lang="en-US" sz="2000" i="1" dirty="0"/>
          </a:p>
        </p:txBody>
      </p:sp>
      <p:sp>
        <p:nvSpPr>
          <p:cNvPr id="21" name="TextBox 20"/>
          <p:cNvSpPr txBox="1"/>
          <p:nvPr/>
        </p:nvSpPr>
        <p:spPr>
          <a:xfrm>
            <a:off x="3962400" y="2057400"/>
            <a:ext cx="412292" cy="369332"/>
          </a:xfrm>
          <a:prstGeom prst="rect">
            <a:avLst/>
          </a:prstGeom>
          <a:noFill/>
        </p:spPr>
        <p:txBody>
          <a:bodyPr wrap="none" rtlCol="0">
            <a:spAutoFit/>
          </a:bodyPr>
          <a:lstStyle/>
          <a:p>
            <a:r>
              <a:rPr lang="en-US" dirty="0" smtClean="0"/>
              <a:t>N</a:t>
            </a:r>
            <a:r>
              <a:rPr lang="en-US" baseline="-25000" dirty="0" smtClean="0"/>
              <a:t>1</a:t>
            </a:r>
            <a:endParaRPr lang="en-US" baseline="-25000" dirty="0"/>
          </a:p>
        </p:txBody>
      </p:sp>
      <p:sp>
        <p:nvSpPr>
          <p:cNvPr id="22" name="TextBox 21"/>
          <p:cNvSpPr txBox="1"/>
          <p:nvPr/>
        </p:nvSpPr>
        <p:spPr>
          <a:xfrm>
            <a:off x="4648200" y="2057400"/>
            <a:ext cx="412292" cy="369332"/>
          </a:xfrm>
          <a:prstGeom prst="rect">
            <a:avLst/>
          </a:prstGeom>
          <a:noFill/>
        </p:spPr>
        <p:txBody>
          <a:bodyPr wrap="none" rtlCol="0">
            <a:spAutoFit/>
          </a:bodyPr>
          <a:lstStyle/>
          <a:p>
            <a:r>
              <a:rPr lang="en-US" dirty="0" smtClean="0"/>
              <a:t>N</a:t>
            </a:r>
            <a:r>
              <a:rPr lang="en-US" baseline="-25000" dirty="0" smtClean="0"/>
              <a:t>2</a:t>
            </a:r>
            <a:endParaRPr lang="en-US" baseline="-25000" dirty="0"/>
          </a:p>
        </p:txBody>
      </p:sp>
      <p:sp>
        <p:nvSpPr>
          <p:cNvPr id="23" name="TextBox 22"/>
          <p:cNvSpPr txBox="1"/>
          <p:nvPr/>
        </p:nvSpPr>
        <p:spPr>
          <a:xfrm>
            <a:off x="1295400" y="1676400"/>
            <a:ext cx="306494" cy="1200329"/>
          </a:xfrm>
          <a:prstGeom prst="rect">
            <a:avLst/>
          </a:prstGeom>
          <a:noFill/>
        </p:spPr>
        <p:txBody>
          <a:bodyPr wrap="none" rtlCol="0">
            <a:spAutoFit/>
          </a:bodyPr>
          <a:lstStyle/>
          <a:p>
            <a:pPr algn="ctr"/>
            <a:r>
              <a:rPr lang="en-US" dirty="0" smtClean="0"/>
              <a:t>+</a:t>
            </a:r>
          </a:p>
          <a:p>
            <a:pPr algn="ctr"/>
            <a:endParaRPr lang="en-US" dirty="0" smtClean="0"/>
          </a:p>
          <a:p>
            <a:pPr algn="ctr"/>
            <a:endParaRPr lang="en-US" dirty="0" smtClean="0"/>
          </a:p>
          <a:p>
            <a:pPr algn="ctr"/>
            <a:r>
              <a:rPr lang="en-US" dirty="0" smtClean="0"/>
              <a:t>-</a:t>
            </a:r>
            <a:endParaRPr lang="en-US" dirty="0"/>
          </a:p>
        </p:txBody>
      </p:sp>
      <p:sp>
        <p:nvSpPr>
          <p:cNvPr id="25" name="TextBox 24"/>
          <p:cNvSpPr txBox="1"/>
          <p:nvPr/>
        </p:nvSpPr>
        <p:spPr>
          <a:xfrm>
            <a:off x="1905000" y="1219200"/>
            <a:ext cx="335348" cy="369332"/>
          </a:xfrm>
          <a:prstGeom prst="rect">
            <a:avLst/>
          </a:prstGeom>
          <a:noFill/>
        </p:spPr>
        <p:txBody>
          <a:bodyPr wrap="none" rtlCol="0">
            <a:spAutoFit/>
          </a:bodyPr>
          <a:lstStyle/>
          <a:p>
            <a:r>
              <a:rPr lang="en-US" i="1" dirty="0" smtClean="0"/>
              <a:t>i</a:t>
            </a:r>
            <a:r>
              <a:rPr lang="en-US" baseline="-25000" dirty="0" smtClean="0"/>
              <a:t>1</a:t>
            </a:r>
            <a:endParaRPr lang="en-US" baseline="-25000" dirty="0"/>
          </a:p>
        </p:txBody>
      </p:sp>
      <p:cxnSp>
        <p:nvCxnSpPr>
          <p:cNvPr id="27" name="Straight Arrow Connector 26"/>
          <p:cNvCxnSpPr/>
          <p:nvPr/>
        </p:nvCxnSpPr>
        <p:spPr>
          <a:xfrm>
            <a:off x="1752600" y="1600200"/>
            <a:ext cx="609600" cy="15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086600" y="1219200"/>
            <a:ext cx="335348" cy="369332"/>
          </a:xfrm>
          <a:prstGeom prst="rect">
            <a:avLst/>
          </a:prstGeom>
          <a:noFill/>
        </p:spPr>
        <p:txBody>
          <a:bodyPr wrap="none" rtlCol="0">
            <a:spAutoFit/>
          </a:bodyPr>
          <a:lstStyle/>
          <a:p>
            <a:r>
              <a:rPr lang="en-US" i="1" dirty="0" smtClean="0"/>
              <a:t>i</a:t>
            </a:r>
            <a:r>
              <a:rPr lang="en-US" baseline="-25000" dirty="0" smtClean="0"/>
              <a:t>2</a:t>
            </a:r>
            <a:endParaRPr lang="en-US" baseline="-25000" dirty="0"/>
          </a:p>
        </p:txBody>
      </p:sp>
      <p:cxnSp>
        <p:nvCxnSpPr>
          <p:cNvPr id="30" name="Straight Arrow Connector 29"/>
          <p:cNvCxnSpPr/>
          <p:nvPr/>
        </p:nvCxnSpPr>
        <p:spPr>
          <a:xfrm>
            <a:off x="6934200" y="1600200"/>
            <a:ext cx="609600" cy="15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848600" y="1981200"/>
            <a:ext cx="675185" cy="369332"/>
          </a:xfrm>
          <a:prstGeom prst="rect">
            <a:avLst/>
          </a:prstGeom>
          <a:noFill/>
        </p:spPr>
        <p:txBody>
          <a:bodyPr wrap="none" rtlCol="0">
            <a:spAutoFit/>
          </a:bodyPr>
          <a:lstStyle/>
          <a:p>
            <a:r>
              <a:rPr lang="en-US" dirty="0" smtClean="0"/>
              <a:t>Load</a:t>
            </a:r>
            <a:endParaRPr lang="en-US" dirty="0"/>
          </a:p>
        </p:txBody>
      </p:sp>
      <p:sp>
        <p:nvSpPr>
          <p:cNvPr id="33" name="TextBox 32"/>
          <p:cNvSpPr txBox="1"/>
          <p:nvPr/>
        </p:nvSpPr>
        <p:spPr>
          <a:xfrm>
            <a:off x="1981200" y="2895600"/>
            <a:ext cx="975332" cy="369332"/>
          </a:xfrm>
          <a:prstGeom prst="rect">
            <a:avLst/>
          </a:prstGeom>
          <a:noFill/>
        </p:spPr>
        <p:txBody>
          <a:bodyPr wrap="none" rtlCol="0">
            <a:spAutoFit/>
          </a:bodyPr>
          <a:lstStyle/>
          <a:p>
            <a:r>
              <a:rPr lang="en-US" dirty="0" smtClean="0"/>
              <a:t>Primary</a:t>
            </a:r>
            <a:endParaRPr lang="en-US" dirty="0"/>
          </a:p>
        </p:txBody>
      </p:sp>
      <p:sp>
        <p:nvSpPr>
          <p:cNvPr id="34" name="TextBox 33"/>
          <p:cNvSpPr txBox="1"/>
          <p:nvPr/>
        </p:nvSpPr>
        <p:spPr>
          <a:xfrm>
            <a:off x="6172200" y="2895600"/>
            <a:ext cx="1239442" cy="369332"/>
          </a:xfrm>
          <a:prstGeom prst="rect">
            <a:avLst/>
          </a:prstGeom>
          <a:noFill/>
        </p:spPr>
        <p:txBody>
          <a:bodyPr wrap="none" rtlCol="0">
            <a:spAutoFit/>
          </a:bodyPr>
          <a:lstStyle/>
          <a:p>
            <a:r>
              <a:rPr lang="en-US" dirty="0" smtClean="0"/>
              <a:t>Secondary</a:t>
            </a:r>
            <a:endParaRPr lang="en-US" dirty="0"/>
          </a:p>
        </p:txBody>
      </p:sp>
      <p:sp>
        <p:nvSpPr>
          <p:cNvPr id="35" name="TextBox 34"/>
          <p:cNvSpPr txBox="1"/>
          <p:nvPr/>
        </p:nvSpPr>
        <p:spPr>
          <a:xfrm>
            <a:off x="3352800" y="3505200"/>
            <a:ext cx="2295821" cy="369332"/>
          </a:xfrm>
          <a:prstGeom prst="rect">
            <a:avLst/>
          </a:prstGeom>
          <a:noFill/>
        </p:spPr>
        <p:txBody>
          <a:bodyPr wrap="none" rtlCol="0">
            <a:spAutoFit/>
          </a:bodyPr>
          <a:lstStyle/>
          <a:p>
            <a:r>
              <a:rPr lang="en-US" dirty="0" smtClean="0"/>
              <a:t>Laminated Iron Core</a:t>
            </a:r>
            <a:endParaRPr lang="en-US" dirty="0"/>
          </a:p>
        </p:txBody>
      </p:sp>
      <p:pic>
        <p:nvPicPr>
          <p:cNvPr id="2" name="Picture 1"/>
          <p:cNvPicPr>
            <a:picLocks noChangeAspect="1"/>
          </p:cNvPicPr>
          <p:nvPr/>
        </p:nvPicPr>
        <p:blipFill>
          <a:blip r:embed="rId3" cstate="print"/>
          <a:stretch>
            <a:fillRect/>
          </a:stretch>
        </p:blipFill>
        <p:spPr>
          <a:xfrm>
            <a:off x="3581400" y="4800600"/>
            <a:ext cx="1079500" cy="224536"/>
          </a:xfrm>
          <a:prstGeom prst="rect">
            <a:avLst/>
          </a:prstGeom>
        </p:spPr>
      </p:pic>
      <p:pic>
        <p:nvPicPr>
          <p:cNvPr id="3" name="Picture 2"/>
          <p:cNvPicPr>
            <a:picLocks noChangeAspect="1"/>
          </p:cNvPicPr>
          <p:nvPr/>
        </p:nvPicPr>
        <p:blipFill>
          <a:blip r:embed="rId4" cstate="print"/>
          <a:stretch>
            <a:fillRect/>
          </a:stretch>
        </p:blipFill>
        <p:spPr>
          <a:xfrm>
            <a:off x="5638800" y="4572000"/>
            <a:ext cx="949960" cy="647700"/>
          </a:xfrm>
          <a:prstGeom prst="rect">
            <a:avLst/>
          </a:prstGeom>
        </p:spPr>
      </p:pic>
      <p:pic>
        <p:nvPicPr>
          <p:cNvPr id="4" name="Picture 3"/>
          <p:cNvPicPr>
            <a:picLocks noChangeAspect="1"/>
          </p:cNvPicPr>
          <p:nvPr/>
        </p:nvPicPr>
        <p:blipFill>
          <a:blip r:embed="rId5" cstate="print"/>
          <a:stretch>
            <a:fillRect/>
          </a:stretch>
        </p:blipFill>
        <p:spPr>
          <a:xfrm>
            <a:off x="6934200" y="6019800"/>
            <a:ext cx="647700" cy="6217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96" grpId="0"/>
      <p:bldP spid="25701" grpId="0" animBg="1"/>
      <p:bldP spid="2570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895600" y="304800"/>
            <a:ext cx="3913251" cy="461665"/>
          </a:xfrm>
          <a:prstGeom prst="rect">
            <a:avLst/>
          </a:prstGeom>
          <a:noFill/>
          <a:ln w="9525">
            <a:noFill/>
            <a:miter lim="800000"/>
            <a:headEnd/>
            <a:tailEnd/>
          </a:ln>
          <a:effectLst/>
        </p:spPr>
        <p:txBody>
          <a:bodyPr wrap="none">
            <a:spAutoFit/>
          </a:bodyPr>
          <a:lstStyle/>
          <a:p>
            <a:r>
              <a:rPr lang="en-US" sz="2400" i="1" u="sng" dirty="0" smtClean="0"/>
              <a:t>Complex Magnetic Systems</a:t>
            </a:r>
            <a:endParaRPr lang="en-US" sz="2400" i="1" u="sng" dirty="0"/>
          </a:p>
        </p:txBody>
      </p:sp>
      <p:sp>
        <p:nvSpPr>
          <p:cNvPr id="3" name="TextBox 2"/>
          <p:cNvSpPr txBox="1"/>
          <p:nvPr/>
        </p:nvSpPr>
        <p:spPr>
          <a:xfrm>
            <a:off x="1371600" y="4514910"/>
            <a:ext cx="6696064" cy="369332"/>
          </a:xfrm>
          <a:prstGeom prst="rect">
            <a:avLst/>
          </a:prstGeom>
          <a:noFill/>
        </p:spPr>
        <p:txBody>
          <a:bodyPr wrap="none" rtlCol="0">
            <a:spAutoFit/>
          </a:bodyPr>
          <a:lstStyle/>
          <a:p>
            <a:r>
              <a:rPr lang="en-US" i="1" dirty="0" smtClean="0"/>
              <a:t>Magnetic Circuits:  Reduce Maxwell to (scalar) circuit problem</a:t>
            </a:r>
          </a:p>
        </p:txBody>
      </p:sp>
      <p:sp>
        <p:nvSpPr>
          <p:cNvPr id="4" name="TextBox 3"/>
          <p:cNvSpPr txBox="1"/>
          <p:nvPr/>
        </p:nvSpPr>
        <p:spPr>
          <a:xfrm>
            <a:off x="1371600" y="5898178"/>
            <a:ext cx="7467109" cy="369332"/>
          </a:xfrm>
          <a:prstGeom prst="rect">
            <a:avLst/>
          </a:prstGeom>
          <a:noFill/>
        </p:spPr>
        <p:txBody>
          <a:bodyPr wrap="none" rtlCol="0">
            <a:spAutoFit/>
          </a:bodyPr>
          <a:lstStyle/>
          <a:p>
            <a:r>
              <a:rPr lang="en-US" i="1" dirty="0" smtClean="0"/>
              <a:t>Energy Method:      Look at change in stored energy to calculate force</a:t>
            </a:r>
            <a:endParaRPr lang="en-US" i="1" dirty="0"/>
          </a:p>
        </p:txBody>
      </p:sp>
      <p:sp>
        <p:nvSpPr>
          <p:cNvPr id="9" name="Text Box 15"/>
          <p:cNvSpPr txBox="1">
            <a:spLocks noChangeArrowheads="1"/>
          </p:cNvSpPr>
          <p:nvPr/>
        </p:nvSpPr>
        <p:spPr bwMode="auto">
          <a:xfrm>
            <a:off x="515938" y="957263"/>
            <a:ext cx="1465262" cy="366712"/>
          </a:xfrm>
          <a:prstGeom prst="rect">
            <a:avLst/>
          </a:prstGeom>
          <a:noFill/>
          <a:ln w="9525">
            <a:noFill/>
            <a:miter lim="800000"/>
            <a:headEnd/>
            <a:tailEnd/>
          </a:ln>
          <a:effectLst/>
        </p:spPr>
        <p:txBody>
          <a:bodyPr wrap="none">
            <a:spAutoFit/>
          </a:bodyPr>
          <a:lstStyle/>
          <a:p>
            <a:r>
              <a:rPr lang="en-US"/>
              <a:t>DC Brushless</a:t>
            </a:r>
          </a:p>
        </p:txBody>
      </p:sp>
      <p:sp>
        <p:nvSpPr>
          <p:cNvPr id="10" name="Text Box 16"/>
          <p:cNvSpPr txBox="1">
            <a:spLocks noChangeArrowheads="1"/>
          </p:cNvSpPr>
          <p:nvPr/>
        </p:nvSpPr>
        <p:spPr bwMode="auto">
          <a:xfrm>
            <a:off x="2801938" y="954088"/>
            <a:ext cx="1631950" cy="366712"/>
          </a:xfrm>
          <a:prstGeom prst="rect">
            <a:avLst/>
          </a:prstGeom>
          <a:noFill/>
          <a:ln w="9525">
            <a:noFill/>
            <a:miter lim="800000"/>
            <a:headEnd/>
            <a:tailEnd/>
          </a:ln>
          <a:effectLst/>
        </p:spPr>
        <p:txBody>
          <a:bodyPr wrap="none">
            <a:spAutoFit/>
          </a:bodyPr>
          <a:lstStyle/>
          <a:p>
            <a:r>
              <a:rPr lang="en-US"/>
              <a:t>Stepper Motor</a:t>
            </a:r>
          </a:p>
        </p:txBody>
      </p:sp>
      <p:sp>
        <p:nvSpPr>
          <p:cNvPr id="11" name="Text Box 17"/>
          <p:cNvSpPr txBox="1">
            <a:spLocks noChangeArrowheads="1"/>
          </p:cNvSpPr>
          <p:nvPr/>
        </p:nvSpPr>
        <p:spPr bwMode="auto">
          <a:xfrm>
            <a:off x="4724400" y="949325"/>
            <a:ext cx="1976438" cy="366713"/>
          </a:xfrm>
          <a:prstGeom prst="rect">
            <a:avLst/>
          </a:prstGeom>
          <a:noFill/>
          <a:ln w="9525">
            <a:noFill/>
            <a:miter lim="800000"/>
            <a:headEnd/>
            <a:tailEnd/>
          </a:ln>
          <a:effectLst/>
        </p:spPr>
        <p:txBody>
          <a:bodyPr wrap="none">
            <a:spAutoFit/>
          </a:bodyPr>
          <a:lstStyle/>
          <a:p>
            <a:r>
              <a:rPr lang="en-US"/>
              <a:t>Reluctance Motor</a:t>
            </a:r>
          </a:p>
        </p:txBody>
      </p:sp>
      <p:sp>
        <p:nvSpPr>
          <p:cNvPr id="12" name="Text Box 18"/>
          <p:cNvSpPr txBox="1">
            <a:spLocks noChangeArrowheads="1"/>
          </p:cNvSpPr>
          <p:nvPr/>
        </p:nvSpPr>
        <p:spPr bwMode="auto">
          <a:xfrm>
            <a:off x="6934200" y="944563"/>
            <a:ext cx="1795463" cy="366712"/>
          </a:xfrm>
          <a:prstGeom prst="rect">
            <a:avLst/>
          </a:prstGeom>
          <a:noFill/>
          <a:ln w="9525">
            <a:noFill/>
            <a:miter lim="800000"/>
            <a:headEnd/>
            <a:tailEnd/>
          </a:ln>
          <a:effectLst/>
        </p:spPr>
        <p:txBody>
          <a:bodyPr wrap="none">
            <a:spAutoFit/>
          </a:bodyPr>
          <a:lstStyle/>
          <a:p>
            <a:r>
              <a:rPr lang="en-US"/>
              <a:t>Induction Motor</a:t>
            </a:r>
          </a:p>
        </p:txBody>
      </p:sp>
      <p:sp>
        <p:nvSpPr>
          <p:cNvPr id="24" name="TextBox 23"/>
          <p:cNvSpPr txBox="1"/>
          <p:nvPr/>
        </p:nvSpPr>
        <p:spPr>
          <a:xfrm>
            <a:off x="271538" y="3810000"/>
            <a:ext cx="2014462" cy="400110"/>
          </a:xfrm>
          <a:prstGeom prst="rect">
            <a:avLst/>
          </a:prstGeom>
          <a:noFill/>
        </p:spPr>
        <p:txBody>
          <a:bodyPr wrap="none" rtlCol="0">
            <a:spAutoFit/>
          </a:bodyPr>
          <a:lstStyle/>
          <a:p>
            <a:r>
              <a:rPr lang="en-US" sz="2000" dirty="0" smtClean="0"/>
              <a:t>Powerful tools…</a:t>
            </a:r>
            <a:endParaRPr lang="en-US" sz="2000" dirty="0"/>
          </a:p>
        </p:txBody>
      </p:sp>
      <p:sp>
        <p:nvSpPr>
          <p:cNvPr id="22" name="TextBox 21"/>
          <p:cNvSpPr txBox="1"/>
          <p:nvPr/>
        </p:nvSpPr>
        <p:spPr>
          <a:xfrm>
            <a:off x="3124200" y="5029200"/>
            <a:ext cx="4093914" cy="400110"/>
          </a:xfrm>
          <a:prstGeom prst="rect">
            <a:avLst/>
          </a:prstGeom>
          <a:noFill/>
        </p:spPr>
        <p:txBody>
          <a:bodyPr wrap="none" rtlCol="0">
            <a:spAutoFit/>
          </a:bodyPr>
          <a:lstStyle/>
          <a:p>
            <a:r>
              <a:rPr lang="en-US" sz="2000" dirty="0" smtClean="0">
                <a:solidFill>
                  <a:srgbClr val="5B98D2"/>
                </a:solidFill>
              </a:rPr>
              <a:t>Makes it easy to calculate </a:t>
            </a:r>
            <a:r>
              <a:rPr lang="en-US" sz="2000" i="1" dirty="0" smtClean="0">
                <a:solidFill>
                  <a:srgbClr val="5B98D2"/>
                </a:solidFill>
              </a:rPr>
              <a:t>B</a:t>
            </a:r>
            <a:r>
              <a:rPr lang="en-US" sz="2000" dirty="0" smtClean="0">
                <a:solidFill>
                  <a:srgbClr val="5B98D2"/>
                </a:solidFill>
              </a:rPr>
              <a:t>, </a:t>
            </a:r>
            <a:r>
              <a:rPr lang="en-US" sz="2000" i="1" dirty="0" smtClean="0">
                <a:solidFill>
                  <a:srgbClr val="5B98D2"/>
                </a:solidFill>
              </a:rPr>
              <a:t>H</a:t>
            </a:r>
            <a:r>
              <a:rPr lang="en-US" sz="2000" dirty="0" smtClean="0">
                <a:solidFill>
                  <a:srgbClr val="5B98D2"/>
                </a:solidFill>
              </a:rPr>
              <a:t>, </a:t>
            </a:r>
            <a:r>
              <a:rPr lang="en-US" sz="2000" i="1" dirty="0" err="1" smtClean="0">
                <a:solidFill>
                  <a:srgbClr val="5B98D2"/>
                </a:solidFill>
                <a:latin typeface="Symbol" pitchFamily="18" charset="2"/>
              </a:rPr>
              <a:t>λ</a:t>
            </a:r>
            <a:endParaRPr lang="en-US" sz="2000" i="1" dirty="0">
              <a:solidFill>
                <a:srgbClr val="5B98D2"/>
              </a:solidFill>
              <a:latin typeface="Symbol" pitchFamily="18" charset="2"/>
            </a:endParaRPr>
          </a:p>
        </p:txBody>
      </p:sp>
      <p:pic>
        <p:nvPicPr>
          <p:cNvPr id="17" name="Picture 16"/>
          <p:cNvPicPr>
            <a:picLocks noChangeAspect="1"/>
          </p:cNvPicPr>
          <p:nvPr/>
        </p:nvPicPr>
        <p:blipFill>
          <a:blip r:embed="rId2" cstate="print"/>
          <a:stretch>
            <a:fillRect/>
          </a:stretch>
        </p:blipFill>
        <p:spPr>
          <a:xfrm>
            <a:off x="2895600" y="1447800"/>
            <a:ext cx="1371600" cy="1371600"/>
          </a:xfrm>
          <a:prstGeom prst="rect">
            <a:avLst/>
          </a:prstGeom>
        </p:spPr>
      </p:pic>
      <p:pic>
        <p:nvPicPr>
          <p:cNvPr id="18" name="Picture 17"/>
          <p:cNvPicPr>
            <a:picLocks noChangeAspect="1"/>
          </p:cNvPicPr>
          <p:nvPr/>
        </p:nvPicPr>
        <p:blipFill>
          <a:blip r:embed="rId3" cstate="print"/>
          <a:stretch>
            <a:fillRect/>
          </a:stretch>
        </p:blipFill>
        <p:spPr>
          <a:xfrm>
            <a:off x="609600" y="1447800"/>
            <a:ext cx="1371600" cy="1371600"/>
          </a:xfrm>
          <a:prstGeom prst="rect">
            <a:avLst/>
          </a:prstGeom>
        </p:spPr>
      </p:pic>
      <p:pic>
        <p:nvPicPr>
          <p:cNvPr id="19" name="Picture 18"/>
          <p:cNvPicPr>
            <a:picLocks noChangeAspect="1"/>
          </p:cNvPicPr>
          <p:nvPr/>
        </p:nvPicPr>
        <p:blipFill>
          <a:blip r:embed="rId4" cstate="print"/>
          <a:stretch>
            <a:fillRect/>
          </a:stretch>
        </p:blipFill>
        <p:spPr>
          <a:xfrm>
            <a:off x="5029200" y="1447800"/>
            <a:ext cx="1371600" cy="1371600"/>
          </a:xfrm>
          <a:prstGeom prst="rect">
            <a:avLst/>
          </a:prstGeom>
        </p:spPr>
      </p:pic>
      <p:pic>
        <p:nvPicPr>
          <p:cNvPr id="21" name="Picture 20"/>
          <p:cNvPicPr>
            <a:picLocks noChangeAspect="1"/>
          </p:cNvPicPr>
          <p:nvPr/>
        </p:nvPicPr>
        <p:blipFill>
          <a:blip r:embed="rId5" cstate="print"/>
          <a:stretch>
            <a:fillRect/>
          </a:stretch>
        </p:blipFill>
        <p:spPr>
          <a:xfrm>
            <a:off x="7162800" y="1447800"/>
            <a:ext cx="1371600" cy="13716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3124200" y="304800"/>
            <a:ext cx="3816350" cy="457200"/>
          </a:xfrm>
          <a:prstGeom prst="rect">
            <a:avLst/>
          </a:prstGeom>
          <a:noFill/>
          <a:ln w="9525">
            <a:noFill/>
            <a:miter lim="800000"/>
            <a:headEnd/>
            <a:tailEnd/>
          </a:ln>
        </p:spPr>
        <p:txBody>
          <a:bodyPr wrap="none">
            <a:spAutoFit/>
          </a:bodyPr>
          <a:lstStyle/>
          <a:p>
            <a:pPr algn="l"/>
            <a:r>
              <a:rPr lang="en-US" sz="2400" i="1" u="sng" dirty="0"/>
              <a:t>Stored Energy in Inductors</a:t>
            </a:r>
          </a:p>
        </p:txBody>
      </p:sp>
      <p:sp>
        <p:nvSpPr>
          <p:cNvPr id="1030" name="Text Box 6"/>
          <p:cNvSpPr txBox="1">
            <a:spLocks noChangeArrowheads="1"/>
          </p:cNvSpPr>
          <p:nvPr/>
        </p:nvSpPr>
        <p:spPr bwMode="auto">
          <a:xfrm>
            <a:off x="381000" y="1371600"/>
            <a:ext cx="4992072" cy="369332"/>
          </a:xfrm>
          <a:prstGeom prst="rect">
            <a:avLst/>
          </a:prstGeom>
          <a:noFill/>
          <a:ln w="9525">
            <a:noFill/>
            <a:miter lim="800000"/>
            <a:headEnd/>
            <a:tailEnd/>
          </a:ln>
        </p:spPr>
        <p:txBody>
          <a:bodyPr wrap="none">
            <a:spAutoFit/>
          </a:bodyPr>
          <a:lstStyle/>
          <a:p>
            <a:r>
              <a:rPr lang="en-US" dirty="0"/>
              <a:t>In the absence of mechanical </a:t>
            </a:r>
            <a:r>
              <a:rPr lang="en-US" dirty="0" smtClean="0"/>
              <a:t>displacement…</a:t>
            </a:r>
            <a:endParaRPr lang="en-US" dirty="0"/>
          </a:p>
        </p:txBody>
      </p:sp>
      <p:sp>
        <p:nvSpPr>
          <p:cNvPr id="22535" name="Text Box 6"/>
          <p:cNvSpPr txBox="1">
            <a:spLocks noChangeArrowheads="1"/>
          </p:cNvSpPr>
          <p:nvPr/>
        </p:nvSpPr>
        <p:spPr bwMode="auto">
          <a:xfrm>
            <a:off x="228600" y="4114800"/>
            <a:ext cx="2374900" cy="366713"/>
          </a:xfrm>
          <a:prstGeom prst="rect">
            <a:avLst/>
          </a:prstGeom>
          <a:noFill/>
          <a:ln w="9525">
            <a:noFill/>
            <a:miter lim="800000"/>
            <a:headEnd/>
            <a:tailEnd/>
          </a:ln>
        </p:spPr>
        <p:txBody>
          <a:bodyPr wrap="none">
            <a:spAutoFit/>
          </a:bodyPr>
          <a:lstStyle/>
          <a:p>
            <a:r>
              <a:rPr lang="en-US" dirty="0"/>
              <a:t>For a linear inductor:</a:t>
            </a:r>
          </a:p>
        </p:txBody>
      </p:sp>
      <p:sp>
        <p:nvSpPr>
          <p:cNvPr id="22536" name="AutoShape 9"/>
          <p:cNvSpPr>
            <a:spLocks noChangeArrowheads="1"/>
          </p:cNvSpPr>
          <p:nvPr/>
        </p:nvSpPr>
        <p:spPr bwMode="auto">
          <a:xfrm>
            <a:off x="3429000" y="4876800"/>
            <a:ext cx="1295400" cy="304800"/>
          </a:xfrm>
          <a:prstGeom prst="rightArrow">
            <a:avLst>
              <a:gd name="adj1" fmla="val 50000"/>
              <a:gd name="adj2" fmla="val 106250"/>
            </a:avLst>
          </a:prstGeom>
          <a:solidFill>
            <a:srgbClr val="5B98D2"/>
          </a:solidFill>
          <a:ln w="19050">
            <a:solidFill>
              <a:schemeClr val="tx1"/>
            </a:solidFill>
            <a:miter lim="800000"/>
            <a:headEnd/>
            <a:tailEnd/>
          </a:ln>
        </p:spPr>
        <p:txBody>
          <a:bodyPr wrap="none" anchor="ctr"/>
          <a:lstStyle/>
          <a:p>
            <a:endParaRPr lang="en-US" dirty="0">
              <a:solidFill>
                <a:schemeClr val="accent2">
                  <a:lumMod val="60000"/>
                  <a:lumOff val="40000"/>
                </a:schemeClr>
              </a:solidFill>
            </a:endParaRPr>
          </a:p>
        </p:txBody>
      </p:sp>
      <p:sp>
        <p:nvSpPr>
          <p:cNvPr id="9" name="Text Box 34"/>
          <p:cNvSpPr txBox="1">
            <a:spLocks noChangeArrowheads="1"/>
          </p:cNvSpPr>
          <p:nvPr/>
        </p:nvSpPr>
        <p:spPr bwMode="auto">
          <a:xfrm>
            <a:off x="4838512" y="4829031"/>
            <a:ext cx="1868458" cy="369332"/>
          </a:xfrm>
          <a:prstGeom prst="rect">
            <a:avLst/>
          </a:prstGeom>
          <a:noFill/>
          <a:ln w="9525">
            <a:noFill/>
            <a:miter lim="800000"/>
            <a:headEnd/>
            <a:tailEnd/>
          </a:ln>
        </p:spPr>
        <p:txBody>
          <a:bodyPr wrap="none">
            <a:spAutoFit/>
          </a:bodyPr>
          <a:lstStyle/>
          <a:p>
            <a:pPr algn="l"/>
            <a:r>
              <a:rPr lang="en-US" b="1" dirty="0"/>
              <a:t>Stored energy…</a:t>
            </a:r>
          </a:p>
        </p:txBody>
      </p:sp>
      <p:pic>
        <p:nvPicPr>
          <p:cNvPr id="2" name="Picture 1"/>
          <p:cNvPicPr>
            <a:picLocks noChangeAspect="1"/>
          </p:cNvPicPr>
          <p:nvPr/>
        </p:nvPicPr>
        <p:blipFill>
          <a:blip r:embed="rId2" cstate="print"/>
          <a:stretch>
            <a:fillRect/>
          </a:stretch>
        </p:blipFill>
        <p:spPr>
          <a:xfrm>
            <a:off x="838200" y="2362200"/>
            <a:ext cx="7640320" cy="822960"/>
          </a:xfrm>
          <a:prstGeom prst="rect">
            <a:avLst/>
          </a:prstGeom>
        </p:spPr>
      </p:pic>
      <p:pic>
        <p:nvPicPr>
          <p:cNvPr id="3" name="Picture 2"/>
          <p:cNvPicPr>
            <a:picLocks noChangeAspect="1"/>
          </p:cNvPicPr>
          <p:nvPr/>
        </p:nvPicPr>
        <p:blipFill>
          <a:blip r:embed="rId3" cstate="print"/>
          <a:stretch>
            <a:fillRect/>
          </a:stretch>
        </p:blipFill>
        <p:spPr>
          <a:xfrm>
            <a:off x="1447800" y="4648200"/>
            <a:ext cx="1452880" cy="762000"/>
          </a:xfrm>
          <a:prstGeom prst="rect">
            <a:avLst/>
          </a:prstGeom>
        </p:spPr>
      </p:pic>
      <p:pic>
        <p:nvPicPr>
          <p:cNvPr id="4" name="Picture 3"/>
          <p:cNvPicPr>
            <a:picLocks noChangeAspect="1"/>
          </p:cNvPicPr>
          <p:nvPr/>
        </p:nvPicPr>
        <p:blipFill>
          <a:blip r:embed="rId4" cstate="print"/>
          <a:stretch>
            <a:fillRect/>
          </a:stretch>
        </p:blipFill>
        <p:spPr>
          <a:xfrm>
            <a:off x="5334000" y="5638800"/>
            <a:ext cx="3515360" cy="9245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fade">
                                      <p:cBhvr>
                                        <p:cTn id="7" dur="500"/>
                                        <p:tgtEl>
                                          <p:spTgt spid="225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536"/>
                                        </p:tgtEl>
                                        <p:attrNameLst>
                                          <p:attrName>style.visibility</p:attrName>
                                        </p:attrNameLst>
                                      </p:cBhvr>
                                      <p:to>
                                        <p:strVal val="visible"/>
                                      </p:to>
                                    </p:set>
                                    <p:animEffect transition="in" filter="fade">
                                      <p:cBhvr>
                                        <p:cTn id="10" dur="5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p:bldP spid="225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08" name="Rectangle 16"/>
          <p:cNvSpPr>
            <a:spLocks noChangeArrowheads="1"/>
          </p:cNvSpPr>
          <p:nvPr/>
        </p:nvSpPr>
        <p:spPr bwMode="auto">
          <a:xfrm>
            <a:off x="2667000" y="381000"/>
            <a:ext cx="4562475" cy="457200"/>
          </a:xfrm>
          <a:prstGeom prst="rect">
            <a:avLst/>
          </a:prstGeom>
          <a:noFill/>
          <a:ln w="9525">
            <a:noFill/>
            <a:miter lim="800000"/>
            <a:headEnd/>
            <a:tailEnd/>
          </a:ln>
          <a:effectLst/>
        </p:spPr>
        <p:txBody>
          <a:bodyPr wrap="none">
            <a:prstTxWarp prst="textNoShape">
              <a:avLst/>
            </a:prstTxWarp>
            <a:spAutoFit/>
          </a:bodyPr>
          <a:lstStyle/>
          <a:p>
            <a:pPr algn="l"/>
            <a:r>
              <a:rPr lang="en-US" sz="2400" i="1" u="sng"/>
              <a:t>Relating Stored Energy to Force</a:t>
            </a:r>
          </a:p>
        </p:txBody>
      </p:sp>
      <p:sp>
        <p:nvSpPr>
          <p:cNvPr id="110610" name="Text Box 18"/>
          <p:cNvSpPr txBox="1">
            <a:spLocks noChangeArrowheads="1"/>
          </p:cNvSpPr>
          <p:nvPr/>
        </p:nvSpPr>
        <p:spPr bwMode="auto">
          <a:xfrm>
            <a:off x="381000" y="1295400"/>
            <a:ext cx="2369008" cy="369332"/>
          </a:xfrm>
          <a:prstGeom prst="rect">
            <a:avLst/>
          </a:prstGeom>
          <a:noFill/>
          <a:ln w="9525">
            <a:noFill/>
            <a:miter lim="800000"/>
            <a:headEnd/>
            <a:tailEnd/>
          </a:ln>
          <a:effectLst/>
        </p:spPr>
        <p:txBody>
          <a:bodyPr wrap="none">
            <a:prstTxWarp prst="textNoShape">
              <a:avLst/>
            </a:prstTxWarp>
            <a:spAutoFit/>
          </a:bodyPr>
          <a:lstStyle/>
          <a:p>
            <a:r>
              <a:rPr lang="en-US" dirty="0">
                <a:solidFill>
                  <a:srgbClr val="5B98D2"/>
                </a:solidFill>
              </a:rPr>
              <a:t>Lets use chain </a:t>
            </a:r>
            <a:r>
              <a:rPr lang="en-US" dirty="0" smtClean="0">
                <a:solidFill>
                  <a:srgbClr val="5B98D2"/>
                </a:solidFill>
              </a:rPr>
              <a:t>rule …</a:t>
            </a:r>
            <a:endParaRPr lang="en-US" dirty="0">
              <a:solidFill>
                <a:srgbClr val="5B98D2"/>
              </a:solidFill>
            </a:endParaRPr>
          </a:p>
        </p:txBody>
      </p:sp>
      <p:sp>
        <p:nvSpPr>
          <p:cNvPr id="110611" name="Text Box 19"/>
          <p:cNvSpPr txBox="1">
            <a:spLocks noChangeArrowheads="1"/>
          </p:cNvSpPr>
          <p:nvPr/>
        </p:nvSpPr>
        <p:spPr bwMode="auto">
          <a:xfrm>
            <a:off x="1828800" y="3200400"/>
            <a:ext cx="2316823" cy="369332"/>
          </a:xfrm>
          <a:prstGeom prst="rect">
            <a:avLst/>
          </a:prstGeom>
          <a:noFill/>
          <a:ln w="9525">
            <a:noFill/>
            <a:miter lim="800000"/>
            <a:headEnd/>
            <a:tailEnd/>
          </a:ln>
          <a:effectLst/>
        </p:spPr>
        <p:txBody>
          <a:bodyPr wrap="none">
            <a:prstTxWarp prst="textNoShape">
              <a:avLst/>
            </a:prstTxWarp>
            <a:spAutoFit/>
          </a:bodyPr>
          <a:lstStyle/>
          <a:p>
            <a:r>
              <a:rPr lang="en-US" dirty="0">
                <a:solidFill>
                  <a:srgbClr val="5B98D2"/>
                </a:solidFill>
              </a:rPr>
              <a:t>This looks </a:t>
            </a:r>
            <a:r>
              <a:rPr lang="en-US" dirty="0" smtClean="0">
                <a:solidFill>
                  <a:srgbClr val="5B98D2"/>
                </a:solidFill>
              </a:rPr>
              <a:t>familiar …</a:t>
            </a:r>
            <a:endParaRPr lang="en-US" dirty="0">
              <a:solidFill>
                <a:srgbClr val="5B98D2"/>
              </a:solidFill>
            </a:endParaRPr>
          </a:p>
        </p:txBody>
      </p:sp>
      <p:sp>
        <p:nvSpPr>
          <p:cNvPr id="110612" name="Text Box 20"/>
          <p:cNvSpPr txBox="1">
            <a:spLocks noChangeArrowheads="1"/>
          </p:cNvSpPr>
          <p:nvPr/>
        </p:nvSpPr>
        <p:spPr bwMode="auto">
          <a:xfrm>
            <a:off x="381000" y="5653088"/>
            <a:ext cx="3876858" cy="369332"/>
          </a:xfrm>
          <a:prstGeom prst="rect">
            <a:avLst/>
          </a:prstGeom>
          <a:noFill/>
          <a:ln w="9525">
            <a:noFill/>
            <a:miter lim="800000"/>
            <a:headEnd/>
            <a:tailEnd/>
          </a:ln>
          <a:effectLst/>
        </p:spPr>
        <p:txBody>
          <a:bodyPr wrap="none">
            <a:prstTxWarp prst="textNoShape">
              <a:avLst/>
            </a:prstTxWarp>
            <a:spAutoFit/>
          </a:bodyPr>
          <a:lstStyle/>
          <a:p>
            <a:r>
              <a:rPr lang="en-US" dirty="0">
                <a:solidFill>
                  <a:srgbClr val="5B98D2"/>
                </a:solidFill>
              </a:rPr>
              <a:t>Comparing similar terms </a:t>
            </a:r>
            <a:r>
              <a:rPr lang="en-US" dirty="0" smtClean="0">
                <a:solidFill>
                  <a:srgbClr val="5B98D2"/>
                </a:solidFill>
              </a:rPr>
              <a:t>suggests …</a:t>
            </a:r>
            <a:endParaRPr lang="en-US" dirty="0">
              <a:solidFill>
                <a:srgbClr val="5B98D2"/>
              </a:solidFill>
            </a:endParaRPr>
          </a:p>
        </p:txBody>
      </p:sp>
      <p:sp>
        <p:nvSpPr>
          <p:cNvPr id="110613" name="Rectangle 21"/>
          <p:cNvSpPr>
            <a:spLocks noChangeArrowheads="1"/>
          </p:cNvSpPr>
          <p:nvPr/>
        </p:nvSpPr>
        <p:spPr bwMode="auto">
          <a:xfrm>
            <a:off x="4267200" y="5715000"/>
            <a:ext cx="1905000" cy="914400"/>
          </a:xfrm>
          <a:prstGeom prst="rect">
            <a:avLst/>
          </a:prstGeom>
          <a:noFill/>
          <a:ln w="28575">
            <a:solidFill>
              <a:srgbClr val="5B98D2"/>
            </a:solidFill>
            <a:miter lim="800000"/>
            <a:headEnd/>
            <a:tailEnd/>
          </a:ln>
          <a:effectLst/>
        </p:spPr>
        <p:txBody>
          <a:bodyPr wrap="none" anchor="ctr">
            <a:prstTxWarp prst="textNoShape">
              <a:avLst/>
            </a:prstTxWarp>
          </a:bodyPr>
          <a:lstStyle/>
          <a:p>
            <a:endParaRPr lang="en-US"/>
          </a:p>
        </p:txBody>
      </p:sp>
      <p:pic>
        <p:nvPicPr>
          <p:cNvPr id="2" name="Picture 1"/>
          <p:cNvPicPr>
            <a:picLocks noChangeAspect="1"/>
          </p:cNvPicPr>
          <p:nvPr/>
        </p:nvPicPr>
        <p:blipFill>
          <a:blip r:embed="rId2" cstate="print"/>
          <a:stretch>
            <a:fillRect/>
          </a:stretch>
        </p:blipFill>
        <p:spPr>
          <a:xfrm>
            <a:off x="2133600" y="2133600"/>
            <a:ext cx="4369816" cy="664972"/>
          </a:xfrm>
          <a:prstGeom prst="rect">
            <a:avLst/>
          </a:prstGeom>
        </p:spPr>
      </p:pic>
      <p:pic>
        <p:nvPicPr>
          <p:cNvPr id="3" name="Picture 2"/>
          <p:cNvPicPr>
            <a:picLocks noChangeAspect="1"/>
          </p:cNvPicPr>
          <p:nvPr/>
        </p:nvPicPr>
        <p:blipFill>
          <a:blip r:embed="rId3" cstate="print"/>
          <a:stretch>
            <a:fillRect/>
          </a:stretch>
        </p:blipFill>
        <p:spPr>
          <a:xfrm>
            <a:off x="2743200" y="3733800"/>
            <a:ext cx="2599436" cy="647700"/>
          </a:xfrm>
          <a:prstGeom prst="rect">
            <a:avLst/>
          </a:prstGeom>
        </p:spPr>
      </p:pic>
      <p:pic>
        <p:nvPicPr>
          <p:cNvPr id="4" name="Picture 3"/>
          <p:cNvPicPr>
            <a:picLocks noChangeAspect="1"/>
          </p:cNvPicPr>
          <p:nvPr/>
        </p:nvPicPr>
        <p:blipFill>
          <a:blip r:embed="rId4" cstate="print"/>
          <a:stretch>
            <a:fillRect/>
          </a:stretch>
        </p:blipFill>
        <p:spPr>
          <a:xfrm>
            <a:off x="3505200" y="4495800"/>
            <a:ext cx="1994916" cy="647700"/>
          </a:xfrm>
          <a:prstGeom prst="rect">
            <a:avLst/>
          </a:prstGeom>
        </p:spPr>
      </p:pic>
      <p:pic>
        <p:nvPicPr>
          <p:cNvPr id="5" name="Picture 4"/>
          <p:cNvPicPr>
            <a:picLocks noChangeAspect="1"/>
          </p:cNvPicPr>
          <p:nvPr/>
        </p:nvPicPr>
        <p:blipFill>
          <a:blip r:embed="rId5" cstate="print"/>
          <a:stretch>
            <a:fillRect/>
          </a:stretch>
        </p:blipFill>
        <p:spPr>
          <a:xfrm>
            <a:off x="4419600" y="5791200"/>
            <a:ext cx="1632204" cy="6649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0611"/>
                                        </p:tgtEl>
                                        <p:attrNameLst>
                                          <p:attrName>style.visibility</p:attrName>
                                        </p:attrNameLst>
                                      </p:cBhvr>
                                      <p:to>
                                        <p:strVal val="visible"/>
                                      </p:to>
                                    </p:set>
                                    <p:animEffect transition="in" filter="blinds(horizontal)">
                                      <p:cBhvr>
                                        <p:cTn id="7" dur="500"/>
                                        <p:tgtEl>
                                          <p:spTgt spid="1106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0612"/>
                                        </p:tgtEl>
                                        <p:attrNameLst>
                                          <p:attrName>style.visibility</p:attrName>
                                        </p:attrNameLst>
                                      </p:cBhvr>
                                      <p:to>
                                        <p:strVal val="visible"/>
                                      </p:to>
                                    </p:set>
                                    <p:animEffect transition="in" filter="blinds(horizontal)">
                                      <p:cBhvr>
                                        <p:cTn id="10" dur="500"/>
                                        <p:tgtEl>
                                          <p:spTgt spid="1106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0613"/>
                                        </p:tgtEl>
                                        <p:attrNameLst>
                                          <p:attrName>style.visibility</p:attrName>
                                        </p:attrNameLst>
                                      </p:cBhvr>
                                      <p:to>
                                        <p:strVal val="visible"/>
                                      </p:to>
                                    </p:set>
                                    <p:animEffect transition="in" filter="blinds(horizontal)">
                                      <p:cBhvr>
                                        <p:cTn id="13" dur="500"/>
                                        <p:tgtEl>
                                          <p:spTgt spid="110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11" grpId="0"/>
      <p:bldP spid="110612" grpId="0"/>
      <p:bldP spid="1106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6"/>
          <p:cNvSpPr>
            <a:spLocks noChangeArrowheads="1"/>
          </p:cNvSpPr>
          <p:nvPr/>
        </p:nvSpPr>
        <p:spPr bwMode="auto">
          <a:xfrm>
            <a:off x="3733800" y="457200"/>
            <a:ext cx="2282825" cy="461963"/>
          </a:xfrm>
          <a:prstGeom prst="rect">
            <a:avLst/>
          </a:prstGeom>
          <a:noFill/>
          <a:ln w="9525">
            <a:noFill/>
            <a:miter lim="800000"/>
            <a:headEnd/>
            <a:tailEnd/>
          </a:ln>
        </p:spPr>
        <p:txBody>
          <a:bodyPr wrap="none">
            <a:spAutoFit/>
          </a:bodyPr>
          <a:lstStyle/>
          <a:p>
            <a:pPr algn="l"/>
            <a:r>
              <a:rPr lang="en-US" sz="2400" i="1" u="sng"/>
              <a:t>Energy Balance</a:t>
            </a:r>
          </a:p>
        </p:txBody>
      </p:sp>
      <p:sp>
        <p:nvSpPr>
          <p:cNvPr id="9" name="Rounded Rectangle 8"/>
          <p:cNvSpPr/>
          <p:nvPr/>
        </p:nvSpPr>
        <p:spPr>
          <a:xfrm>
            <a:off x="2971800" y="1371600"/>
            <a:ext cx="3505200" cy="1981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11268" name="Right Arrow 9"/>
          <p:cNvSpPr>
            <a:spLocks noChangeArrowheads="1"/>
          </p:cNvSpPr>
          <p:nvPr/>
        </p:nvSpPr>
        <p:spPr bwMode="auto">
          <a:xfrm>
            <a:off x="2133600" y="1981200"/>
            <a:ext cx="1371600" cy="914400"/>
          </a:xfrm>
          <a:prstGeom prst="rightArrow">
            <a:avLst>
              <a:gd name="adj1" fmla="val 50000"/>
              <a:gd name="adj2" fmla="val 50000"/>
            </a:avLst>
          </a:prstGeom>
          <a:solidFill>
            <a:srgbClr val="5B98D2"/>
          </a:solidFill>
          <a:ln w="19050" algn="ctr">
            <a:solidFill>
              <a:schemeClr val="tx1"/>
            </a:solidFill>
            <a:round/>
            <a:headEnd/>
            <a:tailEnd/>
          </a:ln>
        </p:spPr>
        <p:txBody>
          <a:bodyPr wrap="none" anchor="ctr"/>
          <a:lstStyle/>
          <a:p>
            <a:endParaRPr lang="en-US"/>
          </a:p>
        </p:txBody>
      </p:sp>
      <p:sp>
        <p:nvSpPr>
          <p:cNvPr id="11269" name="Right Arrow 11"/>
          <p:cNvSpPr>
            <a:spLocks noChangeArrowheads="1"/>
          </p:cNvSpPr>
          <p:nvPr/>
        </p:nvSpPr>
        <p:spPr bwMode="auto">
          <a:xfrm>
            <a:off x="6248400" y="1981200"/>
            <a:ext cx="1371600" cy="914400"/>
          </a:xfrm>
          <a:prstGeom prst="rightArrow">
            <a:avLst>
              <a:gd name="adj1" fmla="val 50000"/>
              <a:gd name="adj2" fmla="val 50000"/>
            </a:avLst>
          </a:prstGeom>
          <a:solidFill>
            <a:srgbClr val="5B98D2"/>
          </a:solidFill>
          <a:ln w="19050" algn="ctr">
            <a:solidFill>
              <a:schemeClr val="tx1"/>
            </a:solidFill>
            <a:round/>
            <a:headEnd/>
            <a:tailEnd/>
          </a:ln>
        </p:spPr>
        <p:txBody>
          <a:bodyPr wrap="none" anchor="ctr"/>
          <a:lstStyle/>
          <a:p>
            <a:endParaRPr lang="en-US"/>
          </a:p>
        </p:txBody>
      </p:sp>
      <p:sp>
        <p:nvSpPr>
          <p:cNvPr id="11273" name="Freeform 30"/>
          <p:cNvSpPr>
            <a:spLocks/>
          </p:cNvSpPr>
          <p:nvPr/>
        </p:nvSpPr>
        <p:spPr bwMode="auto">
          <a:xfrm rot="-6885356">
            <a:off x="6411119" y="691356"/>
            <a:ext cx="180975" cy="1312863"/>
          </a:xfrm>
          <a:custGeom>
            <a:avLst/>
            <a:gdLst>
              <a:gd name="T0" fmla="*/ 2147483647 w 102"/>
              <a:gd name="T1" fmla="*/ 2147483647 h 1014"/>
              <a:gd name="T2" fmla="*/ 2147483647 w 102"/>
              <a:gd name="T3" fmla="*/ 2147483647 h 1014"/>
              <a:gd name="T4" fmla="*/ 2147483647 w 102"/>
              <a:gd name="T5" fmla="*/ 2147483647 h 1014"/>
              <a:gd name="T6" fmla="*/ 2147483647 w 102"/>
              <a:gd name="T7" fmla="*/ 2147483647 h 1014"/>
              <a:gd name="T8" fmla="*/ 2147483647 w 102"/>
              <a:gd name="T9" fmla="*/ 2147483647 h 1014"/>
              <a:gd name="T10" fmla="*/ 2147483647 w 102"/>
              <a:gd name="T11" fmla="*/ 2147483647 h 1014"/>
              <a:gd name="T12" fmla="*/ 2147483647 w 102"/>
              <a:gd name="T13" fmla="*/ 2147483647 h 1014"/>
              <a:gd name="T14" fmla="*/ 2147483647 w 102"/>
              <a:gd name="T15" fmla="*/ 2147483647 h 1014"/>
              <a:gd name="T16" fmla="*/ 2147483647 w 102"/>
              <a:gd name="T17" fmla="*/ 2147483647 h 1014"/>
              <a:gd name="T18" fmla="*/ 2147483647 w 102"/>
              <a:gd name="T19" fmla="*/ 2147483647 h 1014"/>
              <a:gd name="T20" fmla="*/ 2147483647 w 102"/>
              <a:gd name="T21" fmla="*/ 2147483647 h 1014"/>
              <a:gd name="T22" fmla="*/ 2147483647 w 102"/>
              <a:gd name="T23" fmla="*/ 2147483647 h 1014"/>
              <a:gd name="T24" fmla="*/ 2147483647 w 102"/>
              <a:gd name="T25" fmla="*/ 2147483647 h 1014"/>
              <a:gd name="T26" fmla="*/ 2147483647 w 102"/>
              <a:gd name="T27" fmla="*/ 2147483647 h 1014"/>
              <a:gd name="T28" fmla="*/ 2147483647 w 102"/>
              <a:gd name="T29" fmla="*/ 2147483647 h 1014"/>
              <a:gd name="T30" fmla="*/ 2147483647 w 102"/>
              <a:gd name="T31" fmla="*/ 2147483647 h 1014"/>
              <a:gd name="T32" fmla="*/ 2147483647 w 102"/>
              <a:gd name="T33" fmla="*/ 2147483647 h 1014"/>
              <a:gd name="T34" fmla="*/ 2147483647 w 102"/>
              <a:gd name="T35" fmla="*/ 2147483647 h 1014"/>
              <a:gd name="T36" fmla="*/ 2147483647 w 102"/>
              <a:gd name="T37" fmla="*/ 2147483647 h 1014"/>
              <a:gd name="T38" fmla="*/ 0 w 102"/>
              <a:gd name="T39" fmla="*/ 2147483647 h 1014"/>
              <a:gd name="T40" fmla="*/ 0 w 102"/>
              <a:gd name="T41" fmla="*/ 2147483647 h 1014"/>
              <a:gd name="T42" fmla="*/ 0 w 102"/>
              <a:gd name="T43" fmla="*/ 2147483647 h 1014"/>
              <a:gd name="T44" fmla="*/ 2147483647 w 102"/>
              <a:gd name="T45" fmla="*/ 2147483647 h 1014"/>
              <a:gd name="T46" fmla="*/ 2147483647 w 102"/>
              <a:gd name="T47" fmla="*/ 2147483647 h 1014"/>
              <a:gd name="T48" fmla="*/ 2147483647 w 102"/>
              <a:gd name="T49" fmla="*/ 2147483647 h 1014"/>
              <a:gd name="T50" fmla="*/ 2147483647 w 102"/>
              <a:gd name="T51" fmla="*/ 2147483647 h 1014"/>
              <a:gd name="T52" fmla="*/ 2147483647 w 102"/>
              <a:gd name="T53" fmla="*/ 2147483647 h 1014"/>
              <a:gd name="T54" fmla="*/ 2147483647 w 102"/>
              <a:gd name="T55" fmla="*/ 2147483647 h 1014"/>
              <a:gd name="T56" fmla="*/ 2147483647 w 102"/>
              <a:gd name="T57" fmla="*/ 2147483647 h 1014"/>
              <a:gd name="T58" fmla="*/ 2147483647 w 102"/>
              <a:gd name="T59" fmla="*/ 2147483647 h 1014"/>
              <a:gd name="T60" fmla="*/ 2147483647 w 102"/>
              <a:gd name="T61" fmla="*/ 2147483647 h 1014"/>
              <a:gd name="T62" fmla="*/ 2147483647 w 102"/>
              <a:gd name="T63" fmla="*/ 2147483647 h 1014"/>
              <a:gd name="T64" fmla="*/ 2147483647 w 102"/>
              <a:gd name="T65" fmla="*/ 2147483647 h 1014"/>
              <a:gd name="T66" fmla="*/ 2147483647 w 102"/>
              <a:gd name="T67" fmla="*/ 2147483647 h 1014"/>
              <a:gd name="T68" fmla="*/ 2147483647 w 102"/>
              <a:gd name="T69" fmla="*/ 2147483647 h 1014"/>
              <a:gd name="T70" fmla="*/ 2147483647 w 102"/>
              <a:gd name="T71" fmla="*/ 2147483647 h 1014"/>
              <a:gd name="T72" fmla="*/ 2147483647 w 102"/>
              <a:gd name="T73" fmla="*/ 2147483647 h 1014"/>
              <a:gd name="T74" fmla="*/ 2147483647 w 102"/>
              <a:gd name="T75" fmla="*/ 2147483647 h 1014"/>
              <a:gd name="T76" fmla="*/ 2147483647 w 102"/>
              <a:gd name="T77" fmla="*/ 2147483647 h 1014"/>
              <a:gd name="T78" fmla="*/ 2147483647 w 102"/>
              <a:gd name="T79" fmla="*/ 2147483647 h 1014"/>
              <a:gd name="T80" fmla="*/ 2147483647 w 102"/>
              <a:gd name="T81" fmla="*/ 2147483647 h 1014"/>
              <a:gd name="T82" fmla="*/ 2147483647 w 102"/>
              <a:gd name="T83" fmla="*/ 2147483647 h 1014"/>
              <a:gd name="T84" fmla="*/ 2147483647 w 102"/>
              <a:gd name="T85" fmla="*/ 2147483647 h 1014"/>
              <a:gd name="T86" fmla="*/ 2147483647 w 102"/>
              <a:gd name="T87" fmla="*/ 2147483647 h 1014"/>
              <a:gd name="T88" fmla="*/ 2147483647 w 102"/>
              <a:gd name="T89" fmla="*/ 2147483647 h 1014"/>
              <a:gd name="T90" fmla="*/ 2147483647 w 102"/>
              <a:gd name="T91" fmla="*/ 2147483647 h 1014"/>
              <a:gd name="T92" fmla="*/ 0 w 102"/>
              <a:gd name="T93" fmla="*/ 2147483647 h 1014"/>
              <a:gd name="T94" fmla="*/ 0 w 102"/>
              <a:gd name="T95" fmla="*/ 2147483647 h 1014"/>
              <a:gd name="T96" fmla="*/ 0 w 102"/>
              <a:gd name="T97" fmla="*/ 2147483647 h 1014"/>
              <a:gd name="T98" fmla="*/ 2147483647 w 102"/>
              <a:gd name="T99" fmla="*/ 2147483647 h 1014"/>
              <a:gd name="T100" fmla="*/ 2147483647 w 102"/>
              <a:gd name="T101" fmla="*/ 2147483647 h 1014"/>
              <a:gd name="T102" fmla="*/ 2147483647 w 102"/>
              <a:gd name="T103" fmla="*/ 2147483647 h 10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2"/>
              <a:gd name="T157" fmla="*/ 0 h 1014"/>
              <a:gd name="T158" fmla="*/ 102 w 102"/>
              <a:gd name="T159" fmla="*/ 1014 h 10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2" h="1014">
                <a:moveTo>
                  <a:pt x="48" y="0"/>
                </a:moveTo>
                <a:lnTo>
                  <a:pt x="48" y="126"/>
                </a:lnTo>
                <a:lnTo>
                  <a:pt x="50" y="126"/>
                </a:lnTo>
                <a:lnTo>
                  <a:pt x="53" y="132"/>
                </a:lnTo>
                <a:lnTo>
                  <a:pt x="55" y="132"/>
                </a:lnTo>
                <a:lnTo>
                  <a:pt x="57" y="134"/>
                </a:lnTo>
                <a:lnTo>
                  <a:pt x="60" y="137"/>
                </a:lnTo>
                <a:lnTo>
                  <a:pt x="63" y="137"/>
                </a:lnTo>
                <a:lnTo>
                  <a:pt x="65" y="139"/>
                </a:lnTo>
                <a:lnTo>
                  <a:pt x="68" y="139"/>
                </a:lnTo>
                <a:lnTo>
                  <a:pt x="70" y="141"/>
                </a:lnTo>
                <a:lnTo>
                  <a:pt x="72" y="144"/>
                </a:lnTo>
                <a:lnTo>
                  <a:pt x="75" y="146"/>
                </a:lnTo>
                <a:lnTo>
                  <a:pt x="77" y="147"/>
                </a:lnTo>
                <a:lnTo>
                  <a:pt x="80" y="151"/>
                </a:lnTo>
                <a:lnTo>
                  <a:pt x="82" y="153"/>
                </a:lnTo>
                <a:lnTo>
                  <a:pt x="83" y="156"/>
                </a:lnTo>
                <a:lnTo>
                  <a:pt x="87" y="159"/>
                </a:lnTo>
                <a:lnTo>
                  <a:pt x="88" y="164"/>
                </a:lnTo>
                <a:lnTo>
                  <a:pt x="90" y="164"/>
                </a:lnTo>
                <a:lnTo>
                  <a:pt x="92" y="169"/>
                </a:lnTo>
                <a:lnTo>
                  <a:pt x="93" y="176"/>
                </a:lnTo>
                <a:lnTo>
                  <a:pt x="95" y="179"/>
                </a:lnTo>
                <a:lnTo>
                  <a:pt x="97" y="184"/>
                </a:lnTo>
                <a:lnTo>
                  <a:pt x="97" y="191"/>
                </a:lnTo>
                <a:lnTo>
                  <a:pt x="98" y="194"/>
                </a:lnTo>
                <a:lnTo>
                  <a:pt x="100" y="203"/>
                </a:lnTo>
                <a:lnTo>
                  <a:pt x="100" y="206"/>
                </a:lnTo>
                <a:lnTo>
                  <a:pt x="100" y="211"/>
                </a:lnTo>
                <a:lnTo>
                  <a:pt x="100" y="218"/>
                </a:lnTo>
                <a:lnTo>
                  <a:pt x="100" y="223"/>
                </a:lnTo>
                <a:lnTo>
                  <a:pt x="100" y="226"/>
                </a:lnTo>
                <a:lnTo>
                  <a:pt x="100" y="233"/>
                </a:lnTo>
                <a:lnTo>
                  <a:pt x="98" y="238"/>
                </a:lnTo>
                <a:lnTo>
                  <a:pt x="98" y="241"/>
                </a:lnTo>
                <a:lnTo>
                  <a:pt x="97" y="250"/>
                </a:lnTo>
                <a:lnTo>
                  <a:pt x="95" y="253"/>
                </a:lnTo>
                <a:lnTo>
                  <a:pt x="93" y="260"/>
                </a:lnTo>
                <a:lnTo>
                  <a:pt x="92" y="260"/>
                </a:lnTo>
                <a:lnTo>
                  <a:pt x="88" y="265"/>
                </a:lnTo>
                <a:lnTo>
                  <a:pt x="87" y="268"/>
                </a:lnTo>
                <a:lnTo>
                  <a:pt x="85" y="270"/>
                </a:lnTo>
                <a:lnTo>
                  <a:pt x="82" y="270"/>
                </a:lnTo>
                <a:lnTo>
                  <a:pt x="80" y="275"/>
                </a:lnTo>
                <a:lnTo>
                  <a:pt x="77" y="278"/>
                </a:lnTo>
                <a:lnTo>
                  <a:pt x="75" y="280"/>
                </a:lnTo>
                <a:lnTo>
                  <a:pt x="72" y="283"/>
                </a:lnTo>
                <a:lnTo>
                  <a:pt x="70" y="283"/>
                </a:lnTo>
                <a:lnTo>
                  <a:pt x="68" y="288"/>
                </a:lnTo>
                <a:lnTo>
                  <a:pt x="65" y="290"/>
                </a:lnTo>
                <a:lnTo>
                  <a:pt x="63" y="291"/>
                </a:lnTo>
                <a:lnTo>
                  <a:pt x="60" y="296"/>
                </a:lnTo>
                <a:lnTo>
                  <a:pt x="57" y="298"/>
                </a:lnTo>
                <a:lnTo>
                  <a:pt x="55" y="298"/>
                </a:lnTo>
                <a:lnTo>
                  <a:pt x="53" y="300"/>
                </a:lnTo>
                <a:lnTo>
                  <a:pt x="50" y="303"/>
                </a:lnTo>
                <a:lnTo>
                  <a:pt x="48" y="305"/>
                </a:lnTo>
                <a:lnTo>
                  <a:pt x="45" y="308"/>
                </a:lnTo>
                <a:lnTo>
                  <a:pt x="43" y="308"/>
                </a:lnTo>
                <a:lnTo>
                  <a:pt x="40" y="310"/>
                </a:lnTo>
                <a:lnTo>
                  <a:pt x="38" y="312"/>
                </a:lnTo>
                <a:lnTo>
                  <a:pt x="35" y="317"/>
                </a:lnTo>
                <a:lnTo>
                  <a:pt x="31" y="318"/>
                </a:lnTo>
                <a:lnTo>
                  <a:pt x="30" y="318"/>
                </a:lnTo>
                <a:lnTo>
                  <a:pt x="26" y="320"/>
                </a:lnTo>
                <a:lnTo>
                  <a:pt x="25" y="323"/>
                </a:lnTo>
                <a:lnTo>
                  <a:pt x="21" y="325"/>
                </a:lnTo>
                <a:lnTo>
                  <a:pt x="20" y="327"/>
                </a:lnTo>
                <a:lnTo>
                  <a:pt x="16" y="328"/>
                </a:lnTo>
                <a:lnTo>
                  <a:pt x="15" y="335"/>
                </a:lnTo>
                <a:lnTo>
                  <a:pt x="11" y="337"/>
                </a:lnTo>
                <a:lnTo>
                  <a:pt x="10" y="345"/>
                </a:lnTo>
                <a:lnTo>
                  <a:pt x="6" y="350"/>
                </a:lnTo>
                <a:lnTo>
                  <a:pt x="5" y="355"/>
                </a:lnTo>
                <a:lnTo>
                  <a:pt x="3" y="362"/>
                </a:lnTo>
                <a:lnTo>
                  <a:pt x="1" y="367"/>
                </a:lnTo>
                <a:lnTo>
                  <a:pt x="1" y="377"/>
                </a:lnTo>
                <a:lnTo>
                  <a:pt x="0" y="382"/>
                </a:lnTo>
                <a:lnTo>
                  <a:pt x="0" y="388"/>
                </a:lnTo>
                <a:lnTo>
                  <a:pt x="0" y="394"/>
                </a:lnTo>
                <a:lnTo>
                  <a:pt x="0" y="399"/>
                </a:lnTo>
                <a:lnTo>
                  <a:pt x="0" y="405"/>
                </a:lnTo>
                <a:lnTo>
                  <a:pt x="0" y="410"/>
                </a:lnTo>
                <a:lnTo>
                  <a:pt x="0" y="417"/>
                </a:lnTo>
                <a:lnTo>
                  <a:pt x="0" y="422"/>
                </a:lnTo>
                <a:lnTo>
                  <a:pt x="0" y="427"/>
                </a:lnTo>
                <a:lnTo>
                  <a:pt x="0" y="434"/>
                </a:lnTo>
                <a:lnTo>
                  <a:pt x="0" y="440"/>
                </a:lnTo>
                <a:lnTo>
                  <a:pt x="1" y="447"/>
                </a:lnTo>
                <a:lnTo>
                  <a:pt x="5" y="450"/>
                </a:lnTo>
                <a:lnTo>
                  <a:pt x="5" y="455"/>
                </a:lnTo>
                <a:lnTo>
                  <a:pt x="8" y="460"/>
                </a:lnTo>
                <a:lnTo>
                  <a:pt x="10" y="464"/>
                </a:lnTo>
                <a:lnTo>
                  <a:pt x="11" y="469"/>
                </a:lnTo>
                <a:lnTo>
                  <a:pt x="13" y="476"/>
                </a:lnTo>
                <a:lnTo>
                  <a:pt x="16" y="477"/>
                </a:lnTo>
                <a:lnTo>
                  <a:pt x="20" y="482"/>
                </a:lnTo>
                <a:lnTo>
                  <a:pt x="21" y="489"/>
                </a:lnTo>
                <a:lnTo>
                  <a:pt x="25" y="491"/>
                </a:lnTo>
                <a:lnTo>
                  <a:pt x="26" y="496"/>
                </a:lnTo>
                <a:lnTo>
                  <a:pt x="30" y="497"/>
                </a:lnTo>
                <a:lnTo>
                  <a:pt x="31" y="499"/>
                </a:lnTo>
                <a:lnTo>
                  <a:pt x="35" y="504"/>
                </a:lnTo>
                <a:lnTo>
                  <a:pt x="36" y="504"/>
                </a:lnTo>
                <a:lnTo>
                  <a:pt x="38" y="507"/>
                </a:lnTo>
                <a:lnTo>
                  <a:pt x="41" y="509"/>
                </a:lnTo>
                <a:lnTo>
                  <a:pt x="43" y="509"/>
                </a:lnTo>
                <a:lnTo>
                  <a:pt x="46" y="512"/>
                </a:lnTo>
                <a:lnTo>
                  <a:pt x="50" y="517"/>
                </a:lnTo>
                <a:lnTo>
                  <a:pt x="51" y="517"/>
                </a:lnTo>
                <a:lnTo>
                  <a:pt x="53" y="519"/>
                </a:lnTo>
                <a:lnTo>
                  <a:pt x="57" y="521"/>
                </a:lnTo>
                <a:lnTo>
                  <a:pt x="60" y="522"/>
                </a:lnTo>
                <a:lnTo>
                  <a:pt x="62" y="522"/>
                </a:lnTo>
                <a:lnTo>
                  <a:pt x="65" y="526"/>
                </a:lnTo>
                <a:lnTo>
                  <a:pt x="68" y="526"/>
                </a:lnTo>
                <a:lnTo>
                  <a:pt x="70" y="527"/>
                </a:lnTo>
                <a:lnTo>
                  <a:pt x="72" y="529"/>
                </a:lnTo>
                <a:lnTo>
                  <a:pt x="75" y="532"/>
                </a:lnTo>
                <a:lnTo>
                  <a:pt x="77" y="536"/>
                </a:lnTo>
                <a:lnTo>
                  <a:pt x="80" y="536"/>
                </a:lnTo>
                <a:lnTo>
                  <a:pt x="82" y="537"/>
                </a:lnTo>
                <a:lnTo>
                  <a:pt x="85" y="541"/>
                </a:lnTo>
                <a:lnTo>
                  <a:pt x="87" y="546"/>
                </a:lnTo>
                <a:lnTo>
                  <a:pt x="88" y="547"/>
                </a:lnTo>
                <a:lnTo>
                  <a:pt x="92" y="553"/>
                </a:lnTo>
                <a:lnTo>
                  <a:pt x="95" y="554"/>
                </a:lnTo>
                <a:lnTo>
                  <a:pt x="95" y="558"/>
                </a:lnTo>
                <a:lnTo>
                  <a:pt x="97" y="563"/>
                </a:lnTo>
                <a:lnTo>
                  <a:pt x="98" y="566"/>
                </a:lnTo>
                <a:lnTo>
                  <a:pt x="100" y="571"/>
                </a:lnTo>
                <a:lnTo>
                  <a:pt x="100" y="578"/>
                </a:lnTo>
                <a:lnTo>
                  <a:pt x="102" y="583"/>
                </a:lnTo>
                <a:lnTo>
                  <a:pt x="102" y="586"/>
                </a:lnTo>
                <a:lnTo>
                  <a:pt x="102" y="593"/>
                </a:lnTo>
                <a:lnTo>
                  <a:pt x="102" y="598"/>
                </a:lnTo>
                <a:lnTo>
                  <a:pt x="102" y="601"/>
                </a:lnTo>
                <a:lnTo>
                  <a:pt x="102" y="609"/>
                </a:lnTo>
                <a:lnTo>
                  <a:pt x="102" y="613"/>
                </a:lnTo>
                <a:lnTo>
                  <a:pt x="102" y="619"/>
                </a:lnTo>
                <a:lnTo>
                  <a:pt x="102" y="624"/>
                </a:lnTo>
                <a:lnTo>
                  <a:pt x="100" y="629"/>
                </a:lnTo>
                <a:lnTo>
                  <a:pt x="100" y="635"/>
                </a:lnTo>
                <a:lnTo>
                  <a:pt x="98" y="640"/>
                </a:lnTo>
                <a:lnTo>
                  <a:pt x="97" y="646"/>
                </a:lnTo>
                <a:lnTo>
                  <a:pt x="95" y="650"/>
                </a:lnTo>
                <a:lnTo>
                  <a:pt x="93" y="655"/>
                </a:lnTo>
                <a:lnTo>
                  <a:pt x="92" y="658"/>
                </a:lnTo>
                <a:lnTo>
                  <a:pt x="88" y="665"/>
                </a:lnTo>
                <a:lnTo>
                  <a:pt x="85" y="668"/>
                </a:lnTo>
                <a:lnTo>
                  <a:pt x="83" y="671"/>
                </a:lnTo>
                <a:lnTo>
                  <a:pt x="82" y="675"/>
                </a:lnTo>
                <a:lnTo>
                  <a:pt x="78" y="678"/>
                </a:lnTo>
                <a:lnTo>
                  <a:pt x="77" y="678"/>
                </a:lnTo>
                <a:lnTo>
                  <a:pt x="73" y="680"/>
                </a:lnTo>
                <a:lnTo>
                  <a:pt x="72" y="681"/>
                </a:lnTo>
                <a:lnTo>
                  <a:pt x="68" y="685"/>
                </a:lnTo>
                <a:lnTo>
                  <a:pt x="67" y="686"/>
                </a:lnTo>
                <a:lnTo>
                  <a:pt x="63" y="686"/>
                </a:lnTo>
                <a:lnTo>
                  <a:pt x="62" y="690"/>
                </a:lnTo>
                <a:lnTo>
                  <a:pt x="58" y="693"/>
                </a:lnTo>
                <a:lnTo>
                  <a:pt x="57" y="693"/>
                </a:lnTo>
                <a:lnTo>
                  <a:pt x="53" y="695"/>
                </a:lnTo>
                <a:lnTo>
                  <a:pt x="50" y="698"/>
                </a:lnTo>
                <a:lnTo>
                  <a:pt x="46" y="698"/>
                </a:lnTo>
                <a:lnTo>
                  <a:pt x="43" y="700"/>
                </a:lnTo>
                <a:lnTo>
                  <a:pt x="41" y="705"/>
                </a:lnTo>
                <a:lnTo>
                  <a:pt x="38" y="706"/>
                </a:lnTo>
                <a:lnTo>
                  <a:pt x="36" y="708"/>
                </a:lnTo>
                <a:lnTo>
                  <a:pt x="33" y="711"/>
                </a:lnTo>
                <a:lnTo>
                  <a:pt x="30" y="715"/>
                </a:lnTo>
                <a:lnTo>
                  <a:pt x="28" y="718"/>
                </a:lnTo>
                <a:lnTo>
                  <a:pt x="25" y="722"/>
                </a:lnTo>
                <a:lnTo>
                  <a:pt x="23" y="723"/>
                </a:lnTo>
                <a:lnTo>
                  <a:pt x="20" y="725"/>
                </a:lnTo>
                <a:lnTo>
                  <a:pt x="18" y="727"/>
                </a:lnTo>
                <a:lnTo>
                  <a:pt x="15" y="730"/>
                </a:lnTo>
                <a:lnTo>
                  <a:pt x="11" y="735"/>
                </a:lnTo>
                <a:lnTo>
                  <a:pt x="10" y="737"/>
                </a:lnTo>
                <a:lnTo>
                  <a:pt x="6" y="740"/>
                </a:lnTo>
                <a:lnTo>
                  <a:pt x="5" y="747"/>
                </a:lnTo>
                <a:lnTo>
                  <a:pt x="3" y="750"/>
                </a:lnTo>
                <a:lnTo>
                  <a:pt x="3" y="753"/>
                </a:lnTo>
                <a:lnTo>
                  <a:pt x="1" y="762"/>
                </a:lnTo>
                <a:lnTo>
                  <a:pt x="0" y="767"/>
                </a:lnTo>
                <a:lnTo>
                  <a:pt x="0" y="772"/>
                </a:lnTo>
                <a:lnTo>
                  <a:pt x="0" y="777"/>
                </a:lnTo>
                <a:lnTo>
                  <a:pt x="0" y="782"/>
                </a:lnTo>
                <a:lnTo>
                  <a:pt x="0" y="787"/>
                </a:lnTo>
                <a:lnTo>
                  <a:pt x="0" y="790"/>
                </a:lnTo>
                <a:lnTo>
                  <a:pt x="0" y="794"/>
                </a:lnTo>
                <a:lnTo>
                  <a:pt x="0" y="800"/>
                </a:lnTo>
                <a:lnTo>
                  <a:pt x="0" y="807"/>
                </a:lnTo>
                <a:lnTo>
                  <a:pt x="0" y="810"/>
                </a:lnTo>
                <a:lnTo>
                  <a:pt x="0" y="815"/>
                </a:lnTo>
                <a:lnTo>
                  <a:pt x="0" y="822"/>
                </a:lnTo>
                <a:lnTo>
                  <a:pt x="0" y="827"/>
                </a:lnTo>
                <a:lnTo>
                  <a:pt x="0" y="830"/>
                </a:lnTo>
                <a:lnTo>
                  <a:pt x="1" y="837"/>
                </a:lnTo>
                <a:lnTo>
                  <a:pt x="3" y="840"/>
                </a:lnTo>
                <a:lnTo>
                  <a:pt x="5" y="847"/>
                </a:lnTo>
                <a:lnTo>
                  <a:pt x="6" y="850"/>
                </a:lnTo>
                <a:lnTo>
                  <a:pt x="8" y="855"/>
                </a:lnTo>
                <a:lnTo>
                  <a:pt x="11" y="857"/>
                </a:lnTo>
                <a:lnTo>
                  <a:pt x="13" y="857"/>
                </a:lnTo>
                <a:lnTo>
                  <a:pt x="15" y="864"/>
                </a:lnTo>
                <a:lnTo>
                  <a:pt x="18" y="864"/>
                </a:lnTo>
                <a:lnTo>
                  <a:pt x="50" y="891"/>
                </a:lnTo>
                <a:lnTo>
                  <a:pt x="50" y="1014"/>
                </a:lnTo>
              </a:path>
            </a:pathLst>
          </a:custGeom>
          <a:noFill/>
          <a:ln w="23813">
            <a:solidFill>
              <a:srgbClr val="5B98D2"/>
            </a:solidFill>
            <a:round/>
            <a:headEnd/>
            <a:tailEnd/>
          </a:ln>
        </p:spPr>
        <p:txBody>
          <a:bodyPr/>
          <a:lstStyle/>
          <a:p>
            <a:endParaRPr lang="en-US">
              <a:latin typeface="Calibri" pitchFamily="34" charset="0"/>
            </a:endParaRPr>
          </a:p>
        </p:txBody>
      </p:sp>
      <p:sp>
        <p:nvSpPr>
          <p:cNvPr id="11274" name="TextBox 20"/>
          <p:cNvSpPr txBox="1">
            <a:spLocks noChangeArrowheads="1"/>
          </p:cNvSpPr>
          <p:nvPr/>
        </p:nvSpPr>
        <p:spPr bwMode="auto">
          <a:xfrm>
            <a:off x="6053138" y="784225"/>
            <a:ext cx="650875" cy="369888"/>
          </a:xfrm>
          <a:prstGeom prst="rect">
            <a:avLst/>
          </a:prstGeom>
          <a:noFill/>
          <a:ln w="9525">
            <a:noFill/>
            <a:miter lim="800000"/>
            <a:headEnd/>
            <a:tailEnd/>
          </a:ln>
        </p:spPr>
        <p:txBody>
          <a:bodyPr wrap="none">
            <a:spAutoFit/>
          </a:bodyPr>
          <a:lstStyle/>
          <a:p>
            <a:r>
              <a:rPr lang="en-US"/>
              <a:t>heat</a:t>
            </a:r>
          </a:p>
        </p:txBody>
      </p:sp>
      <p:sp>
        <p:nvSpPr>
          <p:cNvPr id="11275" name="Freeform 31"/>
          <p:cNvSpPr>
            <a:spLocks/>
          </p:cNvSpPr>
          <p:nvPr/>
        </p:nvSpPr>
        <p:spPr bwMode="auto">
          <a:xfrm rot="-6885356">
            <a:off x="7022306" y="885032"/>
            <a:ext cx="276225" cy="315912"/>
          </a:xfrm>
          <a:custGeom>
            <a:avLst/>
            <a:gdLst>
              <a:gd name="T0" fmla="*/ 0 w 155"/>
              <a:gd name="T1" fmla="*/ 0 h 244"/>
              <a:gd name="T2" fmla="*/ 2147483647 w 155"/>
              <a:gd name="T3" fmla="*/ 2147483647 h 244"/>
              <a:gd name="T4" fmla="*/ 2147483647 w 155"/>
              <a:gd name="T5" fmla="*/ 2147483647 h 244"/>
              <a:gd name="T6" fmla="*/ 2147483647 w 155"/>
              <a:gd name="T7" fmla="*/ 2147483647 h 244"/>
              <a:gd name="T8" fmla="*/ 0 w 155"/>
              <a:gd name="T9" fmla="*/ 0 h 244"/>
              <a:gd name="T10" fmla="*/ 0 60000 65536"/>
              <a:gd name="T11" fmla="*/ 0 60000 65536"/>
              <a:gd name="T12" fmla="*/ 0 60000 65536"/>
              <a:gd name="T13" fmla="*/ 0 60000 65536"/>
              <a:gd name="T14" fmla="*/ 0 60000 65536"/>
              <a:gd name="T15" fmla="*/ 0 w 155"/>
              <a:gd name="T16" fmla="*/ 0 h 244"/>
              <a:gd name="T17" fmla="*/ 155 w 155"/>
              <a:gd name="T18" fmla="*/ 244 h 244"/>
            </a:gdLst>
            <a:ahLst/>
            <a:cxnLst>
              <a:cxn ang="T10">
                <a:pos x="T0" y="T1"/>
              </a:cxn>
              <a:cxn ang="T11">
                <a:pos x="T2" y="T3"/>
              </a:cxn>
              <a:cxn ang="T12">
                <a:pos x="T4" y="T5"/>
              </a:cxn>
              <a:cxn ang="T13">
                <a:pos x="T6" y="T7"/>
              </a:cxn>
              <a:cxn ang="T14">
                <a:pos x="T8" y="T9"/>
              </a:cxn>
            </a:cxnLst>
            <a:rect l="T15" t="T16" r="T17" b="T18"/>
            <a:pathLst>
              <a:path w="155" h="244">
                <a:moveTo>
                  <a:pt x="0" y="0"/>
                </a:moveTo>
                <a:lnTo>
                  <a:pt x="75" y="244"/>
                </a:lnTo>
                <a:lnTo>
                  <a:pt x="155" y="2"/>
                </a:lnTo>
                <a:lnTo>
                  <a:pt x="78" y="77"/>
                </a:lnTo>
                <a:lnTo>
                  <a:pt x="0" y="0"/>
                </a:lnTo>
                <a:close/>
              </a:path>
            </a:pathLst>
          </a:custGeom>
          <a:solidFill>
            <a:srgbClr val="5B98D2"/>
          </a:solidFill>
          <a:ln w="9525">
            <a:solidFill>
              <a:srgbClr val="5B98D2"/>
            </a:solidFill>
            <a:round/>
            <a:headEnd/>
            <a:tailEnd/>
          </a:ln>
        </p:spPr>
        <p:txBody>
          <a:bodyPr/>
          <a:lstStyle/>
          <a:p>
            <a:endParaRPr lang="en-US">
              <a:latin typeface="Calibri" pitchFamily="34" charset="0"/>
            </a:endParaRPr>
          </a:p>
        </p:txBody>
      </p:sp>
      <p:sp>
        <p:nvSpPr>
          <p:cNvPr id="11276" name="TextBox 22"/>
          <p:cNvSpPr txBox="1">
            <a:spLocks noChangeArrowheads="1"/>
          </p:cNvSpPr>
          <p:nvPr/>
        </p:nvSpPr>
        <p:spPr bwMode="auto">
          <a:xfrm>
            <a:off x="990600" y="2286000"/>
            <a:ext cx="1168400" cy="369888"/>
          </a:xfrm>
          <a:prstGeom prst="rect">
            <a:avLst/>
          </a:prstGeom>
          <a:noFill/>
          <a:ln w="9525">
            <a:noFill/>
            <a:miter lim="800000"/>
            <a:headEnd/>
            <a:tailEnd/>
          </a:ln>
        </p:spPr>
        <p:txBody>
          <a:bodyPr wrap="none">
            <a:spAutoFit/>
          </a:bodyPr>
          <a:lstStyle/>
          <a:p>
            <a:r>
              <a:rPr lang="en-US"/>
              <a:t>electrical</a:t>
            </a:r>
          </a:p>
        </p:txBody>
      </p:sp>
      <p:sp>
        <p:nvSpPr>
          <p:cNvPr id="11277" name="TextBox 23"/>
          <p:cNvSpPr txBox="1">
            <a:spLocks noChangeArrowheads="1"/>
          </p:cNvSpPr>
          <p:nvPr/>
        </p:nvSpPr>
        <p:spPr bwMode="auto">
          <a:xfrm>
            <a:off x="7783513" y="2362200"/>
            <a:ext cx="1360487" cy="369888"/>
          </a:xfrm>
          <a:prstGeom prst="rect">
            <a:avLst/>
          </a:prstGeom>
          <a:noFill/>
          <a:ln w="9525">
            <a:noFill/>
            <a:miter lim="800000"/>
            <a:headEnd/>
            <a:tailEnd/>
          </a:ln>
        </p:spPr>
        <p:txBody>
          <a:bodyPr wrap="none">
            <a:spAutoFit/>
          </a:bodyPr>
          <a:lstStyle/>
          <a:p>
            <a:r>
              <a:rPr lang="en-US"/>
              <a:t>mechanical</a:t>
            </a:r>
          </a:p>
        </p:txBody>
      </p:sp>
      <p:sp>
        <p:nvSpPr>
          <p:cNvPr id="11281" name="TextBox 15"/>
          <p:cNvSpPr txBox="1">
            <a:spLocks noChangeArrowheads="1"/>
          </p:cNvSpPr>
          <p:nvPr/>
        </p:nvSpPr>
        <p:spPr bwMode="auto">
          <a:xfrm>
            <a:off x="457200" y="5105404"/>
            <a:ext cx="6353175" cy="369357"/>
          </a:xfrm>
          <a:prstGeom prst="rect">
            <a:avLst/>
          </a:prstGeom>
          <a:noFill/>
          <a:ln w="9525">
            <a:noFill/>
            <a:miter lim="800000"/>
            <a:headEnd/>
            <a:tailEnd/>
          </a:ln>
        </p:spPr>
        <p:txBody>
          <a:bodyPr wrap="none">
            <a:spAutoFit/>
          </a:bodyPr>
          <a:lstStyle/>
          <a:p>
            <a:r>
              <a:rPr lang="en-US" dirty="0"/>
              <a:t>For </a:t>
            </a:r>
            <a:r>
              <a:rPr lang="en-US" dirty="0" err="1"/>
              <a:t>magnetostatic</a:t>
            </a:r>
            <a:r>
              <a:rPr lang="en-US" dirty="0"/>
              <a:t> system, </a:t>
            </a:r>
            <a:r>
              <a:rPr lang="en-US" dirty="0" err="1" smtClean="0"/>
              <a:t>d</a:t>
            </a:r>
            <a:r>
              <a:rPr lang="en-US" dirty="0" err="1" smtClean="0">
                <a:latin typeface="Symbol" charset="2"/>
                <a:cs typeface="Symbol" charset="2"/>
              </a:rPr>
              <a:t>λ</a:t>
            </a:r>
            <a:r>
              <a:rPr lang="en-US" dirty="0" smtClean="0"/>
              <a:t>=</a:t>
            </a:r>
            <a:r>
              <a:rPr lang="en-US" dirty="0"/>
              <a:t>0 </a:t>
            </a:r>
            <a:r>
              <a:rPr lang="en-US" b="1" dirty="0"/>
              <a:t>no electrical power </a:t>
            </a:r>
            <a:r>
              <a:rPr lang="en-US" dirty="0"/>
              <a:t>flow…</a:t>
            </a:r>
          </a:p>
        </p:txBody>
      </p:sp>
      <p:sp>
        <p:nvSpPr>
          <p:cNvPr id="11280" name="Rectangle 28"/>
          <p:cNvSpPr>
            <a:spLocks noChangeArrowheads="1"/>
          </p:cNvSpPr>
          <p:nvPr/>
        </p:nvSpPr>
        <p:spPr bwMode="auto">
          <a:xfrm>
            <a:off x="7239000" y="4114800"/>
            <a:ext cx="1219200" cy="307975"/>
          </a:xfrm>
          <a:prstGeom prst="rect">
            <a:avLst/>
          </a:prstGeom>
          <a:noFill/>
          <a:ln w="9525">
            <a:noFill/>
            <a:miter lim="800000"/>
            <a:headEnd/>
            <a:tailEnd/>
          </a:ln>
        </p:spPr>
        <p:txBody>
          <a:bodyPr>
            <a:spAutoFit/>
          </a:bodyPr>
          <a:lstStyle/>
          <a:p>
            <a:r>
              <a:rPr lang="en-US" sz="1400" b="1" dirty="0"/>
              <a:t>neglect heat</a:t>
            </a:r>
            <a:endParaRPr lang="en-US" sz="1400" dirty="0"/>
          </a:p>
        </p:txBody>
      </p:sp>
      <p:pic>
        <p:nvPicPr>
          <p:cNvPr id="4" name="Picture 3"/>
          <p:cNvPicPr>
            <a:picLocks noChangeAspect="1"/>
          </p:cNvPicPr>
          <p:nvPr/>
        </p:nvPicPr>
        <p:blipFill>
          <a:blip r:embed="rId2" cstate="print"/>
          <a:stretch>
            <a:fillRect/>
          </a:stretch>
        </p:blipFill>
        <p:spPr>
          <a:xfrm>
            <a:off x="1295400" y="1828800"/>
            <a:ext cx="488950" cy="231140"/>
          </a:xfrm>
          <a:prstGeom prst="rect">
            <a:avLst/>
          </a:prstGeom>
        </p:spPr>
      </p:pic>
      <p:pic>
        <p:nvPicPr>
          <p:cNvPr id="5" name="Picture 4"/>
          <p:cNvPicPr>
            <a:picLocks noChangeAspect="1"/>
          </p:cNvPicPr>
          <p:nvPr/>
        </p:nvPicPr>
        <p:blipFill>
          <a:blip r:embed="rId3" cstate="print"/>
          <a:stretch>
            <a:fillRect/>
          </a:stretch>
        </p:blipFill>
        <p:spPr>
          <a:xfrm>
            <a:off x="4495800" y="2057400"/>
            <a:ext cx="657860" cy="666750"/>
          </a:xfrm>
          <a:prstGeom prst="rect">
            <a:avLst/>
          </a:prstGeom>
        </p:spPr>
      </p:pic>
      <p:pic>
        <p:nvPicPr>
          <p:cNvPr id="6" name="Picture 5"/>
          <p:cNvPicPr>
            <a:picLocks noChangeAspect="1"/>
          </p:cNvPicPr>
          <p:nvPr/>
        </p:nvPicPr>
        <p:blipFill>
          <a:blip r:embed="rId4" cstate="print"/>
          <a:stretch>
            <a:fillRect/>
          </a:stretch>
        </p:blipFill>
        <p:spPr>
          <a:xfrm>
            <a:off x="7848600" y="1676400"/>
            <a:ext cx="889000" cy="666750"/>
          </a:xfrm>
          <a:prstGeom prst="rect">
            <a:avLst/>
          </a:prstGeom>
        </p:spPr>
      </p:pic>
      <p:pic>
        <p:nvPicPr>
          <p:cNvPr id="7" name="Picture 6"/>
          <p:cNvPicPr>
            <a:picLocks noChangeAspect="1"/>
          </p:cNvPicPr>
          <p:nvPr/>
        </p:nvPicPr>
        <p:blipFill>
          <a:blip r:embed="rId5" cstate="print"/>
          <a:stretch>
            <a:fillRect/>
          </a:stretch>
        </p:blipFill>
        <p:spPr>
          <a:xfrm>
            <a:off x="2362200" y="3886200"/>
            <a:ext cx="4578350" cy="693420"/>
          </a:xfrm>
          <a:prstGeom prst="rect">
            <a:avLst/>
          </a:prstGeom>
        </p:spPr>
      </p:pic>
      <p:pic>
        <p:nvPicPr>
          <p:cNvPr id="8" name="Picture 7"/>
          <p:cNvPicPr>
            <a:picLocks noChangeAspect="1"/>
          </p:cNvPicPr>
          <p:nvPr/>
        </p:nvPicPr>
        <p:blipFill>
          <a:blip r:embed="rId6" cstate="print"/>
          <a:stretch>
            <a:fillRect/>
          </a:stretch>
        </p:blipFill>
        <p:spPr>
          <a:xfrm>
            <a:off x="3886200" y="5715000"/>
            <a:ext cx="2026920" cy="66675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25"/>
          <p:cNvSpPr>
            <a:spLocks noChangeArrowheads="1"/>
          </p:cNvSpPr>
          <p:nvPr/>
        </p:nvSpPr>
        <p:spPr bwMode="auto">
          <a:xfrm>
            <a:off x="2716213" y="228600"/>
            <a:ext cx="5056187" cy="457200"/>
          </a:xfrm>
          <a:prstGeom prst="rect">
            <a:avLst/>
          </a:prstGeom>
          <a:noFill/>
          <a:ln w="9525">
            <a:noFill/>
            <a:miter lim="800000"/>
            <a:headEnd/>
            <a:tailEnd/>
          </a:ln>
        </p:spPr>
        <p:txBody>
          <a:bodyPr wrap="none">
            <a:spAutoFit/>
          </a:bodyPr>
          <a:lstStyle/>
          <a:p>
            <a:pPr algn="l"/>
            <a:r>
              <a:rPr lang="en-US" sz="2400" i="1" u="sng"/>
              <a:t>Linear Machines: Solenoid Actuator</a:t>
            </a:r>
          </a:p>
        </p:txBody>
      </p:sp>
      <p:sp>
        <p:nvSpPr>
          <p:cNvPr id="2058" name="Text Box 27"/>
          <p:cNvSpPr txBox="1">
            <a:spLocks noChangeArrowheads="1"/>
          </p:cNvSpPr>
          <p:nvPr/>
        </p:nvSpPr>
        <p:spPr bwMode="auto">
          <a:xfrm>
            <a:off x="5648325" y="3549650"/>
            <a:ext cx="2219325" cy="336550"/>
          </a:xfrm>
          <a:prstGeom prst="rect">
            <a:avLst/>
          </a:prstGeom>
          <a:noFill/>
          <a:ln w="9525" algn="ctr">
            <a:noFill/>
            <a:miter lim="800000"/>
            <a:headEnd/>
            <a:tailEnd/>
          </a:ln>
        </p:spPr>
        <p:txBody>
          <a:bodyPr wrap="none">
            <a:spAutoFit/>
          </a:bodyPr>
          <a:lstStyle/>
          <a:p>
            <a:r>
              <a:rPr lang="en-US" sz="1600" b="1"/>
              <a:t>Coil attached to cone</a:t>
            </a:r>
          </a:p>
        </p:txBody>
      </p:sp>
      <p:sp>
        <p:nvSpPr>
          <p:cNvPr id="11" name="Text Box 3"/>
          <p:cNvSpPr txBox="1">
            <a:spLocks noChangeArrowheads="1"/>
          </p:cNvSpPr>
          <p:nvPr/>
        </p:nvSpPr>
        <p:spPr bwMode="auto">
          <a:xfrm>
            <a:off x="236537" y="4343400"/>
            <a:ext cx="7840663" cy="366713"/>
          </a:xfrm>
          <a:prstGeom prst="rect">
            <a:avLst/>
          </a:prstGeom>
          <a:noFill/>
          <a:ln w="9525" algn="ctr">
            <a:noFill/>
            <a:miter lim="800000"/>
            <a:headEnd/>
            <a:tailEnd/>
          </a:ln>
        </p:spPr>
        <p:txBody>
          <a:bodyPr wrap="none">
            <a:spAutoFit/>
          </a:bodyPr>
          <a:lstStyle/>
          <a:p>
            <a:r>
              <a:rPr lang="en-US" dirty="0">
                <a:solidFill>
                  <a:srgbClr val="5B98D2"/>
                </a:solidFill>
              </a:rPr>
              <a:t>If we can find the stored energy, we can immediately compute the force…</a:t>
            </a:r>
          </a:p>
        </p:txBody>
      </p:sp>
      <p:sp>
        <p:nvSpPr>
          <p:cNvPr id="12" name="Rectangle 4"/>
          <p:cNvSpPr>
            <a:spLocks noChangeArrowheads="1"/>
          </p:cNvSpPr>
          <p:nvPr/>
        </p:nvSpPr>
        <p:spPr bwMode="auto">
          <a:xfrm>
            <a:off x="1462087" y="4800600"/>
            <a:ext cx="5937893" cy="369332"/>
          </a:xfrm>
          <a:prstGeom prst="rect">
            <a:avLst/>
          </a:prstGeom>
          <a:noFill/>
          <a:ln w="9525" algn="ctr">
            <a:noFill/>
            <a:miter lim="800000"/>
            <a:headEnd/>
            <a:tailEnd/>
          </a:ln>
        </p:spPr>
        <p:txBody>
          <a:bodyPr wrap="none">
            <a:spAutoFit/>
          </a:bodyPr>
          <a:lstStyle/>
          <a:p>
            <a:r>
              <a:rPr lang="en-US" dirty="0">
                <a:solidFill>
                  <a:srgbClr val="5B98D2"/>
                </a:solidFill>
              </a:rPr>
              <a:t>…lets take all the things we know to put this together…</a:t>
            </a:r>
          </a:p>
        </p:txBody>
      </p:sp>
      <p:pic>
        <p:nvPicPr>
          <p:cNvPr id="2" name="Picture 1"/>
          <p:cNvPicPr>
            <a:picLocks noChangeAspect="1"/>
          </p:cNvPicPr>
          <p:nvPr/>
        </p:nvPicPr>
        <p:blipFill>
          <a:blip r:embed="rId2" cstate="print"/>
          <a:stretch>
            <a:fillRect/>
          </a:stretch>
        </p:blipFill>
        <p:spPr>
          <a:xfrm>
            <a:off x="2209800" y="5486400"/>
            <a:ext cx="1938020" cy="684530"/>
          </a:xfrm>
          <a:prstGeom prst="rect">
            <a:avLst/>
          </a:prstGeom>
        </p:spPr>
      </p:pic>
      <p:pic>
        <p:nvPicPr>
          <p:cNvPr id="3" name="Picture 2"/>
          <p:cNvPicPr>
            <a:picLocks noChangeAspect="1"/>
          </p:cNvPicPr>
          <p:nvPr/>
        </p:nvPicPr>
        <p:blipFill>
          <a:blip r:embed="rId3" cstate="print"/>
          <a:stretch>
            <a:fillRect/>
          </a:stretch>
        </p:blipFill>
        <p:spPr>
          <a:xfrm>
            <a:off x="4876800" y="5486400"/>
            <a:ext cx="2293620" cy="711200"/>
          </a:xfrm>
          <a:prstGeom prst="rect">
            <a:avLst/>
          </a:prstGeom>
        </p:spPr>
      </p:pic>
      <p:pic>
        <p:nvPicPr>
          <p:cNvPr id="4" name="Picture 3"/>
          <p:cNvPicPr>
            <a:picLocks noChangeAspect="1"/>
          </p:cNvPicPr>
          <p:nvPr/>
        </p:nvPicPr>
        <p:blipFill>
          <a:blip r:embed="rId4" cstate="print"/>
          <a:stretch>
            <a:fillRect/>
          </a:stretch>
        </p:blipFill>
        <p:spPr>
          <a:xfrm>
            <a:off x="152400" y="914400"/>
            <a:ext cx="4044408" cy="2743200"/>
          </a:xfrm>
          <a:prstGeom prst="rect">
            <a:avLst/>
          </a:prstGeom>
        </p:spPr>
      </p:pic>
      <p:pic>
        <p:nvPicPr>
          <p:cNvPr id="5" name="Picture 4" descr="latex-image-1.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990600"/>
            <a:ext cx="168910" cy="151130"/>
          </a:xfrm>
          <a:prstGeom prst="rect">
            <a:avLst/>
          </a:prstGeom>
        </p:spPr>
      </p:pic>
      <p:pic>
        <p:nvPicPr>
          <p:cNvPr id="6" name="Picture 5" descr="latex-image-1.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3200" y="3352800"/>
            <a:ext cx="80010" cy="231140"/>
          </a:xfrm>
          <a:prstGeom prst="rect">
            <a:avLst/>
          </a:prstGeom>
        </p:spPr>
      </p:pic>
      <p:pic>
        <p:nvPicPr>
          <p:cNvPr id="13" name="Picture 2" descr="sliced_speaker.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9600" y="990600"/>
            <a:ext cx="4085119"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1828800" y="1600200"/>
            <a:ext cx="2891657" cy="3505200"/>
          </a:xfrm>
          <a:prstGeom prst="rect">
            <a:avLst/>
          </a:prstGeom>
        </p:spPr>
      </p:pic>
      <p:sp>
        <p:nvSpPr>
          <p:cNvPr id="17410" name="Text Box 2"/>
          <p:cNvSpPr txBox="1">
            <a:spLocks noChangeArrowheads="1"/>
          </p:cNvSpPr>
          <p:nvPr/>
        </p:nvSpPr>
        <p:spPr bwMode="auto">
          <a:xfrm>
            <a:off x="609600" y="914400"/>
            <a:ext cx="8077200" cy="915988"/>
          </a:xfrm>
          <a:prstGeom prst="rect">
            <a:avLst/>
          </a:prstGeom>
          <a:noFill/>
          <a:ln w="9525">
            <a:noFill/>
            <a:miter lim="800000"/>
            <a:headEnd/>
            <a:tailEnd/>
          </a:ln>
        </p:spPr>
        <p:txBody>
          <a:bodyPr>
            <a:prstTxWarp prst="textNoShape">
              <a:avLst/>
            </a:prstTxWarp>
            <a:spAutoFit/>
          </a:bodyPr>
          <a:lstStyle/>
          <a:p>
            <a:pPr>
              <a:spcBef>
                <a:spcPct val="50000"/>
              </a:spcBef>
            </a:pPr>
            <a:r>
              <a:rPr lang="en-US" dirty="0"/>
              <a:t>In the case of the magnetic field we can see that ‘our old’ Ampere’s law can not be the whole story. Here is an example in which current does not gives rise to the magnetic field:</a:t>
            </a:r>
          </a:p>
        </p:txBody>
      </p:sp>
      <p:sp>
        <p:nvSpPr>
          <p:cNvPr id="17412" name="Text Box 22"/>
          <p:cNvSpPr txBox="1">
            <a:spLocks noChangeArrowheads="1"/>
          </p:cNvSpPr>
          <p:nvPr/>
        </p:nvSpPr>
        <p:spPr bwMode="auto">
          <a:xfrm>
            <a:off x="381000" y="4918075"/>
            <a:ext cx="8610600" cy="1803400"/>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t>Consider the case of charging up a capacitor C which is connected to very long wires. </a:t>
            </a:r>
            <a:br>
              <a:rPr lang="en-US" sz="1600" dirty="0"/>
            </a:br>
            <a:r>
              <a:rPr lang="en-US" sz="1600" dirty="0"/>
              <a:t>The charging current is </a:t>
            </a:r>
            <a:r>
              <a:rPr lang="en-US" sz="1600" i="1" dirty="0"/>
              <a:t>I</a:t>
            </a:r>
            <a:r>
              <a:rPr lang="en-US" sz="1600" dirty="0"/>
              <a:t>. From the symmetry it is easy to see that an application of Ampere’s law will produce </a:t>
            </a:r>
            <a:r>
              <a:rPr lang="en-US" sz="1600" i="1" dirty="0"/>
              <a:t>B</a:t>
            </a:r>
            <a:r>
              <a:rPr lang="en-US" sz="1600" dirty="0"/>
              <a:t> fields which go in circles around the wire and whose magnitude is </a:t>
            </a:r>
            <a:r>
              <a:rPr lang="en-US" sz="1600" i="1" dirty="0"/>
              <a:t>B</a:t>
            </a:r>
            <a:r>
              <a:rPr lang="en-US" sz="1600" dirty="0"/>
              <a:t>(</a:t>
            </a:r>
            <a:r>
              <a:rPr lang="en-US" sz="1600" i="1" dirty="0"/>
              <a:t>r</a:t>
            </a:r>
            <a:r>
              <a:rPr lang="en-US" sz="1600" dirty="0"/>
              <a:t>) = </a:t>
            </a:r>
            <a:r>
              <a:rPr lang="el-GR" sz="1600" i="1" dirty="0"/>
              <a:t>μ</a:t>
            </a:r>
            <a:r>
              <a:rPr lang="en-US" sz="1600" b="1" i="1" baseline="-25000" dirty="0" err="1"/>
              <a:t>o</a:t>
            </a:r>
            <a:r>
              <a:rPr lang="en-US" sz="1600" i="1" dirty="0" err="1"/>
              <a:t>I</a:t>
            </a:r>
            <a:r>
              <a:rPr lang="en-US" sz="1600" dirty="0"/>
              <a:t>/(2</a:t>
            </a:r>
            <a:r>
              <a:rPr lang="el-GR" sz="1600" dirty="0"/>
              <a:t>π</a:t>
            </a:r>
            <a:r>
              <a:rPr lang="en-US" sz="1600" i="1" dirty="0"/>
              <a:t>r</a:t>
            </a:r>
            <a:r>
              <a:rPr lang="en-US" sz="1600" dirty="0"/>
              <a:t>). But there is no charge flow in the gap across the capacitor plates and according to Ampere’s law the </a:t>
            </a:r>
            <a:r>
              <a:rPr lang="en-US" sz="1600" i="1" dirty="0"/>
              <a:t>B</a:t>
            </a:r>
            <a:r>
              <a:rPr lang="en-US" sz="1600" dirty="0"/>
              <a:t> field in the plane parallel to the capacitor plates and going through the capacitor gap should be zero! </a:t>
            </a:r>
            <a:br>
              <a:rPr lang="en-US" sz="1600" dirty="0"/>
            </a:br>
            <a:r>
              <a:rPr lang="en-US" sz="1600" dirty="0"/>
              <a:t>This seems unphysical.</a:t>
            </a:r>
          </a:p>
        </p:txBody>
      </p:sp>
      <p:sp>
        <p:nvSpPr>
          <p:cNvPr id="17413" name="Rectangle 23"/>
          <p:cNvSpPr>
            <a:spLocks noChangeArrowheads="1"/>
          </p:cNvSpPr>
          <p:nvPr/>
        </p:nvSpPr>
        <p:spPr bwMode="auto">
          <a:xfrm>
            <a:off x="2819400" y="304800"/>
            <a:ext cx="3471863" cy="457200"/>
          </a:xfrm>
          <a:prstGeom prst="rect">
            <a:avLst/>
          </a:prstGeom>
          <a:noFill/>
          <a:ln w="9525">
            <a:noFill/>
            <a:miter lim="800000"/>
            <a:headEnd/>
            <a:tailEnd/>
          </a:ln>
        </p:spPr>
        <p:txBody>
          <a:bodyPr wrap="none">
            <a:prstTxWarp prst="textNoShape">
              <a:avLst/>
            </a:prstTxWarp>
            <a:spAutoFit/>
          </a:bodyPr>
          <a:lstStyle/>
          <a:p>
            <a:pPr algn="l"/>
            <a:r>
              <a:rPr lang="en-US" sz="2400" i="1" u="sng"/>
              <a:t>Ampere’s Law Revisited</a:t>
            </a:r>
          </a:p>
        </p:txBody>
      </p:sp>
      <p:pic>
        <p:nvPicPr>
          <p:cNvPr id="52225" name="Picture 1"/>
          <p:cNvPicPr>
            <a:picLocks noChangeAspect="1" noChangeArrowheads="1"/>
          </p:cNvPicPr>
          <p:nvPr/>
        </p:nvPicPr>
        <p:blipFill>
          <a:blip r:embed="rId4" cstate="print"/>
          <a:srcRect/>
          <a:stretch>
            <a:fillRect/>
          </a:stretch>
        </p:blipFill>
        <p:spPr bwMode="auto">
          <a:xfrm>
            <a:off x="4495800" y="1828800"/>
            <a:ext cx="2971800" cy="2971800"/>
          </a:xfrm>
          <a:prstGeom prst="rect">
            <a:avLst/>
          </a:prstGeom>
          <a:noFill/>
          <a:ln w="9525">
            <a:noFill/>
            <a:miter lim="800000"/>
            <a:headEnd/>
            <a:tailEnd/>
          </a:ln>
        </p:spPr>
      </p:pic>
      <p:sp>
        <p:nvSpPr>
          <p:cNvPr id="522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p:cNvSpPr txBox="1"/>
          <p:nvPr/>
        </p:nvSpPr>
        <p:spPr>
          <a:xfrm>
            <a:off x="6858000" y="2209800"/>
            <a:ext cx="710451" cy="646331"/>
          </a:xfrm>
          <a:prstGeom prst="rect">
            <a:avLst/>
          </a:prstGeom>
          <a:noFill/>
        </p:spPr>
        <p:txBody>
          <a:bodyPr wrap="none" rtlCol="0">
            <a:spAutoFit/>
          </a:bodyPr>
          <a:lstStyle/>
          <a:p>
            <a:r>
              <a:rPr lang="en-US" dirty="0" smtClean="0">
                <a:latin typeface="Arial"/>
              </a:rPr>
              <a:t>Side </a:t>
            </a:r>
          </a:p>
          <a:p>
            <a:r>
              <a:rPr lang="en-US" dirty="0" smtClean="0">
                <a:latin typeface="Arial"/>
              </a:rPr>
              <a:t>View</a:t>
            </a:r>
            <a:endParaRPr lang="en-US" dirty="0">
              <a:latin typeface="Arial"/>
            </a:endParaRPr>
          </a:p>
        </p:txBody>
      </p:sp>
      <p:pic>
        <p:nvPicPr>
          <p:cNvPr id="2" name="Picture 1"/>
          <p:cNvPicPr>
            <a:picLocks noChangeAspect="1"/>
          </p:cNvPicPr>
          <p:nvPr/>
        </p:nvPicPr>
        <p:blipFill>
          <a:blip r:embed="rId5" cstate="print"/>
          <a:stretch>
            <a:fillRect/>
          </a:stretch>
        </p:blipFill>
        <p:spPr>
          <a:xfrm>
            <a:off x="3581400" y="1905000"/>
            <a:ext cx="177800" cy="228600"/>
          </a:xfrm>
          <a:prstGeom prst="rect">
            <a:avLst/>
          </a:prstGeom>
        </p:spPr>
      </p:pic>
      <p:pic>
        <p:nvPicPr>
          <p:cNvPr id="19" name="Picture 18"/>
          <p:cNvPicPr>
            <a:picLocks noChangeAspect="1"/>
          </p:cNvPicPr>
          <p:nvPr/>
        </p:nvPicPr>
        <p:blipFill>
          <a:blip r:embed="rId5" cstate="print"/>
          <a:stretch>
            <a:fillRect/>
          </a:stretch>
        </p:blipFill>
        <p:spPr>
          <a:xfrm>
            <a:off x="2971800" y="4267200"/>
            <a:ext cx="177800" cy="228600"/>
          </a:xfrm>
          <a:prstGeom prst="rect">
            <a:avLst/>
          </a:prstGeom>
        </p:spPr>
      </p:pic>
      <p:pic>
        <p:nvPicPr>
          <p:cNvPr id="21" name="Picture 20"/>
          <p:cNvPicPr>
            <a:picLocks noChangeAspect="1"/>
          </p:cNvPicPr>
          <p:nvPr/>
        </p:nvPicPr>
        <p:blipFill>
          <a:blip r:embed="rId5" cstate="print"/>
          <a:stretch>
            <a:fillRect/>
          </a:stretch>
        </p:blipFill>
        <p:spPr>
          <a:xfrm>
            <a:off x="6096000" y="4495800"/>
            <a:ext cx="177800" cy="228600"/>
          </a:xfrm>
          <a:prstGeom prst="rect">
            <a:avLst/>
          </a:prstGeom>
        </p:spPr>
      </p:pic>
      <p:pic>
        <p:nvPicPr>
          <p:cNvPr id="3" name="Picture 2"/>
          <p:cNvPicPr>
            <a:picLocks noChangeAspect="1"/>
          </p:cNvPicPr>
          <p:nvPr/>
        </p:nvPicPr>
        <p:blipFill>
          <a:blip r:embed="rId6" cstate="print"/>
          <a:stretch>
            <a:fillRect/>
          </a:stretch>
        </p:blipFill>
        <p:spPr>
          <a:xfrm>
            <a:off x="6096000" y="1828800"/>
            <a:ext cx="821724" cy="241300"/>
          </a:xfrm>
          <a:prstGeom prst="rect">
            <a:avLst/>
          </a:prstGeom>
        </p:spPr>
      </p:pic>
      <p:pic>
        <p:nvPicPr>
          <p:cNvPr id="4" name="Picture 3"/>
          <p:cNvPicPr>
            <a:picLocks noChangeAspect="1"/>
          </p:cNvPicPr>
          <p:nvPr/>
        </p:nvPicPr>
        <p:blipFill>
          <a:blip r:embed="rId7" cstate="print"/>
          <a:stretch>
            <a:fillRect/>
          </a:stretch>
        </p:blipFill>
        <p:spPr>
          <a:xfrm>
            <a:off x="2286000" y="3581400"/>
            <a:ext cx="114300" cy="168088"/>
          </a:xfrm>
          <a:prstGeom prst="rect">
            <a:avLst/>
          </a:prstGeom>
        </p:spPr>
      </p:pic>
      <p:pic>
        <p:nvPicPr>
          <p:cNvPr id="30" name="Picture 29"/>
          <p:cNvPicPr>
            <a:picLocks noChangeAspect="1"/>
          </p:cNvPicPr>
          <p:nvPr/>
        </p:nvPicPr>
        <p:blipFill>
          <a:blip r:embed="rId7" cstate="print"/>
          <a:stretch>
            <a:fillRect/>
          </a:stretch>
        </p:blipFill>
        <p:spPr>
          <a:xfrm>
            <a:off x="4191000" y="3276600"/>
            <a:ext cx="114300" cy="168088"/>
          </a:xfrm>
          <a:prstGeom prst="rect">
            <a:avLst/>
          </a:prstGeom>
        </p:spPr>
      </p:pic>
      <p:pic>
        <p:nvPicPr>
          <p:cNvPr id="31" name="Picture 30"/>
          <p:cNvPicPr>
            <a:picLocks noChangeAspect="1"/>
          </p:cNvPicPr>
          <p:nvPr/>
        </p:nvPicPr>
        <p:blipFill>
          <a:blip r:embed="rId7" cstate="print"/>
          <a:stretch>
            <a:fillRect/>
          </a:stretch>
        </p:blipFill>
        <p:spPr>
          <a:xfrm>
            <a:off x="4953000" y="3048000"/>
            <a:ext cx="114300" cy="168088"/>
          </a:xfrm>
          <a:prstGeom prst="rect">
            <a:avLst/>
          </a:prstGeom>
        </p:spPr>
      </p:pic>
      <p:pic>
        <p:nvPicPr>
          <p:cNvPr id="32" name="Picture 31"/>
          <p:cNvPicPr>
            <a:picLocks noChangeAspect="1"/>
          </p:cNvPicPr>
          <p:nvPr/>
        </p:nvPicPr>
        <p:blipFill>
          <a:blip r:embed="rId7" cstate="print"/>
          <a:stretch>
            <a:fillRect/>
          </a:stretch>
        </p:blipFill>
        <p:spPr>
          <a:xfrm>
            <a:off x="6858000" y="3048000"/>
            <a:ext cx="114300" cy="168088"/>
          </a:xfrm>
          <a:prstGeom prst="rect">
            <a:avLst/>
          </a:prstGeom>
        </p:spPr>
      </p:pic>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TextBox 4"/>
          <p:cNvSpPr txBox="1">
            <a:spLocks noChangeArrowheads="1"/>
          </p:cNvSpPr>
          <p:nvPr/>
        </p:nvSpPr>
        <p:spPr bwMode="auto">
          <a:xfrm>
            <a:off x="256907" y="153653"/>
            <a:ext cx="2544286" cy="400110"/>
          </a:xfrm>
          <a:prstGeom prst="rect">
            <a:avLst/>
          </a:prstGeom>
          <a:noFill/>
          <a:ln w="9525">
            <a:noFill/>
            <a:miter lim="800000"/>
            <a:headEnd/>
            <a:tailEnd/>
          </a:ln>
        </p:spPr>
        <p:txBody>
          <a:bodyPr wrap="none">
            <a:prstTxWarp prst="textNoShape">
              <a:avLst/>
            </a:prstTxWarp>
            <a:spAutoFit/>
          </a:bodyPr>
          <a:lstStyle/>
          <a:p>
            <a:r>
              <a:rPr lang="en-US" b="1" dirty="0">
                <a:latin typeface="Chalkduster"/>
                <a:ea typeface="Chalkduster" charset="0"/>
                <a:cs typeface="Chalkduster"/>
              </a:rPr>
              <a:t>KEY TAKEAWAYS</a:t>
            </a:r>
          </a:p>
        </p:txBody>
      </p:sp>
      <p:sp>
        <p:nvSpPr>
          <p:cNvPr id="21" name="Text Box 34"/>
          <p:cNvSpPr txBox="1">
            <a:spLocks noChangeArrowheads="1"/>
          </p:cNvSpPr>
          <p:nvPr/>
        </p:nvSpPr>
        <p:spPr bwMode="auto">
          <a:xfrm>
            <a:off x="1447800" y="533400"/>
            <a:ext cx="2364750" cy="307777"/>
          </a:xfrm>
          <a:prstGeom prst="rect">
            <a:avLst/>
          </a:prstGeom>
          <a:noFill/>
          <a:ln w="9525">
            <a:noFill/>
            <a:miter lim="800000"/>
            <a:headEnd/>
            <a:tailEnd/>
          </a:ln>
        </p:spPr>
        <p:txBody>
          <a:bodyPr wrap="none">
            <a:prstTxWarp prst="textNoShape">
              <a:avLst/>
            </a:prstTxWarp>
            <a:spAutoFit/>
          </a:bodyPr>
          <a:lstStyle/>
          <a:p>
            <a:pPr algn="l"/>
            <a:r>
              <a:rPr lang="en-US" sz="1400" b="1" dirty="0" smtClean="0">
                <a:solidFill>
                  <a:srgbClr val="5B98D2"/>
                </a:solidFill>
              </a:rPr>
              <a:t>COMPLETE AMPERE’S LAW</a:t>
            </a:r>
            <a:endParaRPr lang="en-US" sz="1400" b="1" dirty="0">
              <a:solidFill>
                <a:srgbClr val="5B98D2"/>
              </a:solidFill>
            </a:endParaRPr>
          </a:p>
        </p:txBody>
      </p:sp>
      <p:cxnSp>
        <p:nvCxnSpPr>
          <p:cNvPr id="56" name="Straight Connector 55"/>
          <p:cNvCxnSpPr/>
          <p:nvPr/>
        </p:nvCxnSpPr>
        <p:spPr>
          <a:xfrm>
            <a:off x="858491" y="1195928"/>
            <a:ext cx="7317830" cy="1588"/>
          </a:xfrm>
          <a:prstGeom prst="line">
            <a:avLst/>
          </a:prstGeom>
          <a:ln w="12700"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7" name="Text Box 34"/>
          <p:cNvSpPr txBox="1">
            <a:spLocks noChangeArrowheads="1"/>
          </p:cNvSpPr>
          <p:nvPr/>
        </p:nvSpPr>
        <p:spPr bwMode="auto">
          <a:xfrm>
            <a:off x="7143159" y="4995048"/>
            <a:ext cx="1265566" cy="307777"/>
          </a:xfrm>
          <a:prstGeom prst="rect">
            <a:avLst/>
          </a:prstGeom>
          <a:noFill/>
          <a:ln w="9525">
            <a:noFill/>
            <a:miter lim="800000"/>
            <a:headEnd/>
            <a:tailEnd/>
          </a:ln>
        </p:spPr>
        <p:txBody>
          <a:bodyPr wrap="none">
            <a:prstTxWarp prst="textNoShape">
              <a:avLst/>
            </a:prstTxWarp>
            <a:spAutoFit/>
          </a:bodyPr>
          <a:lstStyle/>
          <a:p>
            <a:pPr algn="l"/>
            <a:r>
              <a:rPr lang="en-US" sz="1400" b="1" dirty="0" smtClean="0">
                <a:solidFill>
                  <a:srgbClr val="5B98D2"/>
                </a:solidFill>
              </a:rPr>
              <a:t>RELUCTANCE</a:t>
            </a:r>
            <a:endParaRPr lang="en-US" sz="1400" b="1" dirty="0">
              <a:solidFill>
                <a:srgbClr val="5B98D2"/>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4044136622"/>
              </p:ext>
            </p:extLst>
          </p:nvPr>
        </p:nvGraphicFramePr>
        <p:xfrm>
          <a:off x="1066800" y="4191000"/>
          <a:ext cx="5410200" cy="2270760"/>
        </p:xfrm>
        <a:graphic>
          <a:graphicData uri="http://schemas.openxmlformats.org/drawingml/2006/table">
            <a:tbl>
              <a:tblPr/>
              <a:tblGrid>
                <a:gridCol w="2155893"/>
                <a:gridCol w="3254307"/>
              </a:tblGrid>
              <a:tr h="266700">
                <a:tc>
                  <a:txBody>
                    <a:bodyPr/>
                    <a:lstStyle/>
                    <a:p>
                      <a:pPr algn="l" fontAlgn="b"/>
                      <a:r>
                        <a:rPr lang="en-US" sz="1800" b="0" i="0" u="none" strike="noStrike" dirty="0">
                          <a:solidFill>
                            <a:srgbClr val="000000"/>
                          </a:solidFill>
                          <a:latin typeface="Trebuchet MS" pitchFamily="34" charset="0"/>
                        </a:rPr>
                        <a:t>Electrical</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latin typeface="Trebuchet MS" pitchFamily="34" charset="0"/>
                        </a:rPr>
                        <a:t>Magnetic</a:t>
                      </a:r>
                    </a:p>
                  </a:txBody>
                  <a:tcPr marL="9525" marR="9525" marT="9525" marB="0" anchor="b">
                    <a:lnL>
                      <a:noFill/>
                    </a:lnL>
                    <a:lnR>
                      <a:noFill/>
                    </a:lnR>
                    <a:lnT>
                      <a:noFill/>
                    </a:lnT>
                    <a:lnB>
                      <a:noFill/>
                    </a:lnB>
                  </a:tcPr>
                </a:tc>
              </a:tr>
              <a:tr h="266700">
                <a:tc>
                  <a:txBody>
                    <a:bodyPr/>
                    <a:lstStyle/>
                    <a:p>
                      <a:pPr algn="l" fontAlgn="b"/>
                      <a:endParaRPr lang="en-US" sz="1800" b="0" i="0" u="none" strike="noStrike">
                        <a:solidFill>
                          <a:srgbClr val="000000"/>
                        </a:solidFill>
                        <a:latin typeface="Trebuchet MS"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latin typeface="Trebuchet MS" pitchFamily="34" charset="0"/>
                      </a:endParaRPr>
                    </a:p>
                  </a:txBody>
                  <a:tcPr marL="9525" marR="9525" marT="9525" marB="0" anchor="b">
                    <a:lnL>
                      <a:noFill/>
                    </a:lnL>
                    <a:lnR>
                      <a:noFill/>
                    </a:lnR>
                    <a:lnT>
                      <a:noFill/>
                    </a:lnT>
                    <a:lnB>
                      <a:noFill/>
                    </a:lnB>
                  </a:tcPr>
                </a:tc>
              </a:tr>
              <a:tr h="266700">
                <a:tc>
                  <a:txBody>
                    <a:bodyPr/>
                    <a:lstStyle/>
                    <a:p>
                      <a:pPr algn="l" fontAlgn="b"/>
                      <a:r>
                        <a:rPr lang="en-US" sz="1800" b="0" i="0" u="none" strike="noStrike" dirty="0">
                          <a:solidFill>
                            <a:srgbClr val="000000"/>
                          </a:solidFill>
                          <a:latin typeface="Trebuchet MS" pitchFamily="34" charset="0"/>
                        </a:rPr>
                        <a:t>Voltage</a:t>
                      </a: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latin typeface="Trebuchet MS" pitchFamily="34" charset="0"/>
                        </a:rPr>
                        <a:t>Magnetomotive Force</a:t>
                      </a:r>
                    </a:p>
                  </a:txBody>
                  <a:tcPr marL="9525" marR="9525" marT="9525" marB="0" anchor="b">
                    <a:lnL>
                      <a:noFill/>
                    </a:lnL>
                    <a:lnR>
                      <a:noFill/>
                    </a:lnR>
                    <a:lnT>
                      <a:noFill/>
                    </a:lnT>
                    <a:lnB>
                      <a:noFill/>
                    </a:lnB>
                  </a:tcPr>
                </a:tc>
              </a:tr>
              <a:tr h="266700">
                <a:tc>
                  <a:txBody>
                    <a:bodyPr/>
                    <a:lstStyle/>
                    <a:p>
                      <a:pPr algn="l" fontAlgn="b"/>
                      <a:r>
                        <a:rPr lang="en-US" sz="1800" b="0" i="0" u="none" strike="noStrike" dirty="0">
                          <a:solidFill>
                            <a:srgbClr val="000000"/>
                          </a:solidFill>
                          <a:latin typeface="Trebuchet MS" pitchFamily="34" charset="0"/>
                        </a:rPr>
                        <a:t>Current</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latin typeface="Trebuchet MS" pitchFamily="34" charset="0"/>
                        </a:rPr>
                        <a:t>Magnetic Flux</a:t>
                      </a:r>
                    </a:p>
                  </a:txBody>
                  <a:tcPr marL="9525" marR="9525" marT="9525" marB="0" anchor="b">
                    <a:lnL>
                      <a:noFill/>
                    </a:lnL>
                    <a:lnR>
                      <a:noFill/>
                    </a:lnR>
                    <a:lnT>
                      <a:noFill/>
                    </a:lnT>
                    <a:lnB>
                      <a:noFill/>
                    </a:lnB>
                  </a:tcPr>
                </a:tc>
              </a:tr>
              <a:tr h="266700">
                <a:tc>
                  <a:txBody>
                    <a:bodyPr/>
                    <a:lstStyle/>
                    <a:p>
                      <a:pPr algn="l" fontAlgn="b"/>
                      <a:r>
                        <a:rPr lang="en-US" sz="1800" b="0" i="0" u="none" strike="noStrike">
                          <a:solidFill>
                            <a:srgbClr val="000000"/>
                          </a:solidFill>
                          <a:latin typeface="Trebuchet MS" pitchFamily="34" charset="0"/>
                        </a:rPr>
                        <a:t>Resistance</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latin typeface="Trebuchet MS" pitchFamily="34" charset="0"/>
                        </a:rPr>
                        <a:t>Reluctance</a:t>
                      </a:r>
                    </a:p>
                  </a:txBody>
                  <a:tcPr marL="9525" marR="9525" marT="9525" marB="0" anchor="b">
                    <a:lnL>
                      <a:noFill/>
                    </a:lnL>
                    <a:lnR>
                      <a:noFill/>
                    </a:lnR>
                    <a:lnT>
                      <a:noFill/>
                    </a:lnT>
                    <a:lnB>
                      <a:noFill/>
                    </a:lnB>
                  </a:tcPr>
                </a:tc>
              </a:tr>
              <a:tr h="266700">
                <a:tc>
                  <a:txBody>
                    <a:bodyPr/>
                    <a:lstStyle/>
                    <a:p>
                      <a:pPr algn="l" fontAlgn="b"/>
                      <a:r>
                        <a:rPr lang="en-US" sz="1800" b="0" i="0" u="none" strike="noStrike" dirty="0">
                          <a:solidFill>
                            <a:srgbClr val="000000"/>
                          </a:solidFill>
                          <a:latin typeface="Trebuchet MS" pitchFamily="34" charset="0"/>
                        </a:rPr>
                        <a:t>Conductivity</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latin typeface="Trebuchet MS" pitchFamily="34" charset="0"/>
                        </a:rPr>
                        <a:t>Permeability</a:t>
                      </a:r>
                    </a:p>
                  </a:txBody>
                  <a:tcPr marL="9525" marR="9525" marT="9525" marB="0" anchor="b">
                    <a:lnL>
                      <a:noFill/>
                    </a:lnL>
                    <a:lnR>
                      <a:noFill/>
                    </a:lnR>
                    <a:lnT>
                      <a:noFill/>
                    </a:lnT>
                    <a:lnB>
                      <a:noFill/>
                    </a:lnB>
                  </a:tcPr>
                </a:tc>
              </a:tr>
              <a:tr h="266700">
                <a:tc>
                  <a:txBody>
                    <a:bodyPr/>
                    <a:lstStyle/>
                    <a:p>
                      <a:pPr algn="l" fontAlgn="b"/>
                      <a:r>
                        <a:rPr lang="en-US" sz="1800" b="0" i="0" u="none" strike="noStrike">
                          <a:solidFill>
                            <a:srgbClr val="000000"/>
                          </a:solidFill>
                          <a:latin typeface="Trebuchet MS" pitchFamily="34" charset="0"/>
                        </a:rPr>
                        <a:t>Current Density</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latin typeface="Trebuchet MS" pitchFamily="34" charset="0"/>
                        </a:rPr>
                        <a:t>Magnetic Flux Density</a:t>
                      </a:r>
                    </a:p>
                  </a:txBody>
                  <a:tcPr marL="9525" marR="9525" marT="9525" marB="0" anchor="b">
                    <a:lnL>
                      <a:noFill/>
                    </a:lnL>
                    <a:lnR>
                      <a:noFill/>
                    </a:lnR>
                    <a:lnT>
                      <a:noFill/>
                    </a:lnT>
                    <a:lnB>
                      <a:noFill/>
                    </a:lnB>
                  </a:tcPr>
                </a:tc>
              </a:tr>
              <a:tr h="266700">
                <a:tc>
                  <a:txBody>
                    <a:bodyPr/>
                    <a:lstStyle/>
                    <a:p>
                      <a:pPr algn="l" fontAlgn="b"/>
                      <a:r>
                        <a:rPr lang="en-US" sz="1800" b="0" i="0" u="none" strike="noStrike" dirty="0">
                          <a:solidFill>
                            <a:srgbClr val="000000"/>
                          </a:solidFill>
                          <a:latin typeface="Trebuchet MS" pitchFamily="34" charset="0"/>
                        </a:rPr>
                        <a:t>Electric Field</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latin typeface="Trebuchet MS" pitchFamily="34" charset="0"/>
                        </a:rPr>
                        <a:t>Magnetic Field Intensity</a:t>
                      </a:r>
                    </a:p>
                  </a:txBody>
                  <a:tcPr marL="9525" marR="9525" marT="9525" marB="0" anchor="b">
                    <a:lnL>
                      <a:noFill/>
                    </a:lnL>
                    <a:lnR>
                      <a:noFill/>
                    </a:lnR>
                    <a:lnT>
                      <a:noFill/>
                    </a:lnT>
                    <a:lnB>
                      <a:noFill/>
                    </a:lnB>
                  </a:tcPr>
                </a:tc>
              </a:tr>
            </a:tbl>
          </a:graphicData>
        </a:graphic>
      </p:graphicFrame>
      <p:cxnSp>
        <p:nvCxnSpPr>
          <p:cNvPr id="15" name="Straight Connector 14"/>
          <p:cNvCxnSpPr/>
          <p:nvPr/>
        </p:nvCxnSpPr>
        <p:spPr>
          <a:xfrm>
            <a:off x="762000" y="4114800"/>
            <a:ext cx="5715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2000" y="4572000"/>
            <a:ext cx="5715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5800" y="6629400"/>
            <a:ext cx="5715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2" cstate="print"/>
          <a:stretch>
            <a:fillRect/>
          </a:stretch>
        </p:blipFill>
        <p:spPr>
          <a:xfrm>
            <a:off x="2209800" y="5410200"/>
            <a:ext cx="177800" cy="177800"/>
          </a:xfrm>
          <a:prstGeom prst="rect">
            <a:avLst/>
          </a:prstGeom>
        </p:spPr>
      </p:pic>
      <p:pic>
        <p:nvPicPr>
          <p:cNvPr id="19" name="Picture 18"/>
          <p:cNvPicPr>
            <a:picLocks noChangeAspect="1"/>
          </p:cNvPicPr>
          <p:nvPr/>
        </p:nvPicPr>
        <p:blipFill>
          <a:blip r:embed="rId3" cstate="print"/>
          <a:stretch>
            <a:fillRect/>
          </a:stretch>
        </p:blipFill>
        <p:spPr>
          <a:xfrm>
            <a:off x="1905000" y="5105400"/>
            <a:ext cx="76200" cy="180109"/>
          </a:xfrm>
          <a:prstGeom prst="rect">
            <a:avLst/>
          </a:prstGeom>
        </p:spPr>
      </p:pic>
      <p:pic>
        <p:nvPicPr>
          <p:cNvPr id="20" name="Picture 19"/>
          <p:cNvPicPr>
            <a:picLocks noChangeAspect="1"/>
          </p:cNvPicPr>
          <p:nvPr/>
        </p:nvPicPr>
        <p:blipFill>
          <a:blip r:embed="rId4" cstate="print"/>
          <a:stretch>
            <a:fillRect/>
          </a:stretch>
        </p:blipFill>
        <p:spPr>
          <a:xfrm>
            <a:off x="2438400" y="5638800"/>
            <a:ext cx="321275" cy="228600"/>
          </a:xfrm>
          <a:prstGeom prst="rect">
            <a:avLst/>
          </a:prstGeom>
        </p:spPr>
      </p:pic>
      <p:pic>
        <p:nvPicPr>
          <p:cNvPr id="22" name="Picture 21"/>
          <p:cNvPicPr>
            <a:picLocks noChangeAspect="1"/>
          </p:cNvPicPr>
          <p:nvPr/>
        </p:nvPicPr>
        <p:blipFill>
          <a:blip r:embed="rId5" cstate="print"/>
          <a:stretch>
            <a:fillRect/>
          </a:stretch>
        </p:blipFill>
        <p:spPr>
          <a:xfrm>
            <a:off x="2743200" y="5943600"/>
            <a:ext cx="139700" cy="179614"/>
          </a:xfrm>
          <a:prstGeom prst="rect">
            <a:avLst/>
          </a:prstGeom>
        </p:spPr>
      </p:pic>
      <p:pic>
        <p:nvPicPr>
          <p:cNvPr id="23" name="Picture 22"/>
          <p:cNvPicPr>
            <a:picLocks noChangeAspect="1"/>
          </p:cNvPicPr>
          <p:nvPr/>
        </p:nvPicPr>
        <p:blipFill>
          <a:blip r:embed="rId6" cstate="print"/>
          <a:stretch>
            <a:fillRect/>
          </a:stretch>
        </p:blipFill>
        <p:spPr>
          <a:xfrm>
            <a:off x="2514600" y="6248400"/>
            <a:ext cx="178308" cy="165100"/>
          </a:xfrm>
          <a:prstGeom prst="rect">
            <a:avLst/>
          </a:prstGeom>
        </p:spPr>
      </p:pic>
      <p:pic>
        <p:nvPicPr>
          <p:cNvPr id="24" name="Picture 23"/>
          <p:cNvPicPr>
            <a:picLocks noChangeAspect="1"/>
          </p:cNvPicPr>
          <p:nvPr/>
        </p:nvPicPr>
        <p:blipFill>
          <a:blip r:embed="rId7" cstate="print"/>
          <a:stretch>
            <a:fillRect/>
          </a:stretch>
        </p:blipFill>
        <p:spPr>
          <a:xfrm>
            <a:off x="1905000" y="4876800"/>
            <a:ext cx="107576" cy="114300"/>
          </a:xfrm>
          <a:prstGeom prst="rect">
            <a:avLst/>
          </a:prstGeom>
        </p:spPr>
      </p:pic>
      <p:pic>
        <p:nvPicPr>
          <p:cNvPr id="25" name="Picture 24"/>
          <p:cNvPicPr>
            <a:picLocks noChangeAspect="1"/>
          </p:cNvPicPr>
          <p:nvPr/>
        </p:nvPicPr>
        <p:blipFill>
          <a:blip r:embed="rId8" cstate="print"/>
          <a:stretch>
            <a:fillRect/>
          </a:stretch>
        </p:blipFill>
        <p:spPr>
          <a:xfrm>
            <a:off x="5562600" y="4800600"/>
            <a:ext cx="763881" cy="177800"/>
          </a:xfrm>
          <a:prstGeom prst="rect">
            <a:avLst/>
          </a:prstGeom>
        </p:spPr>
      </p:pic>
      <p:pic>
        <p:nvPicPr>
          <p:cNvPr id="26" name="Picture 25"/>
          <p:cNvPicPr>
            <a:picLocks noChangeAspect="1"/>
          </p:cNvPicPr>
          <p:nvPr/>
        </p:nvPicPr>
        <p:blipFill>
          <a:blip r:embed="rId9" cstate="print"/>
          <a:stretch>
            <a:fillRect/>
          </a:stretch>
        </p:blipFill>
        <p:spPr>
          <a:xfrm>
            <a:off x="4724400" y="5105400"/>
            <a:ext cx="130848" cy="215900"/>
          </a:xfrm>
          <a:prstGeom prst="rect">
            <a:avLst/>
          </a:prstGeom>
        </p:spPr>
      </p:pic>
      <p:pic>
        <p:nvPicPr>
          <p:cNvPr id="27" name="Picture 26"/>
          <p:cNvPicPr>
            <a:picLocks noChangeAspect="1"/>
          </p:cNvPicPr>
          <p:nvPr/>
        </p:nvPicPr>
        <p:blipFill>
          <a:blip r:embed="rId10" cstate="print"/>
          <a:stretch>
            <a:fillRect/>
          </a:stretch>
        </p:blipFill>
        <p:spPr>
          <a:xfrm>
            <a:off x="4495800" y="5410200"/>
            <a:ext cx="165100" cy="184912"/>
          </a:xfrm>
          <a:prstGeom prst="rect">
            <a:avLst/>
          </a:prstGeom>
        </p:spPr>
      </p:pic>
      <p:pic>
        <p:nvPicPr>
          <p:cNvPr id="28" name="Picture 27"/>
          <p:cNvPicPr>
            <a:picLocks noChangeAspect="1"/>
          </p:cNvPicPr>
          <p:nvPr/>
        </p:nvPicPr>
        <p:blipFill>
          <a:blip r:embed="rId11" cstate="print"/>
          <a:stretch>
            <a:fillRect/>
          </a:stretch>
        </p:blipFill>
        <p:spPr>
          <a:xfrm>
            <a:off x="4648200" y="5715000"/>
            <a:ext cx="132080" cy="165100"/>
          </a:xfrm>
          <a:prstGeom prst="rect">
            <a:avLst/>
          </a:prstGeom>
        </p:spPr>
      </p:pic>
      <p:pic>
        <p:nvPicPr>
          <p:cNvPr id="29" name="Picture 28"/>
          <p:cNvPicPr>
            <a:picLocks noChangeAspect="1"/>
          </p:cNvPicPr>
          <p:nvPr/>
        </p:nvPicPr>
        <p:blipFill>
          <a:blip r:embed="rId12" cstate="print"/>
          <a:stretch>
            <a:fillRect/>
          </a:stretch>
        </p:blipFill>
        <p:spPr>
          <a:xfrm>
            <a:off x="5562600" y="5943600"/>
            <a:ext cx="178308" cy="165100"/>
          </a:xfrm>
          <a:prstGeom prst="rect">
            <a:avLst/>
          </a:prstGeom>
        </p:spPr>
      </p:pic>
      <p:pic>
        <p:nvPicPr>
          <p:cNvPr id="30" name="Picture 29"/>
          <p:cNvPicPr>
            <a:picLocks noChangeAspect="1"/>
          </p:cNvPicPr>
          <p:nvPr/>
        </p:nvPicPr>
        <p:blipFill>
          <a:blip r:embed="rId13" cstate="print"/>
          <a:stretch>
            <a:fillRect/>
          </a:stretch>
        </p:blipFill>
        <p:spPr>
          <a:xfrm>
            <a:off x="5791200" y="6248400"/>
            <a:ext cx="204724" cy="165100"/>
          </a:xfrm>
          <a:prstGeom prst="rect">
            <a:avLst/>
          </a:prstGeom>
        </p:spPr>
      </p:pic>
      <p:pic>
        <p:nvPicPr>
          <p:cNvPr id="2" name="Picture 1"/>
          <p:cNvPicPr>
            <a:picLocks noChangeAspect="1"/>
          </p:cNvPicPr>
          <p:nvPr/>
        </p:nvPicPr>
        <p:blipFill>
          <a:blip r:embed="rId14" cstate="print"/>
          <a:stretch>
            <a:fillRect/>
          </a:stretch>
        </p:blipFill>
        <p:spPr>
          <a:xfrm>
            <a:off x="3733800" y="304800"/>
            <a:ext cx="5017516" cy="716788"/>
          </a:xfrm>
          <a:prstGeom prst="rect">
            <a:avLst/>
          </a:prstGeom>
        </p:spPr>
      </p:pic>
      <p:pic>
        <p:nvPicPr>
          <p:cNvPr id="3" name="Picture 2"/>
          <p:cNvPicPr>
            <a:picLocks noChangeAspect="1"/>
          </p:cNvPicPr>
          <p:nvPr/>
        </p:nvPicPr>
        <p:blipFill>
          <a:blip r:embed="rId15" cstate="print"/>
          <a:stretch>
            <a:fillRect/>
          </a:stretch>
        </p:blipFill>
        <p:spPr>
          <a:xfrm>
            <a:off x="7162800" y="5410200"/>
            <a:ext cx="1088136" cy="708152"/>
          </a:xfrm>
          <a:prstGeom prst="rect">
            <a:avLst/>
          </a:prstGeom>
        </p:spPr>
      </p:pic>
      <p:pic>
        <p:nvPicPr>
          <p:cNvPr id="4" name="Picture 3"/>
          <p:cNvPicPr>
            <a:picLocks noChangeAspect="1"/>
          </p:cNvPicPr>
          <p:nvPr/>
        </p:nvPicPr>
        <p:blipFill>
          <a:blip r:embed="rId16" cstate="print"/>
          <a:stretch>
            <a:fillRect/>
          </a:stretch>
        </p:blipFill>
        <p:spPr>
          <a:xfrm>
            <a:off x="1219200" y="1371600"/>
            <a:ext cx="4953000" cy="268040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1074" y="838200"/>
            <a:ext cx="1457326" cy="246221"/>
          </a:xfrm>
          <a:prstGeom prst="rect">
            <a:avLst/>
          </a:prstGeom>
        </p:spPr>
        <p:txBody>
          <a:bodyPr wrap="square">
            <a:spAutoFit/>
          </a:bodyPr>
          <a:lstStyle/>
          <a:p>
            <a:pPr lvl="0"/>
            <a:r>
              <a:rPr lang="en-US" sz="1000" dirty="0" smtClean="0">
                <a:solidFill>
                  <a:srgbClr val="000000"/>
                </a:solidFill>
                <a:latin typeface="Arial" pitchFamily="34" charset="0"/>
                <a:cs typeface="Arial" pitchFamily="34" charset="0"/>
              </a:rPr>
              <a:t>MIT </a:t>
            </a:r>
            <a:r>
              <a:rPr lang="en-US" sz="1000" dirty="0" err="1" smtClean="0">
                <a:solidFill>
                  <a:srgbClr val="000000"/>
                </a:solidFill>
                <a:latin typeface="Arial" pitchFamily="34" charset="0"/>
                <a:cs typeface="Arial" pitchFamily="34" charset="0"/>
              </a:rPr>
              <a:t>OpenCourseWare</a:t>
            </a:r>
            <a:endParaRPr lang="en-US" sz="1000" dirty="0">
              <a:solidFill>
                <a:srgbClr val="000000"/>
              </a:solidFill>
              <a:latin typeface="Arial" pitchFamily="34" charset="0"/>
              <a:cs typeface="Arial" pitchFamily="34" charset="0"/>
            </a:endParaRPr>
          </a:p>
        </p:txBody>
      </p:sp>
      <p:sp>
        <p:nvSpPr>
          <p:cNvPr id="5" name="Rectangle 4"/>
          <p:cNvSpPr/>
          <p:nvPr/>
        </p:nvSpPr>
        <p:spPr>
          <a:xfrm>
            <a:off x="990600" y="990600"/>
            <a:ext cx="1371600" cy="246221"/>
          </a:xfrm>
          <a:prstGeom prst="rect">
            <a:avLst/>
          </a:prstGeom>
        </p:spPr>
        <p:txBody>
          <a:bodyPr wrap="square">
            <a:spAutoFit/>
          </a:bodyPr>
          <a:lstStyle/>
          <a:p>
            <a:r>
              <a:rPr lang="en-US" sz="1000" dirty="0">
                <a:latin typeface="Arial" pitchFamily="34" charset="0"/>
                <a:cs typeface="Arial" pitchFamily="34" charset="0"/>
                <a:hlinkClick r:id="rId3"/>
              </a:rPr>
              <a:t>http://ocw.mit.edu</a:t>
            </a:r>
            <a:endParaRPr lang="en-US" sz="1000" dirty="0">
              <a:latin typeface="Arial" pitchFamily="34" charset="0"/>
              <a:cs typeface="Arial" pitchFamily="34" charset="0"/>
            </a:endParaRPr>
          </a:p>
        </p:txBody>
      </p:sp>
      <p:sp>
        <p:nvSpPr>
          <p:cNvPr id="6" name="Rectangle 5"/>
          <p:cNvSpPr/>
          <p:nvPr/>
        </p:nvSpPr>
        <p:spPr>
          <a:xfrm>
            <a:off x="914400" y="1905000"/>
            <a:ext cx="3886200" cy="276999"/>
          </a:xfrm>
          <a:prstGeom prst="rect">
            <a:avLst/>
          </a:prstGeom>
        </p:spPr>
        <p:txBody>
          <a:bodyPr wrap="square">
            <a:spAutoFit/>
          </a:bodyPr>
          <a:lstStyle/>
          <a:p>
            <a:r>
              <a:rPr lang="en-US" sz="1200" dirty="0">
                <a:latin typeface="Arial" pitchFamily="34" charset="0"/>
                <a:cs typeface="Arial" pitchFamily="34" charset="0"/>
              </a:rPr>
              <a:t>6.007 Electromagnetic Energy: From Motors to Lasers</a:t>
            </a:r>
          </a:p>
        </p:txBody>
      </p:sp>
      <p:sp>
        <p:nvSpPr>
          <p:cNvPr id="7" name="Rectangle 6"/>
          <p:cNvSpPr/>
          <p:nvPr/>
        </p:nvSpPr>
        <p:spPr>
          <a:xfrm>
            <a:off x="914400" y="2133600"/>
            <a:ext cx="870751" cy="246221"/>
          </a:xfrm>
          <a:prstGeom prst="rect">
            <a:avLst/>
          </a:prstGeom>
        </p:spPr>
        <p:txBody>
          <a:bodyPr wrap="none">
            <a:spAutoFit/>
          </a:bodyPr>
          <a:lstStyle/>
          <a:p>
            <a:r>
              <a:rPr lang="en-US" sz="1000" dirty="0">
                <a:latin typeface="Arial" pitchFamily="34" charset="0"/>
                <a:cs typeface="Arial" pitchFamily="34" charset="0"/>
              </a:rPr>
              <a:t>Spring 2011</a:t>
            </a:r>
          </a:p>
        </p:txBody>
      </p:sp>
      <p:sp>
        <p:nvSpPr>
          <p:cNvPr id="8" name="Rectangle 7"/>
          <p:cNvSpPr/>
          <p:nvPr/>
        </p:nvSpPr>
        <p:spPr>
          <a:xfrm>
            <a:off x="914400" y="3124200"/>
            <a:ext cx="5943600" cy="246221"/>
          </a:xfrm>
          <a:prstGeom prst="rect">
            <a:avLst/>
          </a:prstGeom>
        </p:spPr>
        <p:txBody>
          <a:bodyPr wrap="square">
            <a:spAutoFit/>
          </a:bodyPr>
          <a:lstStyle/>
          <a:p>
            <a:r>
              <a:rPr lang="en-US" sz="1000" dirty="0">
                <a:latin typeface="Arial" pitchFamily="34" charset="0"/>
                <a:cs typeface="Arial" pitchFamily="34" charset="0"/>
              </a:rPr>
              <a:t>For information about citing these materials or our Terms of Use, visit: </a:t>
            </a:r>
            <a:r>
              <a:rPr lang="en-US" sz="1000" dirty="0">
                <a:latin typeface="Arial" pitchFamily="34" charset="0"/>
                <a:cs typeface="Arial" pitchFamily="34" charset="0"/>
                <a:hlinkClick r:id="rId4"/>
              </a:rPr>
              <a:t>http://ocw.mit.edu/terms</a:t>
            </a:r>
            <a:r>
              <a:rPr lang="en-US" sz="1000" dirty="0">
                <a:latin typeface="Arial" pitchFamily="34" charset="0"/>
                <a:cs typeface="Arial" pitchFamily="34" charset="0"/>
              </a:rPr>
              <a:t>.</a:t>
            </a:r>
          </a:p>
        </p:txBody>
      </p:sp>
    </p:spTree>
    <p:extLst>
      <p:ext uri="{BB962C8B-B14F-4D97-AF65-F5344CB8AC3E}">
        <p14:creationId xmlns:p14="http://schemas.microsoft.com/office/powerpoint/2010/main" val="2308360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1752600" y="1600200"/>
            <a:ext cx="2168499" cy="2971800"/>
          </a:xfrm>
          <a:prstGeom prst="rect">
            <a:avLst/>
          </a:prstGeom>
        </p:spPr>
      </p:pic>
      <p:pic>
        <p:nvPicPr>
          <p:cNvPr id="6" name="Picture 5"/>
          <p:cNvPicPr>
            <a:picLocks noChangeAspect="1"/>
          </p:cNvPicPr>
          <p:nvPr/>
        </p:nvPicPr>
        <p:blipFill>
          <a:blip r:embed="rId3" cstate="print"/>
          <a:stretch>
            <a:fillRect/>
          </a:stretch>
        </p:blipFill>
        <p:spPr>
          <a:xfrm>
            <a:off x="4953000" y="1676400"/>
            <a:ext cx="2702959" cy="3124200"/>
          </a:xfrm>
          <a:prstGeom prst="rect">
            <a:avLst/>
          </a:prstGeom>
        </p:spPr>
      </p:pic>
      <p:sp>
        <p:nvSpPr>
          <p:cNvPr id="18435" name="Rectangle 5"/>
          <p:cNvSpPr>
            <a:spLocks noChangeArrowheads="1"/>
          </p:cNvSpPr>
          <p:nvPr/>
        </p:nvSpPr>
        <p:spPr bwMode="auto">
          <a:xfrm>
            <a:off x="2362200" y="304800"/>
            <a:ext cx="4500563" cy="457200"/>
          </a:xfrm>
          <a:prstGeom prst="rect">
            <a:avLst/>
          </a:prstGeom>
          <a:noFill/>
          <a:ln w="9525">
            <a:noFill/>
            <a:miter lim="800000"/>
            <a:headEnd/>
            <a:tailEnd/>
          </a:ln>
        </p:spPr>
        <p:txBody>
          <a:bodyPr wrap="none">
            <a:prstTxWarp prst="textNoShape">
              <a:avLst/>
            </a:prstTxWarp>
            <a:spAutoFit/>
          </a:bodyPr>
          <a:lstStyle/>
          <a:p>
            <a:pPr algn="l"/>
            <a:r>
              <a:rPr lang="en-US" sz="2400" i="1" u="sng"/>
              <a:t>Ampere’s Law Revisited (cont.)</a:t>
            </a:r>
          </a:p>
        </p:txBody>
      </p:sp>
      <p:sp>
        <p:nvSpPr>
          <p:cNvPr id="18436" name="Text Box 6"/>
          <p:cNvSpPr txBox="1">
            <a:spLocks noChangeArrowheads="1"/>
          </p:cNvSpPr>
          <p:nvPr/>
        </p:nvSpPr>
        <p:spPr bwMode="auto">
          <a:xfrm>
            <a:off x="514350" y="950913"/>
            <a:ext cx="8096250" cy="641350"/>
          </a:xfrm>
          <a:prstGeom prst="rect">
            <a:avLst/>
          </a:prstGeom>
          <a:noFill/>
          <a:ln w="9525">
            <a:noFill/>
            <a:miter lim="800000"/>
            <a:headEnd/>
            <a:tailEnd/>
          </a:ln>
        </p:spPr>
        <p:txBody>
          <a:bodyPr>
            <a:prstTxWarp prst="textNoShape">
              <a:avLst/>
            </a:prstTxWarp>
            <a:spAutoFit/>
          </a:bodyPr>
          <a:lstStyle/>
          <a:p>
            <a:r>
              <a:rPr lang="en-US"/>
              <a:t>If instead we drew the Amperian surface as sketched below, </a:t>
            </a:r>
            <a:br>
              <a:rPr lang="en-US"/>
            </a:br>
            <a:r>
              <a:rPr lang="en-US"/>
              <a:t>we would have concluded that </a:t>
            </a:r>
            <a:r>
              <a:rPr lang="en-US" i="1"/>
              <a:t>B</a:t>
            </a:r>
            <a:r>
              <a:rPr lang="en-US"/>
              <a:t> in non-zero !</a:t>
            </a:r>
          </a:p>
        </p:txBody>
      </p:sp>
      <p:grpSp>
        <p:nvGrpSpPr>
          <p:cNvPr id="2" name="Group 14"/>
          <p:cNvGrpSpPr>
            <a:grpSpLocks/>
          </p:cNvGrpSpPr>
          <p:nvPr/>
        </p:nvGrpSpPr>
        <p:grpSpPr bwMode="auto">
          <a:xfrm>
            <a:off x="1144588" y="4648200"/>
            <a:ext cx="7389812" cy="1749425"/>
            <a:chOff x="835" y="2928"/>
            <a:chExt cx="4655" cy="1102"/>
          </a:xfrm>
        </p:grpSpPr>
        <p:sp>
          <p:nvSpPr>
            <p:cNvPr id="18441" name="Text Box 12"/>
            <p:cNvSpPr txBox="1">
              <a:spLocks noChangeArrowheads="1"/>
            </p:cNvSpPr>
            <p:nvPr/>
          </p:nvSpPr>
          <p:spPr bwMode="auto">
            <a:xfrm>
              <a:off x="835" y="2928"/>
              <a:ext cx="4655" cy="577"/>
            </a:xfrm>
            <a:prstGeom prst="rect">
              <a:avLst/>
            </a:prstGeom>
            <a:noFill/>
            <a:ln w="9525">
              <a:noFill/>
              <a:miter lim="800000"/>
              <a:headEnd/>
              <a:tailEnd/>
            </a:ln>
          </p:spPr>
          <p:txBody>
            <a:bodyPr wrap="none">
              <a:prstTxWarp prst="textNoShape">
                <a:avLst/>
              </a:prstTxWarp>
              <a:spAutoFit/>
            </a:bodyPr>
            <a:lstStyle/>
            <a:p>
              <a:r>
                <a:rPr lang="en-US" dirty="0"/>
                <a:t>Maxwell resolved this problem by adding a term to the Ampere’s Law.</a:t>
              </a:r>
            </a:p>
            <a:p>
              <a:r>
                <a:rPr lang="en-US" dirty="0"/>
                <a:t>In equivalence to Faraday’s Law, </a:t>
              </a:r>
              <a:br>
                <a:rPr lang="en-US" dirty="0"/>
              </a:br>
              <a:r>
                <a:rPr lang="en-US" dirty="0"/>
                <a:t>the changing electric field can generate the magnetic field:</a:t>
              </a:r>
            </a:p>
          </p:txBody>
        </p:sp>
        <p:sp>
          <p:nvSpPr>
            <p:cNvPr id="18442" name="Text Box 13"/>
            <p:cNvSpPr txBox="1">
              <a:spLocks noChangeArrowheads="1"/>
            </p:cNvSpPr>
            <p:nvPr/>
          </p:nvSpPr>
          <p:spPr bwMode="auto">
            <a:xfrm>
              <a:off x="4560" y="3744"/>
              <a:ext cx="896" cy="286"/>
            </a:xfrm>
            <a:prstGeom prst="rect">
              <a:avLst/>
            </a:prstGeom>
            <a:noFill/>
            <a:ln w="9525">
              <a:noFill/>
              <a:miter lim="800000"/>
              <a:headEnd/>
              <a:tailEnd/>
            </a:ln>
          </p:spPr>
          <p:txBody>
            <a:bodyPr wrap="none">
              <a:prstTxWarp prst="textNoShape">
                <a:avLst/>
              </a:prstTxWarp>
              <a:spAutoFit/>
            </a:bodyPr>
            <a:lstStyle/>
            <a:p>
              <a:pPr>
                <a:lnSpc>
                  <a:spcPct val="85000"/>
                </a:lnSpc>
              </a:pPr>
              <a:r>
                <a:rPr lang="en-US" sz="1400" b="1"/>
                <a:t>COMPLETE</a:t>
              </a:r>
            </a:p>
            <a:p>
              <a:pPr>
                <a:lnSpc>
                  <a:spcPct val="85000"/>
                </a:lnSpc>
              </a:pPr>
              <a:r>
                <a:rPr lang="en-US" sz="1400" b="1"/>
                <a:t>AMPERE’S LAW</a:t>
              </a:r>
            </a:p>
          </p:txBody>
        </p:sp>
      </p:grpSp>
      <p:sp>
        <p:nvSpPr>
          <p:cNvPr id="21" name="TextBox 20"/>
          <p:cNvSpPr txBox="1"/>
          <p:nvPr/>
        </p:nvSpPr>
        <p:spPr>
          <a:xfrm>
            <a:off x="7239000" y="1905000"/>
            <a:ext cx="710451" cy="646331"/>
          </a:xfrm>
          <a:prstGeom prst="rect">
            <a:avLst/>
          </a:prstGeom>
          <a:noFill/>
        </p:spPr>
        <p:txBody>
          <a:bodyPr wrap="none" rtlCol="0">
            <a:spAutoFit/>
          </a:bodyPr>
          <a:lstStyle/>
          <a:p>
            <a:r>
              <a:rPr lang="en-US" dirty="0" smtClean="0">
                <a:latin typeface="Arial"/>
              </a:rPr>
              <a:t>Side </a:t>
            </a:r>
          </a:p>
          <a:p>
            <a:r>
              <a:rPr lang="en-US" dirty="0" smtClean="0">
                <a:latin typeface="Arial"/>
              </a:rPr>
              <a:t>View</a:t>
            </a:r>
            <a:endParaRPr lang="en-US" dirty="0">
              <a:latin typeface="Arial"/>
            </a:endParaRPr>
          </a:p>
        </p:txBody>
      </p:sp>
      <p:pic>
        <p:nvPicPr>
          <p:cNvPr id="22" name="Picture 21"/>
          <p:cNvPicPr>
            <a:picLocks noChangeAspect="1"/>
          </p:cNvPicPr>
          <p:nvPr/>
        </p:nvPicPr>
        <p:blipFill>
          <a:blip r:embed="rId4" cstate="print"/>
          <a:stretch>
            <a:fillRect/>
          </a:stretch>
        </p:blipFill>
        <p:spPr>
          <a:xfrm>
            <a:off x="1905000" y="3276600"/>
            <a:ext cx="114300" cy="168088"/>
          </a:xfrm>
          <a:prstGeom prst="rect">
            <a:avLst/>
          </a:prstGeom>
        </p:spPr>
      </p:pic>
      <p:pic>
        <p:nvPicPr>
          <p:cNvPr id="23" name="Picture 22"/>
          <p:cNvPicPr>
            <a:picLocks noChangeAspect="1"/>
          </p:cNvPicPr>
          <p:nvPr/>
        </p:nvPicPr>
        <p:blipFill>
          <a:blip r:embed="rId4" cstate="print"/>
          <a:stretch>
            <a:fillRect/>
          </a:stretch>
        </p:blipFill>
        <p:spPr>
          <a:xfrm>
            <a:off x="3810000" y="2895600"/>
            <a:ext cx="114300" cy="168088"/>
          </a:xfrm>
          <a:prstGeom prst="rect">
            <a:avLst/>
          </a:prstGeom>
        </p:spPr>
      </p:pic>
      <p:pic>
        <p:nvPicPr>
          <p:cNvPr id="24" name="Picture 23"/>
          <p:cNvPicPr>
            <a:picLocks noChangeAspect="1"/>
          </p:cNvPicPr>
          <p:nvPr/>
        </p:nvPicPr>
        <p:blipFill>
          <a:blip r:embed="rId4" cstate="print"/>
          <a:stretch>
            <a:fillRect/>
          </a:stretch>
        </p:blipFill>
        <p:spPr>
          <a:xfrm>
            <a:off x="5334000" y="3352800"/>
            <a:ext cx="114300" cy="168088"/>
          </a:xfrm>
          <a:prstGeom prst="rect">
            <a:avLst/>
          </a:prstGeom>
        </p:spPr>
      </p:pic>
      <p:pic>
        <p:nvPicPr>
          <p:cNvPr id="25" name="Picture 24"/>
          <p:cNvPicPr>
            <a:picLocks noChangeAspect="1"/>
          </p:cNvPicPr>
          <p:nvPr/>
        </p:nvPicPr>
        <p:blipFill>
          <a:blip r:embed="rId4" cstate="print"/>
          <a:stretch>
            <a:fillRect/>
          </a:stretch>
        </p:blipFill>
        <p:spPr>
          <a:xfrm>
            <a:off x="7239000" y="3352800"/>
            <a:ext cx="114300" cy="168088"/>
          </a:xfrm>
          <a:prstGeom prst="rect">
            <a:avLst/>
          </a:prstGeom>
        </p:spPr>
      </p:pic>
      <p:pic>
        <p:nvPicPr>
          <p:cNvPr id="3" name="Picture 2"/>
          <p:cNvPicPr>
            <a:picLocks noChangeAspect="1"/>
          </p:cNvPicPr>
          <p:nvPr/>
        </p:nvPicPr>
        <p:blipFill>
          <a:blip r:embed="rId5" cstate="print"/>
          <a:stretch>
            <a:fillRect/>
          </a:stretch>
        </p:blipFill>
        <p:spPr>
          <a:xfrm>
            <a:off x="3200400" y="1828800"/>
            <a:ext cx="177800" cy="228600"/>
          </a:xfrm>
          <a:prstGeom prst="rect">
            <a:avLst/>
          </a:prstGeom>
        </p:spPr>
      </p:pic>
      <p:pic>
        <p:nvPicPr>
          <p:cNvPr id="26" name="Picture 25"/>
          <p:cNvPicPr>
            <a:picLocks noChangeAspect="1"/>
          </p:cNvPicPr>
          <p:nvPr/>
        </p:nvPicPr>
        <p:blipFill>
          <a:blip r:embed="rId5" cstate="print"/>
          <a:stretch>
            <a:fillRect/>
          </a:stretch>
        </p:blipFill>
        <p:spPr>
          <a:xfrm>
            <a:off x="6477000" y="1752600"/>
            <a:ext cx="177800" cy="228600"/>
          </a:xfrm>
          <a:prstGeom prst="rect">
            <a:avLst/>
          </a:prstGeom>
        </p:spPr>
      </p:pic>
      <p:pic>
        <p:nvPicPr>
          <p:cNvPr id="27" name="Picture 26"/>
          <p:cNvPicPr>
            <a:picLocks noChangeAspect="1"/>
          </p:cNvPicPr>
          <p:nvPr/>
        </p:nvPicPr>
        <p:blipFill>
          <a:blip r:embed="rId5" cstate="print"/>
          <a:stretch>
            <a:fillRect/>
          </a:stretch>
        </p:blipFill>
        <p:spPr>
          <a:xfrm>
            <a:off x="6477000" y="4495800"/>
            <a:ext cx="177800" cy="228600"/>
          </a:xfrm>
          <a:prstGeom prst="rect">
            <a:avLst/>
          </a:prstGeom>
        </p:spPr>
      </p:pic>
      <p:pic>
        <p:nvPicPr>
          <p:cNvPr id="4" name="Picture 3"/>
          <p:cNvPicPr>
            <a:picLocks noChangeAspect="1"/>
          </p:cNvPicPr>
          <p:nvPr/>
        </p:nvPicPr>
        <p:blipFill>
          <a:blip r:embed="rId6" cstate="print"/>
          <a:stretch>
            <a:fillRect/>
          </a:stretch>
        </p:blipFill>
        <p:spPr>
          <a:xfrm>
            <a:off x="1828800" y="5867400"/>
            <a:ext cx="5017516" cy="716788"/>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457200" y="533400"/>
            <a:ext cx="8410575" cy="701675"/>
          </a:xfrm>
          <a:prstGeom prst="rect">
            <a:avLst/>
          </a:prstGeom>
          <a:noFill/>
          <a:ln w="9525">
            <a:noFill/>
            <a:miter lim="800000"/>
            <a:headEnd/>
            <a:tailEnd/>
          </a:ln>
        </p:spPr>
        <p:txBody>
          <a:bodyPr>
            <a:prstTxWarp prst="textNoShape">
              <a:avLst/>
            </a:prstTxWarp>
            <a:spAutoFit/>
          </a:bodyPr>
          <a:lstStyle/>
          <a:p>
            <a:pPr algn="ctr"/>
            <a:r>
              <a:rPr lang="en-US" sz="2400" i="1" u="sng"/>
              <a:t>Faraday’s Law and Motional emf</a:t>
            </a:r>
          </a:p>
          <a:p>
            <a:pPr algn="ctr"/>
            <a:r>
              <a:rPr lang="en-US" sz="1600"/>
              <a:t>What is the emf over the resistor ?</a:t>
            </a:r>
          </a:p>
        </p:txBody>
      </p:sp>
      <p:sp>
        <p:nvSpPr>
          <p:cNvPr id="26628" name="Text Box 7"/>
          <p:cNvSpPr txBox="1">
            <a:spLocks noChangeArrowheads="1"/>
          </p:cNvSpPr>
          <p:nvPr/>
        </p:nvSpPr>
        <p:spPr bwMode="auto">
          <a:xfrm>
            <a:off x="4114800" y="4989513"/>
            <a:ext cx="4648200" cy="825500"/>
          </a:xfrm>
          <a:prstGeom prst="rect">
            <a:avLst/>
          </a:prstGeom>
          <a:noFill/>
          <a:ln w="9525">
            <a:noFill/>
            <a:miter lim="800000"/>
            <a:headEnd/>
            <a:tailEnd/>
          </a:ln>
        </p:spPr>
        <p:txBody>
          <a:bodyPr>
            <a:prstTxWarp prst="textNoShape">
              <a:avLst/>
            </a:prstTxWarp>
            <a:spAutoFit/>
          </a:bodyPr>
          <a:lstStyle/>
          <a:p>
            <a:pPr algn="ctr"/>
            <a:r>
              <a:rPr lang="en-US" sz="1600"/>
              <a:t>There is an increase in flux through the circuit as the bar of length </a:t>
            </a:r>
            <a:r>
              <a:rPr lang="en-US" sz="1600" i="1"/>
              <a:t>L</a:t>
            </a:r>
            <a:r>
              <a:rPr lang="en-US" sz="1600"/>
              <a:t> moves to the right (orthogonal to magnetic field H) at velocity, </a:t>
            </a:r>
            <a:r>
              <a:rPr lang="en-US" sz="1600" i="1"/>
              <a:t>v</a:t>
            </a:r>
            <a:r>
              <a:rPr lang="en-US" sz="1600"/>
              <a:t>. </a:t>
            </a:r>
          </a:p>
        </p:txBody>
      </p:sp>
      <p:sp>
        <p:nvSpPr>
          <p:cNvPr id="26629" name="Text Box 8"/>
          <p:cNvSpPr txBox="1">
            <a:spLocks noChangeArrowheads="1"/>
          </p:cNvSpPr>
          <p:nvPr/>
        </p:nvSpPr>
        <p:spPr bwMode="auto">
          <a:xfrm>
            <a:off x="212725" y="3124200"/>
            <a:ext cx="3749675" cy="825500"/>
          </a:xfrm>
          <a:prstGeom prst="rect">
            <a:avLst/>
          </a:prstGeom>
          <a:noFill/>
          <a:ln w="9525">
            <a:noFill/>
            <a:miter lim="800000"/>
            <a:headEnd/>
            <a:tailEnd/>
          </a:ln>
        </p:spPr>
        <p:txBody>
          <a:bodyPr>
            <a:prstTxWarp prst="textNoShape">
              <a:avLst/>
            </a:prstTxWarp>
            <a:spAutoFit/>
          </a:bodyPr>
          <a:lstStyle/>
          <a:p>
            <a:pPr algn="ctr"/>
            <a:r>
              <a:rPr lang="en-US" sz="1600"/>
              <a:t>In a short time </a:t>
            </a:r>
            <a:r>
              <a:rPr lang="el-GR" sz="1600"/>
              <a:t>Δ</a:t>
            </a:r>
            <a:r>
              <a:rPr lang="en-US" sz="1600"/>
              <a:t>t  the bar moves a distance </a:t>
            </a:r>
            <a:r>
              <a:rPr lang="el-GR" sz="1600"/>
              <a:t>Δ</a:t>
            </a:r>
            <a:r>
              <a:rPr lang="en-US" sz="1600"/>
              <a:t>x = v*</a:t>
            </a:r>
            <a:r>
              <a:rPr lang="el-GR" sz="1600"/>
              <a:t>Δ</a:t>
            </a:r>
            <a:r>
              <a:rPr lang="en-US" sz="1600"/>
              <a:t>t, and the flux increases by </a:t>
            </a:r>
            <a:r>
              <a:rPr lang="el-GR" sz="1600"/>
              <a:t>Δ</a:t>
            </a:r>
            <a:r>
              <a:rPr lang="ru-RU" sz="1600"/>
              <a:t>Ф</a:t>
            </a:r>
            <a:r>
              <a:rPr lang="en-US" sz="1600" baseline="-25000"/>
              <a:t>mag</a:t>
            </a:r>
            <a:r>
              <a:rPr lang="en-US" sz="1600"/>
              <a:t> = B (L v*</a:t>
            </a:r>
            <a:r>
              <a:rPr lang="el-GR" sz="1600"/>
              <a:t>Δ</a:t>
            </a:r>
            <a:r>
              <a:rPr lang="en-US" sz="1600"/>
              <a:t>t)</a:t>
            </a:r>
            <a:endParaRPr lang="ru-RU" sz="1600"/>
          </a:p>
        </p:txBody>
      </p:sp>
      <p:sp>
        <p:nvSpPr>
          <p:cNvPr id="26633" name="Text Box 11"/>
          <p:cNvSpPr txBox="1">
            <a:spLocks noChangeArrowheads="1"/>
          </p:cNvSpPr>
          <p:nvPr/>
        </p:nvSpPr>
        <p:spPr bwMode="auto">
          <a:xfrm>
            <a:off x="6172200" y="6553200"/>
            <a:ext cx="2941638" cy="304800"/>
          </a:xfrm>
          <a:prstGeom prst="rect">
            <a:avLst/>
          </a:prstGeom>
          <a:noFill/>
          <a:ln w="9525">
            <a:noFill/>
            <a:miter lim="800000"/>
            <a:headEnd/>
            <a:tailEnd/>
          </a:ln>
        </p:spPr>
        <p:txBody>
          <a:bodyPr wrap="none">
            <a:prstTxWarp prst="textNoShape">
              <a:avLst/>
            </a:prstTxWarp>
            <a:spAutoFit/>
          </a:bodyPr>
          <a:lstStyle/>
          <a:p>
            <a:r>
              <a:rPr lang="en-US" sz="1400" i="1" dirty="0"/>
              <a:t>from </a:t>
            </a:r>
            <a:r>
              <a:rPr lang="en-US" sz="1400" i="1" dirty="0" err="1"/>
              <a:t>Chabay</a:t>
            </a:r>
            <a:r>
              <a:rPr lang="en-US" sz="1400" i="1" dirty="0"/>
              <a:t> and Sherwood, </a:t>
            </a:r>
            <a:r>
              <a:rPr lang="en-US" sz="1400" i="1" dirty="0" err="1"/>
              <a:t>Ch</a:t>
            </a:r>
            <a:r>
              <a:rPr lang="en-US" sz="1400" i="1" dirty="0"/>
              <a:t> 22</a:t>
            </a:r>
          </a:p>
        </p:txBody>
      </p:sp>
      <p:pic>
        <p:nvPicPr>
          <p:cNvPr id="6" name="Picture 5"/>
          <p:cNvPicPr>
            <a:picLocks noChangeAspect="1"/>
          </p:cNvPicPr>
          <p:nvPr/>
        </p:nvPicPr>
        <p:blipFill>
          <a:blip r:embed="rId2" cstate="print"/>
          <a:stretch>
            <a:fillRect/>
          </a:stretch>
        </p:blipFill>
        <p:spPr>
          <a:xfrm>
            <a:off x="914400" y="1752600"/>
            <a:ext cx="2167636" cy="647700"/>
          </a:xfrm>
          <a:prstGeom prst="rect">
            <a:avLst/>
          </a:prstGeom>
        </p:spPr>
      </p:pic>
      <p:pic>
        <p:nvPicPr>
          <p:cNvPr id="8" name="Picture 7"/>
          <p:cNvPicPr>
            <a:picLocks noChangeAspect="1"/>
          </p:cNvPicPr>
          <p:nvPr/>
        </p:nvPicPr>
        <p:blipFill>
          <a:blip r:embed="rId3" cstate="print"/>
          <a:stretch>
            <a:fillRect/>
          </a:stretch>
        </p:blipFill>
        <p:spPr>
          <a:xfrm>
            <a:off x="914400" y="5105400"/>
            <a:ext cx="3083052" cy="656336"/>
          </a:xfrm>
          <a:prstGeom prst="rect">
            <a:avLst/>
          </a:prstGeom>
        </p:spPr>
      </p:pic>
      <p:pic>
        <p:nvPicPr>
          <p:cNvPr id="9" name="Picture 8"/>
          <p:cNvPicPr>
            <a:picLocks noChangeAspect="1"/>
          </p:cNvPicPr>
          <p:nvPr/>
        </p:nvPicPr>
        <p:blipFill>
          <a:blip r:embed="rId4" cstate="print"/>
          <a:stretch>
            <a:fillRect/>
          </a:stretch>
        </p:blipFill>
        <p:spPr>
          <a:xfrm>
            <a:off x="4572000" y="1981200"/>
            <a:ext cx="4020256" cy="1689100"/>
          </a:xfrm>
          <a:prstGeom prst="rect">
            <a:avLst/>
          </a:prstGeom>
        </p:spPr>
      </p:pic>
      <p:pic>
        <p:nvPicPr>
          <p:cNvPr id="10" name="Picture 9"/>
          <p:cNvPicPr>
            <a:picLocks noChangeAspect="1"/>
          </p:cNvPicPr>
          <p:nvPr/>
        </p:nvPicPr>
        <p:blipFill>
          <a:blip r:embed="rId5" cstate="print"/>
          <a:stretch>
            <a:fillRect/>
          </a:stretch>
        </p:blipFill>
        <p:spPr>
          <a:xfrm>
            <a:off x="5181600" y="2667000"/>
            <a:ext cx="189992" cy="215900"/>
          </a:xfrm>
          <a:prstGeom prst="rect">
            <a:avLst/>
          </a:prstGeom>
        </p:spPr>
      </p:pic>
      <p:pic>
        <p:nvPicPr>
          <p:cNvPr id="11" name="Picture 10"/>
          <p:cNvPicPr>
            <a:picLocks noChangeAspect="1"/>
          </p:cNvPicPr>
          <p:nvPr/>
        </p:nvPicPr>
        <p:blipFill>
          <a:blip r:embed="rId6" cstate="print"/>
          <a:stretch>
            <a:fillRect/>
          </a:stretch>
        </p:blipFill>
        <p:spPr>
          <a:xfrm>
            <a:off x="5181600" y="1676400"/>
            <a:ext cx="518160" cy="233172"/>
          </a:xfrm>
          <a:prstGeom prst="rect">
            <a:avLst/>
          </a:prstGeom>
        </p:spPr>
      </p:pic>
      <p:pic>
        <p:nvPicPr>
          <p:cNvPr id="12" name="Picture 11"/>
          <p:cNvPicPr>
            <a:picLocks noChangeAspect="1"/>
          </p:cNvPicPr>
          <p:nvPr/>
        </p:nvPicPr>
        <p:blipFill>
          <a:blip r:embed="rId7" cstate="print"/>
          <a:stretch>
            <a:fillRect/>
          </a:stretch>
        </p:blipFill>
        <p:spPr>
          <a:xfrm>
            <a:off x="6781800" y="2743200"/>
            <a:ext cx="138176" cy="146812"/>
          </a:xfrm>
          <a:prstGeom prst="rect">
            <a:avLst/>
          </a:prstGeom>
        </p:spPr>
      </p:pic>
      <p:pic>
        <p:nvPicPr>
          <p:cNvPr id="13" name="Picture 12"/>
          <p:cNvPicPr>
            <a:picLocks noChangeAspect="1"/>
          </p:cNvPicPr>
          <p:nvPr/>
        </p:nvPicPr>
        <p:blipFill>
          <a:blip r:embed="rId8" cstate="print"/>
          <a:stretch>
            <a:fillRect/>
          </a:stretch>
        </p:blipFill>
        <p:spPr>
          <a:xfrm>
            <a:off x="8382000" y="2438400"/>
            <a:ext cx="241808" cy="31089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descr="l9s21c.png"/>
          <p:cNvPicPr>
            <a:picLocks noChangeAspect="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3733800" y="12954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4"/>
          <p:cNvSpPr txBox="1">
            <a:spLocks noChangeArrowheads="1"/>
          </p:cNvSpPr>
          <p:nvPr/>
        </p:nvSpPr>
        <p:spPr bwMode="auto">
          <a:xfrm>
            <a:off x="457200" y="533400"/>
            <a:ext cx="8410575" cy="1371600"/>
          </a:xfrm>
          <a:prstGeom prst="rect">
            <a:avLst/>
          </a:prstGeom>
          <a:noFill/>
          <a:ln w="9525">
            <a:noFill/>
            <a:miter lim="800000"/>
            <a:headEnd/>
            <a:tailEnd/>
          </a:ln>
        </p:spPr>
        <p:txBody>
          <a:bodyPr>
            <a:prstTxWarp prst="textNoShape">
              <a:avLst/>
            </a:prstTxWarp>
            <a:spAutoFit/>
          </a:bodyPr>
          <a:lstStyle/>
          <a:p>
            <a:pPr algn="ctr"/>
            <a:r>
              <a:rPr lang="en-US" sz="2400" i="1" u="sng" dirty="0"/>
              <a:t>Faraday’s Law for a Coil</a:t>
            </a:r>
          </a:p>
          <a:p>
            <a:pPr algn="ctr"/>
            <a:endParaRPr lang="en-US" sz="2400" u="sng" dirty="0"/>
          </a:p>
          <a:p>
            <a:pPr algn="ctr"/>
            <a:r>
              <a:rPr lang="en-US" dirty="0"/>
              <a:t>The induced </a:t>
            </a:r>
            <a:r>
              <a:rPr lang="en-US" dirty="0" err="1"/>
              <a:t>emf</a:t>
            </a:r>
            <a:r>
              <a:rPr lang="en-US" dirty="0"/>
              <a:t> in a coil of N turns is equal to </a:t>
            </a:r>
            <a:br>
              <a:rPr lang="en-US" dirty="0"/>
            </a:br>
            <a:r>
              <a:rPr lang="en-US" dirty="0"/>
              <a:t>N times the rate of change of the magnetic flux on one loop of the coil.</a:t>
            </a:r>
          </a:p>
        </p:txBody>
      </p:sp>
      <p:sp>
        <p:nvSpPr>
          <p:cNvPr id="27654" name="Text Box 9"/>
          <p:cNvSpPr txBox="1">
            <a:spLocks noChangeArrowheads="1"/>
          </p:cNvSpPr>
          <p:nvPr/>
        </p:nvSpPr>
        <p:spPr bwMode="auto">
          <a:xfrm>
            <a:off x="5715000" y="6019800"/>
            <a:ext cx="3138488" cy="581025"/>
          </a:xfrm>
          <a:prstGeom prst="rect">
            <a:avLst/>
          </a:prstGeom>
          <a:noFill/>
          <a:ln w="9525">
            <a:noFill/>
            <a:miter lim="800000"/>
            <a:headEnd/>
            <a:tailEnd/>
          </a:ln>
        </p:spPr>
        <p:txBody>
          <a:bodyPr wrap="none">
            <a:prstTxWarp prst="textNoShape">
              <a:avLst/>
            </a:prstTxWarp>
            <a:spAutoFit/>
          </a:bodyPr>
          <a:lstStyle/>
          <a:p>
            <a:pPr algn="ctr"/>
            <a:r>
              <a:rPr lang="en-US" sz="1600"/>
              <a:t>Will the current run</a:t>
            </a:r>
            <a:br>
              <a:rPr lang="en-US" sz="1600"/>
            </a:br>
            <a:r>
              <a:rPr lang="en-US" sz="1600"/>
              <a:t>CLOCKWISE or ANTICLOCKWISE ?</a:t>
            </a:r>
          </a:p>
        </p:txBody>
      </p:sp>
      <p:sp>
        <p:nvSpPr>
          <p:cNvPr id="27657" name="Text Box 17"/>
          <p:cNvSpPr txBox="1">
            <a:spLocks noChangeArrowheads="1"/>
          </p:cNvSpPr>
          <p:nvPr/>
        </p:nvSpPr>
        <p:spPr bwMode="auto">
          <a:xfrm>
            <a:off x="6202363" y="0"/>
            <a:ext cx="2941637" cy="304800"/>
          </a:xfrm>
          <a:prstGeom prst="rect">
            <a:avLst/>
          </a:prstGeom>
          <a:noFill/>
          <a:ln w="9525">
            <a:noFill/>
            <a:miter lim="800000"/>
            <a:headEnd/>
            <a:tailEnd/>
          </a:ln>
        </p:spPr>
        <p:txBody>
          <a:bodyPr wrap="none">
            <a:prstTxWarp prst="textNoShape">
              <a:avLst/>
            </a:prstTxWarp>
            <a:spAutoFit/>
          </a:bodyPr>
          <a:lstStyle/>
          <a:p>
            <a:r>
              <a:rPr lang="en-US" sz="1400" i="1"/>
              <a:t>from Chabay and Sherwood, Ch 22</a:t>
            </a:r>
          </a:p>
        </p:txBody>
      </p:sp>
      <p:grpSp>
        <p:nvGrpSpPr>
          <p:cNvPr id="31" name="Group 15"/>
          <p:cNvGrpSpPr>
            <a:grpSpLocks/>
          </p:cNvGrpSpPr>
          <p:nvPr/>
        </p:nvGrpSpPr>
        <p:grpSpPr bwMode="auto">
          <a:xfrm>
            <a:off x="305499" y="3914775"/>
            <a:ext cx="4563370" cy="2701925"/>
            <a:chOff x="-2" y="2466"/>
            <a:chExt cx="2877" cy="1702"/>
          </a:xfrm>
        </p:grpSpPr>
        <p:sp>
          <p:nvSpPr>
            <p:cNvPr id="33" name="Text Box 10"/>
            <p:cNvSpPr txBox="1">
              <a:spLocks noChangeArrowheads="1"/>
            </p:cNvSpPr>
            <p:nvPr/>
          </p:nvSpPr>
          <p:spPr bwMode="auto">
            <a:xfrm>
              <a:off x="-2" y="2466"/>
              <a:ext cx="2698" cy="366"/>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600" dirty="0"/>
                <a:t>Moving a magnet towards a coil produces a time-varying magnetic field inside the coil</a:t>
              </a:r>
            </a:p>
          </p:txBody>
        </p:sp>
        <p:sp>
          <p:nvSpPr>
            <p:cNvPr id="34" name="Text Box 12"/>
            <p:cNvSpPr txBox="1">
              <a:spLocks noChangeArrowheads="1"/>
            </p:cNvSpPr>
            <p:nvPr/>
          </p:nvSpPr>
          <p:spPr bwMode="auto">
            <a:xfrm>
              <a:off x="177" y="3648"/>
              <a:ext cx="2698" cy="52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600" dirty="0"/>
                <a:t>Rotating a bar of magnet (or the coil) produces a time-varying magnetic field inside the coil</a:t>
              </a:r>
            </a:p>
          </p:txBody>
        </p:sp>
      </p:grpSp>
      <p:pic>
        <p:nvPicPr>
          <p:cNvPr id="35" name="Picture 2" descr="l9s21a1.png"/>
          <p:cNvPicPr>
            <a:picLocks noChangeAspect="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61913" y="2362200"/>
            <a:ext cx="2224087"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 descr="l9s21b1.png"/>
          <p:cNvPicPr>
            <a:picLocks noChangeAspect="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61913" y="4427538"/>
            <a:ext cx="2224087"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 descr="l9s21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0" y="4400550"/>
            <a:ext cx="21336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 descr="l9s21a.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0" y="2438400"/>
            <a:ext cx="21336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atex-image-1.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000" y="1905000"/>
            <a:ext cx="2590800" cy="684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895600" y="304800"/>
            <a:ext cx="3913251" cy="461665"/>
          </a:xfrm>
          <a:prstGeom prst="rect">
            <a:avLst/>
          </a:prstGeom>
          <a:noFill/>
          <a:ln w="9525">
            <a:noFill/>
            <a:miter lim="800000"/>
            <a:headEnd/>
            <a:tailEnd/>
          </a:ln>
          <a:effectLst/>
        </p:spPr>
        <p:txBody>
          <a:bodyPr wrap="none">
            <a:spAutoFit/>
          </a:bodyPr>
          <a:lstStyle/>
          <a:p>
            <a:r>
              <a:rPr lang="en-US" sz="2400" i="1" u="sng" dirty="0" smtClean="0"/>
              <a:t>Complex Magnetic Systems</a:t>
            </a:r>
            <a:endParaRPr lang="en-US" sz="2400" i="1" u="sng" dirty="0"/>
          </a:p>
        </p:txBody>
      </p:sp>
      <p:sp>
        <p:nvSpPr>
          <p:cNvPr id="3" name="TextBox 2"/>
          <p:cNvSpPr txBox="1"/>
          <p:nvPr/>
        </p:nvSpPr>
        <p:spPr>
          <a:xfrm>
            <a:off x="1371600" y="5193268"/>
            <a:ext cx="6696064" cy="369332"/>
          </a:xfrm>
          <a:prstGeom prst="rect">
            <a:avLst/>
          </a:prstGeom>
          <a:noFill/>
        </p:spPr>
        <p:txBody>
          <a:bodyPr wrap="none" rtlCol="0">
            <a:spAutoFit/>
          </a:bodyPr>
          <a:lstStyle/>
          <a:p>
            <a:r>
              <a:rPr lang="en-US" i="1" dirty="0" smtClean="0"/>
              <a:t>Magnetic Circuits:  Reduce Maxwell to (scalar) circuit problem</a:t>
            </a:r>
            <a:endParaRPr lang="en-US" i="1" dirty="0"/>
          </a:p>
        </p:txBody>
      </p:sp>
      <p:sp>
        <p:nvSpPr>
          <p:cNvPr id="4" name="TextBox 3"/>
          <p:cNvSpPr txBox="1"/>
          <p:nvPr/>
        </p:nvSpPr>
        <p:spPr>
          <a:xfrm>
            <a:off x="1371600" y="5867400"/>
            <a:ext cx="7467109" cy="369332"/>
          </a:xfrm>
          <a:prstGeom prst="rect">
            <a:avLst/>
          </a:prstGeom>
          <a:noFill/>
        </p:spPr>
        <p:txBody>
          <a:bodyPr wrap="none" rtlCol="0">
            <a:spAutoFit/>
          </a:bodyPr>
          <a:lstStyle/>
          <a:p>
            <a:r>
              <a:rPr lang="en-US" i="1" dirty="0" smtClean="0"/>
              <a:t>Energy Method:      Look at change in stored energy to calculate force</a:t>
            </a:r>
            <a:endParaRPr lang="en-US" i="1" dirty="0"/>
          </a:p>
        </p:txBody>
      </p:sp>
      <p:sp>
        <p:nvSpPr>
          <p:cNvPr id="9" name="Text Box 15"/>
          <p:cNvSpPr txBox="1">
            <a:spLocks noChangeArrowheads="1"/>
          </p:cNvSpPr>
          <p:nvPr/>
        </p:nvSpPr>
        <p:spPr bwMode="auto">
          <a:xfrm>
            <a:off x="515938" y="957263"/>
            <a:ext cx="1465262" cy="366712"/>
          </a:xfrm>
          <a:prstGeom prst="rect">
            <a:avLst/>
          </a:prstGeom>
          <a:noFill/>
          <a:ln w="9525">
            <a:noFill/>
            <a:miter lim="800000"/>
            <a:headEnd/>
            <a:tailEnd/>
          </a:ln>
          <a:effectLst/>
        </p:spPr>
        <p:txBody>
          <a:bodyPr wrap="none">
            <a:spAutoFit/>
          </a:bodyPr>
          <a:lstStyle/>
          <a:p>
            <a:r>
              <a:rPr lang="en-US"/>
              <a:t>DC Brushless</a:t>
            </a:r>
          </a:p>
        </p:txBody>
      </p:sp>
      <p:sp>
        <p:nvSpPr>
          <p:cNvPr id="10" name="Text Box 16"/>
          <p:cNvSpPr txBox="1">
            <a:spLocks noChangeArrowheads="1"/>
          </p:cNvSpPr>
          <p:nvPr/>
        </p:nvSpPr>
        <p:spPr bwMode="auto">
          <a:xfrm>
            <a:off x="2801938" y="954088"/>
            <a:ext cx="1631950" cy="366712"/>
          </a:xfrm>
          <a:prstGeom prst="rect">
            <a:avLst/>
          </a:prstGeom>
          <a:noFill/>
          <a:ln w="9525">
            <a:noFill/>
            <a:miter lim="800000"/>
            <a:headEnd/>
            <a:tailEnd/>
          </a:ln>
          <a:effectLst/>
        </p:spPr>
        <p:txBody>
          <a:bodyPr wrap="none">
            <a:spAutoFit/>
          </a:bodyPr>
          <a:lstStyle/>
          <a:p>
            <a:r>
              <a:rPr lang="en-US"/>
              <a:t>Stepper Motor</a:t>
            </a:r>
          </a:p>
        </p:txBody>
      </p:sp>
      <p:sp>
        <p:nvSpPr>
          <p:cNvPr id="11" name="Text Box 17"/>
          <p:cNvSpPr txBox="1">
            <a:spLocks noChangeArrowheads="1"/>
          </p:cNvSpPr>
          <p:nvPr/>
        </p:nvSpPr>
        <p:spPr bwMode="auto">
          <a:xfrm>
            <a:off x="4724400" y="949325"/>
            <a:ext cx="1976438" cy="366713"/>
          </a:xfrm>
          <a:prstGeom prst="rect">
            <a:avLst/>
          </a:prstGeom>
          <a:noFill/>
          <a:ln w="9525">
            <a:noFill/>
            <a:miter lim="800000"/>
            <a:headEnd/>
            <a:tailEnd/>
          </a:ln>
          <a:effectLst/>
        </p:spPr>
        <p:txBody>
          <a:bodyPr wrap="none">
            <a:spAutoFit/>
          </a:bodyPr>
          <a:lstStyle/>
          <a:p>
            <a:r>
              <a:rPr lang="en-US"/>
              <a:t>Reluctance Motor</a:t>
            </a:r>
          </a:p>
        </p:txBody>
      </p:sp>
      <p:sp>
        <p:nvSpPr>
          <p:cNvPr id="12" name="Text Box 18"/>
          <p:cNvSpPr txBox="1">
            <a:spLocks noChangeArrowheads="1"/>
          </p:cNvSpPr>
          <p:nvPr/>
        </p:nvSpPr>
        <p:spPr bwMode="auto">
          <a:xfrm>
            <a:off x="6934200" y="944563"/>
            <a:ext cx="1795463" cy="366712"/>
          </a:xfrm>
          <a:prstGeom prst="rect">
            <a:avLst/>
          </a:prstGeom>
          <a:noFill/>
          <a:ln w="9525">
            <a:noFill/>
            <a:miter lim="800000"/>
            <a:headEnd/>
            <a:tailEnd/>
          </a:ln>
          <a:effectLst/>
        </p:spPr>
        <p:txBody>
          <a:bodyPr wrap="none">
            <a:spAutoFit/>
          </a:bodyPr>
          <a:lstStyle/>
          <a:p>
            <a:r>
              <a:rPr lang="en-US"/>
              <a:t>Induction Motor</a:t>
            </a:r>
          </a:p>
        </p:txBody>
      </p:sp>
      <p:sp>
        <p:nvSpPr>
          <p:cNvPr id="24" name="TextBox 23"/>
          <p:cNvSpPr txBox="1"/>
          <p:nvPr/>
        </p:nvSpPr>
        <p:spPr>
          <a:xfrm>
            <a:off x="228600" y="4659868"/>
            <a:ext cx="4378763" cy="369332"/>
          </a:xfrm>
          <a:prstGeom prst="rect">
            <a:avLst/>
          </a:prstGeom>
          <a:noFill/>
        </p:spPr>
        <p:txBody>
          <a:bodyPr wrap="none" rtlCol="0">
            <a:spAutoFit/>
          </a:bodyPr>
          <a:lstStyle/>
          <a:p>
            <a:r>
              <a:rPr lang="en-US" dirty="0" smtClean="0"/>
              <a:t>We need better (more powerful) tools…</a:t>
            </a:r>
            <a:endParaRPr lang="en-US" dirty="0"/>
          </a:p>
        </p:txBody>
      </p:sp>
      <p:pic>
        <p:nvPicPr>
          <p:cNvPr id="14" name="Picture 13"/>
          <p:cNvPicPr>
            <a:picLocks noChangeAspect="1"/>
          </p:cNvPicPr>
          <p:nvPr/>
        </p:nvPicPr>
        <p:blipFill>
          <a:blip r:embed="rId2" cstate="print"/>
          <a:stretch>
            <a:fillRect/>
          </a:stretch>
        </p:blipFill>
        <p:spPr>
          <a:xfrm>
            <a:off x="2895600" y="1447800"/>
            <a:ext cx="1371600" cy="1371600"/>
          </a:xfrm>
          <a:prstGeom prst="rect">
            <a:avLst/>
          </a:prstGeom>
        </p:spPr>
      </p:pic>
      <p:pic>
        <p:nvPicPr>
          <p:cNvPr id="18" name="Picture 17"/>
          <p:cNvPicPr>
            <a:picLocks noChangeAspect="1"/>
          </p:cNvPicPr>
          <p:nvPr/>
        </p:nvPicPr>
        <p:blipFill>
          <a:blip r:embed="rId3" cstate="print"/>
          <a:stretch>
            <a:fillRect/>
          </a:stretch>
        </p:blipFill>
        <p:spPr>
          <a:xfrm>
            <a:off x="609600" y="1447800"/>
            <a:ext cx="1371600" cy="1371600"/>
          </a:xfrm>
          <a:prstGeom prst="rect">
            <a:avLst/>
          </a:prstGeom>
        </p:spPr>
      </p:pic>
      <p:pic>
        <p:nvPicPr>
          <p:cNvPr id="19" name="Picture 18"/>
          <p:cNvPicPr>
            <a:picLocks noChangeAspect="1"/>
          </p:cNvPicPr>
          <p:nvPr/>
        </p:nvPicPr>
        <p:blipFill>
          <a:blip r:embed="rId4" cstate="print"/>
          <a:stretch>
            <a:fillRect/>
          </a:stretch>
        </p:blipFill>
        <p:spPr>
          <a:xfrm>
            <a:off x="5029200" y="1447800"/>
            <a:ext cx="1371600" cy="1371600"/>
          </a:xfrm>
          <a:prstGeom prst="rect">
            <a:avLst/>
          </a:prstGeom>
        </p:spPr>
      </p:pic>
      <p:pic>
        <p:nvPicPr>
          <p:cNvPr id="22" name="Picture 21"/>
          <p:cNvPicPr>
            <a:picLocks noChangeAspect="1"/>
          </p:cNvPicPr>
          <p:nvPr/>
        </p:nvPicPr>
        <p:blipFill>
          <a:blip r:embed="rId5" cstate="print"/>
          <a:stretch>
            <a:fillRect/>
          </a:stretch>
        </p:blipFill>
        <p:spPr>
          <a:xfrm>
            <a:off x="7162800" y="1447800"/>
            <a:ext cx="1371600" cy="1371600"/>
          </a:xfrm>
          <a:prstGeom prst="rect">
            <a:avLst/>
          </a:prstGeom>
        </p:spPr>
      </p:pic>
      <p:pic>
        <p:nvPicPr>
          <p:cNvPr id="5" name="Picture 4"/>
          <p:cNvPicPr>
            <a:picLocks noChangeAspect="1"/>
          </p:cNvPicPr>
          <p:nvPr/>
        </p:nvPicPr>
        <p:blipFill>
          <a:blip r:embed="rId6" cstate="print"/>
          <a:stretch>
            <a:fillRect/>
          </a:stretch>
        </p:blipFill>
        <p:spPr>
          <a:xfrm>
            <a:off x="609600" y="3352800"/>
            <a:ext cx="2677160" cy="716788"/>
          </a:xfrm>
          <a:prstGeom prst="rect">
            <a:avLst/>
          </a:prstGeom>
        </p:spPr>
      </p:pic>
      <p:pic>
        <p:nvPicPr>
          <p:cNvPr id="6" name="Picture 5"/>
          <p:cNvPicPr>
            <a:picLocks noChangeAspect="1"/>
          </p:cNvPicPr>
          <p:nvPr/>
        </p:nvPicPr>
        <p:blipFill>
          <a:blip r:embed="rId7" cstate="print"/>
          <a:stretch>
            <a:fillRect/>
          </a:stretch>
        </p:blipFill>
        <p:spPr>
          <a:xfrm>
            <a:off x="4191000" y="3352800"/>
            <a:ext cx="1813560" cy="716788"/>
          </a:xfrm>
          <a:prstGeom prst="rect">
            <a:avLst/>
          </a:prstGeom>
        </p:spPr>
      </p:pic>
      <p:pic>
        <p:nvPicPr>
          <p:cNvPr id="7" name="Picture 6"/>
          <p:cNvPicPr>
            <a:picLocks noChangeAspect="1"/>
          </p:cNvPicPr>
          <p:nvPr/>
        </p:nvPicPr>
        <p:blipFill>
          <a:blip r:embed="rId8" cstate="print"/>
          <a:stretch>
            <a:fillRect/>
          </a:stretch>
        </p:blipFill>
        <p:spPr>
          <a:xfrm>
            <a:off x="6705600" y="3352800"/>
            <a:ext cx="1891284" cy="5699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1" name="Rectangle 15"/>
          <p:cNvSpPr>
            <a:spLocks noChangeArrowheads="1"/>
          </p:cNvSpPr>
          <p:nvPr/>
        </p:nvSpPr>
        <p:spPr bwMode="auto">
          <a:xfrm>
            <a:off x="2538413" y="3830638"/>
            <a:ext cx="3429000" cy="1905000"/>
          </a:xfrm>
          <a:prstGeom prst="rect">
            <a:avLst/>
          </a:prstGeom>
          <a:solidFill>
            <a:srgbClr val="5B98D2"/>
          </a:solidFill>
          <a:ln w="22225">
            <a:solidFill>
              <a:schemeClr val="tx1"/>
            </a:solidFill>
            <a:miter lim="800000"/>
            <a:headEnd/>
            <a:tailEnd/>
          </a:ln>
          <a:effectLst/>
        </p:spPr>
        <p:txBody>
          <a:bodyPr wrap="none" anchor="ctr">
            <a:prstTxWarp prst="textNoShape">
              <a:avLst/>
            </a:prstTxWarp>
          </a:bodyPr>
          <a:lstStyle/>
          <a:p>
            <a:endParaRPr lang="en-US"/>
          </a:p>
        </p:txBody>
      </p:sp>
      <p:sp>
        <p:nvSpPr>
          <p:cNvPr id="4098" name="AutoShape 2"/>
          <p:cNvSpPr>
            <a:spLocks noChangeArrowheads="1"/>
          </p:cNvSpPr>
          <p:nvPr/>
        </p:nvSpPr>
        <p:spPr bwMode="auto">
          <a:xfrm flipH="1" flipV="1">
            <a:off x="7313613" y="1130300"/>
            <a:ext cx="914400" cy="228600"/>
          </a:xfrm>
          <a:custGeom>
            <a:avLst/>
            <a:gdLst>
              <a:gd name="G0" fmla="+- 17288 0 0"/>
              <a:gd name="G1" fmla="+- 4800 0 0"/>
              <a:gd name="G2" fmla="+- 12158 0 4800"/>
              <a:gd name="G3" fmla="+- G2 0 4800"/>
              <a:gd name="G4" fmla="*/ G3 32768 32059"/>
              <a:gd name="G5" fmla="*/ G4 1 2"/>
              <a:gd name="G6" fmla="+- 21600 0 17288"/>
              <a:gd name="G7" fmla="*/ G6 4800 6079"/>
              <a:gd name="G8" fmla="+- G7 17288 0"/>
              <a:gd name="T0" fmla="*/ 17288 w 21600"/>
              <a:gd name="T1" fmla="*/ 0 h 21600"/>
              <a:gd name="T2" fmla="*/ 17288 w 21600"/>
              <a:gd name="T3" fmla="*/ 12158 h 21600"/>
              <a:gd name="T4" fmla="*/ 1308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7288" y="0"/>
                </a:lnTo>
                <a:lnTo>
                  <a:pt x="17288" y="4800"/>
                </a:lnTo>
                <a:lnTo>
                  <a:pt x="12427" y="4800"/>
                </a:lnTo>
                <a:cubicBezTo>
                  <a:pt x="5564" y="4800"/>
                  <a:pt x="0" y="8094"/>
                  <a:pt x="0" y="12158"/>
                </a:cubicBezTo>
                <a:lnTo>
                  <a:pt x="0" y="21600"/>
                </a:lnTo>
                <a:lnTo>
                  <a:pt x="2615" y="21600"/>
                </a:lnTo>
                <a:lnTo>
                  <a:pt x="2615" y="12158"/>
                </a:lnTo>
                <a:cubicBezTo>
                  <a:pt x="2615" y="9507"/>
                  <a:pt x="7008" y="7358"/>
                  <a:pt x="12427" y="7358"/>
                </a:cubicBezTo>
                <a:lnTo>
                  <a:pt x="17288" y="7358"/>
                </a:lnTo>
                <a:lnTo>
                  <a:pt x="17288" y="12158"/>
                </a:lnTo>
                <a:close/>
              </a:path>
            </a:pathLst>
          </a:custGeom>
          <a:solidFill>
            <a:schemeClr val="bg1"/>
          </a:solidFill>
          <a:ln w="15875">
            <a:solidFill>
              <a:schemeClr val="tx1"/>
            </a:solidFill>
            <a:miter lim="800000"/>
            <a:headEnd/>
            <a:tailEnd/>
          </a:ln>
          <a:effectLst/>
        </p:spPr>
        <p:txBody>
          <a:bodyPr wrap="none" anchor="ctr">
            <a:prstTxWarp prst="textNoShape">
              <a:avLst/>
            </a:prstTxWarp>
          </a:bodyPr>
          <a:lstStyle/>
          <a:p>
            <a:endParaRPr lang="en-US"/>
          </a:p>
        </p:txBody>
      </p:sp>
      <p:sp>
        <p:nvSpPr>
          <p:cNvPr id="4100" name="AutoShape 4"/>
          <p:cNvSpPr>
            <a:spLocks noChangeArrowheads="1"/>
          </p:cNvSpPr>
          <p:nvPr/>
        </p:nvSpPr>
        <p:spPr bwMode="auto">
          <a:xfrm flipH="1">
            <a:off x="6402388" y="1719263"/>
            <a:ext cx="914400" cy="228600"/>
          </a:xfrm>
          <a:custGeom>
            <a:avLst/>
            <a:gdLst>
              <a:gd name="G0" fmla="+- 17288 0 0"/>
              <a:gd name="G1" fmla="+- 4800 0 0"/>
              <a:gd name="G2" fmla="+- 12158 0 4800"/>
              <a:gd name="G3" fmla="+- G2 0 4800"/>
              <a:gd name="G4" fmla="*/ G3 32768 32059"/>
              <a:gd name="G5" fmla="*/ G4 1 2"/>
              <a:gd name="G6" fmla="+- 21600 0 17288"/>
              <a:gd name="G7" fmla="*/ G6 4800 6079"/>
              <a:gd name="G8" fmla="+- G7 17288 0"/>
              <a:gd name="T0" fmla="*/ 17288 w 21600"/>
              <a:gd name="T1" fmla="*/ 0 h 21600"/>
              <a:gd name="T2" fmla="*/ 17288 w 21600"/>
              <a:gd name="T3" fmla="*/ 12158 h 21600"/>
              <a:gd name="T4" fmla="*/ 1308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7288" y="0"/>
                </a:lnTo>
                <a:lnTo>
                  <a:pt x="17288" y="4800"/>
                </a:lnTo>
                <a:lnTo>
                  <a:pt x="12427" y="4800"/>
                </a:lnTo>
                <a:cubicBezTo>
                  <a:pt x="5564" y="4800"/>
                  <a:pt x="0" y="8094"/>
                  <a:pt x="0" y="12158"/>
                </a:cubicBezTo>
                <a:lnTo>
                  <a:pt x="0" y="21600"/>
                </a:lnTo>
                <a:lnTo>
                  <a:pt x="2615" y="21600"/>
                </a:lnTo>
                <a:lnTo>
                  <a:pt x="2615" y="12158"/>
                </a:lnTo>
                <a:cubicBezTo>
                  <a:pt x="2615" y="9507"/>
                  <a:pt x="7008" y="7358"/>
                  <a:pt x="12427" y="7358"/>
                </a:cubicBezTo>
                <a:lnTo>
                  <a:pt x="17288" y="7358"/>
                </a:lnTo>
                <a:lnTo>
                  <a:pt x="17288" y="12158"/>
                </a:lnTo>
                <a:close/>
              </a:path>
            </a:pathLst>
          </a:custGeom>
          <a:solidFill>
            <a:schemeClr val="bg1"/>
          </a:solidFill>
          <a:ln w="15875">
            <a:solidFill>
              <a:schemeClr val="tx1"/>
            </a:solidFill>
            <a:miter lim="800000"/>
            <a:headEnd/>
            <a:tailEnd/>
          </a:ln>
          <a:effectLst/>
        </p:spPr>
        <p:txBody>
          <a:bodyPr wrap="none" anchor="ctr">
            <a:prstTxWarp prst="textNoShape">
              <a:avLst/>
            </a:prstTxWarp>
          </a:bodyPr>
          <a:lstStyle/>
          <a:p>
            <a:endParaRPr lang="en-US"/>
          </a:p>
        </p:txBody>
      </p:sp>
      <p:sp>
        <p:nvSpPr>
          <p:cNvPr id="4101" name="Rectangle 5"/>
          <p:cNvSpPr>
            <a:spLocks noChangeArrowheads="1"/>
          </p:cNvSpPr>
          <p:nvPr/>
        </p:nvSpPr>
        <p:spPr bwMode="auto">
          <a:xfrm>
            <a:off x="6781800" y="1905000"/>
            <a:ext cx="2209800" cy="762000"/>
          </a:xfrm>
          <a:prstGeom prst="rect">
            <a:avLst/>
          </a:prstGeom>
          <a:solidFill>
            <a:schemeClr val="bg1"/>
          </a:solidFill>
          <a:ln w="15875">
            <a:solidFill>
              <a:schemeClr val="tx1"/>
            </a:solidFill>
            <a:miter lim="800000"/>
            <a:headEnd/>
            <a:tailEnd/>
          </a:ln>
          <a:effectLst/>
        </p:spPr>
        <p:txBody>
          <a:bodyPr wrap="none" anchor="ctr">
            <a:prstTxWarp prst="textNoShape">
              <a:avLst/>
            </a:prstTxWarp>
          </a:bodyPr>
          <a:lstStyle/>
          <a:p>
            <a:endParaRPr lang="en-US"/>
          </a:p>
        </p:txBody>
      </p:sp>
      <p:sp>
        <p:nvSpPr>
          <p:cNvPr id="4103" name="Text Box 7"/>
          <p:cNvSpPr txBox="1">
            <a:spLocks noChangeArrowheads="1"/>
          </p:cNvSpPr>
          <p:nvPr/>
        </p:nvSpPr>
        <p:spPr bwMode="auto">
          <a:xfrm>
            <a:off x="228600" y="574675"/>
            <a:ext cx="6533710" cy="1200329"/>
          </a:xfrm>
          <a:prstGeom prst="rect">
            <a:avLst/>
          </a:prstGeom>
          <a:noFill/>
          <a:ln w="9525">
            <a:noFill/>
            <a:miter lim="800000"/>
            <a:headEnd/>
            <a:tailEnd/>
          </a:ln>
          <a:effectLst/>
        </p:spPr>
        <p:txBody>
          <a:bodyPr wrap="none">
            <a:prstTxWarp prst="textNoShape">
              <a:avLst/>
            </a:prstTxWarp>
            <a:spAutoFit/>
          </a:bodyPr>
          <a:lstStyle/>
          <a:p>
            <a:pPr>
              <a:spcAft>
                <a:spcPct val="30000"/>
              </a:spcAft>
              <a:tabLst>
                <a:tab pos="3200400" algn="r"/>
              </a:tabLst>
            </a:pPr>
            <a:r>
              <a:rPr lang="en-US" sz="2000" dirty="0"/>
              <a:t>	Magnetic Flux 	</a:t>
            </a:r>
            <a:r>
              <a:rPr lang="el-GR" sz="2000" i="1" dirty="0"/>
              <a:t>Φ</a:t>
            </a:r>
            <a:r>
              <a:rPr lang="en-US" sz="2000" dirty="0"/>
              <a:t>  [</a:t>
            </a:r>
            <a:r>
              <a:rPr lang="en-US" sz="2000" dirty="0" err="1"/>
              <a:t>Wb</a:t>
            </a:r>
            <a:r>
              <a:rPr lang="en-US" sz="2000" dirty="0"/>
              <a:t>] (</a:t>
            </a:r>
            <a:r>
              <a:rPr lang="en-US" sz="2000" dirty="0" err="1"/>
              <a:t>Webers</a:t>
            </a:r>
            <a:r>
              <a:rPr lang="en-US" sz="2000" dirty="0"/>
              <a:t>)</a:t>
            </a:r>
          </a:p>
          <a:p>
            <a:pPr>
              <a:spcAft>
                <a:spcPct val="30000"/>
              </a:spcAft>
              <a:tabLst>
                <a:tab pos="3200400" algn="r"/>
              </a:tabLst>
            </a:pPr>
            <a:r>
              <a:rPr lang="en-US" sz="2000" dirty="0"/>
              <a:t>	Magnetic Flux Density 	</a:t>
            </a:r>
            <a:r>
              <a:rPr lang="en-US" sz="2000" i="1" dirty="0"/>
              <a:t>B</a:t>
            </a:r>
            <a:r>
              <a:rPr lang="en-US" sz="2000" dirty="0"/>
              <a:t>  [Wb/m</a:t>
            </a:r>
            <a:r>
              <a:rPr lang="en-US" sz="2000" baseline="30000" dirty="0"/>
              <a:t>2</a:t>
            </a:r>
            <a:r>
              <a:rPr lang="en-US" sz="2000" dirty="0"/>
              <a:t>] = T (</a:t>
            </a:r>
            <a:r>
              <a:rPr lang="en-US" sz="2000" dirty="0" err="1"/>
              <a:t>Teslas</a:t>
            </a:r>
            <a:r>
              <a:rPr lang="en-US" sz="2000" dirty="0"/>
              <a:t>)</a:t>
            </a:r>
          </a:p>
          <a:p>
            <a:pPr>
              <a:spcAft>
                <a:spcPct val="30000"/>
              </a:spcAft>
              <a:tabLst>
                <a:tab pos="3200400" algn="r"/>
              </a:tabLst>
            </a:pPr>
            <a:r>
              <a:rPr lang="en-US" sz="2000" dirty="0"/>
              <a:t>	Magnetic Field Intensity	</a:t>
            </a:r>
            <a:r>
              <a:rPr lang="en-US" sz="2000" i="1" dirty="0"/>
              <a:t>H</a:t>
            </a:r>
            <a:r>
              <a:rPr lang="en-US" sz="2000" dirty="0"/>
              <a:t>  [Amp-turn/</a:t>
            </a:r>
            <a:r>
              <a:rPr lang="en-US" sz="2000" dirty="0" err="1"/>
              <a:t>m</a:t>
            </a:r>
            <a:r>
              <a:rPr lang="en-US" sz="2000" dirty="0"/>
              <a:t>]</a:t>
            </a:r>
            <a:endParaRPr lang="el-GR" sz="2000" i="1" dirty="0"/>
          </a:p>
        </p:txBody>
      </p:sp>
      <p:sp>
        <p:nvSpPr>
          <p:cNvPr id="4106" name="Text Box 10"/>
          <p:cNvSpPr txBox="1">
            <a:spLocks noChangeArrowheads="1"/>
          </p:cNvSpPr>
          <p:nvPr/>
        </p:nvSpPr>
        <p:spPr bwMode="auto">
          <a:xfrm>
            <a:off x="6804025" y="492125"/>
            <a:ext cx="2246313" cy="641350"/>
          </a:xfrm>
          <a:prstGeom prst="rect">
            <a:avLst/>
          </a:prstGeom>
          <a:solidFill>
            <a:schemeClr val="bg1"/>
          </a:solidFill>
          <a:ln w="15875">
            <a:solidFill>
              <a:schemeClr val="tx1"/>
            </a:solidFill>
            <a:miter lim="800000"/>
            <a:headEnd/>
            <a:tailEnd/>
          </a:ln>
          <a:effectLst/>
        </p:spPr>
        <p:txBody>
          <a:bodyPr wrap="none">
            <a:prstTxWarp prst="textNoShape">
              <a:avLst/>
            </a:prstTxWarp>
            <a:spAutoFit/>
          </a:bodyPr>
          <a:lstStyle/>
          <a:p>
            <a:pPr algn="ctr"/>
            <a:r>
              <a:rPr lang="en-US" sz="1800" dirty="0"/>
              <a:t>due to </a:t>
            </a:r>
            <a:r>
              <a:rPr lang="en-US" sz="1800" u="sng" dirty="0"/>
              <a:t>macro</a:t>
            </a:r>
            <a:r>
              <a:rPr lang="en-US" sz="1800" dirty="0"/>
              <a:t>scopic </a:t>
            </a:r>
            <a:br>
              <a:rPr lang="en-US" sz="1800" dirty="0"/>
            </a:br>
            <a:r>
              <a:rPr lang="en-US" sz="1800" dirty="0"/>
              <a:t>&amp; </a:t>
            </a:r>
            <a:r>
              <a:rPr lang="en-US" sz="1800" u="sng" dirty="0"/>
              <a:t>micro</a:t>
            </a:r>
            <a:r>
              <a:rPr lang="en-US" sz="1800" dirty="0"/>
              <a:t>scopic</a:t>
            </a:r>
          </a:p>
        </p:txBody>
      </p:sp>
      <p:sp>
        <p:nvSpPr>
          <p:cNvPr id="4107" name="Text Box 11"/>
          <p:cNvSpPr txBox="1">
            <a:spLocks noChangeArrowheads="1"/>
          </p:cNvSpPr>
          <p:nvPr/>
        </p:nvSpPr>
        <p:spPr bwMode="auto">
          <a:xfrm>
            <a:off x="6788150" y="1960563"/>
            <a:ext cx="2246313" cy="641350"/>
          </a:xfrm>
          <a:prstGeom prst="rect">
            <a:avLst/>
          </a:prstGeom>
          <a:noFill/>
          <a:ln w="9525">
            <a:noFill/>
            <a:miter lim="800000"/>
            <a:headEnd/>
            <a:tailEnd/>
          </a:ln>
          <a:effectLst/>
        </p:spPr>
        <p:txBody>
          <a:bodyPr wrap="none">
            <a:prstTxWarp prst="textNoShape">
              <a:avLst/>
            </a:prstTxWarp>
            <a:spAutoFit/>
          </a:bodyPr>
          <a:lstStyle/>
          <a:p>
            <a:pPr algn="ctr"/>
            <a:r>
              <a:rPr lang="en-US" sz="1800"/>
              <a:t>due to macroscopic </a:t>
            </a:r>
            <a:br>
              <a:rPr lang="en-US" sz="1800"/>
            </a:br>
            <a:r>
              <a:rPr lang="en-US" sz="1800"/>
              <a:t>currents</a:t>
            </a:r>
          </a:p>
        </p:txBody>
      </p:sp>
      <p:sp>
        <p:nvSpPr>
          <p:cNvPr id="4109" name="Text Box 13"/>
          <p:cNvSpPr txBox="1">
            <a:spLocks noChangeArrowheads="1"/>
          </p:cNvSpPr>
          <p:nvPr/>
        </p:nvSpPr>
        <p:spPr bwMode="auto">
          <a:xfrm>
            <a:off x="3200400" y="3962400"/>
            <a:ext cx="2129910" cy="461665"/>
          </a:xfrm>
          <a:prstGeom prst="rect">
            <a:avLst/>
          </a:prstGeom>
          <a:noFill/>
          <a:ln w="9525">
            <a:noFill/>
            <a:miter lim="800000"/>
            <a:headEnd/>
            <a:tailEnd/>
          </a:ln>
          <a:effectLst/>
        </p:spPr>
        <p:txBody>
          <a:bodyPr wrap="none">
            <a:prstTxWarp prst="textNoShape">
              <a:avLst/>
            </a:prstTxWarp>
            <a:spAutoFit/>
          </a:bodyPr>
          <a:lstStyle/>
          <a:p>
            <a:r>
              <a:rPr lang="en-US" sz="2400" u="sng" dirty="0"/>
              <a:t>Faraday’s Law</a:t>
            </a:r>
          </a:p>
        </p:txBody>
      </p:sp>
      <p:graphicFrame>
        <p:nvGraphicFramePr>
          <p:cNvPr id="4110" name="Object 14"/>
          <p:cNvGraphicFramePr>
            <a:graphicFrameLocks noChangeAspect="1"/>
          </p:cNvGraphicFramePr>
          <p:nvPr>
            <p:extLst>
              <p:ext uri="{D42A27DB-BD31-4B8C-83A1-F6EECF244321}">
                <p14:modId xmlns:p14="http://schemas.microsoft.com/office/powerpoint/2010/main" val="2027122883"/>
              </p:ext>
            </p:extLst>
          </p:nvPr>
        </p:nvGraphicFramePr>
        <p:xfrm>
          <a:off x="2895600" y="4419600"/>
          <a:ext cx="2817813" cy="1187450"/>
        </p:xfrm>
        <a:graphic>
          <a:graphicData uri="http://schemas.openxmlformats.org/presentationml/2006/ole">
            <mc:AlternateContent xmlns:mc="http://schemas.openxmlformats.org/markup-compatibility/2006">
              <mc:Choice xmlns:v="urn:schemas-microsoft-com:vml" Requires="v">
                <p:oleObj spid="_x0000_s47164" name="Equation" r:id="rId3" imgW="965108" imgH="406216" progId="">
                  <p:embed/>
                </p:oleObj>
              </mc:Choice>
              <mc:Fallback>
                <p:oleObj name="Equation" r:id="rId3" imgW="965108" imgH="406216" progId="">
                  <p:embed/>
                  <p:pic>
                    <p:nvPicPr>
                      <p:cNvPr id="0" name="Picture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419600"/>
                        <a:ext cx="2817813" cy="118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Picture 1"/>
          <p:cNvPicPr>
            <a:picLocks noChangeAspect="1"/>
          </p:cNvPicPr>
          <p:nvPr/>
        </p:nvPicPr>
        <p:blipFill>
          <a:blip r:embed="rId5" cstate="print"/>
          <a:stretch>
            <a:fillRect/>
          </a:stretch>
        </p:blipFill>
        <p:spPr>
          <a:xfrm>
            <a:off x="381000" y="2819400"/>
            <a:ext cx="8382000" cy="763051"/>
          </a:xfrm>
          <a:prstGeom prst="rect">
            <a:avLst/>
          </a:prstGeom>
        </p:spPr>
      </p:pic>
      <p:pic>
        <p:nvPicPr>
          <p:cNvPr id="3" name="Picture 2"/>
          <p:cNvPicPr>
            <a:picLocks noChangeAspect="1"/>
          </p:cNvPicPr>
          <p:nvPr/>
        </p:nvPicPr>
        <p:blipFill>
          <a:blip r:embed="rId6" cstate="print"/>
          <a:stretch>
            <a:fillRect/>
          </a:stretch>
        </p:blipFill>
        <p:spPr>
          <a:xfrm>
            <a:off x="1447800" y="5867400"/>
            <a:ext cx="2573528" cy="690880"/>
          </a:xfrm>
          <a:prstGeom prst="rect">
            <a:avLst/>
          </a:prstGeom>
        </p:spPr>
      </p:pic>
      <p:pic>
        <p:nvPicPr>
          <p:cNvPr id="4" name="Picture 3"/>
          <p:cNvPicPr>
            <a:picLocks noChangeAspect="1"/>
          </p:cNvPicPr>
          <p:nvPr/>
        </p:nvPicPr>
        <p:blipFill>
          <a:blip r:embed="rId7" cstate="print"/>
          <a:stretch>
            <a:fillRect/>
          </a:stretch>
        </p:blipFill>
        <p:spPr>
          <a:xfrm>
            <a:off x="4800600" y="5867400"/>
            <a:ext cx="2564892" cy="690880"/>
          </a:xfrm>
          <a:prstGeom prst="rect">
            <a:avLst/>
          </a:prstGeom>
        </p:spPr>
      </p:pic>
      <p:sp>
        <p:nvSpPr>
          <p:cNvPr id="5" name="TextBox 4"/>
          <p:cNvSpPr txBox="1"/>
          <p:nvPr/>
        </p:nvSpPr>
        <p:spPr>
          <a:xfrm>
            <a:off x="4191000" y="6019800"/>
            <a:ext cx="76200" cy="369332"/>
          </a:xfrm>
          <a:prstGeom prst="rect">
            <a:avLst/>
          </a:prstGeom>
          <a:noFill/>
        </p:spPr>
        <p:txBody>
          <a:bodyPr wrap="square" rtlCol="0">
            <a:spAutoFit/>
          </a:bodyPr>
          <a:lstStyle/>
          <a:p>
            <a:r>
              <a:rPr lang="en-US" dirty="0" smtClean="0">
                <a:latin typeface="Times"/>
                <a:cs typeface="Times"/>
              </a:rPr>
              <a:t>and</a:t>
            </a:r>
            <a:endParaRPr lang="en-US" dirty="0">
              <a:latin typeface="Times"/>
              <a:cs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11"/>
                                        </p:tgtEl>
                                        <p:attrNameLst>
                                          <p:attrName>style.visibility</p:attrName>
                                        </p:attrNameLst>
                                      </p:cBhvr>
                                      <p:to>
                                        <p:strVal val="visible"/>
                                      </p:to>
                                    </p:set>
                                    <p:animEffect transition="in" filter="fade">
                                      <p:cBhvr>
                                        <p:cTn id="7" dur="2000"/>
                                        <p:tgtEl>
                                          <p:spTgt spid="41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09"/>
                                        </p:tgtEl>
                                        <p:attrNameLst>
                                          <p:attrName>style.visibility</p:attrName>
                                        </p:attrNameLst>
                                      </p:cBhvr>
                                      <p:to>
                                        <p:strVal val="visible"/>
                                      </p:to>
                                    </p:set>
                                    <p:animEffect transition="in" filter="fade">
                                      <p:cBhvr>
                                        <p:cTn id="10" dur="500"/>
                                        <p:tgtEl>
                                          <p:spTgt spid="4109"/>
                                        </p:tgtEl>
                                      </p:cBhvr>
                                    </p:animEffect>
                                  </p:childTnLst>
                                </p:cTn>
                              </p:par>
                              <p:par>
                                <p:cTn id="11" presetID="10" presetClass="entr" presetSubtype="0" fill="hold" nodeType="withEffect">
                                  <p:stCondLst>
                                    <p:cond delay="0"/>
                                  </p:stCondLst>
                                  <p:childTnLst>
                                    <p:set>
                                      <p:cBhvr>
                                        <p:cTn id="12" dur="1" fill="hold">
                                          <p:stCondLst>
                                            <p:cond delay="0"/>
                                          </p:stCondLst>
                                        </p:cTn>
                                        <p:tgtEl>
                                          <p:spTgt spid="4110"/>
                                        </p:tgtEl>
                                        <p:attrNameLst>
                                          <p:attrName>style.visibility</p:attrName>
                                        </p:attrNameLst>
                                      </p:cBhvr>
                                      <p:to>
                                        <p:strVal val="visible"/>
                                      </p:to>
                                    </p:set>
                                    <p:animEffect transition="in" filter="fade">
                                      <p:cBhvr>
                                        <p:cTn id="13" dur="500"/>
                                        <p:tgtEl>
                                          <p:spTgt spid="4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animBg="1"/>
      <p:bldP spid="410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ChangeArrowheads="1"/>
          </p:cNvSpPr>
          <p:nvPr/>
        </p:nvSpPr>
        <p:spPr bwMode="auto">
          <a:xfrm>
            <a:off x="3259138" y="228600"/>
            <a:ext cx="4479111" cy="461665"/>
          </a:xfrm>
          <a:prstGeom prst="rect">
            <a:avLst/>
          </a:prstGeom>
          <a:noFill/>
          <a:ln w="9525">
            <a:noFill/>
            <a:miter lim="800000"/>
            <a:headEnd/>
            <a:tailEnd/>
          </a:ln>
          <a:effectLst/>
        </p:spPr>
        <p:txBody>
          <a:bodyPr wrap="none">
            <a:spAutoFit/>
          </a:bodyPr>
          <a:lstStyle/>
          <a:p>
            <a:r>
              <a:rPr lang="en-US" sz="2400" i="1" u="sng" dirty="0" smtClean="0"/>
              <a:t>Example: Magnetic Write Head</a:t>
            </a:r>
            <a:endParaRPr lang="en-US" sz="2400" i="1" u="sng" dirty="0"/>
          </a:p>
        </p:txBody>
      </p:sp>
      <p:sp>
        <p:nvSpPr>
          <p:cNvPr id="7" name="TextBox 6"/>
          <p:cNvSpPr txBox="1"/>
          <p:nvPr/>
        </p:nvSpPr>
        <p:spPr>
          <a:xfrm>
            <a:off x="228600" y="6324600"/>
            <a:ext cx="7773282" cy="369332"/>
          </a:xfrm>
          <a:prstGeom prst="rect">
            <a:avLst/>
          </a:prstGeom>
          <a:noFill/>
        </p:spPr>
        <p:txBody>
          <a:bodyPr wrap="none" rtlCol="0">
            <a:spAutoFit/>
          </a:bodyPr>
          <a:lstStyle/>
          <a:p>
            <a:r>
              <a:rPr lang="en-US" dirty="0" smtClean="0"/>
              <a:t>Bit density is limited by how well the field can be localized in write head</a:t>
            </a:r>
            <a:endParaRPr lang="en-US" dirty="0"/>
          </a:p>
        </p:txBody>
      </p:sp>
      <p:sp>
        <p:nvSpPr>
          <p:cNvPr id="6" name="TextBox 5"/>
          <p:cNvSpPr txBox="1"/>
          <p:nvPr/>
        </p:nvSpPr>
        <p:spPr>
          <a:xfrm>
            <a:off x="3200400" y="5257800"/>
            <a:ext cx="1809961" cy="646331"/>
          </a:xfrm>
          <a:prstGeom prst="rect">
            <a:avLst/>
          </a:prstGeom>
          <a:noFill/>
        </p:spPr>
        <p:txBody>
          <a:bodyPr wrap="none" rtlCol="0">
            <a:spAutoFit/>
          </a:bodyPr>
          <a:lstStyle/>
          <a:p>
            <a:r>
              <a:rPr lang="en-US" dirty="0" smtClean="0"/>
              <a:t>Horizontal</a:t>
            </a:r>
          </a:p>
          <a:p>
            <a:r>
              <a:rPr lang="en-US" dirty="0" smtClean="0"/>
              <a:t>Magnetized Bits</a:t>
            </a:r>
            <a:endParaRPr lang="en-US" dirty="0"/>
          </a:p>
        </p:txBody>
      </p:sp>
      <p:pic>
        <p:nvPicPr>
          <p:cNvPr id="9" name="Picture 8"/>
          <p:cNvPicPr>
            <a:picLocks noChangeAspect="1"/>
          </p:cNvPicPr>
          <p:nvPr/>
        </p:nvPicPr>
        <p:blipFill>
          <a:blip r:embed="rId2" cstate="print"/>
          <a:stretch>
            <a:fillRect/>
          </a:stretch>
        </p:blipFill>
        <p:spPr>
          <a:xfrm>
            <a:off x="533400" y="1524000"/>
            <a:ext cx="4876800" cy="3687890"/>
          </a:xfrm>
          <a:prstGeom prst="rect">
            <a:avLst/>
          </a:prstGeom>
        </p:spPr>
      </p:pic>
      <p:sp>
        <p:nvSpPr>
          <p:cNvPr id="4" name="TextBox 3"/>
          <p:cNvSpPr txBox="1"/>
          <p:nvPr/>
        </p:nvSpPr>
        <p:spPr>
          <a:xfrm>
            <a:off x="152400" y="2819400"/>
            <a:ext cx="810213" cy="369332"/>
          </a:xfrm>
          <a:prstGeom prst="rect">
            <a:avLst/>
          </a:prstGeom>
          <a:noFill/>
        </p:spPr>
        <p:txBody>
          <a:bodyPr wrap="none" rtlCol="0">
            <a:spAutoFit/>
          </a:bodyPr>
          <a:lstStyle/>
          <a:p>
            <a:r>
              <a:rPr lang="en-US" dirty="0" smtClean="0"/>
              <a:t>Shield</a:t>
            </a:r>
            <a:endParaRPr lang="en-US" dirty="0"/>
          </a:p>
        </p:txBody>
      </p:sp>
      <p:sp>
        <p:nvSpPr>
          <p:cNvPr id="3" name="TextBox 2"/>
          <p:cNvSpPr txBox="1"/>
          <p:nvPr/>
        </p:nvSpPr>
        <p:spPr>
          <a:xfrm>
            <a:off x="2438400" y="1066800"/>
            <a:ext cx="1652052" cy="646331"/>
          </a:xfrm>
          <a:prstGeom prst="rect">
            <a:avLst/>
          </a:prstGeom>
          <a:noFill/>
        </p:spPr>
        <p:txBody>
          <a:bodyPr wrap="none" rtlCol="0">
            <a:spAutoFit/>
          </a:bodyPr>
          <a:lstStyle/>
          <a:p>
            <a:r>
              <a:rPr lang="en-US" dirty="0" smtClean="0"/>
              <a:t>Ring Inductive</a:t>
            </a:r>
          </a:p>
          <a:p>
            <a:r>
              <a:rPr lang="en-US" dirty="0" smtClean="0"/>
              <a:t>Write Head</a:t>
            </a:r>
            <a:endParaRPr lang="en-US" dirty="0"/>
          </a:p>
        </p:txBody>
      </p:sp>
      <p:sp>
        <p:nvSpPr>
          <p:cNvPr id="8" name="TextBox 7"/>
          <p:cNvSpPr txBox="1"/>
          <p:nvPr/>
        </p:nvSpPr>
        <p:spPr>
          <a:xfrm>
            <a:off x="609600" y="4953000"/>
            <a:ext cx="2071225" cy="369332"/>
          </a:xfrm>
          <a:prstGeom prst="rect">
            <a:avLst/>
          </a:prstGeom>
          <a:noFill/>
        </p:spPr>
        <p:txBody>
          <a:bodyPr wrap="none" rtlCol="0">
            <a:spAutoFit/>
          </a:bodyPr>
          <a:lstStyle/>
          <a:p>
            <a:r>
              <a:rPr lang="en-US" dirty="0" smtClean="0"/>
              <a:t>Recording Medium</a:t>
            </a:r>
            <a:endParaRPr lang="en-US" dirty="0"/>
          </a:p>
        </p:txBody>
      </p:sp>
      <p:sp>
        <p:nvSpPr>
          <p:cNvPr id="5" name="TextBox 4"/>
          <p:cNvSpPr txBox="1"/>
          <p:nvPr/>
        </p:nvSpPr>
        <p:spPr>
          <a:xfrm>
            <a:off x="76200" y="3352800"/>
            <a:ext cx="711478" cy="923330"/>
          </a:xfrm>
          <a:prstGeom prst="rect">
            <a:avLst/>
          </a:prstGeom>
          <a:noFill/>
        </p:spPr>
        <p:txBody>
          <a:bodyPr wrap="none" rtlCol="0">
            <a:spAutoFit/>
          </a:bodyPr>
          <a:lstStyle/>
          <a:p>
            <a:r>
              <a:rPr lang="en-US" dirty="0" smtClean="0"/>
              <a:t>GMR</a:t>
            </a:r>
          </a:p>
          <a:p>
            <a:r>
              <a:rPr lang="en-US" dirty="0" smtClean="0"/>
              <a:t>Read</a:t>
            </a:r>
          </a:p>
          <a:p>
            <a:r>
              <a:rPr lang="en-US" dirty="0" smtClean="0"/>
              <a:t>Head</a:t>
            </a:r>
            <a:endParaRPr lang="en-US" dirty="0"/>
          </a:p>
        </p:txBody>
      </p:sp>
      <p:cxnSp>
        <p:nvCxnSpPr>
          <p:cNvPr id="11" name="Straight Arrow Connector 10"/>
          <p:cNvCxnSpPr/>
          <p:nvPr/>
        </p:nvCxnSpPr>
        <p:spPr>
          <a:xfrm flipV="1">
            <a:off x="3733800" y="4953000"/>
            <a:ext cx="0" cy="3048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114800" y="4953000"/>
            <a:ext cx="0" cy="3048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62000" y="3810000"/>
            <a:ext cx="838200" cy="1524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cstate="print">
            <a:grayscl/>
          </a:blip>
          <a:stretch>
            <a:fillRect/>
          </a:stretch>
        </p:blipFill>
        <p:spPr>
          <a:xfrm>
            <a:off x="5715000" y="1905000"/>
            <a:ext cx="2877105" cy="3276600"/>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VLADIMIR@8PA3RCM2UVWXY596" val="2818"/>
  <p:tag name="DEFAULTFONTSIZE" val="10"/>
  <p:tag name="DEFAULTWIDTH" val="500"/>
  <p:tag name="DEFAULTHEIGHT" val="560"/>
  <p:tag name="FIRSTETHAN20KOETHER@8FPYSHNFUVWYY57I" val="4176"/>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H \sim  i&#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54"/>
  <p:tag name="PICTUREFILESIZE" val="900"/>
</p:tagLst>
</file>

<file path=ppt/theme/theme1.xml><?xml version="1.0" encoding="utf-8"?>
<a:theme xmlns:a="http://schemas.openxmlformats.org/drawingml/2006/main" name="Default Design">
  <a:themeElements>
    <a:clrScheme name="Custom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tailEnd type="triangle"/>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11773</TotalTime>
  <Words>931</Words>
  <Application>Microsoft Office PowerPoint</Application>
  <PresentationFormat>On-screen Show (4:3)</PresentationFormat>
  <Paragraphs>281</Paragraphs>
  <Slides>31</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Flux Density in a Toroidal Core</vt:lpstr>
      <vt:lpstr>PowerPoint Presentation</vt:lpstr>
      <vt:lpstr>PowerPoint Presentation</vt:lpstr>
      <vt:lpstr>PowerPoint Presentation</vt:lpstr>
      <vt:lpstr>PowerPoint Presentation</vt:lpstr>
      <vt:lpstr>PowerPoint Presentation</vt:lpstr>
      <vt:lpstr>PowerPoint Presentation</vt:lpstr>
      <vt:lpstr>A Magnetic Circuit with Reluctances in Series and Parallel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Vladimir Bulovic</dc:creator>
  <cp:lastModifiedBy>srani7</cp:lastModifiedBy>
  <cp:revision>93</cp:revision>
  <cp:lastPrinted>2011-02-17T17:47:27Z</cp:lastPrinted>
  <dcterms:created xsi:type="dcterms:W3CDTF">2011-02-16T23:28:14Z</dcterms:created>
  <dcterms:modified xsi:type="dcterms:W3CDTF">2012-12-10T12:44:58Z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12829358</vt:lpwstr>
  </property>
  <property fmtid="{D5CDD505-2E9C-101B-9397-08002B2CF9AE}" name="NXPowerLiteSettings" pid="3">
    <vt:lpwstr>F7000400038000</vt:lpwstr>
  </property>
  <property fmtid="{D5CDD505-2E9C-101B-9397-08002B2CF9AE}" name="NXPowerLiteVersion" pid="4">
    <vt:lpwstr>D5.0.8</vt:lpwstr>
  </property>
</Properties>
</file>