
<file path=[Content_Types].xml><?xml version="1.0" encoding="utf-8"?>
<Types xmlns="http://schemas.openxmlformats.org/package/2006/content-types">
  <Default ContentType="image/png" Extension="png"/>
  <Default ContentType="image/x-emf" Extension="emf"/>
  <Default ContentType="image/jpeg" Extension="jpeg"/>
  <Default ContentType="application/vnd.openxmlformats-package.relationships+xml" Extension="rels"/>
  <Default ContentType="application/xml" Extension="xml"/>
  <Override ContentType="application/vnd.openxmlformats-officedocument.presentationml.presentation.main+xml" PartName="/ppt/presentation.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notesMaster+xml" PartName="/ppt/notesMasters/notesMaster1.xml"/>
  <Override ContentType="application/vnd.openxmlformats-officedocument.presentationml.handoutMaster+xml" PartName="/ppt/handoutMasters/handoutMaster1.xml"/>
  <Override ContentType="application/vnd.openxmlformats-officedocument.presentationml.tags+xml" PartName="/ppt/tags/tag1.xml"/>
  <Override ContentType="application/vnd.openxmlformats-officedocument.presentationml.presProps+xml" PartName="/ppt/presProps.xml"/>
  <Override ContentType="application/vnd.openxmlformats-officedocument.presentationml.viewProps+xml" PartName="/ppt/viewProps.xml"/>
  <Override ContentType="application/vnd.openxmlformats-officedocument.theme+xml" PartName="/ppt/theme/theme1.xml"/>
  <Override ContentType="application/vnd.openxmlformats-officedocument.presentationml.tableStyles+xml" PartName="/ppt/tableStyle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theme+xml" PartName="/ppt/theme/theme2.xml"/>
  <Override ContentType="application/vnd.openxmlformats-officedocument.theme+xml" PartName="/ppt/theme/theme3.xml"/>
  <Override ContentType="application/vnd.openxmlformats-officedocument.presentationml.tags+xml" PartName="/ppt/tags/tag2.xml"/>
  <Override ContentType="application/vnd.openxmlformats-officedocument.presentationml.tags+xml" PartName="/ppt/tags/tag3.xml"/>
  <Override ContentType="application/vnd.openxmlformats-officedocument.presentationml.tags+xml" PartName="/ppt/tags/tag4.xml"/>
  <Override ContentType="application/vnd.openxmlformats-officedocument.presentationml.tags+xml" PartName="/ppt/tags/tag5.xml"/>
  <Override ContentType="application/vnd.openxmlformats-officedocument.presentationml.tags+xml" PartName="/ppt/tags/tag6.xml"/>
  <Override ContentType="application/vnd.openxmlformats-officedocument.presentationml.tags+xml" PartName="/ppt/tags/tag7.xml"/>
  <Override ContentType="application/vnd.openxmlformats-officedocument.presentationml.tags+xml" PartName="/ppt/tags/tag8.xml"/>
  <Override ContentType="application/vnd.openxmlformats-officedocument.presentationml.tags+xml" PartName="/ppt/tags/tag9.xml"/>
  <Override ContentType="application/vnd.openxmlformats-officedocument.presentationml.tags+xml" PartName="/ppt/tags/tag10.xml"/>
  <Override ContentType="application/vnd.openxmlformats-officedocument.presentationml.tags+xml" PartName="/ppt/tags/tag11.xml"/>
  <Override ContentType="application/vnd.openxmlformats-officedocument.presentationml.tags+xml" PartName="/ppt/tags/tag12.xml"/>
  <Override ContentType="application/vnd.openxmlformats-officedocument.presentationml.tags+xml" PartName="/ppt/tags/tag13.xml"/>
  <Override ContentType="application/vnd.openxmlformats-officedocument.presentationml.tags+xml" PartName="/ppt/tags/tag14.xml"/>
  <Override ContentType="application/vnd.openxmlformats-officedocument.presentationml.tags+xml" PartName="/ppt/tags/tag15.xml"/>
  <Override ContentType="application/vnd.openxmlformats-officedocument.presentationml.tags+xml" PartName="/ppt/tags/tag16.xml"/>
  <Override ContentType="application/vnd.openxmlformats-officedocument.presentationml.tags+xml" PartName="/ppt/tags/tag17.xml"/>
  <Override ContentType="application/vnd.openxmlformats-officedocument.presentationml.tags+xml" PartName="/ppt/tags/tag18.xml"/>
  <Override ContentType="application/vnd.openxmlformats-officedocument.presentationml.tags+xml" PartName="/ppt/tags/tag19.xml"/>
  <Override ContentType="application/vnd.openxmlformats-officedocument.presentationml.tags+xml" PartName="/ppt/tags/tag20.xml"/>
  <Override ContentType="application/vnd.openxmlformats-officedocument.presentationml.tags+xml" PartName="/ppt/tags/tag21.xml"/>
  <Override ContentType="application/vnd.openxmlformats-officedocument.presentationml.tags+xml" PartName="/ppt/tags/tag22.xml"/>
  <Override ContentType="application/vnd.openxmlformats-officedocument.presentationml.tags+xml" PartName="/ppt/tags/tag23.xml"/>
  <Override ContentType="application/vnd.openxmlformats-officedocument.presentationml.tags+xml" PartName="/ppt/tags/tag24.xml"/>
  <Override ContentType="application/vnd.openxmlformats-officedocument.presentationml.notesSlide+xml" PartName="/ppt/notesSlides/notesSlide1.xml"/>
  <Override ContentType="application/vnd.openxmlformats-package.core-properties+xml" PartName="/docProps/core.xml"/>
  <Override ContentType="application/vnd.openxmlformats-officedocument.extended-properties+xml" PartName="/docProps/app.xml"/>
  <Override ContentType="application/vnd.openxmlformats-officedocument.custom-properties+xml" PartName="/docProps/custom.xml"/>
</Types>
</file>

<file path=_rels/.rels><?xml version="1.0" encoding="UTF-8" standalone="yes" ?><Relationships xmlns="http://schemas.openxmlformats.org/package/2006/relationships"><Relationship Id="rId3" Target="docProps/app.xml" Type="http://schemas.openxmlformats.org/officeDocument/2006/relationships/extended-properties"/><Relationship Id="rId2" Target="docProps/core.xml" Type="http://schemas.openxmlformats.org/package/2006/relationships/metadata/core-properties"/><Relationship Id="rId1" Target="ppt/presentation.xml" Type="http://schemas.openxmlformats.org/officeDocument/2006/relationships/officeDocument"/><Relationship Id="rId4"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6"/>
  </p:notesMasterIdLst>
  <p:handoutMasterIdLst>
    <p:handoutMasterId r:id="rId27"/>
  </p:handoutMasterIdLst>
  <p:sldIdLst>
    <p:sldId id="373" r:id="rId2"/>
    <p:sldId id="403" r:id="rId3"/>
    <p:sldId id="407" r:id="rId4"/>
    <p:sldId id="366" r:id="rId5"/>
    <p:sldId id="374" r:id="rId6"/>
    <p:sldId id="375" r:id="rId7"/>
    <p:sldId id="377" r:id="rId8"/>
    <p:sldId id="378" r:id="rId9"/>
    <p:sldId id="404" r:id="rId10"/>
    <p:sldId id="406" r:id="rId11"/>
    <p:sldId id="405" r:id="rId12"/>
    <p:sldId id="379" r:id="rId13"/>
    <p:sldId id="392" r:id="rId14"/>
    <p:sldId id="363" r:id="rId15"/>
    <p:sldId id="380" r:id="rId16"/>
    <p:sldId id="381" r:id="rId17"/>
    <p:sldId id="364" r:id="rId18"/>
    <p:sldId id="393" r:id="rId19"/>
    <p:sldId id="395" r:id="rId20"/>
    <p:sldId id="385" r:id="rId21"/>
    <p:sldId id="384" r:id="rId22"/>
    <p:sldId id="388" r:id="rId23"/>
    <p:sldId id="411" r:id="rId24"/>
    <p:sldId id="412" r:id="rId25"/>
  </p:sldIdLst>
  <p:sldSz cx="9144000" cy="6858000" type="screen4x3"/>
  <p:notesSz cx="7315200" cy="9601200"/>
  <p:custDataLst>
    <p:tags r:id="rId28"/>
  </p:custDataLst>
  <p:defaultTextStyle>
    <a:defPPr>
      <a:defRPr lang="en-US"/>
    </a:defPPr>
    <a:lvl1pPr algn="l" rtl="0" fontAlgn="base">
      <a:spcBef>
        <a:spcPct val="0"/>
      </a:spcBef>
      <a:spcAft>
        <a:spcPct val="0"/>
      </a:spcAft>
      <a:defRPr sz="2400" kern="1200">
        <a:solidFill>
          <a:schemeClr val="tx1"/>
        </a:solidFill>
        <a:latin typeface="Trebuchet MS" pitchFamily="-65" charset="0"/>
        <a:ea typeface="+mn-ea"/>
        <a:cs typeface="+mn-cs"/>
      </a:defRPr>
    </a:lvl1pPr>
    <a:lvl2pPr marL="457200" algn="l" rtl="0" fontAlgn="base">
      <a:spcBef>
        <a:spcPct val="0"/>
      </a:spcBef>
      <a:spcAft>
        <a:spcPct val="0"/>
      </a:spcAft>
      <a:defRPr sz="2400" kern="1200">
        <a:solidFill>
          <a:schemeClr val="tx1"/>
        </a:solidFill>
        <a:latin typeface="Trebuchet MS" pitchFamily="-65" charset="0"/>
        <a:ea typeface="+mn-ea"/>
        <a:cs typeface="+mn-cs"/>
      </a:defRPr>
    </a:lvl2pPr>
    <a:lvl3pPr marL="914400" algn="l" rtl="0" fontAlgn="base">
      <a:spcBef>
        <a:spcPct val="0"/>
      </a:spcBef>
      <a:spcAft>
        <a:spcPct val="0"/>
      </a:spcAft>
      <a:defRPr sz="2400" kern="1200">
        <a:solidFill>
          <a:schemeClr val="tx1"/>
        </a:solidFill>
        <a:latin typeface="Trebuchet MS" pitchFamily="-65" charset="0"/>
        <a:ea typeface="+mn-ea"/>
        <a:cs typeface="+mn-cs"/>
      </a:defRPr>
    </a:lvl3pPr>
    <a:lvl4pPr marL="1371600" algn="l" rtl="0" fontAlgn="base">
      <a:spcBef>
        <a:spcPct val="0"/>
      </a:spcBef>
      <a:spcAft>
        <a:spcPct val="0"/>
      </a:spcAft>
      <a:defRPr sz="2400" kern="1200">
        <a:solidFill>
          <a:schemeClr val="tx1"/>
        </a:solidFill>
        <a:latin typeface="Trebuchet MS" pitchFamily="-65" charset="0"/>
        <a:ea typeface="+mn-ea"/>
        <a:cs typeface="+mn-cs"/>
      </a:defRPr>
    </a:lvl4pPr>
    <a:lvl5pPr marL="1828800" algn="l" rtl="0" fontAlgn="base">
      <a:spcBef>
        <a:spcPct val="0"/>
      </a:spcBef>
      <a:spcAft>
        <a:spcPct val="0"/>
      </a:spcAft>
      <a:defRPr sz="2400" kern="1200">
        <a:solidFill>
          <a:schemeClr val="tx1"/>
        </a:solidFill>
        <a:latin typeface="Trebuchet MS" pitchFamily="-65" charset="0"/>
        <a:ea typeface="+mn-ea"/>
        <a:cs typeface="+mn-cs"/>
      </a:defRPr>
    </a:lvl5pPr>
    <a:lvl6pPr marL="2286000" algn="l" defTabSz="457200" rtl="0" eaLnBrk="1" latinLnBrk="0" hangingPunct="1">
      <a:defRPr sz="2400" kern="1200">
        <a:solidFill>
          <a:schemeClr val="tx1"/>
        </a:solidFill>
        <a:latin typeface="Trebuchet MS" pitchFamily="-65" charset="0"/>
        <a:ea typeface="+mn-ea"/>
        <a:cs typeface="+mn-cs"/>
      </a:defRPr>
    </a:lvl6pPr>
    <a:lvl7pPr marL="2743200" algn="l" defTabSz="457200" rtl="0" eaLnBrk="1" latinLnBrk="0" hangingPunct="1">
      <a:defRPr sz="2400" kern="1200">
        <a:solidFill>
          <a:schemeClr val="tx1"/>
        </a:solidFill>
        <a:latin typeface="Trebuchet MS" pitchFamily="-65" charset="0"/>
        <a:ea typeface="+mn-ea"/>
        <a:cs typeface="+mn-cs"/>
      </a:defRPr>
    </a:lvl7pPr>
    <a:lvl8pPr marL="3200400" algn="l" defTabSz="457200" rtl="0" eaLnBrk="1" latinLnBrk="0" hangingPunct="1">
      <a:defRPr sz="2400" kern="1200">
        <a:solidFill>
          <a:schemeClr val="tx1"/>
        </a:solidFill>
        <a:latin typeface="Trebuchet MS" pitchFamily="-65" charset="0"/>
        <a:ea typeface="+mn-ea"/>
        <a:cs typeface="+mn-cs"/>
      </a:defRPr>
    </a:lvl8pPr>
    <a:lvl9pPr marL="3657600" algn="l" defTabSz="457200" rtl="0" eaLnBrk="1" latinLnBrk="0" hangingPunct="1">
      <a:defRPr sz="2400" kern="1200">
        <a:solidFill>
          <a:schemeClr val="tx1"/>
        </a:solidFill>
        <a:latin typeface="Trebuchet MS" pitchFamily="-65"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clrMru>
    <a:srgbClr val="5B98D2"/>
    <a:srgbClr val="0000CC"/>
    <a:srgbClr val="005B00"/>
    <a:srgbClr val="0066FF"/>
    <a:srgbClr val="00FFCC"/>
    <a:srgbClr val="FF0000"/>
    <a:srgbClr val="FF66FF"/>
    <a:srgbClr val="FFFFCC"/>
    <a:srgbClr val="00800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874" autoAdjust="0"/>
    <p:restoredTop sz="89130" autoAdjust="0"/>
  </p:normalViewPr>
  <p:slideViewPr>
    <p:cSldViewPr>
      <p:cViewPr varScale="1">
        <p:scale>
          <a:sx n="82" d="100"/>
          <a:sy n="82" d="100"/>
        </p:scale>
        <p:origin x="-1026"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9" d="100"/>
          <a:sy n="69" d="100"/>
        </p:scale>
        <p:origin x="-2838" y="-108"/>
      </p:cViewPr>
      <p:guideLst>
        <p:guide orient="horz" pos="3024"/>
        <p:guide pos="2304"/>
      </p:guideLst>
    </p:cSldViewPr>
  </p:notesViewPr>
  <p:gridSpacing cx="75895" cy="7589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20" name="Rectangle 4"/>
          <p:cNvSpPr>
            <a:spLocks noGrp="1" noChangeArrowheads="1"/>
          </p:cNvSpPr>
          <p:nvPr>
            <p:ph type="ftr" sz="quarter" idx="2"/>
          </p:nvPr>
        </p:nvSpPr>
        <p:spPr bwMode="auto">
          <a:xfrm>
            <a:off x="0" y="9121140"/>
            <a:ext cx="3169920" cy="480060"/>
          </a:xfrm>
          <a:prstGeom prst="rect">
            <a:avLst/>
          </a:prstGeom>
          <a:noFill/>
          <a:ln w="9525">
            <a:noFill/>
            <a:miter lim="800000"/>
            <a:headEnd/>
            <a:tailEnd/>
          </a:ln>
          <a:effectLst/>
        </p:spPr>
        <p:txBody>
          <a:bodyPr vert="horz" wrap="square" lIns="96651" tIns="48325" rIns="96651" bIns="48325" numCol="1" anchor="b" anchorCtr="0" compatLnSpc="1">
            <a:prstTxWarp prst="textNoShape">
              <a:avLst/>
            </a:prstTxWarp>
          </a:bodyPr>
          <a:lstStyle>
            <a:lvl1pPr>
              <a:defRPr sz="1200">
                <a:latin typeface="Times New Roman" pitchFamily="-65" charset="0"/>
                <a:cs typeface="宋体" pitchFamily="-65" charset="-122"/>
              </a:defRPr>
            </a:lvl1pPr>
          </a:lstStyle>
          <a:p>
            <a:r>
              <a:rPr lang="en-US" altLang="zh-CN" sz="1400" dirty="0" smtClean="0">
                <a:latin typeface="+mn-lt"/>
                <a:cs typeface="Calibri"/>
              </a:rPr>
              <a:t>15 - Dielectrics and Dipoles</a:t>
            </a:r>
            <a:endParaRPr lang="en-US" altLang="zh-CN" sz="1400" dirty="0">
              <a:latin typeface="+mn-lt"/>
              <a:cs typeface="Calibri"/>
            </a:endParaRPr>
          </a:p>
        </p:txBody>
      </p:sp>
      <p:sp>
        <p:nvSpPr>
          <p:cNvPr id="9221" name="Rectangle 5"/>
          <p:cNvSpPr>
            <a:spLocks noGrp="1" noChangeArrowheads="1"/>
          </p:cNvSpPr>
          <p:nvPr>
            <p:ph type="sldNum" sz="quarter" idx="3"/>
          </p:nvPr>
        </p:nvSpPr>
        <p:spPr bwMode="auto">
          <a:xfrm>
            <a:off x="4145281" y="9121140"/>
            <a:ext cx="3169920" cy="480060"/>
          </a:xfrm>
          <a:prstGeom prst="rect">
            <a:avLst/>
          </a:prstGeom>
          <a:noFill/>
          <a:ln w="9525">
            <a:noFill/>
            <a:miter lim="800000"/>
            <a:headEnd/>
            <a:tailEnd/>
          </a:ln>
          <a:effectLst/>
        </p:spPr>
        <p:txBody>
          <a:bodyPr vert="horz" wrap="square" lIns="96651" tIns="48325" rIns="96651" bIns="48325" numCol="1" anchor="b" anchorCtr="0" compatLnSpc="1">
            <a:prstTxWarp prst="textNoShape">
              <a:avLst/>
            </a:prstTxWarp>
          </a:bodyPr>
          <a:lstStyle>
            <a:lvl1pPr algn="r">
              <a:defRPr sz="1200">
                <a:latin typeface="Times New Roman" pitchFamily="-65" charset="0"/>
                <a:cs typeface="宋体" pitchFamily="-65" charset="-122"/>
              </a:defRPr>
            </a:lvl1pPr>
          </a:lstStyle>
          <a:p>
            <a:fld id="{DD16CC5C-C39C-1547-80DE-6EEEF94FE1A3}" type="slidenum">
              <a:rPr lang="zh-CN" altLang="en-US" sz="1400">
                <a:latin typeface="+mn-lt"/>
                <a:cs typeface="Calibri"/>
              </a:rPr>
              <a:pPr/>
              <a:t>‹#›</a:t>
            </a:fld>
            <a:endParaRPr lang="en-US" altLang="zh-CN" sz="1400" dirty="0">
              <a:latin typeface="+mn-lt"/>
              <a:cs typeface="Calibri"/>
            </a:endParaRPr>
          </a:p>
        </p:txBody>
      </p:sp>
      <p:sp>
        <p:nvSpPr>
          <p:cNvPr id="6"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smtClean="0"/>
              <a:t>6.007 – OCW</a:t>
            </a:r>
            <a:endParaRPr lang="en-US" dirty="0"/>
          </a:p>
        </p:txBody>
      </p:sp>
    </p:spTree>
    <p:extLst>
      <p:ext uri="{BB962C8B-B14F-4D97-AF65-F5344CB8AC3E}">
        <p14:creationId xmlns:p14="http://schemas.microsoft.com/office/powerpoint/2010/main" val="8567403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651" tIns="48325" rIns="96651" bIns="48325" numCol="1" anchor="t" anchorCtr="0" compatLnSpc="1">
            <a:prstTxWarp prst="textNoShape">
              <a:avLst/>
            </a:prstTxWarp>
          </a:bodyPr>
          <a:lstStyle>
            <a:lvl1pPr>
              <a:defRPr sz="1200">
                <a:latin typeface="Times New Roman" pitchFamily="-65" charset="0"/>
                <a:cs typeface="宋体" pitchFamily="-65" charset="-122"/>
              </a:defRPr>
            </a:lvl1pPr>
          </a:lstStyle>
          <a:p>
            <a:r>
              <a:rPr lang="zh-CN" altLang="en-US"/>
              <a:t>Phys2227</a:t>
            </a:r>
            <a:r>
              <a:rPr lang="en-US" altLang="zh-CN"/>
              <a:t>Phys2227</a:t>
            </a:r>
          </a:p>
        </p:txBody>
      </p:sp>
      <p:sp>
        <p:nvSpPr>
          <p:cNvPr id="13315" name="Rectangle 3"/>
          <p:cNvSpPr>
            <a:spLocks noGrp="1" noChangeArrowheads="1"/>
          </p:cNvSpPr>
          <p:nvPr>
            <p:ph type="dt" idx="1"/>
          </p:nvPr>
        </p:nvSpPr>
        <p:spPr bwMode="auto">
          <a:xfrm>
            <a:off x="4143587" y="0"/>
            <a:ext cx="3169920" cy="480060"/>
          </a:xfrm>
          <a:prstGeom prst="rect">
            <a:avLst/>
          </a:prstGeom>
          <a:noFill/>
          <a:ln w="9525">
            <a:noFill/>
            <a:miter lim="800000"/>
            <a:headEnd/>
            <a:tailEnd/>
          </a:ln>
          <a:effectLst/>
        </p:spPr>
        <p:txBody>
          <a:bodyPr vert="horz" wrap="square" lIns="96651" tIns="48325" rIns="96651" bIns="48325" numCol="1" anchor="t" anchorCtr="0" compatLnSpc="1">
            <a:prstTxWarp prst="textNoShape">
              <a:avLst/>
            </a:prstTxWarp>
          </a:bodyPr>
          <a:lstStyle>
            <a:lvl1pPr algn="r">
              <a:defRPr sz="1200">
                <a:latin typeface="Times New Roman" pitchFamily="-65" charset="0"/>
                <a:cs typeface="宋体" pitchFamily="-65" charset="-122"/>
              </a:defRPr>
            </a:lvl1pPr>
          </a:lstStyle>
          <a:p>
            <a:endParaRPr lang="en-US" altLang="zh-CN"/>
          </a:p>
        </p:txBody>
      </p:sp>
      <p:sp>
        <p:nvSpPr>
          <p:cNvPr id="13316" name="Rectangle 4"/>
          <p:cNvSpPr>
            <a:spLocks noGrp="1" noRot="1" noChangeAspect="1" noChangeArrowheads="1" noTextEdit="1"/>
          </p:cNvSpPr>
          <p:nvPr>
            <p:ph type="sldImg" idx="2"/>
          </p:nvPr>
        </p:nvSpPr>
        <p:spPr bwMode="auto">
          <a:xfrm>
            <a:off x="1258888" y="720725"/>
            <a:ext cx="4797425" cy="3598863"/>
          </a:xfrm>
          <a:prstGeom prst="rect">
            <a:avLst/>
          </a:prstGeom>
          <a:noFill/>
          <a:ln w="9525">
            <a:solidFill>
              <a:srgbClr val="000000"/>
            </a:solidFill>
            <a:miter lim="800000"/>
            <a:headEnd/>
            <a:tailEnd/>
          </a:ln>
          <a:effectLst/>
        </p:spPr>
      </p:sp>
      <p:sp>
        <p:nvSpPr>
          <p:cNvPr id="13317" name="Rectangle 5"/>
          <p:cNvSpPr>
            <a:spLocks noGrp="1" noChangeArrowheads="1"/>
          </p:cNvSpPr>
          <p:nvPr>
            <p:ph type="body" sz="quarter" idx="3"/>
          </p:nvPr>
        </p:nvSpPr>
        <p:spPr bwMode="auto">
          <a:xfrm>
            <a:off x="731521" y="4560571"/>
            <a:ext cx="5852160" cy="4320540"/>
          </a:xfrm>
          <a:prstGeom prst="rect">
            <a:avLst/>
          </a:prstGeom>
          <a:noFill/>
          <a:ln w="9525">
            <a:noFill/>
            <a:miter lim="800000"/>
            <a:headEnd/>
            <a:tailEnd/>
          </a:ln>
          <a:effectLst/>
        </p:spPr>
        <p:txBody>
          <a:bodyPr vert="horz" wrap="square" lIns="96651" tIns="48325" rIns="96651" bIns="48325"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3318" name="Rectangle 6"/>
          <p:cNvSpPr>
            <a:spLocks noGrp="1" noChangeArrowheads="1"/>
          </p:cNvSpPr>
          <p:nvPr>
            <p:ph type="ftr" sz="quarter" idx="4"/>
          </p:nvPr>
        </p:nvSpPr>
        <p:spPr bwMode="auto">
          <a:xfrm>
            <a:off x="0" y="9119474"/>
            <a:ext cx="3169920" cy="480060"/>
          </a:xfrm>
          <a:prstGeom prst="rect">
            <a:avLst/>
          </a:prstGeom>
          <a:noFill/>
          <a:ln w="9525">
            <a:noFill/>
            <a:miter lim="800000"/>
            <a:headEnd/>
            <a:tailEnd/>
          </a:ln>
          <a:effectLst/>
        </p:spPr>
        <p:txBody>
          <a:bodyPr vert="horz" wrap="square" lIns="96651" tIns="48325" rIns="96651" bIns="48325" numCol="1" anchor="b" anchorCtr="0" compatLnSpc="1">
            <a:prstTxWarp prst="textNoShape">
              <a:avLst/>
            </a:prstTxWarp>
          </a:bodyPr>
          <a:lstStyle>
            <a:lvl1pPr>
              <a:defRPr sz="1200">
                <a:latin typeface="Times New Roman" pitchFamily="-65" charset="0"/>
                <a:cs typeface="宋体" pitchFamily="-65" charset="-122"/>
              </a:defRPr>
            </a:lvl1pPr>
          </a:lstStyle>
          <a:p>
            <a:endParaRPr lang="en-US" altLang="zh-CN"/>
          </a:p>
        </p:txBody>
      </p:sp>
      <p:sp>
        <p:nvSpPr>
          <p:cNvPr id="13319" name="Rectangle 7"/>
          <p:cNvSpPr>
            <a:spLocks noGrp="1" noChangeArrowheads="1"/>
          </p:cNvSpPr>
          <p:nvPr>
            <p:ph type="sldNum" sz="quarter" idx="5"/>
          </p:nvPr>
        </p:nvSpPr>
        <p:spPr bwMode="auto">
          <a:xfrm>
            <a:off x="4143587" y="9119474"/>
            <a:ext cx="3169920" cy="480060"/>
          </a:xfrm>
          <a:prstGeom prst="rect">
            <a:avLst/>
          </a:prstGeom>
          <a:noFill/>
          <a:ln w="9525">
            <a:noFill/>
            <a:miter lim="800000"/>
            <a:headEnd/>
            <a:tailEnd/>
          </a:ln>
          <a:effectLst/>
        </p:spPr>
        <p:txBody>
          <a:bodyPr vert="horz" wrap="square" lIns="96651" tIns="48325" rIns="96651" bIns="48325" numCol="1" anchor="b" anchorCtr="0" compatLnSpc="1">
            <a:prstTxWarp prst="textNoShape">
              <a:avLst/>
            </a:prstTxWarp>
          </a:bodyPr>
          <a:lstStyle>
            <a:lvl1pPr algn="r">
              <a:defRPr sz="1200">
                <a:latin typeface="Times New Roman" pitchFamily="-65" charset="0"/>
                <a:cs typeface="宋体" pitchFamily="-65" charset="-122"/>
              </a:defRPr>
            </a:lvl1pPr>
          </a:lstStyle>
          <a:p>
            <a:fld id="{C4041056-531D-3D4A-B7A8-15019777ECF5}" type="slidenum">
              <a:rPr lang="zh-CN" altLang="en-US"/>
              <a:pPr/>
              <a:t>‹#›</a:t>
            </a:fld>
            <a:endParaRPr lang="en-US" altLang="zh-CN"/>
          </a:p>
        </p:txBody>
      </p:sp>
    </p:spTree>
    <p:extLst>
      <p:ext uri="{BB962C8B-B14F-4D97-AF65-F5344CB8AC3E}">
        <p14:creationId xmlns:p14="http://schemas.microsoft.com/office/powerpoint/2010/main" val="187411475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65" charset="0"/>
        <a:ea typeface="+mn-ea"/>
        <a:cs typeface="+mn-cs"/>
      </a:defRPr>
    </a:lvl1pPr>
    <a:lvl2pPr marL="457200" algn="l" rtl="0" fontAlgn="base">
      <a:spcBef>
        <a:spcPct val="30000"/>
      </a:spcBef>
      <a:spcAft>
        <a:spcPct val="0"/>
      </a:spcAft>
      <a:defRPr sz="1200" kern="1200">
        <a:solidFill>
          <a:schemeClr val="tx1"/>
        </a:solidFill>
        <a:latin typeface="Times New Roman" pitchFamily="-65" charset="0"/>
        <a:ea typeface="ＭＳ Ｐゴシック" pitchFamily="-65" charset="-128"/>
        <a:cs typeface="+mn-cs"/>
      </a:defRPr>
    </a:lvl2pPr>
    <a:lvl3pPr marL="914400" algn="l" rtl="0" fontAlgn="base">
      <a:spcBef>
        <a:spcPct val="30000"/>
      </a:spcBef>
      <a:spcAft>
        <a:spcPct val="0"/>
      </a:spcAft>
      <a:defRPr sz="1200" kern="1200">
        <a:solidFill>
          <a:schemeClr val="tx1"/>
        </a:solidFill>
        <a:latin typeface="Times New Roman" pitchFamily="-65" charset="0"/>
        <a:ea typeface="ＭＳ Ｐゴシック" pitchFamily="-65" charset="-128"/>
        <a:cs typeface="+mn-cs"/>
      </a:defRPr>
    </a:lvl3pPr>
    <a:lvl4pPr marL="1371600" algn="l" rtl="0" fontAlgn="base">
      <a:spcBef>
        <a:spcPct val="30000"/>
      </a:spcBef>
      <a:spcAft>
        <a:spcPct val="0"/>
      </a:spcAft>
      <a:defRPr sz="1200" kern="1200">
        <a:solidFill>
          <a:schemeClr val="tx1"/>
        </a:solidFill>
        <a:latin typeface="Times New Roman" pitchFamily="-65" charset="0"/>
        <a:ea typeface="ＭＳ Ｐゴシック" pitchFamily="-65" charset="-128"/>
        <a:cs typeface="+mn-cs"/>
      </a:defRPr>
    </a:lvl4pPr>
    <a:lvl5pPr marL="1828800" algn="l" rtl="0" fontAlgn="base">
      <a:spcBef>
        <a:spcPct val="30000"/>
      </a:spcBef>
      <a:spcAft>
        <a:spcPct val="0"/>
      </a:spcAft>
      <a:defRPr sz="1200" kern="1200">
        <a:solidFill>
          <a:schemeClr val="tx1"/>
        </a:solidFill>
        <a:latin typeface="Times New Roman"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B0EDD4E-80DC-44AC-9D72-8309D33892C2}" type="slidenum">
              <a:rPr lang="en-US" smtClean="0"/>
              <a:pPr>
                <a:defRPr/>
              </a:pPr>
              <a:t>24</a:t>
            </a:fld>
            <a:endParaRPr lang="en-US"/>
          </a:p>
        </p:txBody>
      </p:sp>
    </p:spTree>
    <p:extLst>
      <p:ext uri="{BB962C8B-B14F-4D97-AF65-F5344CB8AC3E}">
        <p14:creationId xmlns:p14="http://schemas.microsoft.com/office/powerpoint/2010/main" val="6659690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endParaRPr lang="zh-CN" altLang="en-US"/>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fontAlgn="base">
        <a:spcBef>
          <a:spcPct val="0"/>
        </a:spcBef>
        <a:spcAft>
          <a:spcPct val="0"/>
        </a:spcAft>
        <a:defRPr sz="2000" u="sng">
          <a:solidFill>
            <a:srgbClr val="FF0000"/>
          </a:solidFill>
          <a:latin typeface="+mj-lt"/>
          <a:ea typeface="+mj-ea"/>
          <a:cs typeface="+mj-cs"/>
        </a:defRPr>
      </a:lvl1pPr>
      <a:lvl2pPr algn="ctr" rtl="0" fontAlgn="base">
        <a:spcBef>
          <a:spcPct val="0"/>
        </a:spcBef>
        <a:spcAft>
          <a:spcPct val="0"/>
        </a:spcAft>
        <a:defRPr sz="2000" u="sng">
          <a:solidFill>
            <a:srgbClr val="FF0000"/>
          </a:solidFill>
          <a:latin typeface="Times New Roman" pitchFamily="-65" charset="0"/>
        </a:defRPr>
      </a:lvl2pPr>
      <a:lvl3pPr algn="ctr" rtl="0" fontAlgn="base">
        <a:spcBef>
          <a:spcPct val="0"/>
        </a:spcBef>
        <a:spcAft>
          <a:spcPct val="0"/>
        </a:spcAft>
        <a:defRPr sz="2000" u="sng">
          <a:solidFill>
            <a:srgbClr val="FF0000"/>
          </a:solidFill>
          <a:latin typeface="Times New Roman" pitchFamily="-65" charset="0"/>
        </a:defRPr>
      </a:lvl3pPr>
      <a:lvl4pPr algn="ctr" rtl="0" fontAlgn="base">
        <a:spcBef>
          <a:spcPct val="0"/>
        </a:spcBef>
        <a:spcAft>
          <a:spcPct val="0"/>
        </a:spcAft>
        <a:defRPr sz="2000" u="sng">
          <a:solidFill>
            <a:srgbClr val="FF0000"/>
          </a:solidFill>
          <a:latin typeface="Times New Roman" pitchFamily="-65" charset="0"/>
        </a:defRPr>
      </a:lvl4pPr>
      <a:lvl5pPr algn="ctr" rtl="0" fontAlgn="base">
        <a:spcBef>
          <a:spcPct val="0"/>
        </a:spcBef>
        <a:spcAft>
          <a:spcPct val="0"/>
        </a:spcAft>
        <a:defRPr sz="2000" u="sng">
          <a:solidFill>
            <a:srgbClr val="FF0000"/>
          </a:solidFill>
          <a:latin typeface="Times New Roman" pitchFamily="-65" charset="0"/>
        </a:defRPr>
      </a:lvl5pPr>
      <a:lvl6pPr marL="457200" algn="ctr" rtl="0" fontAlgn="base">
        <a:spcBef>
          <a:spcPct val="0"/>
        </a:spcBef>
        <a:spcAft>
          <a:spcPct val="0"/>
        </a:spcAft>
        <a:defRPr sz="2000" u="sng">
          <a:solidFill>
            <a:srgbClr val="FF0000"/>
          </a:solidFill>
          <a:latin typeface="Times New Roman" pitchFamily="-65" charset="0"/>
        </a:defRPr>
      </a:lvl6pPr>
      <a:lvl7pPr marL="914400" algn="ctr" rtl="0" fontAlgn="base">
        <a:spcBef>
          <a:spcPct val="0"/>
        </a:spcBef>
        <a:spcAft>
          <a:spcPct val="0"/>
        </a:spcAft>
        <a:defRPr sz="2000" u="sng">
          <a:solidFill>
            <a:srgbClr val="FF0000"/>
          </a:solidFill>
          <a:latin typeface="Times New Roman" pitchFamily="-65" charset="0"/>
        </a:defRPr>
      </a:lvl7pPr>
      <a:lvl8pPr marL="1371600" algn="ctr" rtl="0" fontAlgn="base">
        <a:spcBef>
          <a:spcPct val="0"/>
        </a:spcBef>
        <a:spcAft>
          <a:spcPct val="0"/>
        </a:spcAft>
        <a:defRPr sz="2000" u="sng">
          <a:solidFill>
            <a:srgbClr val="FF0000"/>
          </a:solidFill>
          <a:latin typeface="Times New Roman" pitchFamily="-65" charset="0"/>
        </a:defRPr>
      </a:lvl8pPr>
      <a:lvl9pPr marL="1828800" algn="ctr" rtl="0" fontAlgn="base">
        <a:spcBef>
          <a:spcPct val="0"/>
        </a:spcBef>
        <a:spcAft>
          <a:spcPct val="0"/>
        </a:spcAft>
        <a:defRPr sz="2000" u="sng">
          <a:solidFill>
            <a:srgbClr val="FF0000"/>
          </a:solidFill>
          <a:latin typeface="Times New Roman" pitchFamily="-65"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ＭＳ Ｐゴシック" pitchFamily="-65" charset="-128"/>
        </a:defRPr>
      </a:lvl2pPr>
      <a:lvl3pPr marL="1143000" indent="-228600" algn="l" rtl="0" fontAlgn="base">
        <a:spcBef>
          <a:spcPct val="20000"/>
        </a:spcBef>
        <a:spcAft>
          <a:spcPct val="0"/>
        </a:spcAft>
        <a:buChar char="•"/>
        <a:defRPr sz="2400">
          <a:solidFill>
            <a:schemeClr val="tx1"/>
          </a:solidFill>
          <a:latin typeface="+mn-lt"/>
          <a:ea typeface="ＭＳ Ｐゴシック" pitchFamily="-65" charset="-128"/>
        </a:defRPr>
      </a:lvl3pPr>
      <a:lvl4pPr marL="1600200" indent="-228600" algn="l" rtl="0" fontAlgn="base">
        <a:spcBef>
          <a:spcPct val="20000"/>
        </a:spcBef>
        <a:spcAft>
          <a:spcPct val="0"/>
        </a:spcAft>
        <a:buChar char="–"/>
        <a:defRPr sz="2000">
          <a:solidFill>
            <a:schemeClr val="tx1"/>
          </a:solidFill>
          <a:latin typeface="+mn-lt"/>
          <a:ea typeface="ＭＳ Ｐゴシック" pitchFamily="-65" charset="-128"/>
        </a:defRPr>
      </a:lvl4pPr>
      <a:lvl5pPr marL="2057400" indent="-228600" algn="l" rtl="0" fontAlgn="base">
        <a:spcBef>
          <a:spcPct val="20000"/>
        </a:spcBef>
        <a:spcAft>
          <a:spcPct val="0"/>
        </a:spcAft>
        <a:buChar char="»"/>
        <a:defRPr sz="2000">
          <a:solidFill>
            <a:schemeClr val="tx1"/>
          </a:solidFill>
          <a:latin typeface="+mn-lt"/>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0.emf"/><Relationship Id="rId4" Type="http://schemas.openxmlformats.org/officeDocument/2006/relationships/image" Target="../media/image39.emf"/></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7.xml"/><Relationship Id="rId1" Type="http://schemas.openxmlformats.org/officeDocument/2006/relationships/tags" Target="../tags/tag17.xml"/><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8" Type="http://schemas.openxmlformats.org/officeDocument/2006/relationships/image" Target="../media/image45.emf"/><Relationship Id="rId3" Type="http://schemas.openxmlformats.org/officeDocument/2006/relationships/image" Target="../media/image26.emf"/><Relationship Id="rId7" Type="http://schemas.openxmlformats.org/officeDocument/2006/relationships/image" Target="../media/image44.emf"/><Relationship Id="rId2" Type="http://schemas.openxmlformats.org/officeDocument/2006/relationships/image" Target="../media/image25.emf"/><Relationship Id="rId1" Type="http://schemas.openxmlformats.org/officeDocument/2006/relationships/slideLayout" Target="../slideLayouts/slideLayout7.xml"/><Relationship Id="rId6" Type="http://schemas.openxmlformats.org/officeDocument/2006/relationships/image" Target="../media/image43.emf"/><Relationship Id="rId5" Type="http://schemas.openxmlformats.org/officeDocument/2006/relationships/image" Target="../media/image28.emf"/><Relationship Id="rId4" Type="http://schemas.openxmlformats.org/officeDocument/2006/relationships/image" Target="../media/image27.emf"/></Relationships>
</file>

<file path=ppt/slides/_rels/slide13.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2.xml"/><Relationship Id="rId6" Type="http://schemas.openxmlformats.org/officeDocument/2006/relationships/image" Target="../media/image50.emf"/><Relationship Id="rId5" Type="http://schemas.openxmlformats.org/officeDocument/2006/relationships/image" Target="../media/image49.emf"/><Relationship Id="rId4" Type="http://schemas.openxmlformats.org/officeDocument/2006/relationships/image" Target="../media/image48.emf"/></Relationships>
</file>

<file path=ppt/slides/_rels/slide14.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image" Target="../media/image31.emf"/><Relationship Id="rId7" Type="http://schemas.openxmlformats.org/officeDocument/2006/relationships/image" Target="../media/image35.emf"/><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4.emf"/><Relationship Id="rId5" Type="http://schemas.openxmlformats.org/officeDocument/2006/relationships/image" Target="../media/image33.emf"/><Relationship Id="rId10" Type="http://schemas.openxmlformats.org/officeDocument/2006/relationships/image" Target="../media/image53.emf"/><Relationship Id="rId4" Type="http://schemas.openxmlformats.org/officeDocument/2006/relationships/image" Target="../media/image32.emf"/><Relationship Id="rId9" Type="http://schemas.openxmlformats.org/officeDocument/2006/relationships/image" Target="../media/image52.emf"/></Relationships>
</file>

<file path=ppt/slides/_rels/slide15.xml.rels><?xml version="1.0" encoding="UTF-8" standalone="yes"?>
<Relationships xmlns="http://schemas.openxmlformats.org/package/2006/relationships"><Relationship Id="rId8" Type="http://schemas.openxmlformats.org/officeDocument/2006/relationships/image" Target="../media/image55.emf"/><Relationship Id="rId13" Type="http://schemas.openxmlformats.org/officeDocument/2006/relationships/image" Target="../media/image58.emf"/><Relationship Id="rId3" Type="http://schemas.openxmlformats.org/officeDocument/2006/relationships/tags" Target="../tags/tag20.xml"/><Relationship Id="rId7" Type="http://schemas.openxmlformats.org/officeDocument/2006/relationships/image" Target="../media/image54.emf"/><Relationship Id="rId12" Type="http://schemas.openxmlformats.org/officeDocument/2006/relationships/image" Target="../media/image57.emf"/><Relationship Id="rId2" Type="http://schemas.openxmlformats.org/officeDocument/2006/relationships/tags" Target="../tags/tag19.xml"/><Relationship Id="rId16" Type="http://schemas.openxmlformats.org/officeDocument/2006/relationships/image" Target="../media/image61.emf"/><Relationship Id="rId1" Type="http://schemas.openxmlformats.org/officeDocument/2006/relationships/tags" Target="../tags/tag18.xml"/><Relationship Id="rId6" Type="http://schemas.openxmlformats.org/officeDocument/2006/relationships/image" Target="../media/image14.png"/><Relationship Id="rId11" Type="http://schemas.openxmlformats.org/officeDocument/2006/relationships/image" Target="../media/image56.emf"/><Relationship Id="rId5" Type="http://schemas.openxmlformats.org/officeDocument/2006/relationships/image" Target="../media/image12.png"/><Relationship Id="rId15" Type="http://schemas.openxmlformats.org/officeDocument/2006/relationships/image" Target="../media/image60.emf"/><Relationship Id="rId10" Type="http://schemas.openxmlformats.org/officeDocument/2006/relationships/image" Target="../media/image15.emf"/><Relationship Id="rId4" Type="http://schemas.openxmlformats.org/officeDocument/2006/relationships/slideLayout" Target="../slideLayouts/slideLayout7.xml"/><Relationship Id="rId9" Type="http://schemas.openxmlformats.org/officeDocument/2006/relationships/image" Target="../media/image16.emf"/><Relationship Id="rId14" Type="http://schemas.openxmlformats.org/officeDocument/2006/relationships/image" Target="../media/image59.emf"/></Relationships>
</file>

<file path=ppt/slides/_rels/slide16.xml.rels><?xml version="1.0" encoding="UTF-8" standalone="yes"?>
<Relationships xmlns="http://schemas.openxmlformats.org/package/2006/relationships"><Relationship Id="rId8" Type="http://schemas.openxmlformats.org/officeDocument/2006/relationships/image" Target="../media/image16.emf"/><Relationship Id="rId13" Type="http://schemas.openxmlformats.org/officeDocument/2006/relationships/image" Target="../media/image63.emf"/><Relationship Id="rId3" Type="http://schemas.openxmlformats.org/officeDocument/2006/relationships/slideLayout" Target="../slideLayouts/slideLayout7.xml"/><Relationship Id="rId7" Type="http://schemas.openxmlformats.org/officeDocument/2006/relationships/image" Target="../media/image55.emf"/><Relationship Id="rId12" Type="http://schemas.openxmlformats.org/officeDocument/2006/relationships/image" Target="../media/image57.emf"/><Relationship Id="rId2" Type="http://schemas.openxmlformats.org/officeDocument/2006/relationships/tags" Target="../tags/tag22.xml"/><Relationship Id="rId16" Type="http://schemas.openxmlformats.org/officeDocument/2006/relationships/image" Target="../media/image66.emf"/><Relationship Id="rId1" Type="http://schemas.openxmlformats.org/officeDocument/2006/relationships/tags" Target="../tags/tag21.xml"/><Relationship Id="rId6" Type="http://schemas.openxmlformats.org/officeDocument/2006/relationships/image" Target="../media/image54.emf"/><Relationship Id="rId11" Type="http://schemas.openxmlformats.org/officeDocument/2006/relationships/image" Target="../media/image56.emf"/><Relationship Id="rId5" Type="http://schemas.openxmlformats.org/officeDocument/2006/relationships/image" Target="../media/image12.png"/><Relationship Id="rId15" Type="http://schemas.openxmlformats.org/officeDocument/2006/relationships/image" Target="../media/image65.emf"/><Relationship Id="rId10" Type="http://schemas.openxmlformats.org/officeDocument/2006/relationships/image" Target="../media/image14.png"/><Relationship Id="rId4" Type="http://schemas.openxmlformats.org/officeDocument/2006/relationships/image" Target="../media/image62.png"/><Relationship Id="rId9" Type="http://schemas.openxmlformats.org/officeDocument/2006/relationships/image" Target="../media/image15.emf"/><Relationship Id="rId14" Type="http://schemas.openxmlformats.org/officeDocument/2006/relationships/image" Target="../media/image64.emf"/></Relationships>
</file>

<file path=ppt/slides/_rels/slide17.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emf"/><Relationship Id="rId1" Type="http://schemas.openxmlformats.org/officeDocument/2006/relationships/slideLayout" Target="../slideLayouts/slideLayout7.xml"/><Relationship Id="rId4" Type="http://schemas.openxmlformats.org/officeDocument/2006/relationships/image" Target="../media/image69.emf"/></Relationships>
</file>

<file path=ppt/slides/_rels/slide18.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emf"/><Relationship Id="rId1" Type="http://schemas.openxmlformats.org/officeDocument/2006/relationships/slideLayout" Target="../slideLayouts/slideLayout2.xml"/><Relationship Id="rId6" Type="http://schemas.openxmlformats.org/officeDocument/2006/relationships/image" Target="../media/image74.emf"/><Relationship Id="rId5" Type="http://schemas.openxmlformats.org/officeDocument/2006/relationships/image" Target="../media/image73.emf"/><Relationship Id="rId4" Type="http://schemas.openxmlformats.org/officeDocument/2006/relationships/image" Target="../media/image72.emf"/></Relationships>
</file>

<file path=ppt/slides/_rels/slide1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arget="../media/image1.jpeg" Type="http://schemas.openxmlformats.org/officeDocument/2006/relationships/image"/><Relationship Id="rId2" Target="../slideLayouts/slideLayout7.xml" Type="http://schemas.openxmlformats.org/officeDocument/2006/relationships/slideLayout"/><Relationship Id="rId1" Target="../tags/tag2.xml" Type="http://schemas.openxmlformats.org/officeDocument/2006/relationships/tags"/><Relationship Id="rId6" Target="../media/image4.emf" Type="http://schemas.openxmlformats.org/officeDocument/2006/relationships/image"/><Relationship Id="rId5" Target="../media/image3.emf" Type="http://schemas.openxmlformats.org/officeDocument/2006/relationships/image"/><Relationship Id="rId4" Target="../media/image2.png" Type="http://schemas.openxmlformats.org/officeDocument/2006/relationships/image"/></Relationships>
</file>

<file path=ppt/slides/_rels/slide20.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83.emf"/><Relationship Id="rId13" Type="http://schemas.openxmlformats.org/officeDocument/2006/relationships/image" Target="../media/image88.emf"/><Relationship Id="rId18" Type="http://schemas.openxmlformats.org/officeDocument/2006/relationships/image" Target="../media/image93.emf"/><Relationship Id="rId3" Type="http://schemas.openxmlformats.org/officeDocument/2006/relationships/slideLayout" Target="../slideLayouts/slideLayout2.xml"/><Relationship Id="rId7" Type="http://schemas.openxmlformats.org/officeDocument/2006/relationships/image" Target="../media/image82.emf"/><Relationship Id="rId12" Type="http://schemas.openxmlformats.org/officeDocument/2006/relationships/image" Target="../media/image87.emf"/><Relationship Id="rId17" Type="http://schemas.openxmlformats.org/officeDocument/2006/relationships/image" Target="../media/image92.emf"/><Relationship Id="rId2" Type="http://schemas.openxmlformats.org/officeDocument/2006/relationships/tags" Target="../tags/tag24.xml"/><Relationship Id="rId16" Type="http://schemas.openxmlformats.org/officeDocument/2006/relationships/image" Target="../media/image91.emf"/><Relationship Id="rId1" Type="http://schemas.openxmlformats.org/officeDocument/2006/relationships/tags" Target="../tags/tag23.xml"/><Relationship Id="rId6" Type="http://schemas.openxmlformats.org/officeDocument/2006/relationships/image" Target="../media/image81.png"/><Relationship Id="rId11" Type="http://schemas.openxmlformats.org/officeDocument/2006/relationships/image" Target="../media/image86.emf"/><Relationship Id="rId5" Type="http://schemas.openxmlformats.org/officeDocument/2006/relationships/image" Target="../media/image80.png"/><Relationship Id="rId15" Type="http://schemas.openxmlformats.org/officeDocument/2006/relationships/image" Target="../media/image90.emf"/><Relationship Id="rId10" Type="http://schemas.openxmlformats.org/officeDocument/2006/relationships/image" Target="../media/image85.emf"/><Relationship Id="rId19" Type="http://schemas.openxmlformats.org/officeDocument/2006/relationships/image" Target="../media/image94.emf"/><Relationship Id="rId4" Type="http://schemas.openxmlformats.org/officeDocument/2006/relationships/image" Target="../media/image79.emf"/><Relationship Id="rId9" Type="http://schemas.openxmlformats.org/officeDocument/2006/relationships/image" Target="../media/image84.emf"/><Relationship Id="rId14" Type="http://schemas.openxmlformats.org/officeDocument/2006/relationships/image" Target="../media/image89.emf"/></Relationships>
</file>

<file path=ppt/slides/_rels/slide22.xml.rels><?xml version="1.0" encoding="UTF-8" standalone="yes"?>
<Relationships xmlns="http://schemas.openxmlformats.org/package/2006/relationships"><Relationship Id="rId3" Type="http://schemas.openxmlformats.org/officeDocument/2006/relationships/image" Target="../media/image96.emf"/><Relationship Id="rId7" Type="http://schemas.openxmlformats.org/officeDocument/2006/relationships/image" Target="../media/image100.emf"/><Relationship Id="rId2" Type="http://schemas.openxmlformats.org/officeDocument/2006/relationships/image" Target="../media/image95.emf"/><Relationship Id="rId1" Type="http://schemas.openxmlformats.org/officeDocument/2006/relationships/slideLayout" Target="../slideLayouts/slideLayout12.xml"/><Relationship Id="rId6" Type="http://schemas.openxmlformats.org/officeDocument/2006/relationships/image" Target="../media/image99.emf"/><Relationship Id="rId5" Type="http://schemas.openxmlformats.org/officeDocument/2006/relationships/image" Target="../media/image98.emf"/><Relationship Id="rId4" Type="http://schemas.openxmlformats.org/officeDocument/2006/relationships/image" Target="../media/image97.emf"/></Relationships>
</file>

<file path=ppt/slides/_rels/slide23.xml.rels><?xml version="1.0" encoding="UTF-8" standalone="yes"?>
<Relationships xmlns="http://schemas.openxmlformats.org/package/2006/relationships"><Relationship Id="rId8" Type="http://schemas.openxmlformats.org/officeDocument/2006/relationships/image" Target="../media/image65.emf"/><Relationship Id="rId3" Type="http://schemas.openxmlformats.org/officeDocument/2006/relationships/image" Target="../media/image96.emf"/><Relationship Id="rId7" Type="http://schemas.openxmlformats.org/officeDocument/2006/relationships/image" Target="../media/image64.emf"/><Relationship Id="rId2" Type="http://schemas.openxmlformats.org/officeDocument/2006/relationships/image" Target="../media/image95.emf"/><Relationship Id="rId1" Type="http://schemas.openxmlformats.org/officeDocument/2006/relationships/slideLayout" Target="../slideLayouts/slideLayout12.xml"/><Relationship Id="rId6" Type="http://schemas.openxmlformats.org/officeDocument/2006/relationships/image" Target="../media/image63.emf"/><Relationship Id="rId11" Type="http://schemas.openxmlformats.org/officeDocument/2006/relationships/image" Target="../media/image102.emf"/><Relationship Id="rId5" Type="http://schemas.openxmlformats.org/officeDocument/2006/relationships/image" Target="../media/image98.emf"/><Relationship Id="rId10" Type="http://schemas.openxmlformats.org/officeDocument/2006/relationships/image" Target="../media/image101.emf"/><Relationship Id="rId4" Type="http://schemas.openxmlformats.org/officeDocument/2006/relationships/image" Target="../media/image97.emf"/><Relationship Id="rId9" Type="http://schemas.openxmlformats.org/officeDocument/2006/relationships/image" Target="../media/image66.emf"/></Relationships>
</file>

<file path=ppt/slides/_rels/slide24.xml.rels><?xml version="1.0" encoding="UTF-8" standalone="yes"?>
<Relationships xmlns="http://schemas.openxmlformats.org/package/2006/relationships"><Relationship Id="rId3" Type="http://schemas.openxmlformats.org/officeDocument/2006/relationships/hyperlink" Target="http://ocw.mit.edu/"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ocw.mit.edu/term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7" Type="http://schemas.openxmlformats.org/officeDocument/2006/relationships/image" Target="../media/image10.emf"/><Relationship Id="rId2" Type="http://schemas.openxmlformats.org/officeDocument/2006/relationships/image" Target="../media/image5.emf"/><Relationship Id="rId1" Type="http://schemas.openxmlformats.org/officeDocument/2006/relationships/slideLayout" Target="../slideLayouts/slideLayout7.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emf"/><Relationship Id="rId3" Type="http://schemas.openxmlformats.org/officeDocument/2006/relationships/tags" Target="../tags/tag5.xml"/><Relationship Id="rId7" Type="http://schemas.openxmlformats.org/officeDocument/2006/relationships/image" Target="../media/image12.png"/><Relationship Id="rId12" Type="http://schemas.openxmlformats.org/officeDocument/2006/relationships/image" Target="../media/image17.emf"/><Relationship Id="rId2" Type="http://schemas.openxmlformats.org/officeDocument/2006/relationships/tags" Target="../tags/tag4.xml"/><Relationship Id="rId16" Type="http://schemas.openxmlformats.org/officeDocument/2006/relationships/image" Target="../media/image21.emf"/><Relationship Id="rId1" Type="http://schemas.openxmlformats.org/officeDocument/2006/relationships/tags" Target="../tags/tag3.xml"/><Relationship Id="rId6" Type="http://schemas.openxmlformats.org/officeDocument/2006/relationships/image" Target="../media/image11.png"/><Relationship Id="rId11" Type="http://schemas.openxmlformats.org/officeDocument/2006/relationships/image" Target="../media/image16.emf"/><Relationship Id="rId5" Type="http://schemas.openxmlformats.org/officeDocument/2006/relationships/slideLayout" Target="../slideLayouts/slideLayout7.xml"/><Relationship Id="rId15" Type="http://schemas.openxmlformats.org/officeDocument/2006/relationships/image" Target="../media/image20.emf"/><Relationship Id="rId10" Type="http://schemas.openxmlformats.org/officeDocument/2006/relationships/image" Target="../media/image15.emf"/><Relationship Id="rId4" Type="http://schemas.openxmlformats.org/officeDocument/2006/relationships/tags" Target="../tags/tag6.xml"/><Relationship Id="rId9" Type="http://schemas.openxmlformats.org/officeDocument/2006/relationships/image" Target="../media/image14.png"/><Relationship Id="rId14" Type="http://schemas.openxmlformats.org/officeDocument/2006/relationships/image" Target="../media/image19.emf"/></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9.emf"/><Relationship Id="rId3" Type="http://schemas.openxmlformats.org/officeDocument/2006/relationships/tags" Target="../tags/tag9.xml"/><Relationship Id="rId7" Type="http://schemas.openxmlformats.org/officeDocument/2006/relationships/image" Target="../media/image11.png"/><Relationship Id="rId12" Type="http://schemas.openxmlformats.org/officeDocument/2006/relationships/image" Target="../media/image15.emf"/><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Layout" Target="../slideLayouts/slideLayout7.xml"/><Relationship Id="rId11" Type="http://schemas.openxmlformats.org/officeDocument/2006/relationships/image" Target="../media/image16.emf"/><Relationship Id="rId5" Type="http://schemas.openxmlformats.org/officeDocument/2006/relationships/tags" Target="../tags/tag11.xml"/><Relationship Id="rId15" Type="http://schemas.openxmlformats.org/officeDocument/2006/relationships/image" Target="../media/image20.emf"/><Relationship Id="rId10" Type="http://schemas.openxmlformats.org/officeDocument/2006/relationships/image" Target="../media/image14.png"/><Relationship Id="rId4" Type="http://schemas.openxmlformats.org/officeDocument/2006/relationships/tags" Target="../tags/tag10.xml"/><Relationship Id="rId9" Type="http://schemas.openxmlformats.org/officeDocument/2006/relationships/image" Target="../media/image13.png"/><Relationship Id="rId14" Type="http://schemas.openxmlformats.org/officeDocument/2006/relationships/image" Target="../media/image21.emf"/></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4.emf"/><Relationship Id="rId3" Type="http://schemas.openxmlformats.org/officeDocument/2006/relationships/tags" Target="../tags/tag14.xml"/><Relationship Id="rId7" Type="http://schemas.openxmlformats.org/officeDocument/2006/relationships/image" Target="../media/image11.png"/><Relationship Id="rId12" Type="http://schemas.openxmlformats.org/officeDocument/2006/relationships/image" Target="../media/image23.emf"/><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Layout" Target="../slideLayouts/slideLayout7.xml"/><Relationship Id="rId11" Type="http://schemas.openxmlformats.org/officeDocument/2006/relationships/image" Target="../media/image22.emf"/><Relationship Id="rId5" Type="http://schemas.openxmlformats.org/officeDocument/2006/relationships/tags" Target="../tags/tag16.xml"/><Relationship Id="rId15" Type="http://schemas.openxmlformats.org/officeDocument/2006/relationships/image" Target="../media/image16.emf"/><Relationship Id="rId10" Type="http://schemas.openxmlformats.org/officeDocument/2006/relationships/image" Target="../media/image14.png"/><Relationship Id="rId4" Type="http://schemas.openxmlformats.org/officeDocument/2006/relationships/tags" Target="../tags/tag15.xml"/><Relationship Id="rId9" Type="http://schemas.openxmlformats.org/officeDocument/2006/relationships/image" Target="../media/image13.png"/><Relationship Id="rId14" Type="http://schemas.openxmlformats.org/officeDocument/2006/relationships/image" Target="../media/image15.emf"/></Relationships>
</file>

<file path=ppt/slides/_rels/slide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7.xml"/><Relationship Id="rId5" Type="http://schemas.openxmlformats.org/officeDocument/2006/relationships/image" Target="../media/image28.emf"/><Relationship Id="rId4" Type="http://schemas.openxmlformats.org/officeDocument/2006/relationships/image" Target="../media/image27.emf"/></Relationships>
</file>

<file path=ppt/slides/_rels/slide8.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image" Target="../media/image30.emf"/><Relationship Id="rId7" Type="http://schemas.openxmlformats.org/officeDocument/2006/relationships/image" Target="../media/image34.emf"/><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1.emf"/><Relationship Id="rId9" Type="http://schemas.openxmlformats.org/officeDocument/2006/relationships/image" Target="../media/image36.emf"/></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ext Box 2"/>
          <p:cNvSpPr txBox="1">
            <a:spLocks noChangeArrowheads="1"/>
          </p:cNvSpPr>
          <p:nvPr/>
        </p:nvSpPr>
        <p:spPr bwMode="auto">
          <a:xfrm>
            <a:off x="2446940" y="772675"/>
            <a:ext cx="3841750" cy="604838"/>
          </a:xfrm>
          <a:prstGeom prst="rect">
            <a:avLst/>
          </a:prstGeom>
          <a:noFill/>
          <a:ln w="25400">
            <a:noFill/>
            <a:miter lim="800000"/>
            <a:headEnd type="none" w="sm" len="sm"/>
            <a:tailEnd type="none" w="sm" len="sm"/>
          </a:ln>
          <a:effectLst/>
        </p:spPr>
        <p:txBody>
          <a:bodyPr wrap="none">
            <a:prstTxWarp prst="textNoShape">
              <a:avLst/>
            </a:prstTxWarp>
            <a:spAutoFit/>
          </a:bodyPr>
          <a:lstStyle/>
          <a:p>
            <a:pPr algn="ctr" eaLnBrk="0" hangingPunct="0">
              <a:lnSpc>
                <a:spcPct val="120000"/>
              </a:lnSpc>
            </a:pPr>
            <a:r>
              <a:rPr lang="en-US" sz="2800" i="1" dirty="0">
                <a:effectLst>
                  <a:outerShdw blurRad="38100" dist="38100" dir="2700000" algn="tl">
                    <a:srgbClr val="DDDDDD"/>
                  </a:outerShdw>
                </a:effectLst>
              </a:rPr>
              <a:t>Dielectrics and Dipoles</a:t>
            </a:r>
            <a:endParaRPr lang="en-US" i="1" dirty="0">
              <a:effectLst>
                <a:outerShdw blurRad="38100" dist="38100" dir="2700000" algn="tl">
                  <a:srgbClr val="DDDDDD"/>
                </a:outerShdw>
              </a:effectLst>
            </a:endParaRPr>
          </a:p>
        </p:txBody>
      </p:sp>
      <p:sp>
        <p:nvSpPr>
          <p:cNvPr id="197635" name="Text Box 3"/>
          <p:cNvSpPr txBox="1">
            <a:spLocks noChangeArrowheads="1"/>
          </p:cNvSpPr>
          <p:nvPr/>
        </p:nvSpPr>
        <p:spPr bwMode="auto">
          <a:xfrm>
            <a:off x="2295150" y="2821840"/>
            <a:ext cx="4685898" cy="2693045"/>
          </a:xfrm>
          <a:prstGeom prst="rect">
            <a:avLst/>
          </a:prstGeom>
          <a:noFill/>
          <a:ln w="9525">
            <a:noFill/>
            <a:miter lim="800000"/>
            <a:headEnd/>
            <a:tailEnd/>
          </a:ln>
          <a:effectLst/>
        </p:spPr>
        <p:txBody>
          <a:bodyPr wrap="none">
            <a:prstTxWarp prst="textNoShape">
              <a:avLst/>
            </a:prstTxWarp>
            <a:spAutoFit/>
          </a:bodyPr>
          <a:lstStyle/>
          <a:p>
            <a:pPr eaLnBrk="0" hangingPunct="0">
              <a:spcBef>
                <a:spcPts val="600"/>
              </a:spcBef>
            </a:pPr>
            <a:r>
              <a:rPr lang="en-US" dirty="0"/>
              <a:t>	 </a:t>
            </a:r>
            <a:r>
              <a:rPr lang="en-US" u="sng" dirty="0"/>
              <a:t>Outline</a:t>
            </a:r>
          </a:p>
          <a:p>
            <a:pPr eaLnBrk="0" hangingPunct="0">
              <a:spcBef>
                <a:spcPts val="600"/>
              </a:spcBef>
            </a:pPr>
            <a:endParaRPr lang="en-US" dirty="0" smtClean="0"/>
          </a:p>
          <a:p>
            <a:pPr>
              <a:spcBef>
                <a:spcPts val="600"/>
              </a:spcBef>
              <a:buFont typeface="Arial"/>
              <a:buChar char="•"/>
            </a:pPr>
            <a:r>
              <a:rPr lang="en-US" dirty="0" smtClean="0"/>
              <a:t> Polarization </a:t>
            </a:r>
            <a:r>
              <a:rPr lang="en-US" dirty="0"/>
              <a:t>and Dipole Density</a:t>
            </a:r>
            <a:endParaRPr lang="en-US" dirty="0" smtClean="0"/>
          </a:p>
          <a:p>
            <a:pPr>
              <a:spcBef>
                <a:spcPts val="600"/>
              </a:spcBef>
              <a:buFont typeface="Arial"/>
              <a:buChar char="•"/>
            </a:pPr>
            <a:r>
              <a:rPr lang="en-US" dirty="0" smtClean="0"/>
              <a:t> Dielectric Constant</a:t>
            </a:r>
          </a:p>
          <a:p>
            <a:pPr>
              <a:spcBef>
                <a:spcPts val="600"/>
              </a:spcBef>
              <a:buFont typeface="Arial"/>
              <a:buChar char="•"/>
            </a:pPr>
            <a:r>
              <a:rPr lang="en-US" dirty="0" smtClean="0"/>
              <a:t> Microphones</a:t>
            </a:r>
          </a:p>
          <a:p>
            <a:pPr eaLnBrk="0" hangingPunct="0">
              <a:spcBef>
                <a:spcPts val="600"/>
              </a:spcBef>
              <a:buFont typeface="Arial"/>
              <a:buChar char="•"/>
            </a:pPr>
            <a:r>
              <a:rPr lang="en-US" dirty="0" smtClean="0"/>
              <a:t> More Dielectric Actuators</a:t>
            </a:r>
            <a:endParaRPr lang="en-US" dirty="0"/>
          </a:p>
        </p:txBody>
      </p:sp>
      <p:sp>
        <p:nvSpPr>
          <p:cNvPr id="5" name="Text Box 5"/>
          <p:cNvSpPr txBox="1">
            <a:spLocks noChangeArrowheads="1"/>
          </p:cNvSpPr>
          <p:nvPr/>
        </p:nvSpPr>
        <p:spPr bwMode="auto">
          <a:xfrm>
            <a:off x="2522835" y="1531625"/>
            <a:ext cx="3651250" cy="366712"/>
          </a:xfrm>
          <a:prstGeom prst="rect">
            <a:avLst/>
          </a:prstGeom>
          <a:noFill/>
          <a:ln w="9525">
            <a:noFill/>
            <a:miter lim="800000"/>
            <a:headEnd/>
            <a:tailEnd/>
          </a:ln>
          <a:effectLst/>
        </p:spPr>
        <p:txBody>
          <a:bodyPr wrap="none">
            <a:prstTxWarp prst="textNoShape">
              <a:avLst/>
            </a:prstTxWarp>
            <a:spAutoFit/>
          </a:bodyPr>
          <a:lstStyle/>
          <a:p>
            <a:r>
              <a:rPr lang="en-US" sz="1800" i="1" dirty="0"/>
              <a:t>Reading – </a:t>
            </a:r>
            <a:r>
              <a:rPr lang="en-US" sz="1800" i="1" dirty="0" err="1"/>
              <a:t>Shen</a:t>
            </a:r>
            <a:r>
              <a:rPr lang="en-US" sz="1800" i="1" dirty="0"/>
              <a:t> and Kong – Ch. 10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p:cNvSpPr>
            <a:spLocks noChangeArrowheads="1"/>
          </p:cNvSpPr>
          <p:nvPr/>
        </p:nvSpPr>
        <p:spPr bwMode="auto">
          <a:xfrm>
            <a:off x="3627804" y="381000"/>
            <a:ext cx="2082621" cy="461665"/>
          </a:xfrm>
          <a:prstGeom prst="rect">
            <a:avLst/>
          </a:prstGeom>
          <a:noFill/>
          <a:ln w="9525">
            <a:noFill/>
            <a:miter lim="800000"/>
            <a:headEnd/>
            <a:tailEnd/>
          </a:ln>
        </p:spPr>
        <p:txBody>
          <a:bodyPr wrap="none">
            <a:spAutoFit/>
          </a:bodyPr>
          <a:lstStyle/>
          <a:p>
            <a:r>
              <a:rPr lang="en-US" i="1" u="sng" dirty="0" smtClean="0"/>
              <a:t>Superposition</a:t>
            </a:r>
            <a:endParaRPr lang="en-US" sz="2400" i="1" u="sng" dirty="0"/>
          </a:p>
        </p:txBody>
      </p:sp>
      <p:sp>
        <p:nvSpPr>
          <p:cNvPr id="40139" name="Rectangle 203"/>
          <p:cNvSpPr>
            <a:spLocks noChangeArrowheads="1"/>
          </p:cNvSpPr>
          <p:nvPr/>
        </p:nvSpPr>
        <p:spPr bwMode="auto">
          <a:xfrm>
            <a:off x="625460" y="3732580"/>
            <a:ext cx="3870645" cy="1442005"/>
          </a:xfrm>
          <a:prstGeom prst="rect">
            <a:avLst/>
          </a:prstGeom>
          <a:noFill/>
          <a:ln w="9525">
            <a:noFill/>
            <a:miter lim="800000"/>
            <a:headEnd/>
            <a:tailEnd/>
          </a:ln>
        </p:spPr>
        <p:txBody>
          <a:bodyPr/>
          <a:lstStyle/>
          <a:p>
            <a:pPr marL="342900" indent="-342900">
              <a:spcBef>
                <a:spcPct val="20000"/>
              </a:spcBef>
            </a:pPr>
            <a:r>
              <a:rPr lang="en-US" sz="2000" dirty="0"/>
              <a:t>The </a:t>
            </a:r>
            <a:r>
              <a:rPr lang="en-US" sz="2000" b="1" i="1" dirty="0"/>
              <a:t>magnetization</a:t>
            </a:r>
            <a:r>
              <a:rPr lang="en-US" sz="2000" i="1" dirty="0"/>
              <a:t> </a:t>
            </a:r>
            <a:r>
              <a:rPr lang="en-US" sz="2000" dirty="0"/>
              <a:t>or</a:t>
            </a:r>
            <a:r>
              <a:rPr lang="en-US" sz="2000" i="1" dirty="0"/>
              <a:t> net magnetic </a:t>
            </a:r>
            <a:r>
              <a:rPr lang="en-US" sz="2000" i="1" dirty="0" smtClean="0"/>
              <a:t>dipole moment density</a:t>
            </a:r>
            <a:r>
              <a:rPr lang="en-US" sz="2000" dirty="0" smtClean="0"/>
              <a:t> </a:t>
            </a:r>
            <a:r>
              <a:rPr lang="en-US" sz="2000" dirty="0"/>
              <a:t>is given by</a:t>
            </a:r>
          </a:p>
        </p:txBody>
      </p:sp>
      <p:sp>
        <p:nvSpPr>
          <p:cNvPr id="40140" name="Line 204"/>
          <p:cNvSpPr>
            <a:spLocks noChangeShapeType="1"/>
          </p:cNvSpPr>
          <p:nvPr/>
        </p:nvSpPr>
        <p:spPr bwMode="auto">
          <a:xfrm flipV="1">
            <a:off x="2674625" y="5402271"/>
            <a:ext cx="86640" cy="303580"/>
          </a:xfrm>
          <a:prstGeom prst="line">
            <a:avLst/>
          </a:prstGeom>
          <a:noFill/>
          <a:ln w="9525">
            <a:solidFill>
              <a:schemeClr val="tx1"/>
            </a:solidFill>
            <a:round/>
            <a:headEnd/>
            <a:tailEnd type="triangle" w="med" len="med"/>
          </a:ln>
        </p:spPr>
        <p:txBody>
          <a:bodyPr wrap="none" anchor="ctr"/>
          <a:lstStyle/>
          <a:p>
            <a:endParaRPr lang="en-US"/>
          </a:p>
        </p:txBody>
      </p:sp>
      <p:sp>
        <p:nvSpPr>
          <p:cNvPr id="40141" name="Line 205"/>
          <p:cNvSpPr>
            <a:spLocks noChangeShapeType="1"/>
          </p:cNvSpPr>
          <p:nvPr/>
        </p:nvSpPr>
        <p:spPr bwMode="auto">
          <a:xfrm flipH="1" flipV="1">
            <a:off x="3357680" y="5402271"/>
            <a:ext cx="379474" cy="455370"/>
          </a:xfrm>
          <a:prstGeom prst="line">
            <a:avLst/>
          </a:prstGeom>
          <a:noFill/>
          <a:ln w="9525">
            <a:solidFill>
              <a:schemeClr val="tx1"/>
            </a:solidFill>
            <a:round/>
            <a:headEnd/>
            <a:tailEnd type="triangle" w="med" len="med"/>
          </a:ln>
        </p:spPr>
        <p:txBody>
          <a:bodyPr wrap="none" anchor="ctr"/>
          <a:lstStyle/>
          <a:p>
            <a:endParaRPr lang="en-US"/>
          </a:p>
        </p:txBody>
      </p:sp>
      <p:sp>
        <p:nvSpPr>
          <p:cNvPr id="40142" name="Text Box 206"/>
          <p:cNvSpPr txBox="1">
            <a:spLocks noChangeArrowheads="1"/>
          </p:cNvSpPr>
          <p:nvPr/>
        </p:nvSpPr>
        <p:spPr bwMode="auto">
          <a:xfrm>
            <a:off x="3357680" y="5629956"/>
            <a:ext cx="1669690" cy="830997"/>
          </a:xfrm>
          <a:prstGeom prst="rect">
            <a:avLst/>
          </a:prstGeom>
          <a:noFill/>
          <a:ln w="9525">
            <a:noFill/>
            <a:miter lim="800000"/>
            <a:headEnd/>
            <a:tailEnd/>
          </a:ln>
        </p:spPr>
        <p:txBody>
          <a:bodyPr wrap="square">
            <a:spAutoFit/>
          </a:bodyPr>
          <a:lstStyle/>
          <a:p>
            <a:pPr algn="ctr" eaLnBrk="0" hangingPunct="0"/>
            <a:r>
              <a:rPr lang="en-US" sz="1600" dirty="0">
                <a:solidFill>
                  <a:srgbClr val="5B98D2"/>
                </a:solidFill>
              </a:rPr>
              <a:t>average magnetic dipole moment [</a:t>
            </a:r>
            <a:r>
              <a:rPr lang="en-US" sz="1600" dirty="0" smtClean="0">
                <a:solidFill>
                  <a:srgbClr val="5B98D2"/>
                </a:solidFill>
              </a:rPr>
              <a:t>A m</a:t>
            </a:r>
            <a:r>
              <a:rPr lang="en-US" sz="1600" baseline="30000" dirty="0" smtClean="0">
                <a:solidFill>
                  <a:srgbClr val="5B98D2"/>
                </a:solidFill>
              </a:rPr>
              <a:t>2</a:t>
            </a:r>
            <a:r>
              <a:rPr lang="en-US" sz="1600" dirty="0">
                <a:solidFill>
                  <a:srgbClr val="5B98D2"/>
                </a:solidFill>
              </a:rPr>
              <a:t>]</a:t>
            </a:r>
          </a:p>
        </p:txBody>
      </p:sp>
      <p:sp>
        <p:nvSpPr>
          <p:cNvPr id="40143" name="Text Box 207"/>
          <p:cNvSpPr txBox="1">
            <a:spLocks noChangeArrowheads="1"/>
          </p:cNvSpPr>
          <p:nvPr/>
        </p:nvSpPr>
        <p:spPr bwMode="auto">
          <a:xfrm>
            <a:off x="1536200" y="5629956"/>
            <a:ext cx="1821480" cy="830997"/>
          </a:xfrm>
          <a:prstGeom prst="rect">
            <a:avLst/>
          </a:prstGeom>
          <a:noFill/>
          <a:ln w="9525">
            <a:noFill/>
            <a:miter lim="800000"/>
            <a:headEnd/>
            <a:tailEnd/>
          </a:ln>
        </p:spPr>
        <p:txBody>
          <a:bodyPr wrap="square">
            <a:spAutoFit/>
          </a:bodyPr>
          <a:lstStyle/>
          <a:p>
            <a:pPr algn="ctr" eaLnBrk="0" hangingPunct="0"/>
            <a:r>
              <a:rPr lang="en-US" sz="1600" dirty="0">
                <a:solidFill>
                  <a:srgbClr val="5B98D2"/>
                </a:solidFill>
              </a:rPr>
              <a:t>Number of dipoles per unit volume [m</a:t>
            </a:r>
            <a:r>
              <a:rPr lang="en-US" sz="1600" baseline="30000" dirty="0">
                <a:solidFill>
                  <a:srgbClr val="5B98D2"/>
                </a:solidFill>
              </a:rPr>
              <a:t>-3</a:t>
            </a:r>
            <a:r>
              <a:rPr lang="en-US" sz="1600" dirty="0">
                <a:solidFill>
                  <a:srgbClr val="5B98D2"/>
                </a:solidFill>
              </a:rPr>
              <a:t>]</a:t>
            </a:r>
          </a:p>
        </p:txBody>
      </p:sp>
      <p:sp>
        <p:nvSpPr>
          <p:cNvPr id="40144" name="Line 208"/>
          <p:cNvSpPr>
            <a:spLocks noChangeShapeType="1"/>
          </p:cNvSpPr>
          <p:nvPr/>
        </p:nvSpPr>
        <p:spPr bwMode="auto">
          <a:xfrm flipV="1">
            <a:off x="625460" y="5250480"/>
            <a:ext cx="910740" cy="323177"/>
          </a:xfrm>
          <a:prstGeom prst="line">
            <a:avLst/>
          </a:prstGeom>
          <a:noFill/>
          <a:ln w="9525">
            <a:solidFill>
              <a:schemeClr val="tx1"/>
            </a:solidFill>
            <a:round/>
            <a:headEnd/>
            <a:tailEnd type="triangle" w="med" len="med"/>
          </a:ln>
        </p:spPr>
        <p:txBody>
          <a:bodyPr wrap="none" anchor="ctr"/>
          <a:lstStyle/>
          <a:p>
            <a:endParaRPr lang="en-US"/>
          </a:p>
        </p:txBody>
      </p:sp>
      <p:sp>
        <p:nvSpPr>
          <p:cNvPr id="40145" name="Rectangle 209"/>
          <p:cNvSpPr>
            <a:spLocks noChangeArrowheads="1"/>
          </p:cNvSpPr>
          <p:nvPr/>
        </p:nvSpPr>
        <p:spPr bwMode="auto">
          <a:xfrm>
            <a:off x="311331" y="5554061"/>
            <a:ext cx="734495" cy="338554"/>
          </a:xfrm>
          <a:prstGeom prst="rect">
            <a:avLst/>
          </a:prstGeom>
          <a:noFill/>
          <a:ln w="9525">
            <a:noFill/>
            <a:miter lim="800000"/>
            <a:headEnd/>
            <a:tailEnd/>
          </a:ln>
        </p:spPr>
        <p:txBody>
          <a:bodyPr wrap="none">
            <a:spAutoFit/>
          </a:bodyPr>
          <a:lstStyle/>
          <a:p>
            <a:pPr algn="ctr" eaLnBrk="0" hangingPunct="0"/>
            <a:r>
              <a:rPr lang="en-US" sz="1600" dirty="0">
                <a:solidFill>
                  <a:srgbClr val="5B98D2"/>
                </a:solidFill>
              </a:rPr>
              <a:t>[A/m]</a:t>
            </a:r>
          </a:p>
        </p:txBody>
      </p:sp>
      <p:sp>
        <p:nvSpPr>
          <p:cNvPr id="189" name="Rectangle 114"/>
          <p:cNvSpPr>
            <a:spLocks noChangeArrowheads="1"/>
          </p:cNvSpPr>
          <p:nvPr/>
        </p:nvSpPr>
        <p:spPr bwMode="auto">
          <a:xfrm>
            <a:off x="5482740" y="4946900"/>
            <a:ext cx="184731" cy="400110"/>
          </a:xfrm>
          <a:prstGeom prst="rect">
            <a:avLst/>
          </a:prstGeom>
          <a:noFill/>
          <a:ln w="9525">
            <a:noFill/>
            <a:miter lim="800000"/>
            <a:headEnd/>
            <a:tailEnd/>
          </a:ln>
          <a:effectLst/>
        </p:spPr>
        <p:txBody>
          <a:bodyPr wrap="none">
            <a:prstTxWarp prst="textNoShape">
              <a:avLst/>
            </a:prstTxWarp>
            <a:spAutoFit/>
          </a:bodyPr>
          <a:lstStyle/>
          <a:p>
            <a:endParaRPr lang="en-US" sz="2000" dirty="0">
              <a:solidFill>
                <a:srgbClr val="005B00"/>
              </a:solidFill>
              <a:latin typeface="Trebuchet MS"/>
              <a:cs typeface="Trebuchet MS"/>
            </a:endParaRPr>
          </a:p>
        </p:txBody>
      </p:sp>
      <p:sp>
        <p:nvSpPr>
          <p:cNvPr id="190" name="Rectangle 203"/>
          <p:cNvSpPr>
            <a:spLocks noChangeArrowheads="1"/>
          </p:cNvSpPr>
          <p:nvPr/>
        </p:nvSpPr>
        <p:spPr bwMode="auto">
          <a:xfrm>
            <a:off x="5179160" y="3732580"/>
            <a:ext cx="3870645" cy="1442005"/>
          </a:xfrm>
          <a:prstGeom prst="rect">
            <a:avLst/>
          </a:prstGeom>
          <a:noFill/>
          <a:ln w="9525">
            <a:noFill/>
            <a:miter lim="800000"/>
            <a:headEnd/>
            <a:tailEnd/>
          </a:ln>
        </p:spPr>
        <p:txBody>
          <a:bodyPr/>
          <a:lstStyle/>
          <a:p>
            <a:pPr marL="342900" indent="-342900">
              <a:spcBef>
                <a:spcPct val="20000"/>
              </a:spcBef>
            </a:pPr>
            <a:r>
              <a:rPr lang="en-US" sz="2000" dirty="0"/>
              <a:t>The </a:t>
            </a:r>
            <a:r>
              <a:rPr lang="en-US" sz="2000" b="1" i="1" dirty="0" smtClean="0"/>
              <a:t>polarization</a:t>
            </a:r>
            <a:r>
              <a:rPr lang="en-US" sz="2000" i="1" dirty="0" smtClean="0"/>
              <a:t> </a:t>
            </a:r>
            <a:r>
              <a:rPr lang="en-US" sz="2000" dirty="0"/>
              <a:t>or</a:t>
            </a:r>
            <a:r>
              <a:rPr lang="en-US" sz="2000" i="1" dirty="0"/>
              <a:t> net </a:t>
            </a:r>
            <a:r>
              <a:rPr lang="en-US" sz="2000" i="1" dirty="0" smtClean="0"/>
              <a:t>electric dipole moment density</a:t>
            </a:r>
            <a:r>
              <a:rPr lang="en-US" sz="2000" dirty="0" smtClean="0"/>
              <a:t> </a:t>
            </a:r>
            <a:r>
              <a:rPr lang="en-US" sz="2000" dirty="0"/>
              <a:t>is given by</a:t>
            </a:r>
          </a:p>
        </p:txBody>
      </p:sp>
      <p:sp>
        <p:nvSpPr>
          <p:cNvPr id="191" name="Line 204"/>
          <p:cNvSpPr>
            <a:spLocks noChangeShapeType="1"/>
          </p:cNvSpPr>
          <p:nvPr/>
        </p:nvSpPr>
        <p:spPr bwMode="auto">
          <a:xfrm flipV="1">
            <a:off x="7076535" y="5402270"/>
            <a:ext cx="86640" cy="303580"/>
          </a:xfrm>
          <a:prstGeom prst="line">
            <a:avLst/>
          </a:prstGeom>
          <a:noFill/>
          <a:ln w="9525">
            <a:solidFill>
              <a:schemeClr val="tx1"/>
            </a:solidFill>
            <a:round/>
            <a:headEnd/>
            <a:tailEnd type="triangle" w="med" len="med"/>
          </a:ln>
        </p:spPr>
        <p:txBody>
          <a:bodyPr wrap="none" anchor="ctr"/>
          <a:lstStyle/>
          <a:p>
            <a:endParaRPr lang="en-US"/>
          </a:p>
        </p:txBody>
      </p:sp>
      <p:sp>
        <p:nvSpPr>
          <p:cNvPr id="193" name="Text Box 206"/>
          <p:cNvSpPr txBox="1">
            <a:spLocks noChangeArrowheads="1"/>
          </p:cNvSpPr>
          <p:nvPr/>
        </p:nvSpPr>
        <p:spPr bwMode="auto">
          <a:xfrm>
            <a:off x="7541430" y="5439455"/>
            <a:ext cx="1612095" cy="830997"/>
          </a:xfrm>
          <a:prstGeom prst="rect">
            <a:avLst/>
          </a:prstGeom>
          <a:noFill/>
          <a:ln w="9525">
            <a:noFill/>
            <a:miter lim="800000"/>
            <a:headEnd/>
            <a:tailEnd/>
          </a:ln>
        </p:spPr>
        <p:txBody>
          <a:bodyPr wrap="square">
            <a:spAutoFit/>
          </a:bodyPr>
          <a:lstStyle/>
          <a:p>
            <a:pPr algn="ctr" eaLnBrk="0" hangingPunct="0"/>
            <a:r>
              <a:rPr lang="en-US" sz="1600" dirty="0">
                <a:solidFill>
                  <a:srgbClr val="5B98D2"/>
                </a:solidFill>
              </a:rPr>
              <a:t>average </a:t>
            </a:r>
            <a:r>
              <a:rPr lang="en-US" sz="1600" dirty="0" smtClean="0">
                <a:solidFill>
                  <a:srgbClr val="5B98D2"/>
                </a:solidFill>
              </a:rPr>
              <a:t>electric </a:t>
            </a:r>
            <a:r>
              <a:rPr lang="en-US" sz="1600" dirty="0">
                <a:solidFill>
                  <a:srgbClr val="5B98D2"/>
                </a:solidFill>
              </a:rPr>
              <a:t>dipole moment </a:t>
            </a:r>
            <a:r>
              <a:rPr lang="en-US" sz="1600" dirty="0" smtClean="0">
                <a:solidFill>
                  <a:srgbClr val="5B98D2"/>
                </a:solidFill>
              </a:rPr>
              <a:t>[C m]</a:t>
            </a:r>
            <a:endParaRPr lang="en-US" sz="1600" dirty="0">
              <a:solidFill>
                <a:srgbClr val="5B98D2"/>
              </a:solidFill>
            </a:endParaRPr>
          </a:p>
        </p:txBody>
      </p:sp>
      <p:sp>
        <p:nvSpPr>
          <p:cNvPr id="194" name="Text Box 207"/>
          <p:cNvSpPr txBox="1">
            <a:spLocks noChangeArrowheads="1"/>
          </p:cNvSpPr>
          <p:nvPr/>
        </p:nvSpPr>
        <p:spPr bwMode="auto">
          <a:xfrm>
            <a:off x="5634530" y="5629955"/>
            <a:ext cx="1821480" cy="830997"/>
          </a:xfrm>
          <a:prstGeom prst="rect">
            <a:avLst/>
          </a:prstGeom>
          <a:noFill/>
          <a:ln w="9525">
            <a:noFill/>
            <a:miter lim="800000"/>
            <a:headEnd/>
            <a:tailEnd/>
          </a:ln>
        </p:spPr>
        <p:txBody>
          <a:bodyPr wrap="square">
            <a:spAutoFit/>
          </a:bodyPr>
          <a:lstStyle/>
          <a:p>
            <a:pPr algn="ctr" eaLnBrk="0" hangingPunct="0"/>
            <a:r>
              <a:rPr lang="en-US" sz="1600" dirty="0">
                <a:solidFill>
                  <a:srgbClr val="5B98D2"/>
                </a:solidFill>
              </a:rPr>
              <a:t>Number of dipoles per unit volume [m</a:t>
            </a:r>
            <a:r>
              <a:rPr lang="en-US" sz="1600" baseline="30000" dirty="0">
                <a:solidFill>
                  <a:srgbClr val="5B98D2"/>
                </a:solidFill>
              </a:rPr>
              <a:t>-3</a:t>
            </a:r>
            <a:r>
              <a:rPr lang="en-US" sz="1600" dirty="0">
                <a:solidFill>
                  <a:srgbClr val="5B98D2"/>
                </a:solidFill>
              </a:rPr>
              <a:t>]</a:t>
            </a:r>
          </a:p>
        </p:txBody>
      </p:sp>
      <p:sp>
        <p:nvSpPr>
          <p:cNvPr id="195" name="Line 208"/>
          <p:cNvSpPr>
            <a:spLocks noChangeShapeType="1"/>
          </p:cNvSpPr>
          <p:nvPr/>
        </p:nvSpPr>
        <p:spPr bwMode="auto">
          <a:xfrm flipV="1">
            <a:off x="5710425" y="5174585"/>
            <a:ext cx="379475" cy="151791"/>
          </a:xfrm>
          <a:prstGeom prst="line">
            <a:avLst/>
          </a:prstGeom>
          <a:noFill/>
          <a:ln w="9525">
            <a:solidFill>
              <a:schemeClr val="tx1"/>
            </a:solidFill>
            <a:round/>
            <a:headEnd/>
            <a:tailEnd type="triangle" w="med" len="med"/>
          </a:ln>
        </p:spPr>
        <p:txBody>
          <a:bodyPr wrap="none" anchor="ctr"/>
          <a:lstStyle/>
          <a:p>
            <a:endParaRPr lang="en-US"/>
          </a:p>
        </p:txBody>
      </p:sp>
      <p:sp>
        <p:nvSpPr>
          <p:cNvPr id="196" name="Rectangle 209"/>
          <p:cNvSpPr>
            <a:spLocks noChangeArrowheads="1"/>
          </p:cNvSpPr>
          <p:nvPr/>
        </p:nvSpPr>
        <p:spPr bwMode="auto">
          <a:xfrm>
            <a:off x="5027370" y="5326375"/>
            <a:ext cx="808234" cy="338554"/>
          </a:xfrm>
          <a:prstGeom prst="rect">
            <a:avLst/>
          </a:prstGeom>
          <a:noFill/>
          <a:ln w="9525">
            <a:noFill/>
            <a:miter lim="800000"/>
            <a:headEnd/>
            <a:tailEnd/>
          </a:ln>
        </p:spPr>
        <p:txBody>
          <a:bodyPr wrap="none">
            <a:spAutoFit/>
          </a:bodyPr>
          <a:lstStyle/>
          <a:p>
            <a:pPr algn="ctr" eaLnBrk="0" hangingPunct="0"/>
            <a:r>
              <a:rPr lang="en-US" sz="1600" dirty="0" smtClean="0">
                <a:solidFill>
                  <a:srgbClr val="5B98D2"/>
                </a:solidFill>
              </a:rPr>
              <a:t>[C/m</a:t>
            </a:r>
            <a:r>
              <a:rPr lang="en-US" sz="1600" baseline="30000" dirty="0" smtClean="0">
                <a:solidFill>
                  <a:srgbClr val="5B98D2"/>
                </a:solidFill>
              </a:rPr>
              <a:t>2</a:t>
            </a:r>
            <a:r>
              <a:rPr lang="en-US" sz="1600" dirty="0" smtClean="0">
                <a:solidFill>
                  <a:srgbClr val="5B98D2"/>
                </a:solidFill>
              </a:rPr>
              <a:t>]</a:t>
            </a:r>
            <a:endParaRPr lang="en-US" sz="1600" dirty="0">
              <a:solidFill>
                <a:srgbClr val="5B98D2"/>
              </a:solidFill>
            </a:endParaRPr>
          </a:p>
        </p:txBody>
      </p:sp>
      <p:sp>
        <p:nvSpPr>
          <p:cNvPr id="192" name="Line 205"/>
          <p:cNvSpPr>
            <a:spLocks noChangeShapeType="1"/>
          </p:cNvSpPr>
          <p:nvPr/>
        </p:nvSpPr>
        <p:spPr bwMode="auto">
          <a:xfrm flipH="1" flipV="1">
            <a:off x="7677455" y="5286680"/>
            <a:ext cx="342595" cy="218770"/>
          </a:xfrm>
          <a:prstGeom prst="line">
            <a:avLst/>
          </a:prstGeom>
          <a:noFill/>
          <a:ln w="9525">
            <a:solidFill>
              <a:schemeClr val="tx1"/>
            </a:solidFill>
            <a:round/>
            <a:headEnd/>
            <a:tailEnd type="triangle" w="med" len="med"/>
          </a:ln>
        </p:spPr>
        <p:txBody>
          <a:bodyPr wrap="none" anchor="ctr"/>
          <a:lstStyle/>
          <a:p>
            <a:endParaRPr lang="en-US"/>
          </a:p>
        </p:txBody>
      </p:sp>
      <p:pic>
        <p:nvPicPr>
          <p:cNvPr id="3074" name="Picture 2"/>
          <p:cNvPicPr>
            <a:picLocks noChangeAspect="1" noChangeArrowheads="1"/>
          </p:cNvPicPr>
          <p:nvPr/>
        </p:nvPicPr>
        <p:blipFill>
          <a:blip r:embed="rId2"/>
          <a:srcRect/>
          <a:stretch>
            <a:fillRect/>
          </a:stretch>
        </p:blipFill>
        <p:spPr bwMode="auto">
          <a:xfrm>
            <a:off x="1004935" y="1228045"/>
            <a:ext cx="2420977" cy="2396640"/>
          </a:xfrm>
          <a:prstGeom prst="rect">
            <a:avLst/>
          </a:prstGeom>
          <a:noFill/>
          <a:ln w="9525">
            <a:noFill/>
            <a:miter lim="800000"/>
            <a:headEnd/>
            <a:tailEnd/>
          </a:ln>
        </p:spPr>
      </p:pic>
      <p:pic>
        <p:nvPicPr>
          <p:cNvPr id="23" name="Picture 22"/>
          <p:cNvPicPr>
            <a:picLocks noChangeAspect="1"/>
          </p:cNvPicPr>
          <p:nvPr/>
        </p:nvPicPr>
        <p:blipFill>
          <a:blip r:embed="rId3"/>
          <a:stretch>
            <a:fillRect/>
          </a:stretch>
        </p:blipFill>
        <p:spPr>
          <a:xfrm>
            <a:off x="5330950" y="1531625"/>
            <a:ext cx="2853535" cy="1596045"/>
          </a:xfrm>
          <a:prstGeom prst="rect">
            <a:avLst/>
          </a:prstGeom>
        </p:spPr>
      </p:pic>
      <p:pic>
        <p:nvPicPr>
          <p:cNvPr id="3" name="Picture 2"/>
          <p:cNvPicPr>
            <a:picLocks noChangeAspect="1"/>
          </p:cNvPicPr>
          <p:nvPr/>
        </p:nvPicPr>
        <p:blipFill>
          <a:blip r:embed="rId4"/>
          <a:stretch>
            <a:fillRect/>
          </a:stretch>
        </p:blipFill>
        <p:spPr>
          <a:xfrm>
            <a:off x="1687990" y="4946900"/>
            <a:ext cx="1608455" cy="388620"/>
          </a:xfrm>
          <a:prstGeom prst="rect">
            <a:avLst/>
          </a:prstGeom>
        </p:spPr>
      </p:pic>
      <p:pic>
        <p:nvPicPr>
          <p:cNvPr id="4" name="Picture 3"/>
          <p:cNvPicPr>
            <a:picLocks noChangeAspect="1"/>
          </p:cNvPicPr>
          <p:nvPr/>
        </p:nvPicPr>
        <p:blipFill>
          <a:blip r:embed="rId5"/>
          <a:stretch>
            <a:fillRect/>
          </a:stretch>
        </p:blipFill>
        <p:spPr>
          <a:xfrm>
            <a:off x="6241690" y="4946900"/>
            <a:ext cx="1414145" cy="464185"/>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3246"/>
            <a:ext cx="2943757" cy="4415635"/>
          </a:xfrm>
          <a:prstGeom prst="rect">
            <a:avLst/>
          </a:prstGeom>
        </p:spPr>
      </p:pic>
      <p:sp>
        <p:nvSpPr>
          <p:cNvPr id="18434" name="Rectangle 4"/>
          <p:cNvSpPr>
            <a:spLocks noChangeArrowheads="1"/>
          </p:cNvSpPr>
          <p:nvPr/>
        </p:nvSpPr>
        <p:spPr bwMode="auto">
          <a:xfrm>
            <a:off x="4114800" y="609600"/>
            <a:ext cx="3294063" cy="457200"/>
          </a:xfrm>
          <a:prstGeom prst="rect">
            <a:avLst/>
          </a:prstGeom>
          <a:noFill/>
          <a:ln w="9525">
            <a:noFill/>
            <a:miter lim="800000"/>
            <a:headEnd/>
            <a:tailEnd/>
          </a:ln>
        </p:spPr>
        <p:txBody>
          <a:bodyPr wrap="none">
            <a:spAutoFit/>
          </a:bodyPr>
          <a:lstStyle/>
          <a:p>
            <a:r>
              <a:rPr lang="en-US" sz="2400" i="1" u="sng" dirty="0"/>
              <a:t>Induced Magnetization</a:t>
            </a:r>
          </a:p>
        </p:txBody>
      </p:sp>
      <p:sp>
        <p:nvSpPr>
          <p:cNvPr id="18435" name="Rectangle 6"/>
          <p:cNvSpPr>
            <a:spLocks noChangeArrowheads="1"/>
          </p:cNvSpPr>
          <p:nvPr/>
        </p:nvSpPr>
        <p:spPr bwMode="auto">
          <a:xfrm>
            <a:off x="609600" y="5486400"/>
            <a:ext cx="8001000" cy="708025"/>
          </a:xfrm>
          <a:prstGeom prst="rect">
            <a:avLst/>
          </a:prstGeom>
          <a:noFill/>
          <a:ln w="9525">
            <a:noFill/>
            <a:miter lim="800000"/>
            <a:headEnd/>
            <a:tailEnd/>
          </a:ln>
        </p:spPr>
        <p:txBody>
          <a:bodyPr>
            <a:spAutoFit/>
          </a:bodyPr>
          <a:lstStyle/>
          <a:p>
            <a:pPr algn="ctr"/>
            <a:r>
              <a:rPr lang="en-US" sz="2000" dirty="0"/>
              <a:t>The effect of an applied </a:t>
            </a:r>
            <a:r>
              <a:rPr lang="en-US" sz="2000" dirty="0" smtClean="0"/>
              <a:t>magnetic </a:t>
            </a:r>
            <a:r>
              <a:rPr lang="en-US" sz="2000" dirty="0"/>
              <a:t>field on a </a:t>
            </a:r>
            <a:r>
              <a:rPr lang="en-US" sz="2000" i="1" dirty="0">
                <a:solidFill>
                  <a:srgbClr val="5B98D2"/>
                </a:solidFill>
              </a:rPr>
              <a:t>magnetic</a:t>
            </a:r>
            <a:r>
              <a:rPr lang="en-US" sz="2000" dirty="0">
                <a:solidFill>
                  <a:srgbClr val="5B98D2"/>
                </a:solidFill>
              </a:rPr>
              <a:t> </a:t>
            </a:r>
            <a:r>
              <a:rPr lang="en-US" sz="2000" dirty="0"/>
              <a:t>material </a:t>
            </a:r>
            <a:br>
              <a:rPr lang="en-US" sz="2000" dirty="0"/>
            </a:br>
            <a:r>
              <a:rPr lang="en-US" sz="2000" dirty="0"/>
              <a:t>is to create a net magnetic dipole moment per unit volume </a:t>
            </a:r>
            <a:r>
              <a:rPr lang="en-US" sz="2000" b="1" i="1" dirty="0">
                <a:solidFill>
                  <a:srgbClr val="5B98D2"/>
                </a:solidFill>
              </a:rPr>
              <a:t>M</a:t>
            </a:r>
          </a:p>
        </p:txBody>
      </p:sp>
      <p:sp>
        <p:nvSpPr>
          <p:cNvPr id="18437" name="Rectangle 11"/>
          <p:cNvSpPr>
            <a:spLocks noChangeArrowheads="1"/>
          </p:cNvSpPr>
          <p:nvPr/>
        </p:nvSpPr>
        <p:spPr bwMode="auto">
          <a:xfrm>
            <a:off x="2895600" y="1798638"/>
            <a:ext cx="5791200" cy="3154362"/>
          </a:xfrm>
          <a:prstGeom prst="rect">
            <a:avLst/>
          </a:prstGeom>
          <a:noFill/>
          <a:ln w="9525">
            <a:noFill/>
            <a:miter lim="800000"/>
            <a:headEnd/>
            <a:tailEnd/>
          </a:ln>
        </p:spPr>
        <p:txBody>
          <a:bodyPr/>
          <a:lstStyle/>
          <a:p>
            <a:pPr marL="342900" indent="-342900">
              <a:spcBef>
                <a:spcPct val="20000"/>
              </a:spcBef>
            </a:pPr>
            <a:r>
              <a:rPr lang="en-US" sz="2000" dirty="0"/>
              <a:t>For some materials, the </a:t>
            </a:r>
            <a:r>
              <a:rPr lang="en-US" sz="2000" i="1" dirty="0">
                <a:solidFill>
                  <a:srgbClr val="5B98D2"/>
                </a:solidFill>
              </a:rPr>
              <a:t>net magnetic dipole moment per unit volume</a:t>
            </a:r>
            <a:r>
              <a:rPr lang="en-US" sz="2000" dirty="0">
                <a:solidFill>
                  <a:srgbClr val="5B98D2"/>
                </a:solidFill>
              </a:rPr>
              <a:t> </a:t>
            </a:r>
            <a:r>
              <a:rPr lang="en-US" sz="2000" dirty="0"/>
              <a:t>is proportional to the </a:t>
            </a:r>
            <a:r>
              <a:rPr lang="en-US" sz="2000" i="1" dirty="0"/>
              <a:t>H</a:t>
            </a:r>
            <a:r>
              <a:rPr lang="en-US" sz="2000" dirty="0"/>
              <a:t> field</a:t>
            </a:r>
          </a:p>
        </p:txBody>
      </p:sp>
      <p:sp>
        <p:nvSpPr>
          <p:cNvPr id="18438" name="Line 13"/>
          <p:cNvSpPr>
            <a:spLocks noChangeShapeType="1"/>
          </p:cNvSpPr>
          <p:nvPr/>
        </p:nvSpPr>
        <p:spPr bwMode="auto">
          <a:xfrm flipV="1">
            <a:off x="5400675" y="3636963"/>
            <a:ext cx="536575" cy="477837"/>
          </a:xfrm>
          <a:prstGeom prst="line">
            <a:avLst/>
          </a:prstGeom>
          <a:noFill/>
          <a:ln w="9525">
            <a:solidFill>
              <a:schemeClr val="tx1"/>
            </a:solidFill>
            <a:round/>
            <a:headEnd/>
            <a:tailEnd type="triangle" w="med" len="med"/>
          </a:ln>
        </p:spPr>
        <p:txBody>
          <a:bodyPr wrap="none" anchor="ctr"/>
          <a:lstStyle/>
          <a:p>
            <a:endParaRPr lang="en-US"/>
          </a:p>
        </p:txBody>
      </p:sp>
      <p:sp>
        <p:nvSpPr>
          <p:cNvPr id="18439" name="Text Box 14"/>
          <p:cNvSpPr txBox="1">
            <a:spLocks noChangeArrowheads="1"/>
          </p:cNvSpPr>
          <p:nvPr/>
        </p:nvSpPr>
        <p:spPr bwMode="auto">
          <a:xfrm>
            <a:off x="3581896" y="3952875"/>
            <a:ext cx="2326278" cy="830997"/>
          </a:xfrm>
          <a:prstGeom prst="rect">
            <a:avLst/>
          </a:prstGeom>
          <a:noFill/>
          <a:ln w="9525">
            <a:noFill/>
            <a:miter lim="800000"/>
            <a:headEnd/>
            <a:tailEnd/>
          </a:ln>
        </p:spPr>
        <p:txBody>
          <a:bodyPr wrap="none">
            <a:spAutoFit/>
          </a:bodyPr>
          <a:lstStyle/>
          <a:p>
            <a:pPr algn="ctr" eaLnBrk="0" hangingPunct="0"/>
            <a:r>
              <a:rPr lang="en-US" dirty="0">
                <a:solidFill>
                  <a:srgbClr val="5B98D2"/>
                </a:solidFill>
              </a:rPr>
              <a:t>MAGNETIC</a:t>
            </a:r>
          </a:p>
          <a:p>
            <a:pPr algn="ctr" eaLnBrk="0" hangingPunct="0"/>
            <a:r>
              <a:rPr lang="en-US" dirty="0" smtClean="0">
                <a:solidFill>
                  <a:srgbClr val="5B98D2"/>
                </a:solidFill>
              </a:rPr>
              <a:t>SUSCEPTIBILITY</a:t>
            </a:r>
            <a:endParaRPr lang="en-US" dirty="0">
              <a:solidFill>
                <a:srgbClr val="5B98D2"/>
              </a:solidFill>
            </a:endParaRPr>
          </a:p>
        </p:txBody>
      </p:sp>
      <p:sp>
        <p:nvSpPr>
          <p:cNvPr id="18440" name="Text Box 16"/>
          <p:cNvSpPr txBox="1">
            <a:spLocks noChangeArrowheads="1"/>
          </p:cNvSpPr>
          <p:nvPr/>
        </p:nvSpPr>
        <p:spPr bwMode="auto">
          <a:xfrm>
            <a:off x="6858000" y="3708400"/>
            <a:ext cx="1763713" cy="1016000"/>
          </a:xfrm>
          <a:prstGeom prst="rect">
            <a:avLst/>
          </a:prstGeom>
          <a:noFill/>
          <a:ln w="9525">
            <a:noFill/>
            <a:miter lim="800000"/>
            <a:headEnd/>
            <a:tailEnd/>
          </a:ln>
        </p:spPr>
        <p:txBody>
          <a:bodyPr>
            <a:spAutoFit/>
          </a:bodyPr>
          <a:lstStyle/>
          <a:p>
            <a:pPr algn="ctr" eaLnBrk="0" hangingPunct="0"/>
            <a:r>
              <a:rPr lang="en-US" sz="2000" dirty="0">
                <a:solidFill>
                  <a:srgbClr val="5B98D2"/>
                </a:solidFill>
              </a:rPr>
              <a:t>units of </a:t>
            </a:r>
            <a:br>
              <a:rPr lang="en-US" sz="2000" dirty="0">
                <a:solidFill>
                  <a:srgbClr val="5B98D2"/>
                </a:solidFill>
              </a:rPr>
            </a:br>
            <a:r>
              <a:rPr lang="en-US" sz="2000" dirty="0">
                <a:solidFill>
                  <a:srgbClr val="5B98D2"/>
                </a:solidFill>
              </a:rPr>
              <a:t>both </a:t>
            </a:r>
            <a:r>
              <a:rPr lang="en-US" sz="2000" b="1" i="1" dirty="0">
                <a:solidFill>
                  <a:srgbClr val="5B98D2"/>
                </a:solidFill>
              </a:rPr>
              <a:t>M</a:t>
            </a:r>
            <a:r>
              <a:rPr lang="en-US" sz="2000" dirty="0">
                <a:solidFill>
                  <a:srgbClr val="5B98D2"/>
                </a:solidFill>
              </a:rPr>
              <a:t> and </a:t>
            </a:r>
            <a:r>
              <a:rPr lang="en-US" sz="2000" b="1" i="1" dirty="0">
                <a:solidFill>
                  <a:srgbClr val="5B98D2"/>
                </a:solidFill>
              </a:rPr>
              <a:t>H</a:t>
            </a:r>
            <a:r>
              <a:rPr lang="en-US" sz="2000" dirty="0">
                <a:solidFill>
                  <a:srgbClr val="5B98D2"/>
                </a:solidFill>
              </a:rPr>
              <a:t/>
            </a:r>
            <a:br>
              <a:rPr lang="en-US" sz="2000" dirty="0">
                <a:solidFill>
                  <a:srgbClr val="5B98D2"/>
                </a:solidFill>
              </a:rPr>
            </a:br>
            <a:r>
              <a:rPr lang="en-US" sz="2000" dirty="0">
                <a:solidFill>
                  <a:srgbClr val="5B98D2"/>
                </a:solidFill>
              </a:rPr>
              <a:t>are A/m.</a:t>
            </a:r>
          </a:p>
        </p:txBody>
      </p:sp>
      <p:pic>
        <p:nvPicPr>
          <p:cNvPr id="18441" name="Picture 20" descr="txp_fig"/>
          <p:cNvPicPr>
            <a:picLocks noChangeAspect="1" noChangeArrowheads="1"/>
          </p:cNvPicPr>
          <p:nvPr>
            <p:custDataLst>
              <p:tags r:id="rId1"/>
            </p:custDataLst>
          </p:nvPr>
        </p:nvPicPr>
        <p:blipFill>
          <a:blip r:embed="rId4"/>
          <a:srcRect/>
          <a:stretch>
            <a:fillRect/>
          </a:stretch>
        </p:blipFill>
        <p:spPr bwMode="auto">
          <a:xfrm>
            <a:off x="4675188" y="3121025"/>
            <a:ext cx="2212975" cy="438150"/>
          </a:xfrm>
          <a:prstGeom prst="rect">
            <a:avLst/>
          </a:prstGeom>
          <a:noFill/>
          <a:ln w="9525">
            <a:noFill/>
            <a:miter lim="800000"/>
            <a:headEnd/>
            <a:tailEnd/>
          </a:ln>
        </p:spPr>
      </p:pic>
      <p:sp>
        <p:nvSpPr>
          <p:cNvPr id="10" name="Text Box 14"/>
          <p:cNvSpPr txBox="1">
            <a:spLocks noChangeArrowheads="1"/>
          </p:cNvSpPr>
          <p:nvPr/>
        </p:nvSpPr>
        <p:spPr bwMode="auto">
          <a:xfrm>
            <a:off x="3585366" y="4643321"/>
            <a:ext cx="2352744" cy="461665"/>
          </a:xfrm>
          <a:prstGeom prst="rect">
            <a:avLst/>
          </a:prstGeom>
          <a:noFill/>
          <a:ln w="9525">
            <a:noFill/>
            <a:miter lim="800000"/>
            <a:headEnd/>
            <a:tailEnd/>
          </a:ln>
        </p:spPr>
        <p:txBody>
          <a:bodyPr wrap="square">
            <a:spAutoFit/>
          </a:bodyPr>
          <a:lstStyle/>
          <a:p>
            <a:pPr algn="ctr" eaLnBrk="0" hangingPunct="0"/>
            <a:r>
              <a:rPr lang="en-US" dirty="0" smtClean="0">
                <a:solidFill>
                  <a:srgbClr val="5B98D2"/>
                </a:solidFill>
              </a:rPr>
              <a:t>(</a:t>
            </a:r>
            <a:r>
              <a:rPr lang="en-US" dirty="0">
                <a:solidFill>
                  <a:srgbClr val="5B98D2"/>
                </a:solidFill>
              </a:rPr>
              <a:t>dimensionless)</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885" name="Rectangle 109"/>
          <p:cNvSpPr>
            <a:spLocks noChangeArrowheads="1"/>
          </p:cNvSpPr>
          <p:nvPr/>
        </p:nvSpPr>
        <p:spPr bwMode="auto">
          <a:xfrm>
            <a:off x="4572000" y="3884370"/>
            <a:ext cx="4194302" cy="400110"/>
          </a:xfrm>
          <a:prstGeom prst="rect">
            <a:avLst/>
          </a:prstGeom>
          <a:noFill/>
          <a:ln w="9525">
            <a:noFill/>
            <a:miter lim="800000"/>
            <a:headEnd/>
            <a:tailEnd/>
          </a:ln>
          <a:effectLst/>
        </p:spPr>
        <p:txBody>
          <a:bodyPr wrap="none">
            <a:prstTxWarp prst="textNoShape">
              <a:avLst/>
            </a:prstTxWarp>
            <a:spAutoFit/>
          </a:bodyPr>
          <a:lstStyle/>
          <a:p>
            <a:r>
              <a:rPr lang="en-US" sz="2000" dirty="0">
                <a:solidFill>
                  <a:srgbClr val="5B98D2"/>
                </a:solidFill>
              </a:rPr>
              <a:t>Electric field polarizes molecules…</a:t>
            </a:r>
          </a:p>
        </p:txBody>
      </p:sp>
      <p:sp>
        <p:nvSpPr>
          <p:cNvPr id="203890" name="Rectangle 114"/>
          <p:cNvSpPr>
            <a:spLocks noChangeArrowheads="1"/>
          </p:cNvSpPr>
          <p:nvPr/>
        </p:nvSpPr>
        <p:spPr bwMode="auto">
          <a:xfrm>
            <a:off x="541338" y="3875218"/>
            <a:ext cx="2513012" cy="396875"/>
          </a:xfrm>
          <a:prstGeom prst="rect">
            <a:avLst/>
          </a:prstGeom>
          <a:noFill/>
          <a:ln w="9525">
            <a:noFill/>
            <a:miter lim="800000"/>
            <a:headEnd/>
            <a:tailEnd/>
          </a:ln>
          <a:effectLst/>
        </p:spPr>
        <p:txBody>
          <a:bodyPr wrap="none">
            <a:prstTxWarp prst="textNoShape">
              <a:avLst/>
            </a:prstTxWarp>
            <a:spAutoFit/>
          </a:bodyPr>
          <a:lstStyle/>
          <a:p>
            <a:r>
              <a:rPr lang="en-US" sz="2000" dirty="0">
                <a:solidFill>
                  <a:srgbClr val="5B98D2"/>
                </a:solidFill>
                <a:latin typeface="Trebuchet MS"/>
                <a:cs typeface="Trebuchet MS"/>
              </a:rPr>
              <a:t>Density of dipoles….</a:t>
            </a:r>
          </a:p>
        </p:txBody>
      </p:sp>
      <p:sp>
        <p:nvSpPr>
          <p:cNvPr id="203893" name="Text Box 117"/>
          <p:cNvSpPr txBox="1">
            <a:spLocks noChangeArrowheads="1"/>
          </p:cNvSpPr>
          <p:nvPr/>
        </p:nvSpPr>
        <p:spPr bwMode="auto">
          <a:xfrm>
            <a:off x="3963987" y="4407030"/>
            <a:ext cx="1822450" cy="336550"/>
          </a:xfrm>
          <a:prstGeom prst="rect">
            <a:avLst/>
          </a:prstGeom>
          <a:noFill/>
          <a:ln w="9525">
            <a:noFill/>
            <a:miter lim="800000"/>
            <a:headEnd/>
            <a:tailEnd/>
          </a:ln>
          <a:effectLst/>
        </p:spPr>
        <p:txBody>
          <a:bodyPr wrap="none">
            <a:prstTxWarp prst="textNoShape">
              <a:avLst/>
            </a:prstTxWarp>
            <a:spAutoFit/>
          </a:bodyPr>
          <a:lstStyle/>
          <a:p>
            <a:r>
              <a:rPr lang="en-US" sz="1600" dirty="0"/>
              <a:t>… equivalent to …</a:t>
            </a:r>
          </a:p>
        </p:txBody>
      </p:sp>
      <p:grpSp>
        <p:nvGrpSpPr>
          <p:cNvPr id="203901" name="Group 125"/>
          <p:cNvGrpSpPr>
            <a:grpSpLocks/>
          </p:cNvGrpSpPr>
          <p:nvPr/>
        </p:nvGrpSpPr>
        <p:grpSpPr bwMode="auto">
          <a:xfrm>
            <a:off x="5938838" y="4794382"/>
            <a:ext cx="3205162" cy="1519238"/>
            <a:chOff x="3741" y="3408"/>
            <a:chExt cx="2019" cy="957"/>
          </a:xfrm>
        </p:grpSpPr>
        <p:sp>
          <p:nvSpPr>
            <p:cNvPr id="203897" name="Line 121"/>
            <p:cNvSpPr>
              <a:spLocks noChangeShapeType="1"/>
            </p:cNvSpPr>
            <p:nvPr/>
          </p:nvSpPr>
          <p:spPr bwMode="auto">
            <a:xfrm flipV="1">
              <a:off x="4430" y="3408"/>
              <a:ext cx="82" cy="255"/>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203896" name="Text Box 120"/>
            <p:cNvSpPr txBox="1">
              <a:spLocks noChangeArrowheads="1"/>
            </p:cNvSpPr>
            <p:nvPr/>
          </p:nvSpPr>
          <p:spPr bwMode="auto">
            <a:xfrm>
              <a:off x="3741" y="3691"/>
              <a:ext cx="2019" cy="674"/>
            </a:xfrm>
            <a:prstGeom prst="rect">
              <a:avLst/>
            </a:prstGeom>
            <a:noFill/>
            <a:ln w="9525">
              <a:noFill/>
              <a:miter lim="800000"/>
              <a:headEnd/>
              <a:tailEnd/>
            </a:ln>
            <a:effectLst/>
          </p:spPr>
          <p:txBody>
            <a:bodyPr>
              <a:prstTxWarp prst="textNoShape">
                <a:avLst/>
              </a:prstTxWarp>
              <a:spAutoFit/>
            </a:bodyPr>
            <a:lstStyle/>
            <a:p>
              <a:r>
                <a:rPr lang="en-US" sz="1600" b="1" dirty="0"/>
                <a:t>electric susceptibility</a:t>
              </a:r>
              <a:r>
                <a:rPr lang="en-US" sz="1600" dirty="0"/>
                <a:t> of a dielectric material is a measure of how easily it polarizes in response to an electric field</a:t>
              </a:r>
            </a:p>
          </p:txBody>
        </p:sp>
      </p:grpSp>
      <p:grpSp>
        <p:nvGrpSpPr>
          <p:cNvPr id="203900" name="Group 124"/>
          <p:cNvGrpSpPr>
            <a:grpSpLocks/>
          </p:cNvGrpSpPr>
          <p:nvPr/>
        </p:nvGrpSpPr>
        <p:grpSpPr bwMode="auto">
          <a:xfrm>
            <a:off x="93663" y="4732465"/>
            <a:ext cx="5464175" cy="1655761"/>
            <a:chOff x="59" y="3369"/>
            <a:chExt cx="3442" cy="1043"/>
          </a:xfrm>
        </p:grpSpPr>
        <p:sp>
          <p:nvSpPr>
            <p:cNvPr id="203779" name="Text Box 3"/>
            <p:cNvSpPr txBox="1">
              <a:spLocks noChangeArrowheads="1"/>
            </p:cNvSpPr>
            <p:nvPr/>
          </p:nvSpPr>
          <p:spPr bwMode="auto">
            <a:xfrm>
              <a:off x="59" y="3738"/>
              <a:ext cx="3442" cy="674"/>
            </a:xfrm>
            <a:prstGeom prst="rect">
              <a:avLst/>
            </a:prstGeom>
            <a:noFill/>
            <a:ln w="9525">
              <a:noFill/>
              <a:miter lim="800000"/>
              <a:headEnd/>
              <a:tailEnd/>
            </a:ln>
            <a:effectLst/>
          </p:spPr>
          <p:txBody>
            <a:bodyPr>
              <a:prstTxWarp prst="textNoShape">
                <a:avLst/>
              </a:prstTxWarp>
              <a:spAutoFit/>
            </a:bodyPr>
            <a:lstStyle/>
            <a:p>
              <a:r>
                <a:rPr lang="en-US" sz="1600" b="1" dirty="0"/>
                <a:t>polarization density, P</a:t>
              </a:r>
              <a:r>
                <a:rPr lang="en-US" sz="1600" dirty="0"/>
                <a:t> (</a:t>
              </a:r>
              <a:r>
                <a:rPr lang="en-US" sz="1600" dirty="0" err="1"/>
                <a:t>a.k.a</a:t>
              </a:r>
              <a:r>
                <a:rPr lang="en-US" sz="1600" dirty="0"/>
                <a:t> </a:t>
              </a:r>
              <a:r>
                <a:rPr lang="en-US" sz="1600" b="1" dirty="0"/>
                <a:t>electric polarization</a:t>
              </a:r>
              <a:r>
                <a:rPr lang="en-US" sz="1600" dirty="0"/>
                <a:t>, or simply </a:t>
              </a:r>
              <a:r>
                <a:rPr lang="en-US" sz="1600" b="1" dirty="0"/>
                <a:t>polarization</a:t>
              </a:r>
              <a:r>
                <a:rPr lang="en-US" sz="1600" dirty="0"/>
                <a:t>) - density of permanent or induced electric dipole moments in a dielectric material. </a:t>
              </a:r>
            </a:p>
            <a:p>
              <a:r>
                <a:rPr lang="en-US" sz="1600" dirty="0"/>
                <a:t>The SI unit of measure is coulombs per square meter.</a:t>
              </a:r>
            </a:p>
          </p:txBody>
        </p:sp>
        <p:sp>
          <p:nvSpPr>
            <p:cNvPr id="203898" name="Line 122"/>
            <p:cNvSpPr>
              <a:spLocks noChangeShapeType="1"/>
            </p:cNvSpPr>
            <p:nvPr/>
          </p:nvSpPr>
          <p:spPr bwMode="auto">
            <a:xfrm flipV="1">
              <a:off x="537" y="3369"/>
              <a:ext cx="81" cy="374"/>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grpSp>
      <p:sp>
        <p:nvSpPr>
          <p:cNvPr id="122" name="Rectangle 4"/>
          <p:cNvSpPr>
            <a:spLocks noChangeArrowheads="1"/>
          </p:cNvSpPr>
          <p:nvPr/>
        </p:nvSpPr>
        <p:spPr bwMode="auto">
          <a:xfrm>
            <a:off x="3056697" y="469095"/>
            <a:ext cx="3033203" cy="461665"/>
          </a:xfrm>
          <a:prstGeom prst="rect">
            <a:avLst/>
          </a:prstGeom>
          <a:noFill/>
          <a:ln w="9525">
            <a:noFill/>
            <a:miter lim="800000"/>
            <a:headEnd/>
            <a:tailEnd/>
          </a:ln>
        </p:spPr>
        <p:txBody>
          <a:bodyPr wrap="none">
            <a:spAutoFit/>
          </a:bodyPr>
          <a:lstStyle/>
          <a:p>
            <a:r>
              <a:rPr lang="en-US" sz="2400" i="1" u="sng" dirty="0"/>
              <a:t>Induced </a:t>
            </a:r>
            <a:r>
              <a:rPr lang="en-US" sz="2400" i="1" u="sng" dirty="0" smtClean="0"/>
              <a:t>Polarization</a:t>
            </a:r>
            <a:endParaRPr lang="en-US" sz="2400" i="1" u="sng" dirty="0"/>
          </a:p>
        </p:txBody>
      </p:sp>
      <p:sp>
        <p:nvSpPr>
          <p:cNvPr id="52" name="Rectangle 144"/>
          <p:cNvSpPr>
            <a:spLocks noChangeArrowheads="1"/>
          </p:cNvSpPr>
          <p:nvPr/>
        </p:nvSpPr>
        <p:spPr bwMode="auto">
          <a:xfrm>
            <a:off x="2385340" y="1692469"/>
            <a:ext cx="228600" cy="1593850"/>
          </a:xfrm>
          <a:prstGeom prst="rect">
            <a:avLst/>
          </a:prstGeom>
          <a:solidFill>
            <a:schemeClr val="bg1"/>
          </a:solidFill>
          <a:ln w="9525">
            <a:solidFill>
              <a:schemeClr val="tx1"/>
            </a:solidFill>
            <a:miter lim="800000"/>
            <a:headEnd/>
            <a:tailEnd/>
          </a:ln>
          <a:effectLst/>
        </p:spPr>
        <p:txBody>
          <a:bodyPr wrap="none" anchor="ctr">
            <a:prstTxWarp prst="textNoShape">
              <a:avLst/>
            </a:prstTxWarp>
          </a:bodyPr>
          <a:lstStyle/>
          <a:p>
            <a:endParaRPr lang="en-US"/>
          </a:p>
        </p:txBody>
      </p:sp>
      <p:sp>
        <p:nvSpPr>
          <p:cNvPr id="53" name="Rectangle 145"/>
          <p:cNvSpPr>
            <a:spLocks noChangeArrowheads="1"/>
          </p:cNvSpPr>
          <p:nvPr/>
        </p:nvSpPr>
        <p:spPr bwMode="auto">
          <a:xfrm>
            <a:off x="6704928" y="1682805"/>
            <a:ext cx="228600" cy="1593850"/>
          </a:xfrm>
          <a:prstGeom prst="rect">
            <a:avLst/>
          </a:prstGeom>
          <a:solidFill>
            <a:schemeClr val="bg1"/>
          </a:solidFill>
          <a:ln w="9525">
            <a:solidFill>
              <a:schemeClr val="tx1"/>
            </a:solidFill>
            <a:miter lim="800000"/>
            <a:headEnd/>
            <a:tailEnd/>
          </a:ln>
          <a:effectLst/>
        </p:spPr>
        <p:txBody>
          <a:bodyPr wrap="none" anchor="ctr">
            <a:prstTxWarp prst="textNoShape">
              <a:avLst/>
            </a:prstTxWarp>
          </a:bodyPr>
          <a:lstStyle/>
          <a:p>
            <a:endParaRPr lang="en-US"/>
          </a:p>
        </p:txBody>
      </p:sp>
      <p:sp>
        <p:nvSpPr>
          <p:cNvPr id="54" name="Line 148"/>
          <p:cNvSpPr>
            <a:spLocks noChangeShapeType="1"/>
          </p:cNvSpPr>
          <p:nvPr/>
        </p:nvSpPr>
        <p:spPr bwMode="auto">
          <a:xfrm flipH="1">
            <a:off x="2005928" y="2451294"/>
            <a:ext cx="379412"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55" name="Oval 149"/>
          <p:cNvSpPr>
            <a:spLocks noChangeArrowheads="1"/>
          </p:cNvSpPr>
          <p:nvPr/>
        </p:nvSpPr>
        <p:spPr bwMode="auto">
          <a:xfrm>
            <a:off x="1929728" y="2408431"/>
            <a:ext cx="76200" cy="76200"/>
          </a:xfrm>
          <a:prstGeom prst="ellipse">
            <a:avLst/>
          </a:prstGeom>
          <a:solidFill>
            <a:schemeClr val="tx1"/>
          </a:solidFill>
          <a:ln w="9525">
            <a:solidFill>
              <a:schemeClr val="tx1"/>
            </a:solidFill>
            <a:round/>
            <a:headEnd/>
            <a:tailEnd/>
          </a:ln>
          <a:effectLst/>
        </p:spPr>
        <p:txBody>
          <a:bodyPr wrap="none" anchor="ctr">
            <a:prstTxWarp prst="textNoShape">
              <a:avLst/>
            </a:prstTxWarp>
          </a:bodyPr>
          <a:lstStyle/>
          <a:p>
            <a:endParaRPr lang="en-US"/>
          </a:p>
        </p:txBody>
      </p:sp>
      <p:sp>
        <p:nvSpPr>
          <p:cNvPr id="56" name="Oval 150"/>
          <p:cNvSpPr>
            <a:spLocks noChangeArrowheads="1"/>
          </p:cNvSpPr>
          <p:nvPr/>
        </p:nvSpPr>
        <p:spPr bwMode="auto">
          <a:xfrm>
            <a:off x="7297065" y="2406705"/>
            <a:ext cx="76200" cy="76200"/>
          </a:xfrm>
          <a:prstGeom prst="ellipse">
            <a:avLst/>
          </a:prstGeom>
          <a:solidFill>
            <a:schemeClr val="tx1"/>
          </a:solidFill>
          <a:ln w="9525">
            <a:solidFill>
              <a:schemeClr val="tx1"/>
            </a:solidFill>
            <a:round/>
            <a:headEnd/>
            <a:tailEnd/>
          </a:ln>
          <a:effectLst/>
        </p:spPr>
        <p:txBody>
          <a:bodyPr wrap="none" anchor="ctr">
            <a:prstTxWarp prst="textNoShape">
              <a:avLst/>
            </a:prstTxWarp>
          </a:bodyPr>
          <a:lstStyle/>
          <a:p>
            <a:endParaRPr lang="en-US"/>
          </a:p>
        </p:txBody>
      </p:sp>
      <p:sp>
        <p:nvSpPr>
          <p:cNvPr id="57" name="Line 151"/>
          <p:cNvSpPr>
            <a:spLocks noChangeShapeType="1"/>
          </p:cNvSpPr>
          <p:nvPr/>
        </p:nvSpPr>
        <p:spPr bwMode="auto">
          <a:xfrm flipH="1">
            <a:off x="6933528" y="2441630"/>
            <a:ext cx="379412"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58" name="Rectangle 154"/>
          <p:cNvSpPr>
            <a:spLocks noChangeArrowheads="1"/>
          </p:cNvSpPr>
          <p:nvPr/>
        </p:nvSpPr>
        <p:spPr bwMode="auto">
          <a:xfrm>
            <a:off x="6704928" y="1682805"/>
            <a:ext cx="228600" cy="1593850"/>
          </a:xfrm>
          <a:prstGeom prst="rect">
            <a:avLst/>
          </a:prstGeom>
          <a:solidFill>
            <a:schemeClr val="bg1"/>
          </a:solidFill>
          <a:ln w="9525">
            <a:solidFill>
              <a:schemeClr val="tx1"/>
            </a:solidFill>
            <a:miter lim="800000"/>
            <a:headEnd/>
            <a:tailEnd/>
          </a:ln>
          <a:effectLst/>
        </p:spPr>
        <p:txBody>
          <a:bodyPr wrap="none" anchor="ctr">
            <a:prstTxWarp prst="textNoShape">
              <a:avLst/>
            </a:prstTxWarp>
          </a:bodyPr>
          <a:lstStyle/>
          <a:p>
            <a:endParaRPr lang="en-US"/>
          </a:p>
        </p:txBody>
      </p:sp>
      <p:sp>
        <p:nvSpPr>
          <p:cNvPr id="59" name="Line 155"/>
          <p:cNvSpPr>
            <a:spLocks noChangeShapeType="1"/>
          </p:cNvSpPr>
          <p:nvPr/>
        </p:nvSpPr>
        <p:spPr bwMode="auto">
          <a:xfrm flipV="1">
            <a:off x="6743028" y="1800280"/>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60" name="Line 156"/>
          <p:cNvSpPr>
            <a:spLocks noChangeShapeType="1"/>
          </p:cNvSpPr>
          <p:nvPr/>
        </p:nvSpPr>
        <p:spPr bwMode="auto">
          <a:xfrm flipV="1">
            <a:off x="6743028" y="2028880"/>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61" name="Line 157"/>
          <p:cNvSpPr>
            <a:spLocks noChangeShapeType="1"/>
          </p:cNvSpPr>
          <p:nvPr/>
        </p:nvSpPr>
        <p:spPr bwMode="auto">
          <a:xfrm flipV="1">
            <a:off x="6743028" y="2255893"/>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62" name="Line 158"/>
          <p:cNvSpPr>
            <a:spLocks noChangeShapeType="1"/>
          </p:cNvSpPr>
          <p:nvPr/>
        </p:nvSpPr>
        <p:spPr bwMode="auto">
          <a:xfrm flipV="1">
            <a:off x="6743028" y="2482905"/>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63" name="Line 159"/>
          <p:cNvSpPr>
            <a:spLocks noChangeShapeType="1"/>
          </p:cNvSpPr>
          <p:nvPr/>
        </p:nvSpPr>
        <p:spPr bwMode="auto">
          <a:xfrm flipV="1">
            <a:off x="6743028" y="2711505"/>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64" name="Line 160"/>
          <p:cNvSpPr>
            <a:spLocks noChangeShapeType="1"/>
          </p:cNvSpPr>
          <p:nvPr/>
        </p:nvSpPr>
        <p:spPr bwMode="auto">
          <a:xfrm flipV="1">
            <a:off x="6743028" y="2938518"/>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65" name="Line 161"/>
          <p:cNvSpPr>
            <a:spLocks noChangeShapeType="1"/>
          </p:cNvSpPr>
          <p:nvPr/>
        </p:nvSpPr>
        <p:spPr bwMode="auto">
          <a:xfrm flipV="1">
            <a:off x="6743028" y="3167118"/>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66" name="Line 162"/>
          <p:cNvSpPr>
            <a:spLocks noChangeShapeType="1"/>
          </p:cNvSpPr>
          <p:nvPr/>
        </p:nvSpPr>
        <p:spPr bwMode="auto">
          <a:xfrm rot="16200000" flipV="1">
            <a:off x="6741440" y="1803455"/>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67" name="Line 163"/>
          <p:cNvSpPr>
            <a:spLocks noChangeShapeType="1"/>
          </p:cNvSpPr>
          <p:nvPr/>
        </p:nvSpPr>
        <p:spPr bwMode="auto">
          <a:xfrm rot="16200000" flipV="1">
            <a:off x="6741440" y="2032055"/>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68" name="Line 164"/>
          <p:cNvSpPr>
            <a:spLocks noChangeShapeType="1"/>
          </p:cNvSpPr>
          <p:nvPr/>
        </p:nvSpPr>
        <p:spPr bwMode="auto">
          <a:xfrm rot="16200000" flipV="1">
            <a:off x="6741440" y="2259068"/>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69" name="Line 165"/>
          <p:cNvSpPr>
            <a:spLocks noChangeShapeType="1"/>
          </p:cNvSpPr>
          <p:nvPr/>
        </p:nvSpPr>
        <p:spPr bwMode="auto">
          <a:xfrm rot="16200000" flipV="1">
            <a:off x="6741440" y="2486080"/>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70" name="Line 166"/>
          <p:cNvSpPr>
            <a:spLocks noChangeShapeType="1"/>
          </p:cNvSpPr>
          <p:nvPr/>
        </p:nvSpPr>
        <p:spPr bwMode="auto">
          <a:xfrm rot="16200000" flipV="1">
            <a:off x="6741440" y="2714680"/>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71" name="Line 167"/>
          <p:cNvSpPr>
            <a:spLocks noChangeShapeType="1"/>
          </p:cNvSpPr>
          <p:nvPr/>
        </p:nvSpPr>
        <p:spPr bwMode="auto">
          <a:xfrm rot="16200000" flipV="1">
            <a:off x="6741440" y="2941693"/>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72" name="Line 168"/>
          <p:cNvSpPr>
            <a:spLocks noChangeShapeType="1"/>
          </p:cNvSpPr>
          <p:nvPr/>
        </p:nvSpPr>
        <p:spPr bwMode="auto">
          <a:xfrm rot="16200000" flipV="1">
            <a:off x="6741440" y="3170293"/>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73" name="Line 169"/>
          <p:cNvSpPr>
            <a:spLocks noChangeShapeType="1"/>
          </p:cNvSpPr>
          <p:nvPr/>
        </p:nvSpPr>
        <p:spPr bwMode="auto">
          <a:xfrm flipV="1">
            <a:off x="2420265" y="1811531"/>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74" name="Line 170"/>
          <p:cNvSpPr>
            <a:spLocks noChangeShapeType="1"/>
          </p:cNvSpPr>
          <p:nvPr/>
        </p:nvSpPr>
        <p:spPr bwMode="auto">
          <a:xfrm flipV="1">
            <a:off x="2420265" y="2040131"/>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75" name="Line 171"/>
          <p:cNvSpPr>
            <a:spLocks noChangeShapeType="1"/>
          </p:cNvSpPr>
          <p:nvPr/>
        </p:nvSpPr>
        <p:spPr bwMode="auto">
          <a:xfrm flipV="1">
            <a:off x="2420265" y="2267144"/>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76" name="Line 172"/>
          <p:cNvSpPr>
            <a:spLocks noChangeShapeType="1"/>
          </p:cNvSpPr>
          <p:nvPr/>
        </p:nvSpPr>
        <p:spPr bwMode="auto">
          <a:xfrm flipV="1">
            <a:off x="2420265" y="2494156"/>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77" name="Line 173"/>
          <p:cNvSpPr>
            <a:spLocks noChangeShapeType="1"/>
          </p:cNvSpPr>
          <p:nvPr/>
        </p:nvSpPr>
        <p:spPr bwMode="auto">
          <a:xfrm flipV="1">
            <a:off x="2420265" y="2722756"/>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78" name="Line 174"/>
          <p:cNvSpPr>
            <a:spLocks noChangeShapeType="1"/>
          </p:cNvSpPr>
          <p:nvPr/>
        </p:nvSpPr>
        <p:spPr bwMode="auto">
          <a:xfrm flipV="1">
            <a:off x="2420265" y="2949769"/>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79" name="Line 184"/>
          <p:cNvSpPr>
            <a:spLocks noChangeShapeType="1"/>
          </p:cNvSpPr>
          <p:nvPr/>
        </p:nvSpPr>
        <p:spPr bwMode="auto">
          <a:xfrm flipH="1">
            <a:off x="3972840" y="1506731"/>
            <a:ext cx="1138238" cy="0"/>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pic>
        <p:nvPicPr>
          <p:cNvPr id="80" name="Picture 79"/>
          <p:cNvPicPr>
            <a:picLocks noChangeAspect="1"/>
          </p:cNvPicPr>
          <p:nvPr/>
        </p:nvPicPr>
        <p:blipFill>
          <a:blip r:embed="rId2"/>
          <a:stretch>
            <a:fillRect/>
          </a:stretch>
        </p:blipFill>
        <p:spPr>
          <a:xfrm>
            <a:off x="4496105" y="1076255"/>
            <a:ext cx="240030" cy="320040"/>
          </a:xfrm>
          <a:prstGeom prst="rect">
            <a:avLst/>
          </a:prstGeom>
        </p:spPr>
      </p:pic>
      <p:pic>
        <p:nvPicPr>
          <p:cNvPr id="81" name="Picture 80"/>
          <p:cNvPicPr>
            <a:picLocks noChangeAspect="1"/>
          </p:cNvPicPr>
          <p:nvPr/>
        </p:nvPicPr>
        <p:blipFill>
          <a:blip r:embed="rId3"/>
          <a:stretch>
            <a:fillRect/>
          </a:stretch>
        </p:blipFill>
        <p:spPr>
          <a:xfrm>
            <a:off x="1915675" y="1911100"/>
            <a:ext cx="417830" cy="142240"/>
          </a:xfrm>
          <a:prstGeom prst="rect">
            <a:avLst/>
          </a:prstGeom>
        </p:spPr>
      </p:pic>
      <p:pic>
        <p:nvPicPr>
          <p:cNvPr id="82" name="Picture 81"/>
          <p:cNvPicPr>
            <a:picLocks noChangeAspect="1"/>
          </p:cNvPicPr>
          <p:nvPr/>
        </p:nvPicPr>
        <p:blipFill>
          <a:blip r:embed="rId4"/>
          <a:stretch>
            <a:fillRect/>
          </a:stretch>
        </p:blipFill>
        <p:spPr>
          <a:xfrm>
            <a:off x="7000640" y="1911100"/>
            <a:ext cx="426720" cy="222250"/>
          </a:xfrm>
          <a:prstGeom prst="rect">
            <a:avLst/>
          </a:prstGeom>
        </p:spPr>
      </p:pic>
      <p:pic>
        <p:nvPicPr>
          <p:cNvPr id="83" name="Picture 82"/>
          <p:cNvPicPr>
            <a:picLocks noChangeAspect="1"/>
          </p:cNvPicPr>
          <p:nvPr/>
        </p:nvPicPr>
        <p:blipFill>
          <a:blip r:embed="rId5"/>
          <a:stretch>
            <a:fillRect/>
          </a:stretch>
        </p:blipFill>
        <p:spPr>
          <a:xfrm>
            <a:off x="3205890" y="1683415"/>
            <a:ext cx="2853535" cy="1596045"/>
          </a:xfrm>
          <a:prstGeom prst="rect">
            <a:avLst/>
          </a:prstGeom>
        </p:spPr>
      </p:pic>
      <p:pic>
        <p:nvPicPr>
          <p:cNvPr id="2" name="Picture 1"/>
          <p:cNvPicPr>
            <a:picLocks noChangeAspect="1"/>
          </p:cNvPicPr>
          <p:nvPr/>
        </p:nvPicPr>
        <p:blipFill>
          <a:blip r:embed="rId6"/>
          <a:stretch>
            <a:fillRect/>
          </a:stretch>
        </p:blipFill>
        <p:spPr>
          <a:xfrm>
            <a:off x="929040" y="4339740"/>
            <a:ext cx="1164590" cy="382270"/>
          </a:xfrm>
          <a:prstGeom prst="rect">
            <a:avLst/>
          </a:prstGeom>
        </p:spPr>
      </p:pic>
      <p:pic>
        <p:nvPicPr>
          <p:cNvPr id="3" name="Picture 2"/>
          <p:cNvPicPr>
            <a:picLocks noChangeAspect="1"/>
          </p:cNvPicPr>
          <p:nvPr/>
        </p:nvPicPr>
        <p:blipFill>
          <a:blip r:embed="rId7"/>
          <a:stretch>
            <a:fillRect/>
          </a:stretch>
        </p:blipFill>
        <p:spPr>
          <a:xfrm>
            <a:off x="1232620" y="4795110"/>
            <a:ext cx="2124710" cy="320040"/>
          </a:xfrm>
          <a:prstGeom prst="rect">
            <a:avLst/>
          </a:prstGeom>
        </p:spPr>
      </p:pic>
      <p:pic>
        <p:nvPicPr>
          <p:cNvPr id="4" name="Picture 3"/>
          <p:cNvPicPr>
            <a:picLocks noChangeAspect="1"/>
          </p:cNvPicPr>
          <p:nvPr/>
        </p:nvPicPr>
        <p:blipFill>
          <a:blip r:embed="rId8"/>
          <a:stretch>
            <a:fillRect/>
          </a:stretch>
        </p:blipFill>
        <p:spPr>
          <a:xfrm>
            <a:off x="6165795" y="4339740"/>
            <a:ext cx="1520190" cy="38227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10" name="Rectangle 6"/>
          <p:cNvSpPr>
            <a:spLocks noChangeArrowheads="1"/>
          </p:cNvSpPr>
          <p:nvPr/>
        </p:nvSpPr>
        <p:spPr bwMode="auto">
          <a:xfrm>
            <a:off x="381000" y="392113"/>
            <a:ext cx="4725987" cy="457200"/>
          </a:xfrm>
          <a:prstGeom prst="rect">
            <a:avLst/>
          </a:prstGeom>
          <a:noFill/>
          <a:ln w="9525">
            <a:noFill/>
            <a:miter lim="800000"/>
            <a:headEnd/>
            <a:tailEnd/>
          </a:ln>
          <a:effectLst/>
        </p:spPr>
        <p:txBody>
          <a:bodyPr wrap="none">
            <a:prstTxWarp prst="textNoShape">
              <a:avLst/>
            </a:prstTxWarp>
            <a:spAutoFit/>
          </a:bodyPr>
          <a:lstStyle/>
          <a:p>
            <a:r>
              <a:rPr lang="en-US" i="1" u="sng" dirty="0"/>
              <a:t>Origin of the Dielectric Response</a:t>
            </a:r>
          </a:p>
        </p:txBody>
      </p:sp>
      <p:sp>
        <p:nvSpPr>
          <p:cNvPr id="7" name="TextBox 6"/>
          <p:cNvSpPr txBox="1"/>
          <p:nvPr/>
        </p:nvSpPr>
        <p:spPr>
          <a:xfrm>
            <a:off x="5410200" y="226873"/>
            <a:ext cx="3581400" cy="1754327"/>
          </a:xfrm>
          <a:prstGeom prst="rect">
            <a:avLst/>
          </a:prstGeom>
          <a:solidFill>
            <a:srgbClr val="5B98D2"/>
          </a:solidFill>
        </p:spPr>
        <p:txBody>
          <a:bodyPr wrap="square" rtlCol="0">
            <a:spAutoFit/>
          </a:bodyPr>
          <a:lstStyle/>
          <a:p>
            <a:pPr algn="just"/>
            <a:r>
              <a:rPr lang="en-US" sz="1800" dirty="0" err="1" smtClean="0"/>
              <a:t>Polarizability</a:t>
            </a:r>
            <a:r>
              <a:rPr lang="en-US" sz="1800" dirty="0" smtClean="0"/>
              <a:t>, </a:t>
            </a:r>
            <a:r>
              <a:rPr lang="en-US" sz="1800" dirty="0" err="1" smtClean="0"/>
              <a:t>α</a:t>
            </a:r>
            <a:r>
              <a:rPr lang="en-US" sz="1800" dirty="0" smtClean="0"/>
              <a:t>, tells us how easy is to disturb charge distribution, like the electron cloud of an atom or molecule, from its normal shape by an external electric field.</a:t>
            </a:r>
            <a:endParaRPr lang="en-US" sz="1800" dirty="0"/>
          </a:p>
        </p:txBody>
      </p:sp>
      <p:cxnSp>
        <p:nvCxnSpPr>
          <p:cNvPr id="9" name="Straight Connector 8"/>
          <p:cNvCxnSpPr/>
          <p:nvPr/>
        </p:nvCxnSpPr>
        <p:spPr bwMode="auto">
          <a:xfrm flipV="1">
            <a:off x="3813050" y="1830388"/>
            <a:ext cx="1597150" cy="481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1" name="Straight Connector 10"/>
          <p:cNvCxnSpPr/>
          <p:nvPr/>
        </p:nvCxnSpPr>
        <p:spPr bwMode="auto">
          <a:xfrm rot="5400000" flipH="1" flipV="1">
            <a:off x="3699544" y="1721026"/>
            <a:ext cx="228600" cy="1588"/>
          </a:xfrm>
          <a:prstGeom prst="line">
            <a:avLst/>
          </a:prstGeom>
          <a:solidFill>
            <a:schemeClr val="accent1"/>
          </a:solidFill>
          <a:ln w="9525" cap="flat" cmpd="sng" algn="ctr">
            <a:solidFill>
              <a:schemeClr val="tx1"/>
            </a:solidFill>
            <a:prstDash val="solid"/>
            <a:round/>
            <a:headEnd type="none" w="med" len="med"/>
            <a:tailEnd type="triangle" w="med" len="med"/>
          </a:ln>
          <a:effectLst/>
        </p:spPr>
      </p:cxnSp>
      <p:sp>
        <p:nvSpPr>
          <p:cNvPr id="12" name="TextBox 11"/>
          <p:cNvSpPr txBox="1"/>
          <p:nvPr/>
        </p:nvSpPr>
        <p:spPr>
          <a:xfrm>
            <a:off x="777250" y="1835205"/>
            <a:ext cx="346570" cy="461665"/>
          </a:xfrm>
          <a:prstGeom prst="rect">
            <a:avLst/>
          </a:prstGeom>
          <a:noFill/>
        </p:spPr>
        <p:txBody>
          <a:bodyPr wrap="none" rtlCol="0">
            <a:spAutoFit/>
          </a:bodyPr>
          <a:lstStyle/>
          <a:p>
            <a:r>
              <a:rPr lang="en-US" dirty="0" smtClean="0"/>
              <a:t>+</a:t>
            </a:r>
            <a:endParaRPr lang="en-US" dirty="0"/>
          </a:p>
        </p:txBody>
      </p:sp>
      <p:sp>
        <p:nvSpPr>
          <p:cNvPr id="13" name="TextBox 12"/>
          <p:cNvSpPr txBox="1"/>
          <p:nvPr/>
        </p:nvSpPr>
        <p:spPr>
          <a:xfrm>
            <a:off x="777250" y="2897735"/>
            <a:ext cx="298480" cy="461665"/>
          </a:xfrm>
          <a:prstGeom prst="rect">
            <a:avLst/>
          </a:prstGeom>
          <a:noFill/>
        </p:spPr>
        <p:txBody>
          <a:bodyPr wrap="none" rtlCol="0">
            <a:spAutoFit/>
          </a:bodyPr>
          <a:lstStyle/>
          <a:p>
            <a:r>
              <a:rPr lang="en-US" dirty="0" smtClean="0"/>
              <a:t>-</a:t>
            </a:r>
            <a:endParaRPr lang="en-US" dirty="0"/>
          </a:p>
        </p:txBody>
      </p:sp>
      <p:sp>
        <p:nvSpPr>
          <p:cNvPr id="14" name="TextBox 13"/>
          <p:cNvSpPr txBox="1"/>
          <p:nvPr/>
        </p:nvSpPr>
        <p:spPr>
          <a:xfrm>
            <a:off x="1384410" y="2214680"/>
            <a:ext cx="4549643" cy="738664"/>
          </a:xfrm>
          <a:prstGeom prst="rect">
            <a:avLst/>
          </a:prstGeom>
          <a:noFill/>
        </p:spPr>
        <p:txBody>
          <a:bodyPr wrap="none" rtlCol="0">
            <a:spAutoFit/>
          </a:bodyPr>
          <a:lstStyle/>
          <a:p>
            <a:pPr marL="457200" indent="-457200">
              <a:buAutoNum type="arabicPeriod"/>
            </a:pPr>
            <a:r>
              <a:rPr lang="en-US" dirty="0" smtClean="0"/>
              <a:t>Electronic </a:t>
            </a:r>
            <a:r>
              <a:rPr lang="en-US" dirty="0" err="1" smtClean="0"/>
              <a:t>Polarizability</a:t>
            </a:r>
            <a:r>
              <a:rPr lang="en-US" dirty="0" smtClean="0"/>
              <a:t> (</a:t>
            </a:r>
            <a:r>
              <a:rPr lang="el-GR" dirty="0" smtClean="0"/>
              <a:t>α</a:t>
            </a:r>
            <a:r>
              <a:rPr lang="en-US" baseline="-25000" dirty="0" smtClean="0"/>
              <a:t>e</a:t>
            </a:r>
            <a:r>
              <a:rPr lang="en-US" dirty="0" smtClean="0"/>
              <a:t>)</a:t>
            </a:r>
          </a:p>
          <a:p>
            <a:pPr marL="457200" indent="-457200" algn="ctr"/>
            <a:r>
              <a:rPr lang="en-US" sz="1800" dirty="0" smtClean="0">
                <a:solidFill>
                  <a:srgbClr val="5B98D2"/>
                </a:solidFill>
              </a:rPr>
              <a:t>Polarization of localized electrons</a:t>
            </a:r>
            <a:endParaRPr lang="en-US" sz="1800" dirty="0">
              <a:solidFill>
                <a:srgbClr val="5B98D2"/>
              </a:solidFill>
            </a:endParaRPr>
          </a:p>
        </p:txBody>
      </p:sp>
      <p:sp>
        <p:nvSpPr>
          <p:cNvPr id="17" name="TextBox 16"/>
          <p:cNvSpPr txBox="1"/>
          <p:nvPr/>
        </p:nvSpPr>
        <p:spPr>
          <a:xfrm>
            <a:off x="2067465" y="4263845"/>
            <a:ext cx="346570" cy="461665"/>
          </a:xfrm>
          <a:prstGeom prst="rect">
            <a:avLst/>
          </a:prstGeom>
          <a:noFill/>
        </p:spPr>
        <p:txBody>
          <a:bodyPr wrap="none" rtlCol="0">
            <a:spAutoFit/>
          </a:bodyPr>
          <a:lstStyle/>
          <a:p>
            <a:r>
              <a:rPr lang="en-US" dirty="0" smtClean="0"/>
              <a:t>+</a:t>
            </a:r>
            <a:endParaRPr lang="en-US" dirty="0"/>
          </a:p>
        </p:txBody>
      </p:sp>
      <p:sp>
        <p:nvSpPr>
          <p:cNvPr id="18" name="TextBox 17"/>
          <p:cNvSpPr txBox="1"/>
          <p:nvPr/>
        </p:nvSpPr>
        <p:spPr>
          <a:xfrm>
            <a:off x="2067465" y="2897735"/>
            <a:ext cx="298480" cy="461665"/>
          </a:xfrm>
          <a:prstGeom prst="rect">
            <a:avLst/>
          </a:prstGeom>
          <a:noFill/>
        </p:spPr>
        <p:txBody>
          <a:bodyPr wrap="none" rtlCol="0">
            <a:spAutoFit/>
          </a:bodyPr>
          <a:lstStyle/>
          <a:p>
            <a:r>
              <a:rPr lang="en-US" dirty="0" smtClean="0"/>
              <a:t>-</a:t>
            </a:r>
            <a:endParaRPr lang="en-US" dirty="0"/>
          </a:p>
        </p:txBody>
      </p:sp>
      <p:sp>
        <p:nvSpPr>
          <p:cNvPr id="19" name="TextBox 18"/>
          <p:cNvSpPr txBox="1"/>
          <p:nvPr/>
        </p:nvSpPr>
        <p:spPr>
          <a:xfrm>
            <a:off x="2750520" y="3504895"/>
            <a:ext cx="3669594" cy="738664"/>
          </a:xfrm>
          <a:prstGeom prst="rect">
            <a:avLst/>
          </a:prstGeom>
          <a:noFill/>
        </p:spPr>
        <p:txBody>
          <a:bodyPr wrap="none" rtlCol="0">
            <a:spAutoFit/>
          </a:bodyPr>
          <a:lstStyle/>
          <a:p>
            <a:r>
              <a:rPr lang="en-US" dirty="0" smtClean="0"/>
              <a:t>2. Ionic </a:t>
            </a:r>
            <a:r>
              <a:rPr lang="en-US" dirty="0" err="1" smtClean="0"/>
              <a:t>Polarizability</a:t>
            </a:r>
            <a:r>
              <a:rPr lang="en-US" dirty="0" smtClean="0"/>
              <a:t> (</a:t>
            </a:r>
            <a:r>
              <a:rPr lang="el-GR" dirty="0" smtClean="0"/>
              <a:t>α</a:t>
            </a:r>
            <a:r>
              <a:rPr lang="en-US" baseline="-25000" dirty="0" err="1" smtClean="0"/>
              <a:t>i</a:t>
            </a:r>
            <a:r>
              <a:rPr lang="en-US" dirty="0" smtClean="0"/>
              <a:t>)</a:t>
            </a:r>
          </a:p>
          <a:p>
            <a:pPr algn="ctr"/>
            <a:r>
              <a:rPr lang="en-US" sz="1800" dirty="0" smtClean="0">
                <a:solidFill>
                  <a:srgbClr val="5B98D2"/>
                </a:solidFill>
              </a:rPr>
              <a:t>Displacement of ions</a:t>
            </a:r>
          </a:p>
        </p:txBody>
      </p:sp>
      <p:pic>
        <p:nvPicPr>
          <p:cNvPr id="2" name="Picture 1"/>
          <p:cNvPicPr>
            <a:picLocks noChangeAspect="1"/>
          </p:cNvPicPr>
          <p:nvPr/>
        </p:nvPicPr>
        <p:blipFill>
          <a:blip r:embed="rId2"/>
          <a:stretch>
            <a:fillRect/>
          </a:stretch>
        </p:blipFill>
        <p:spPr>
          <a:xfrm>
            <a:off x="549566" y="2214680"/>
            <a:ext cx="758950" cy="878379"/>
          </a:xfrm>
          <a:prstGeom prst="rect">
            <a:avLst/>
          </a:prstGeom>
        </p:spPr>
      </p:pic>
      <p:pic>
        <p:nvPicPr>
          <p:cNvPr id="3" name="Picture 2"/>
          <p:cNvPicPr>
            <a:picLocks noChangeAspect="1"/>
          </p:cNvPicPr>
          <p:nvPr/>
        </p:nvPicPr>
        <p:blipFill>
          <a:blip r:embed="rId3"/>
          <a:stretch>
            <a:fillRect/>
          </a:stretch>
        </p:blipFill>
        <p:spPr>
          <a:xfrm>
            <a:off x="1612095" y="3201315"/>
            <a:ext cx="1182320" cy="1182320"/>
          </a:xfrm>
          <a:prstGeom prst="rect">
            <a:avLst/>
          </a:prstGeom>
        </p:spPr>
      </p:pic>
      <p:pic>
        <p:nvPicPr>
          <p:cNvPr id="5" name="Picture 4"/>
          <p:cNvPicPr>
            <a:picLocks noChangeAspect="1"/>
          </p:cNvPicPr>
          <p:nvPr/>
        </p:nvPicPr>
        <p:blipFill>
          <a:blip r:embed="rId4"/>
          <a:stretch>
            <a:fillRect/>
          </a:stretch>
        </p:blipFill>
        <p:spPr>
          <a:xfrm>
            <a:off x="549565" y="4643320"/>
            <a:ext cx="775310" cy="541655"/>
          </a:xfrm>
          <a:prstGeom prst="rect">
            <a:avLst/>
          </a:prstGeom>
        </p:spPr>
      </p:pic>
      <p:sp>
        <p:nvSpPr>
          <p:cNvPr id="20" name="TextBox 19"/>
          <p:cNvSpPr txBox="1"/>
          <p:nvPr/>
        </p:nvSpPr>
        <p:spPr>
          <a:xfrm>
            <a:off x="777250" y="4263845"/>
            <a:ext cx="346570" cy="461665"/>
          </a:xfrm>
          <a:prstGeom prst="rect">
            <a:avLst/>
          </a:prstGeom>
          <a:noFill/>
        </p:spPr>
        <p:txBody>
          <a:bodyPr wrap="none" rtlCol="0">
            <a:spAutoFit/>
          </a:bodyPr>
          <a:lstStyle/>
          <a:p>
            <a:r>
              <a:rPr lang="en-US" dirty="0" smtClean="0"/>
              <a:t>+</a:t>
            </a:r>
            <a:endParaRPr lang="en-US" dirty="0"/>
          </a:p>
        </p:txBody>
      </p:sp>
      <p:sp>
        <p:nvSpPr>
          <p:cNvPr id="21" name="TextBox 20"/>
          <p:cNvSpPr txBox="1"/>
          <p:nvPr/>
        </p:nvSpPr>
        <p:spPr>
          <a:xfrm>
            <a:off x="777250" y="4946900"/>
            <a:ext cx="298480" cy="461665"/>
          </a:xfrm>
          <a:prstGeom prst="rect">
            <a:avLst/>
          </a:prstGeom>
          <a:noFill/>
        </p:spPr>
        <p:txBody>
          <a:bodyPr wrap="none" rtlCol="0">
            <a:spAutoFit/>
          </a:bodyPr>
          <a:lstStyle/>
          <a:p>
            <a:r>
              <a:rPr lang="en-US" dirty="0" smtClean="0"/>
              <a:t>-</a:t>
            </a:r>
            <a:endParaRPr lang="en-US" dirty="0"/>
          </a:p>
        </p:txBody>
      </p:sp>
      <p:sp>
        <p:nvSpPr>
          <p:cNvPr id="8" name="TextBox 7"/>
          <p:cNvSpPr txBox="1"/>
          <p:nvPr/>
        </p:nvSpPr>
        <p:spPr>
          <a:xfrm>
            <a:off x="1384410" y="4567425"/>
            <a:ext cx="4043545" cy="738664"/>
          </a:xfrm>
          <a:prstGeom prst="rect">
            <a:avLst/>
          </a:prstGeom>
          <a:noFill/>
        </p:spPr>
        <p:txBody>
          <a:bodyPr wrap="none" rtlCol="0">
            <a:spAutoFit/>
          </a:bodyPr>
          <a:lstStyle/>
          <a:p>
            <a:r>
              <a:rPr lang="en-US" dirty="0" smtClean="0"/>
              <a:t>3. Dipolar </a:t>
            </a:r>
            <a:r>
              <a:rPr lang="en-US" dirty="0" err="1" smtClean="0"/>
              <a:t>Polarizability</a:t>
            </a:r>
            <a:r>
              <a:rPr lang="en-US" dirty="0" smtClean="0"/>
              <a:t> (</a:t>
            </a:r>
            <a:r>
              <a:rPr lang="el-GR" dirty="0" smtClean="0"/>
              <a:t>α</a:t>
            </a:r>
            <a:r>
              <a:rPr lang="en-US" baseline="-25000" dirty="0" smtClean="0"/>
              <a:t>d</a:t>
            </a:r>
            <a:r>
              <a:rPr lang="en-US" dirty="0" smtClean="0"/>
              <a:t>)</a:t>
            </a:r>
          </a:p>
          <a:p>
            <a:pPr algn="ctr"/>
            <a:r>
              <a:rPr lang="en-US" sz="1800" dirty="0" smtClean="0">
                <a:solidFill>
                  <a:srgbClr val="5B98D2"/>
                </a:solidFill>
              </a:rPr>
              <a:t>Reorientation of polar molecules</a:t>
            </a:r>
            <a:endParaRPr lang="en-US" sz="1800" dirty="0">
              <a:solidFill>
                <a:srgbClr val="5B98D2"/>
              </a:solidFill>
            </a:endParaRPr>
          </a:p>
        </p:txBody>
      </p:sp>
      <p:pic>
        <p:nvPicPr>
          <p:cNvPr id="10" name="Picture 9"/>
          <p:cNvPicPr>
            <a:picLocks noChangeAspect="1"/>
          </p:cNvPicPr>
          <p:nvPr/>
        </p:nvPicPr>
        <p:blipFill>
          <a:blip r:embed="rId5"/>
          <a:stretch>
            <a:fillRect/>
          </a:stretch>
        </p:blipFill>
        <p:spPr>
          <a:xfrm>
            <a:off x="1612095" y="5781745"/>
            <a:ext cx="664689" cy="572720"/>
          </a:xfrm>
          <a:prstGeom prst="rect">
            <a:avLst/>
          </a:prstGeom>
        </p:spPr>
      </p:pic>
      <p:sp>
        <p:nvSpPr>
          <p:cNvPr id="24" name="TextBox 23"/>
          <p:cNvSpPr txBox="1"/>
          <p:nvPr/>
        </p:nvSpPr>
        <p:spPr>
          <a:xfrm>
            <a:off x="1763885" y="5326375"/>
            <a:ext cx="346570" cy="461665"/>
          </a:xfrm>
          <a:prstGeom prst="rect">
            <a:avLst/>
          </a:prstGeom>
          <a:noFill/>
        </p:spPr>
        <p:txBody>
          <a:bodyPr wrap="none" rtlCol="0">
            <a:spAutoFit/>
          </a:bodyPr>
          <a:lstStyle/>
          <a:p>
            <a:r>
              <a:rPr lang="en-US" dirty="0" smtClean="0"/>
              <a:t>+</a:t>
            </a:r>
            <a:endParaRPr lang="en-US" dirty="0"/>
          </a:p>
        </p:txBody>
      </p:sp>
      <p:sp>
        <p:nvSpPr>
          <p:cNvPr id="25" name="TextBox 24"/>
          <p:cNvSpPr txBox="1"/>
          <p:nvPr/>
        </p:nvSpPr>
        <p:spPr>
          <a:xfrm>
            <a:off x="1763885" y="6237115"/>
            <a:ext cx="298480" cy="461665"/>
          </a:xfrm>
          <a:prstGeom prst="rect">
            <a:avLst/>
          </a:prstGeom>
          <a:noFill/>
        </p:spPr>
        <p:txBody>
          <a:bodyPr wrap="none" rtlCol="0">
            <a:spAutoFit/>
          </a:bodyPr>
          <a:lstStyle/>
          <a:p>
            <a:r>
              <a:rPr lang="en-US" dirty="0" smtClean="0"/>
              <a:t>-</a:t>
            </a:r>
            <a:endParaRPr lang="en-US" dirty="0"/>
          </a:p>
        </p:txBody>
      </p:sp>
      <p:sp>
        <p:nvSpPr>
          <p:cNvPr id="15" name="TextBox 14"/>
          <p:cNvSpPr txBox="1"/>
          <p:nvPr/>
        </p:nvSpPr>
        <p:spPr>
          <a:xfrm>
            <a:off x="2371045" y="5629955"/>
            <a:ext cx="4877156" cy="1107996"/>
          </a:xfrm>
          <a:prstGeom prst="rect">
            <a:avLst/>
          </a:prstGeom>
          <a:noFill/>
        </p:spPr>
        <p:txBody>
          <a:bodyPr wrap="none" rtlCol="0">
            <a:spAutoFit/>
          </a:bodyPr>
          <a:lstStyle/>
          <a:p>
            <a:r>
              <a:rPr lang="en-US" dirty="0" smtClean="0"/>
              <a:t>4. Space Charge </a:t>
            </a:r>
            <a:r>
              <a:rPr lang="en-US" dirty="0" err="1" smtClean="0"/>
              <a:t>Polarizability</a:t>
            </a:r>
            <a:r>
              <a:rPr lang="en-US" dirty="0" smtClean="0"/>
              <a:t> </a:t>
            </a:r>
            <a:r>
              <a:rPr lang="en-US" dirty="0"/>
              <a:t>(</a:t>
            </a:r>
            <a:r>
              <a:rPr lang="el-GR" dirty="0" smtClean="0"/>
              <a:t>α</a:t>
            </a:r>
            <a:r>
              <a:rPr lang="en-US" baseline="-25000" dirty="0" smtClean="0"/>
              <a:t>s</a:t>
            </a:r>
            <a:r>
              <a:rPr lang="en-US" dirty="0" smtClean="0"/>
              <a:t>)</a:t>
            </a:r>
          </a:p>
          <a:p>
            <a:pPr algn="ctr"/>
            <a:r>
              <a:rPr lang="en-US" sz="1800" dirty="0" smtClean="0">
                <a:solidFill>
                  <a:srgbClr val="5B98D2"/>
                </a:solidFill>
              </a:rPr>
              <a:t>Long range charge migration</a:t>
            </a:r>
            <a:endParaRPr lang="en-US" sz="1800" dirty="0">
              <a:solidFill>
                <a:srgbClr val="5B98D2"/>
              </a:solidFill>
            </a:endParaRPr>
          </a:p>
          <a:p>
            <a:endParaRPr lang="en-US" dirty="0"/>
          </a:p>
        </p:txBody>
      </p:sp>
      <p:sp>
        <p:nvSpPr>
          <p:cNvPr id="16" name="Down Arrow 15"/>
          <p:cNvSpPr/>
          <p:nvPr/>
        </p:nvSpPr>
        <p:spPr bwMode="auto">
          <a:xfrm>
            <a:off x="8366750" y="2290575"/>
            <a:ext cx="607160" cy="3870645"/>
          </a:xfrm>
          <a:prstGeom prst="downArrow">
            <a:avLst/>
          </a:prstGeom>
          <a:gradFill flip="none" rotWithShape="1">
            <a:gsLst>
              <a:gs pos="0">
                <a:srgbClr val="5B98D2"/>
              </a:gs>
              <a:gs pos="100000">
                <a:srgbClr val="FFFFFF"/>
              </a:gs>
            </a:gsLst>
            <a:lin ang="16200000" scaled="0"/>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rebuchet MS" pitchFamily="-65" charset="0"/>
            </a:endParaRPr>
          </a:p>
        </p:txBody>
      </p:sp>
      <p:sp>
        <p:nvSpPr>
          <p:cNvPr id="22" name="TextBox 21"/>
          <p:cNvSpPr txBox="1"/>
          <p:nvPr/>
        </p:nvSpPr>
        <p:spPr>
          <a:xfrm>
            <a:off x="6621165" y="2366470"/>
            <a:ext cx="1909259" cy="1015663"/>
          </a:xfrm>
          <a:prstGeom prst="rect">
            <a:avLst/>
          </a:prstGeom>
          <a:noFill/>
        </p:spPr>
        <p:txBody>
          <a:bodyPr wrap="none" rtlCol="0">
            <a:spAutoFit/>
          </a:bodyPr>
          <a:lstStyle/>
          <a:p>
            <a:pPr algn="ctr"/>
            <a:r>
              <a:rPr lang="en-US" sz="1800" dirty="0" err="1" smtClean="0"/>
              <a:t>Polarizability</a:t>
            </a:r>
            <a:r>
              <a:rPr lang="en-US" sz="1800" dirty="0" smtClean="0"/>
              <a:t> (</a:t>
            </a:r>
            <a:r>
              <a:rPr lang="el-GR" sz="1800" dirty="0" smtClean="0"/>
              <a:t>α</a:t>
            </a:r>
            <a:r>
              <a:rPr lang="en-US" sz="1800" dirty="0" smtClean="0"/>
              <a:t>)</a:t>
            </a:r>
          </a:p>
          <a:p>
            <a:pPr algn="ctr"/>
            <a:r>
              <a:rPr lang="en-US" sz="1800" dirty="0" smtClean="0"/>
              <a:t>increases</a:t>
            </a:r>
            <a:endParaRPr lang="en-US" sz="1800" dirty="0"/>
          </a:p>
          <a:p>
            <a:endParaRPr lang="en-US" dirty="0"/>
          </a:p>
        </p:txBody>
      </p:sp>
      <p:sp>
        <p:nvSpPr>
          <p:cNvPr id="23" name="TextBox 22"/>
          <p:cNvSpPr txBox="1"/>
          <p:nvPr/>
        </p:nvSpPr>
        <p:spPr>
          <a:xfrm>
            <a:off x="6772955" y="3580790"/>
            <a:ext cx="1700067" cy="1200329"/>
          </a:xfrm>
          <a:prstGeom prst="rect">
            <a:avLst/>
          </a:prstGeom>
          <a:noFill/>
        </p:spPr>
        <p:txBody>
          <a:bodyPr wrap="none" rtlCol="0">
            <a:spAutoFit/>
          </a:bodyPr>
          <a:lstStyle/>
          <a:p>
            <a:pPr algn="ctr"/>
            <a:r>
              <a:rPr lang="en-US" sz="1800" dirty="0" smtClean="0"/>
              <a:t>Response Time</a:t>
            </a:r>
          </a:p>
          <a:p>
            <a:pPr algn="ctr"/>
            <a:r>
              <a:rPr lang="en-US" sz="1800" dirty="0" smtClean="0"/>
              <a:t>Increases</a:t>
            </a:r>
          </a:p>
          <a:p>
            <a:pPr algn="ctr"/>
            <a:r>
              <a:rPr lang="en-US" sz="1800" dirty="0" smtClean="0"/>
              <a:t>(slower</a:t>
            </a:r>
          </a:p>
          <a:p>
            <a:pPr algn="ctr"/>
            <a:r>
              <a:rPr lang="en-US" sz="1800" dirty="0" smtClean="0"/>
              <a:t>response)</a:t>
            </a:r>
            <a:endParaRPr lang="en-US" sz="1800" dirty="0"/>
          </a:p>
        </p:txBody>
      </p:sp>
      <p:pic>
        <p:nvPicPr>
          <p:cNvPr id="4" name="Picture 3"/>
          <p:cNvPicPr>
            <a:picLocks noChangeAspect="1"/>
          </p:cNvPicPr>
          <p:nvPr/>
        </p:nvPicPr>
        <p:blipFill>
          <a:blip r:embed="rId6"/>
          <a:stretch>
            <a:fillRect/>
          </a:stretch>
        </p:blipFill>
        <p:spPr>
          <a:xfrm>
            <a:off x="1612095" y="1152150"/>
            <a:ext cx="2580430" cy="431746"/>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ChangeArrowheads="1"/>
          </p:cNvSpPr>
          <p:nvPr/>
        </p:nvSpPr>
        <p:spPr bwMode="auto">
          <a:xfrm>
            <a:off x="2608263" y="407988"/>
            <a:ext cx="4630407" cy="461665"/>
          </a:xfrm>
          <a:prstGeom prst="rect">
            <a:avLst/>
          </a:prstGeom>
          <a:noFill/>
          <a:ln w="38100">
            <a:noFill/>
            <a:miter lim="800000"/>
            <a:headEnd/>
            <a:tailEnd/>
          </a:ln>
          <a:effectLst/>
        </p:spPr>
        <p:txBody>
          <a:bodyPr wrap="none" anchor="ctr">
            <a:prstTxWarp prst="textNoShape">
              <a:avLst/>
            </a:prstTxWarp>
            <a:spAutoFit/>
          </a:bodyPr>
          <a:lstStyle/>
          <a:p>
            <a:pPr algn="ctr" eaLnBrk="0" hangingPunct="0"/>
            <a:r>
              <a:rPr lang="en-US" i="1" u="sng" dirty="0"/>
              <a:t>Bound Charges and Polarization</a:t>
            </a:r>
            <a:endParaRPr lang="en-US" sz="1600" i="1" u="sng" baseline="-25000" dirty="0"/>
          </a:p>
        </p:txBody>
      </p:sp>
      <p:sp>
        <p:nvSpPr>
          <p:cNvPr id="134163" name="Line 19"/>
          <p:cNvSpPr>
            <a:spLocks noChangeShapeType="1"/>
          </p:cNvSpPr>
          <p:nvPr/>
        </p:nvSpPr>
        <p:spPr bwMode="auto">
          <a:xfrm>
            <a:off x="5501415" y="3818610"/>
            <a:ext cx="0" cy="2032000"/>
          </a:xfrm>
          <a:prstGeom prst="line">
            <a:avLst/>
          </a:prstGeom>
          <a:noFill/>
          <a:ln w="28575">
            <a:solidFill>
              <a:schemeClr val="tx1"/>
            </a:solidFill>
            <a:prstDash val="sysDot"/>
            <a:round/>
            <a:headEnd/>
            <a:tailEnd/>
          </a:ln>
          <a:effectLst/>
        </p:spPr>
        <p:txBody>
          <a:bodyPr>
            <a:prstTxWarp prst="textNoShape">
              <a:avLst/>
            </a:prstTxWarp>
          </a:bodyPr>
          <a:lstStyle/>
          <a:p>
            <a:endParaRPr lang="en-US"/>
          </a:p>
        </p:txBody>
      </p:sp>
      <p:sp>
        <p:nvSpPr>
          <p:cNvPr id="134182" name="Rectangle 38"/>
          <p:cNvSpPr>
            <a:spLocks noChangeArrowheads="1"/>
          </p:cNvSpPr>
          <p:nvPr/>
        </p:nvSpPr>
        <p:spPr bwMode="auto">
          <a:xfrm>
            <a:off x="5953853" y="3663035"/>
            <a:ext cx="2364750" cy="400110"/>
          </a:xfrm>
          <a:prstGeom prst="rect">
            <a:avLst/>
          </a:prstGeom>
          <a:noFill/>
          <a:ln w="9525">
            <a:noFill/>
            <a:miter lim="800000"/>
            <a:headEnd/>
            <a:tailEnd/>
          </a:ln>
          <a:effectLst/>
        </p:spPr>
        <p:txBody>
          <a:bodyPr wrap="none">
            <a:prstTxWarp prst="textNoShape">
              <a:avLst/>
            </a:prstTxWarp>
            <a:spAutoFit/>
          </a:bodyPr>
          <a:lstStyle/>
          <a:p>
            <a:r>
              <a:rPr lang="en-US" sz="2000" dirty="0">
                <a:solidFill>
                  <a:srgbClr val="5B98D2"/>
                </a:solidFill>
              </a:rPr>
              <a:t>high dipole density</a:t>
            </a:r>
          </a:p>
        </p:txBody>
      </p:sp>
      <p:sp>
        <p:nvSpPr>
          <p:cNvPr id="134183" name="Rectangle 39"/>
          <p:cNvSpPr>
            <a:spLocks noChangeArrowheads="1"/>
          </p:cNvSpPr>
          <p:nvPr/>
        </p:nvSpPr>
        <p:spPr bwMode="auto">
          <a:xfrm>
            <a:off x="3205890" y="3656685"/>
            <a:ext cx="2287806" cy="400110"/>
          </a:xfrm>
          <a:prstGeom prst="rect">
            <a:avLst/>
          </a:prstGeom>
          <a:noFill/>
          <a:ln w="9525">
            <a:noFill/>
            <a:miter lim="800000"/>
            <a:headEnd/>
            <a:tailEnd/>
          </a:ln>
          <a:effectLst/>
        </p:spPr>
        <p:txBody>
          <a:bodyPr wrap="none">
            <a:prstTxWarp prst="textNoShape">
              <a:avLst/>
            </a:prstTxWarp>
            <a:spAutoFit/>
          </a:bodyPr>
          <a:lstStyle/>
          <a:p>
            <a:r>
              <a:rPr lang="en-US" sz="2000" dirty="0">
                <a:solidFill>
                  <a:srgbClr val="5B98D2"/>
                </a:solidFill>
              </a:rPr>
              <a:t>low dipole density</a:t>
            </a:r>
          </a:p>
        </p:txBody>
      </p:sp>
      <p:sp>
        <p:nvSpPr>
          <p:cNvPr id="134288" name="Rectangle 144"/>
          <p:cNvSpPr>
            <a:spLocks noChangeArrowheads="1"/>
          </p:cNvSpPr>
          <p:nvPr/>
        </p:nvSpPr>
        <p:spPr bwMode="auto">
          <a:xfrm>
            <a:off x="5898290" y="6110960"/>
            <a:ext cx="3106738" cy="396875"/>
          </a:xfrm>
          <a:prstGeom prst="rect">
            <a:avLst/>
          </a:prstGeom>
          <a:noFill/>
          <a:ln w="9525">
            <a:noFill/>
            <a:miter lim="800000"/>
            <a:headEnd/>
            <a:tailEnd/>
          </a:ln>
          <a:effectLst/>
        </p:spPr>
        <p:txBody>
          <a:bodyPr wrap="none">
            <a:prstTxWarp prst="textNoShape">
              <a:avLst/>
            </a:prstTxWarp>
            <a:spAutoFit/>
          </a:bodyPr>
          <a:lstStyle/>
          <a:p>
            <a:r>
              <a:rPr lang="en-US" sz="2000"/>
              <a:t>negative interface charge</a:t>
            </a:r>
          </a:p>
        </p:txBody>
      </p:sp>
      <p:sp>
        <p:nvSpPr>
          <p:cNvPr id="134289" name="AutoShape 145"/>
          <p:cNvSpPr>
            <a:spLocks noChangeArrowheads="1"/>
          </p:cNvSpPr>
          <p:nvPr/>
        </p:nvSpPr>
        <p:spPr bwMode="auto">
          <a:xfrm rot="-5400000">
            <a:off x="5421247" y="5846641"/>
            <a:ext cx="420688" cy="581025"/>
          </a:xfrm>
          <a:custGeom>
            <a:avLst/>
            <a:gdLst>
              <a:gd name="G0" fmla="+- 13694 0 0"/>
              <a:gd name="G1" fmla="+- 5016 0 0"/>
              <a:gd name="G2" fmla="+- 12158 0 5016"/>
              <a:gd name="G3" fmla="+- G2 0 5016"/>
              <a:gd name="G4" fmla="*/ G3 32768 32059"/>
              <a:gd name="G5" fmla="*/ G4 1 2"/>
              <a:gd name="G6" fmla="+- 21600 0 13694"/>
              <a:gd name="G7" fmla="*/ G6 5016 6079"/>
              <a:gd name="G8" fmla="+- G7 13694 0"/>
              <a:gd name="T0" fmla="*/ 13694 w 21600"/>
              <a:gd name="T1" fmla="*/ 0 h 21600"/>
              <a:gd name="T2" fmla="*/ 13694 w 21600"/>
              <a:gd name="T3" fmla="*/ 12158 h 21600"/>
              <a:gd name="T4" fmla="*/ 108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3694" y="0"/>
                </a:lnTo>
                <a:lnTo>
                  <a:pt x="13694" y="5016"/>
                </a:lnTo>
                <a:lnTo>
                  <a:pt x="12427" y="5016"/>
                </a:lnTo>
                <a:cubicBezTo>
                  <a:pt x="5564" y="5016"/>
                  <a:pt x="0" y="8214"/>
                  <a:pt x="0" y="12158"/>
                </a:cubicBezTo>
                <a:lnTo>
                  <a:pt x="0" y="21600"/>
                </a:lnTo>
                <a:lnTo>
                  <a:pt x="2173" y="21600"/>
                </a:lnTo>
                <a:lnTo>
                  <a:pt x="2173" y="12158"/>
                </a:lnTo>
                <a:cubicBezTo>
                  <a:pt x="2173" y="9388"/>
                  <a:pt x="6764" y="7142"/>
                  <a:pt x="12427" y="7142"/>
                </a:cubicBezTo>
                <a:lnTo>
                  <a:pt x="13694" y="7142"/>
                </a:lnTo>
                <a:lnTo>
                  <a:pt x="13694" y="12158"/>
                </a:lnTo>
                <a:close/>
              </a:path>
            </a:pathLst>
          </a:custGeom>
          <a:solidFill>
            <a:srgbClr val="5B98D2"/>
          </a:solidFill>
          <a:ln w="19050">
            <a:solidFill>
              <a:schemeClr val="tx1"/>
            </a:solidFill>
            <a:miter lim="800000"/>
            <a:headEnd/>
            <a:tailEnd/>
          </a:ln>
          <a:effectLst/>
        </p:spPr>
        <p:txBody>
          <a:bodyPr wrap="none" anchor="ctr">
            <a:prstTxWarp prst="textNoShape">
              <a:avLst/>
            </a:prstTxWarp>
          </a:bodyPr>
          <a:lstStyle/>
          <a:p>
            <a:endParaRPr lang="en-US"/>
          </a:p>
        </p:txBody>
      </p:sp>
      <p:sp>
        <p:nvSpPr>
          <p:cNvPr id="24" name="Text Box 16"/>
          <p:cNvSpPr txBox="1">
            <a:spLocks noChangeArrowheads="1"/>
          </p:cNvSpPr>
          <p:nvPr/>
        </p:nvSpPr>
        <p:spPr bwMode="auto">
          <a:xfrm flipV="1">
            <a:off x="1167532" y="1331295"/>
            <a:ext cx="2362200" cy="2227262"/>
          </a:xfrm>
          <a:prstGeom prst="rect">
            <a:avLst/>
          </a:prstGeom>
          <a:noFill/>
          <a:ln w="9525">
            <a:noFill/>
            <a:miter lim="800000"/>
            <a:headEnd/>
            <a:tailEnd/>
          </a:ln>
          <a:effectLst/>
        </p:spPr>
        <p:txBody>
          <a:bodyPr>
            <a:prstTxWarp prst="textNoShape">
              <a:avLst/>
            </a:prstTxWarp>
            <a:spAutoFit/>
          </a:bodyPr>
          <a:lstStyle/>
          <a:p>
            <a:pPr eaLnBrk="0" hangingPunct="0"/>
            <a:r>
              <a:rPr lang="en-US" sz="2800">
                <a:latin typeface="Times New Roman" pitchFamily="-65" charset="0"/>
              </a:rPr>
              <a:t>       -	     -</a:t>
            </a:r>
          </a:p>
          <a:p>
            <a:pPr eaLnBrk="0" hangingPunct="0"/>
            <a:r>
              <a:rPr lang="en-US" sz="2800">
                <a:latin typeface="Times New Roman" pitchFamily="-65" charset="0"/>
              </a:rPr>
              <a:t>  -		 -</a:t>
            </a:r>
          </a:p>
          <a:p>
            <a:pPr eaLnBrk="0" hangingPunct="0"/>
            <a:r>
              <a:rPr lang="en-US" sz="2800">
                <a:latin typeface="Times New Roman" pitchFamily="-65" charset="0"/>
              </a:rPr>
              <a:t> -		  -</a:t>
            </a:r>
          </a:p>
          <a:p>
            <a:pPr eaLnBrk="0" hangingPunct="0"/>
            <a:r>
              <a:rPr lang="en-US" sz="2800">
                <a:latin typeface="Times New Roman" pitchFamily="-65" charset="0"/>
              </a:rPr>
              <a:t>  -		 -</a:t>
            </a:r>
          </a:p>
          <a:p>
            <a:pPr eaLnBrk="0" hangingPunct="0"/>
            <a:r>
              <a:rPr lang="en-US" sz="2800">
                <a:latin typeface="Times New Roman" pitchFamily="-65" charset="0"/>
              </a:rPr>
              <a:t>        -	      -</a:t>
            </a:r>
          </a:p>
        </p:txBody>
      </p:sp>
      <p:sp>
        <p:nvSpPr>
          <p:cNvPr id="25" name="Oval 17" descr="Newsprint"/>
          <p:cNvSpPr>
            <a:spLocks noChangeArrowheads="1"/>
          </p:cNvSpPr>
          <p:nvPr/>
        </p:nvSpPr>
        <p:spPr bwMode="auto">
          <a:xfrm flipV="1">
            <a:off x="1496145" y="1559895"/>
            <a:ext cx="1676400" cy="1676400"/>
          </a:xfrm>
          <a:prstGeom prst="ellipse">
            <a:avLst/>
          </a:prstGeom>
          <a:blipFill dpi="0" rotWithShape="0">
            <a:blip r:embed="rId2"/>
            <a:srcRect/>
            <a:tile tx="0" ty="0" sx="100000" sy="100000" flip="none" algn="tl"/>
          </a:blipFill>
          <a:ln w="9525">
            <a:noFill/>
            <a:round/>
            <a:headEnd/>
            <a:tailEnd/>
          </a:ln>
          <a:effectLst/>
        </p:spPr>
        <p:txBody>
          <a:bodyPr wrap="none" anchor="ctr">
            <a:prstTxWarp prst="textNoShape">
              <a:avLst/>
            </a:prstTxWarp>
          </a:bodyPr>
          <a:lstStyle/>
          <a:p>
            <a:endParaRPr lang="en-US"/>
          </a:p>
        </p:txBody>
      </p:sp>
      <p:sp>
        <p:nvSpPr>
          <p:cNvPr id="26" name="Oval 18"/>
          <p:cNvSpPr>
            <a:spLocks noChangeArrowheads="1"/>
          </p:cNvSpPr>
          <p:nvPr/>
        </p:nvSpPr>
        <p:spPr bwMode="auto">
          <a:xfrm flipV="1">
            <a:off x="1927945" y="2245695"/>
            <a:ext cx="228600" cy="228600"/>
          </a:xfrm>
          <a:prstGeom prst="ellipse">
            <a:avLst/>
          </a:prstGeom>
          <a:solidFill>
            <a:schemeClr val="tx1"/>
          </a:solidFill>
          <a:ln w="9525">
            <a:solidFill>
              <a:schemeClr val="tx1"/>
            </a:solidFill>
            <a:round/>
            <a:headEnd/>
            <a:tailEnd/>
          </a:ln>
          <a:effectLst/>
        </p:spPr>
        <p:txBody>
          <a:bodyPr wrap="none" anchor="ctr">
            <a:prstTxWarp prst="textNoShape">
              <a:avLst/>
            </a:prstTxWarp>
          </a:bodyPr>
          <a:lstStyle/>
          <a:p>
            <a:endParaRPr lang="en-US"/>
          </a:p>
        </p:txBody>
      </p:sp>
      <p:sp>
        <p:nvSpPr>
          <p:cNvPr id="27" name="Text Box 19"/>
          <p:cNvSpPr txBox="1">
            <a:spLocks noChangeArrowheads="1"/>
          </p:cNvSpPr>
          <p:nvPr/>
        </p:nvSpPr>
        <p:spPr bwMode="auto">
          <a:xfrm flipV="1">
            <a:off x="1762845" y="2320307"/>
            <a:ext cx="600075" cy="396875"/>
          </a:xfrm>
          <a:prstGeom prst="rect">
            <a:avLst/>
          </a:prstGeom>
          <a:noFill/>
          <a:ln w="9525">
            <a:noFill/>
            <a:miter lim="800000"/>
            <a:headEnd/>
            <a:tailEnd/>
          </a:ln>
          <a:effectLst/>
        </p:spPr>
        <p:txBody>
          <a:bodyPr wrap="none">
            <a:prstTxWarp prst="textNoShape">
              <a:avLst/>
            </a:prstTxWarp>
            <a:spAutoFit/>
          </a:bodyPr>
          <a:lstStyle/>
          <a:p>
            <a:pPr eaLnBrk="0" hangingPunct="0"/>
            <a:r>
              <a:rPr lang="en-US" sz="2000" b="1">
                <a:latin typeface="Times New Roman" pitchFamily="-65" charset="0"/>
              </a:rPr>
              <a:t>+  +</a:t>
            </a:r>
          </a:p>
        </p:txBody>
      </p:sp>
      <p:sp>
        <p:nvSpPr>
          <p:cNvPr id="28" name="Text Box 20"/>
          <p:cNvSpPr txBox="1">
            <a:spLocks noChangeArrowheads="1"/>
          </p:cNvSpPr>
          <p:nvPr/>
        </p:nvSpPr>
        <p:spPr bwMode="auto">
          <a:xfrm flipV="1">
            <a:off x="1775545" y="1966295"/>
            <a:ext cx="600075" cy="396875"/>
          </a:xfrm>
          <a:prstGeom prst="rect">
            <a:avLst/>
          </a:prstGeom>
          <a:noFill/>
          <a:ln w="9525">
            <a:noFill/>
            <a:miter lim="800000"/>
            <a:headEnd/>
            <a:tailEnd/>
          </a:ln>
          <a:effectLst/>
        </p:spPr>
        <p:txBody>
          <a:bodyPr wrap="none">
            <a:prstTxWarp prst="textNoShape">
              <a:avLst/>
            </a:prstTxWarp>
            <a:spAutoFit/>
          </a:bodyPr>
          <a:lstStyle/>
          <a:p>
            <a:pPr eaLnBrk="0" hangingPunct="0"/>
            <a:r>
              <a:rPr lang="en-US" sz="2000" b="1">
                <a:latin typeface="Times New Roman" pitchFamily="-65" charset="0"/>
              </a:rPr>
              <a:t>+  +</a:t>
            </a:r>
          </a:p>
        </p:txBody>
      </p:sp>
      <p:sp>
        <p:nvSpPr>
          <p:cNvPr id="29" name="Text Box 21"/>
          <p:cNvSpPr txBox="1">
            <a:spLocks noChangeArrowheads="1"/>
          </p:cNvSpPr>
          <p:nvPr/>
        </p:nvSpPr>
        <p:spPr bwMode="auto">
          <a:xfrm flipV="1">
            <a:off x="1661245" y="2140920"/>
            <a:ext cx="790575" cy="396875"/>
          </a:xfrm>
          <a:prstGeom prst="rect">
            <a:avLst/>
          </a:prstGeom>
          <a:noFill/>
          <a:ln w="9525">
            <a:noFill/>
            <a:miter lim="800000"/>
            <a:headEnd/>
            <a:tailEnd/>
          </a:ln>
          <a:effectLst/>
        </p:spPr>
        <p:txBody>
          <a:bodyPr wrap="none">
            <a:prstTxWarp prst="textNoShape">
              <a:avLst/>
            </a:prstTxWarp>
            <a:spAutoFit/>
          </a:bodyPr>
          <a:lstStyle/>
          <a:p>
            <a:pPr eaLnBrk="0" hangingPunct="0"/>
            <a:r>
              <a:rPr lang="en-US" sz="2000" b="1">
                <a:latin typeface="Times New Roman" pitchFamily="-65" charset="0"/>
              </a:rPr>
              <a:t>+     +</a:t>
            </a:r>
          </a:p>
        </p:txBody>
      </p:sp>
      <p:sp>
        <p:nvSpPr>
          <p:cNvPr id="30" name="Oval 22"/>
          <p:cNvSpPr>
            <a:spLocks noChangeArrowheads="1"/>
          </p:cNvSpPr>
          <p:nvPr/>
        </p:nvSpPr>
        <p:spPr bwMode="auto">
          <a:xfrm flipV="1">
            <a:off x="1232620" y="1607520"/>
            <a:ext cx="1611312" cy="1595437"/>
          </a:xfrm>
          <a:prstGeom prst="ellipse">
            <a:avLst/>
          </a:prstGeom>
          <a:noFill/>
          <a:ln w="12700">
            <a:solidFill>
              <a:schemeClr val="tx1"/>
            </a:solidFill>
            <a:prstDash val="sysDot"/>
            <a:round/>
            <a:headEnd/>
            <a:tailEnd/>
          </a:ln>
          <a:effectLst/>
        </p:spPr>
        <p:txBody>
          <a:bodyPr wrap="none" anchor="ctr">
            <a:prstTxWarp prst="textNoShape">
              <a:avLst/>
            </a:prstTxWarp>
          </a:bodyPr>
          <a:lstStyle/>
          <a:p>
            <a:endParaRPr lang="en-US"/>
          </a:p>
        </p:txBody>
      </p:sp>
      <p:sp>
        <p:nvSpPr>
          <p:cNvPr id="31" name="AutoShape 23"/>
          <p:cNvSpPr>
            <a:spLocks noChangeArrowheads="1"/>
          </p:cNvSpPr>
          <p:nvPr/>
        </p:nvSpPr>
        <p:spPr bwMode="auto">
          <a:xfrm rot="16200000">
            <a:off x="2102570" y="978870"/>
            <a:ext cx="188912" cy="550862"/>
          </a:xfrm>
          <a:prstGeom prst="upDownArrow">
            <a:avLst>
              <a:gd name="adj1" fmla="val 50000"/>
              <a:gd name="adj2" fmla="val 58319"/>
            </a:avLst>
          </a:prstGeom>
          <a:solidFill>
            <a:srgbClr val="5B98D2"/>
          </a:solidFill>
          <a:ln w="19050">
            <a:solidFill>
              <a:schemeClr val="tx1"/>
            </a:solidFill>
            <a:miter lim="800000"/>
            <a:headEnd/>
            <a:tailEnd/>
          </a:ln>
          <a:effectLst/>
        </p:spPr>
        <p:txBody>
          <a:bodyPr wrap="none" anchor="ctr">
            <a:prstTxWarp prst="textNoShape">
              <a:avLst/>
            </a:prstTxWarp>
          </a:bodyPr>
          <a:lstStyle/>
          <a:p>
            <a:endParaRPr lang="en-US"/>
          </a:p>
        </p:txBody>
      </p:sp>
      <p:sp>
        <p:nvSpPr>
          <p:cNvPr id="32" name="Line 143"/>
          <p:cNvSpPr>
            <a:spLocks noChangeShapeType="1"/>
          </p:cNvSpPr>
          <p:nvPr/>
        </p:nvSpPr>
        <p:spPr bwMode="auto">
          <a:xfrm flipH="1">
            <a:off x="1232620" y="3483945"/>
            <a:ext cx="1214437" cy="0"/>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34" name="Line 143"/>
          <p:cNvSpPr>
            <a:spLocks noChangeShapeType="1"/>
          </p:cNvSpPr>
          <p:nvPr/>
        </p:nvSpPr>
        <p:spPr bwMode="auto">
          <a:xfrm flipH="1">
            <a:off x="1923181" y="2965890"/>
            <a:ext cx="376237" cy="0"/>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pic>
        <p:nvPicPr>
          <p:cNvPr id="35" name="Picture 34"/>
          <p:cNvPicPr>
            <a:picLocks noChangeAspect="1"/>
          </p:cNvPicPr>
          <p:nvPr/>
        </p:nvPicPr>
        <p:blipFill>
          <a:blip r:embed="rId3"/>
          <a:stretch>
            <a:fillRect/>
          </a:stretch>
        </p:blipFill>
        <p:spPr>
          <a:xfrm>
            <a:off x="700627" y="2193057"/>
            <a:ext cx="382270" cy="257810"/>
          </a:xfrm>
          <a:prstGeom prst="rect">
            <a:avLst/>
          </a:prstGeom>
        </p:spPr>
      </p:pic>
      <p:pic>
        <p:nvPicPr>
          <p:cNvPr id="36" name="Picture 35"/>
          <p:cNvPicPr>
            <a:picLocks noChangeAspect="1"/>
          </p:cNvPicPr>
          <p:nvPr/>
        </p:nvPicPr>
        <p:blipFill>
          <a:blip r:embed="rId4"/>
          <a:stretch>
            <a:fillRect/>
          </a:stretch>
        </p:blipFill>
        <p:spPr>
          <a:xfrm>
            <a:off x="3432847" y="2193057"/>
            <a:ext cx="373380" cy="240030"/>
          </a:xfrm>
          <a:prstGeom prst="rect">
            <a:avLst/>
          </a:prstGeom>
        </p:spPr>
      </p:pic>
      <p:pic>
        <p:nvPicPr>
          <p:cNvPr id="37" name="Picture 36"/>
          <p:cNvPicPr>
            <a:picLocks noChangeAspect="1"/>
          </p:cNvPicPr>
          <p:nvPr/>
        </p:nvPicPr>
        <p:blipFill>
          <a:blip r:embed="rId5"/>
          <a:stretch>
            <a:fillRect/>
          </a:stretch>
        </p:blipFill>
        <p:spPr>
          <a:xfrm>
            <a:off x="2066737" y="2648427"/>
            <a:ext cx="222250" cy="302260"/>
          </a:xfrm>
          <a:prstGeom prst="rect">
            <a:avLst/>
          </a:prstGeom>
        </p:spPr>
      </p:pic>
      <p:pic>
        <p:nvPicPr>
          <p:cNvPr id="38" name="Picture 37"/>
          <p:cNvPicPr>
            <a:picLocks noChangeAspect="1"/>
          </p:cNvPicPr>
          <p:nvPr/>
        </p:nvPicPr>
        <p:blipFill>
          <a:blip r:embed="rId6"/>
          <a:stretch>
            <a:fillRect/>
          </a:stretch>
        </p:blipFill>
        <p:spPr>
          <a:xfrm>
            <a:off x="2522107" y="3331482"/>
            <a:ext cx="240030" cy="320040"/>
          </a:xfrm>
          <a:prstGeom prst="rect">
            <a:avLst/>
          </a:prstGeom>
        </p:spPr>
      </p:pic>
      <p:pic>
        <p:nvPicPr>
          <p:cNvPr id="39" name="Picture 38"/>
          <p:cNvPicPr>
            <a:picLocks noChangeAspect="1"/>
          </p:cNvPicPr>
          <p:nvPr/>
        </p:nvPicPr>
        <p:blipFill>
          <a:blip r:embed="rId7"/>
          <a:stretch>
            <a:fillRect/>
          </a:stretch>
        </p:blipFill>
        <p:spPr>
          <a:xfrm>
            <a:off x="2142632" y="978737"/>
            <a:ext cx="168910" cy="151130"/>
          </a:xfrm>
          <a:prstGeom prst="rect">
            <a:avLst/>
          </a:prstGeom>
        </p:spPr>
      </p:pic>
      <p:pic>
        <p:nvPicPr>
          <p:cNvPr id="2" name="Picture 1"/>
          <p:cNvPicPr>
            <a:picLocks noChangeAspect="1"/>
          </p:cNvPicPr>
          <p:nvPr/>
        </p:nvPicPr>
        <p:blipFill>
          <a:blip r:embed="rId8"/>
          <a:stretch>
            <a:fillRect/>
          </a:stretch>
        </p:blipFill>
        <p:spPr>
          <a:xfrm>
            <a:off x="4723790" y="1986995"/>
            <a:ext cx="3238500" cy="558800"/>
          </a:xfrm>
          <a:prstGeom prst="rect">
            <a:avLst/>
          </a:prstGeom>
        </p:spPr>
      </p:pic>
      <p:pic>
        <p:nvPicPr>
          <p:cNvPr id="5" name="Picture 4"/>
          <p:cNvPicPr>
            <a:picLocks noChangeAspect="1"/>
          </p:cNvPicPr>
          <p:nvPr/>
        </p:nvPicPr>
        <p:blipFill>
          <a:blip r:embed="rId9"/>
          <a:stretch>
            <a:fillRect/>
          </a:stretch>
        </p:blipFill>
        <p:spPr>
          <a:xfrm>
            <a:off x="5786320" y="4036160"/>
            <a:ext cx="2604628" cy="1821480"/>
          </a:xfrm>
          <a:prstGeom prst="rect">
            <a:avLst/>
          </a:prstGeom>
        </p:spPr>
      </p:pic>
      <p:pic>
        <p:nvPicPr>
          <p:cNvPr id="7" name="Picture 6"/>
          <p:cNvPicPr>
            <a:picLocks noChangeAspect="1"/>
          </p:cNvPicPr>
          <p:nvPr/>
        </p:nvPicPr>
        <p:blipFill>
          <a:blip r:embed="rId10"/>
          <a:stretch>
            <a:fillRect/>
          </a:stretch>
        </p:blipFill>
        <p:spPr>
          <a:xfrm>
            <a:off x="2674625" y="4263845"/>
            <a:ext cx="2611374" cy="1445895"/>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ChangeArrowheads="1"/>
          </p:cNvSpPr>
          <p:nvPr/>
        </p:nvSpPr>
        <p:spPr bwMode="auto">
          <a:xfrm>
            <a:off x="1689100" y="849313"/>
            <a:ext cx="228600" cy="1593850"/>
          </a:xfrm>
          <a:prstGeom prst="rect">
            <a:avLst/>
          </a:prstGeom>
          <a:solidFill>
            <a:schemeClr val="bg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4803" name="Rectangle 3"/>
          <p:cNvSpPr>
            <a:spLocks noChangeArrowheads="1"/>
          </p:cNvSpPr>
          <p:nvPr/>
        </p:nvSpPr>
        <p:spPr bwMode="auto">
          <a:xfrm>
            <a:off x="3206750" y="849313"/>
            <a:ext cx="228600" cy="1593850"/>
          </a:xfrm>
          <a:prstGeom prst="rect">
            <a:avLst/>
          </a:prstGeom>
          <a:solidFill>
            <a:schemeClr val="bg1"/>
          </a:solidFill>
          <a:ln w="9525">
            <a:solidFill>
              <a:schemeClr val="tx1"/>
            </a:solidFill>
            <a:miter lim="800000"/>
            <a:headEnd/>
            <a:tailEnd/>
          </a:ln>
          <a:effectLst/>
        </p:spPr>
        <p:txBody>
          <a:bodyPr wrap="none" anchor="ctr">
            <a:prstTxWarp prst="textNoShape">
              <a:avLst/>
            </a:prstTxWarp>
          </a:bodyPr>
          <a:lstStyle/>
          <a:p>
            <a:endParaRPr lang="en-US"/>
          </a:p>
        </p:txBody>
      </p:sp>
      <p:grpSp>
        <p:nvGrpSpPr>
          <p:cNvPr id="204805" name="Group 5"/>
          <p:cNvGrpSpPr>
            <a:grpSpLocks/>
          </p:cNvGrpSpPr>
          <p:nvPr/>
        </p:nvGrpSpPr>
        <p:grpSpPr bwMode="auto">
          <a:xfrm>
            <a:off x="1689100" y="2746375"/>
            <a:ext cx="1746250" cy="1744663"/>
            <a:chOff x="1350" y="1586"/>
            <a:chExt cx="1100" cy="2152"/>
          </a:xfrm>
        </p:grpSpPr>
        <p:sp>
          <p:nvSpPr>
            <p:cNvPr id="204806" name="Line 6"/>
            <p:cNvSpPr>
              <a:spLocks noChangeShapeType="1"/>
            </p:cNvSpPr>
            <p:nvPr/>
          </p:nvSpPr>
          <p:spPr bwMode="auto">
            <a:xfrm>
              <a:off x="1350" y="1586"/>
              <a:ext cx="0" cy="2152"/>
            </a:xfrm>
            <a:prstGeom prst="line">
              <a:avLst/>
            </a:prstGeom>
            <a:noFill/>
            <a:ln w="9525">
              <a:solidFill>
                <a:schemeClr val="tx1"/>
              </a:solidFill>
              <a:prstDash val="dash"/>
              <a:round/>
              <a:headEnd/>
              <a:tailEnd/>
            </a:ln>
            <a:effectLst/>
          </p:spPr>
          <p:txBody>
            <a:bodyPr>
              <a:prstTxWarp prst="textNoShape">
                <a:avLst/>
              </a:prstTxWarp>
            </a:bodyPr>
            <a:lstStyle/>
            <a:p>
              <a:endParaRPr lang="en-US"/>
            </a:p>
          </p:txBody>
        </p:sp>
        <p:sp>
          <p:nvSpPr>
            <p:cNvPr id="204807" name="Line 7"/>
            <p:cNvSpPr>
              <a:spLocks noChangeShapeType="1"/>
            </p:cNvSpPr>
            <p:nvPr/>
          </p:nvSpPr>
          <p:spPr bwMode="auto">
            <a:xfrm>
              <a:off x="1494" y="1586"/>
              <a:ext cx="0" cy="2152"/>
            </a:xfrm>
            <a:prstGeom prst="line">
              <a:avLst/>
            </a:prstGeom>
            <a:noFill/>
            <a:ln w="9525">
              <a:solidFill>
                <a:schemeClr val="tx1"/>
              </a:solidFill>
              <a:prstDash val="dash"/>
              <a:round/>
              <a:headEnd/>
              <a:tailEnd/>
            </a:ln>
            <a:effectLst/>
          </p:spPr>
          <p:txBody>
            <a:bodyPr>
              <a:prstTxWarp prst="textNoShape">
                <a:avLst/>
              </a:prstTxWarp>
            </a:bodyPr>
            <a:lstStyle/>
            <a:p>
              <a:endParaRPr lang="en-US"/>
            </a:p>
          </p:txBody>
        </p:sp>
        <p:sp>
          <p:nvSpPr>
            <p:cNvPr id="204808" name="Line 8"/>
            <p:cNvSpPr>
              <a:spLocks noChangeShapeType="1"/>
            </p:cNvSpPr>
            <p:nvPr/>
          </p:nvSpPr>
          <p:spPr bwMode="auto">
            <a:xfrm>
              <a:off x="2306" y="1586"/>
              <a:ext cx="0" cy="2152"/>
            </a:xfrm>
            <a:prstGeom prst="line">
              <a:avLst/>
            </a:prstGeom>
            <a:noFill/>
            <a:ln w="9525">
              <a:solidFill>
                <a:schemeClr val="tx1"/>
              </a:solidFill>
              <a:prstDash val="dash"/>
              <a:round/>
              <a:headEnd/>
              <a:tailEnd/>
            </a:ln>
            <a:effectLst/>
          </p:spPr>
          <p:txBody>
            <a:bodyPr>
              <a:prstTxWarp prst="textNoShape">
                <a:avLst/>
              </a:prstTxWarp>
            </a:bodyPr>
            <a:lstStyle/>
            <a:p>
              <a:endParaRPr lang="en-US"/>
            </a:p>
          </p:txBody>
        </p:sp>
        <p:sp>
          <p:nvSpPr>
            <p:cNvPr id="204809" name="Line 9"/>
            <p:cNvSpPr>
              <a:spLocks noChangeShapeType="1"/>
            </p:cNvSpPr>
            <p:nvPr/>
          </p:nvSpPr>
          <p:spPr bwMode="auto">
            <a:xfrm>
              <a:off x="2450" y="1586"/>
              <a:ext cx="0" cy="2152"/>
            </a:xfrm>
            <a:prstGeom prst="line">
              <a:avLst/>
            </a:prstGeom>
            <a:noFill/>
            <a:ln w="9525">
              <a:solidFill>
                <a:schemeClr val="tx1"/>
              </a:solidFill>
              <a:prstDash val="dash"/>
              <a:round/>
              <a:headEnd/>
              <a:tailEnd/>
            </a:ln>
            <a:effectLst/>
          </p:spPr>
          <p:txBody>
            <a:bodyPr>
              <a:prstTxWarp prst="textNoShape">
                <a:avLst/>
              </a:prstTxWarp>
            </a:bodyPr>
            <a:lstStyle/>
            <a:p>
              <a:endParaRPr lang="en-US"/>
            </a:p>
          </p:txBody>
        </p:sp>
      </p:grpSp>
      <p:sp>
        <p:nvSpPr>
          <p:cNvPr id="204810" name="Line 10"/>
          <p:cNvSpPr>
            <a:spLocks noChangeShapeType="1"/>
          </p:cNvSpPr>
          <p:nvPr/>
        </p:nvSpPr>
        <p:spPr bwMode="auto">
          <a:xfrm>
            <a:off x="930275" y="3505200"/>
            <a:ext cx="3490913"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04815" name="Line 15"/>
          <p:cNvSpPr>
            <a:spLocks noChangeShapeType="1"/>
          </p:cNvSpPr>
          <p:nvPr/>
        </p:nvSpPr>
        <p:spPr bwMode="auto">
          <a:xfrm flipH="1">
            <a:off x="1309688" y="1608138"/>
            <a:ext cx="379412"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204816" name="Oval 16"/>
          <p:cNvSpPr>
            <a:spLocks noChangeArrowheads="1"/>
          </p:cNvSpPr>
          <p:nvPr/>
        </p:nvSpPr>
        <p:spPr bwMode="auto">
          <a:xfrm>
            <a:off x="1233488" y="1565275"/>
            <a:ext cx="76200" cy="76200"/>
          </a:xfrm>
          <a:prstGeom prst="ellipse">
            <a:avLst/>
          </a:prstGeom>
          <a:solidFill>
            <a:schemeClr val="tx1"/>
          </a:solidFill>
          <a:ln w="9525">
            <a:solidFill>
              <a:schemeClr val="tx1"/>
            </a:solidFill>
            <a:round/>
            <a:headEnd/>
            <a:tailEnd/>
          </a:ln>
          <a:effectLst/>
        </p:spPr>
        <p:txBody>
          <a:bodyPr wrap="none" anchor="ctr">
            <a:prstTxWarp prst="textNoShape">
              <a:avLst/>
            </a:prstTxWarp>
          </a:bodyPr>
          <a:lstStyle/>
          <a:p>
            <a:endParaRPr lang="en-US"/>
          </a:p>
        </p:txBody>
      </p:sp>
      <p:sp>
        <p:nvSpPr>
          <p:cNvPr id="204817" name="Oval 17"/>
          <p:cNvSpPr>
            <a:spLocks noChangeArrowheads="1"/>
          </p:cNvSpPr>
          <p:nvPr/>
        </p:nvSpPr>
        <p:spPr bwMode="auto">
          <a:xfrm>
            <a:off x="3798888" y="1573213"/>
            <a:ext cx="76200" cy="76200"/>
          </a:xfrm>
          <a:prstGeom prst="ellipse">
            <a:avLst/>
          </a:prstGeom>
          <a:solidFill>
            <a:schemeClr val="tx1"/>
          </a:solidFill>
          <a:ln w="9525">
            <a:solidFill>
              <a:schemeClr val="tx1"/>
            </a:solidFill>
            <a:round/>
            <a:headEnd/>
            <a:tailEnd/>
          </a:ln>
          <a:effectLst/>
        </p:spPr>
        <p:txBody>
          <a:bodyPr wrap="none" anchor="ctr">
            <a:prstTxWarp prst="textNoShape">
              <a:avLst/>
            </a:prstTxWarp>
          </a:bodyPr>
          <a:lstStyle/>
          <a:p>
            <a:endParaRPr lang="en-US"/>
          </a:p>
        </p:txBody>
      </p:sp>
      <p:sp>
        <p:nvSpPr>
          <p:cNvPr id="204818" name="Line 18"/>
          <p:cNvSpPr>
            <a:spLocks noChangeShapeType="1"/>
          </p:cNvSpPr>
          <p:nvPr/>
        </p:nvSpPr>
        <p:spPr bwMode="auto">
          <a:xfrm flipH="1">
            <a:off x="3435350" y="1608138"/>
            <a:ext cx="379413"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204819" name="Line 19"/>
          <p:cNvSpPr>
            <a:spLocks noChangeShapeType="1"/>
          </p:cNvSpPr>
          <p:nvPr/>
        </p:nvSpPr>
        <p:spPr bwMode="auto">
          <a:xfrm>
            <a:off x="1309688" y="3505200"/>
            <a:ext cx="379412" cy="0"/>
          </a:xfrm>
          <a:prstGeom prst="line">
            <a:avLst/>
          </a:prstGeom>
          <a:noFill/>
          <a:ln w="28575">
            <a:solidFill>
              <a:srgbClr val="5B98D2"/>
            </a:solidFill>
            <a:round/>
            <a:headEnd/>
            <a:tailEnd/>
          </a:ln>
          <a:effectLst/>
        </p:spPr>
        <p:txBody>
          <a:bodyPr>
            <a:prstTxWarp prst="textNoShape">
              <a:avLst/>
            </a:prstTxWarp>
          </a:bodyPr>
          <a:lstStyle/>
          <a:p>
            <a:endParaRPr lang="en-US"/>
          </a:p>
        </p:txBody>
      </p:sp>
      <p:sp>
        <p:nvSpPr>
          <p:cNvPr id="204820" name="Line 20"/>
          <p:cNvSpPr>
            <a:spLocks noChangeShapeType="1"/>
          </p:cNvSpPr>
          <p:nvPr/>
        </p:nvSpPr>
        <p:spPr bwMode="auto">
          <a:xfrm>
            <a:off x="1917700" y="3505200"/>
            <a:ext cx="74613" cy="0"/>
          </a:xfrm>
          <a:prstGeom prst="line">
            <a:avLst/>
          </a:prstGeom>
          <a:noFill/>
          <a:ln w="28575">
            <a:solidFill>
              <a:srgbClr val="5B98D2"/>
            </a:solidFill>
            <a:round/>
            <a:headEnd/>
            <a:tailEnd/>
          </a:ln>
          <a:effectLst/>
        </p:spPr>
        <p:txBody>
          <a:bodyPr>
            <a:prstTxWarp prst="textNoShape">
              <a:avLst/>
            </a:prstTxWarp>
          </a:bodyPr>
          <a:lstStyle/>
          <a:p>
            <a:endParaRPr lang="en-US"/>
          </a:p>
        </p:txBody>
      </p:sp>
      <p:sp>
        <p:nvSpPr>
          <p:cNvPr id="204821" name="Line 21"/>
          <p:cNvSpPr>
            <a:spLocks noChangeShapeType="1"/>
          </p:cNvSpPr>
          <p:nvPr/>
        </p:nvSpPr>
        <p:spPr bwMode="auto">
          <a:xfrm>
            <a:off x="3435350" y="3505200"/>
            <a:ext cx="379413" cy="0"/>
          </a:xfrm>
          <a:prstGeom prst="line">
            <a:avLst/>
          </a:prstGeom>
          <a:noFill/>
          <a:ln w="28575">
            <a:solidFill>
              <a:srgbClr val="5B98D2"/>
            </a:solidFill>
            <a:round/>
            <a:headEnd/>
            <a:tailEnd/>
          </a:ln>
          <a:effectLst/>
        </p:spPr>
        <p:txBody>
          <a:bodyPr>
            <a:prstTxWarp prst="textNoShape">
              <a:avLst/>
            </a:prstTxWarp>
          </a:bodyPr>
          <a:lstStyle/>
          <a:p>
            <a:endParaRPr lang="en-US"/>
          </a:p>
        </p:txBody>
      </p:sp>
      <p:sp>
        <p:nvSpPr>
          <p:cNvPr id="204822" name="Line 22"/>
          <p:cNvSpPr>
            <a:spLocks noChangeShapeType="1"/>
          </p:cNvSpPr>
          <p:nvPr/>
        </p:nvSpPr>
        <p:spPr bwMode="auto">
          <a:xfrm>
            <a:off x="1689100" y="3960813"/>
            <a:ext cx="228600" cy="0"/>
          </a:xfrm>
          <a:prstGeom prst="line">
            <a:avLst/>
          </a:prstGeom>
          <a:noFill/>
          <a:ln w="28575">
            <a:solidFill>
              <a:srgbClr val="5B98D2"/>
            </a:solidFill>
            <a:round/>
            <a:headEnd/>
            <a:tailEnd/>
          </a:ln>
          <a:effectLst/>
        </p:spPr>
        <p:txBody>
          <a:bodyPr>
            <a:prstTxWarp prst="textNoShape">
              <a:avLst/>
            </a:prstTxWarp>
          </a:bodyPr>
          <a:lstStyle/>
          <a:p>
            <a:endParaRPr lang="en-US"/>
          </a:p>
        </p:txBody>
      </p:sp>
      <p:sp>
        <p:nvSpPr>
          <p:cNvPr id="204823" name="Line 23"/>
          <p:cNvSpPr>
            <a:spLocks noChangeShapeType="1"/>
          </p:cNvSpPr>
          <p:nvPr/>
        </p:nvSpPr>
        <p:spPr bwMode="auto">
          <a:xfrm flipV="1">
            <a:off x="1916113" y="3505200"/>
            <a:ext cx="1587" cy="455613"/>
          </a:xfrm>
          <a:prstGeom prst="line">
            <a:avLst/>
          </a:prstGeom>
          <a:noFill/>
          <a:ln w="28575">
            <a:solidFill>
              <a:srgbClr val="5B98D2"/>
            </a:solidFill>
            <a:round/>
            <a:headEnd/>
            <a:tailEnd/>
          </a:ln>
          <a:effectLst/>
        </p:spPr>
        <p:txBody>
          <a:bodyPr>
            <a:prstTxWarp prst="textNoShape">
              <a:avLst/>
            </a:prstTxWarp>
          </a:bodyPr>
          <a:lstStyle/>
          <a:p>
            <a:endParaRPr lang="en-US"/>
          </a:p>
        </p:txBody>
      </p:sp>
      <p:sp>
        <p:nvSpPr>
          <p:cNvPr id="204824" name="Line 24"/>
          <p:cNvSpPr>
            <a:spLocks noChangeShapeType="1"/>
          </p:cNvSpPr>
          <p:nvPr/>
        </p:nvSpPr>
        <p:spPr bwMode="auto">
          <a:xfrm flipV="1">
            <a:off x="1689100" y="3505200"/>
            <a:ext cx="1588" cy="455613"/>
          </a:xfrm>
          <a:prstGeom prst="line">
            <a:avLst/>
          </a:prstGeom>
          <a:noFill/>
          <a:ln w="28575">
            <a:solidFill>
              <a:srgbClr val="5B98D2"/>
            </a:solidFill>
            <a:round/>
            <a:headEnd/>
            <a:tailEnd/>
          </a:ln>
          <a:effectLst/>
        </p:spPr>
        <p:txBody>
          <a:bodyPr>
            <a:prstTxWarp prst="textNoShape">
              <a:avLst/>
            </a:prstTxWarp>
          </a:bodyPr>
          <a:lstStyle/>
          <a:p>
            <a:endParaRPr lang="en-US"/>
          </a:p>
        </p:txBody>
      </p:sp>
      <p:sp>
        <p:nvSpPr>
          <p:cNvPr id="204825" name="Line 25"/>
          <p:cNvSpPr>
            <a:spLocks noChangeShapeType="1"/>
          </p:cNvSpPr>
          <p:nvPr/>
        </p:nvSpPr>
        <p:spPr bwMode="auto">
          <a:xfrm flipV="1">
            <a:off x="3206750" y="3049588"/>
            <a:ext cx="1588" cy="455612"/>
          </a:xfrm>
          <a:prstGeom prst="line">
            <a:avLst/>
          </a:prstGeom>
          <a:noFill/>
          <a:ln w="28575">
            <a:solidFill>
              <a:srgbClr val="5B98D2"/>
            </a:solidFill>
            <a:round/>
            <a:headEnd/>
            <a:tailEnd/>
          </a:ln>
          <a:effectLst/>
        </p:spPr>
        <p:txBody>
          <a:bodyPr>
            <a:prstTxWarp prst="textNoShape">
              <a:avLst/>
            </a:prstTxWarp>
          </a:bodyPr>
          <a:lstStyle/>
          <a:p>
            <a:endParaRPr lang="en-US"/>
          </a:p>
        </p:txBody>
      </p:sp>
      <p:sp>
        <p:nvSpPr>
          <p:cNvPr id="204826" name="Line 26"/>
          <p:cNvSpPr>
            <a:spLocks noChangeShapeType="1"/>
          </p:cNvSpPr>
          <p:nvPr/>
        </p:nvSpPr>
        <p:spPr bwMode="auto">
          <a:xfrm flipV="1">
            <a:off x="3435350" y="3049588"/>
            <a:ext cx="1588" cy="455612"/>
          </a:xfrm>
          <a:prstGeom prst="line">
            <a:avLst/>
          </a:prstGeom>
          <a:noFill/>
          <a:ln w="28575">
            <a:solidFill>
              <a:srgbClr val="5B98D2"/>
            </a:solidFill>
            <a:round/>
            <a:headEnd/>
            <a:tailEnd/>
          </a:ln>
          <a:effectLst/>
        </p:spPr>
        <p:txBody>
          <a:bodyPr>
            <a:prstTxWarp prst="textNoShape">
              <a:avLst/>
            </a:prstTxWarp>
          </a:bodyPr>
          <a:lstStyle/>
          <a:p>
            <a:endParaRPr lang="en-US"/>
          </a:p>
        </p:txBody>
      </p:sp>
      <p:sp>
        <p:nvSpPr>
          <p:cNvPr id="204827" name="Line 27"/>
          <p:cNvSpPr>
            <a:spLocks noChangeShapeType="1"/>
          </p:cNvSpPr>
          <p:nvPr/>
        </p:nvSpPr>
        <p:spPr bwMode="auto">
          <a:xfrm>
            <a:off x="3206750" y="3049588"/>
            <a:ext cx="228600" cy="0"/>
          </a:xfrm>
          <a:prstGeom prst="line">
            <a:avLst/>
          </a:prstGeom>
          <a:noFill/>
          <a:ln w="28575">
            <a:solidFill>
              <a:srgbClr val="5B98D2"/>
            </a:solidFill>
            <a:round/>
            <a:headEnd/>
            <a:tailEnd/>
          </a:ln>
          <a:effectLst/>
        </p:spPr>
        <p:txBody>
          <a:bodyPr>
            <a:prstTxWarp prst="textNoShape">
              <a:avLst/>
            </a:prstTxWarp>
          </a:bodyPr>
          <a:lstStyle/>
          <a:p>
            <a:endParaRPr lang="en-US"/>
          </a:p>
        </p:txBody>
      </p:sp>
      <p:sp>
        <p:nvSpPr>
          <p:cNvPr id="204828" name="Line 28"/>
          <p:cNvSpPr>
            <a:spLocks noChangeShapeType="1"/>
          </p:cNvSpPr>
          <p:nvPr/>
        </p:nvSpPr>
        <p:spPr bwMode="auto">
          <a:xfrm>
            <a:off x="1917700" y="2517775"/>
            <a:ext cx="1289050" cy="0"/>
          </a:xfrm>
          <a:prstGeom prst="line">
            <a:avLst/>
          </a:prstGeom>
          <a:noFill/>
          <a:ln w="9525">
            <a:solidFill>
              <a:schemeClr val="tx1"/>
            </a:solidFill>
            <a:round/>
            <a:headEnd type="triangle" w="med" len="med"/>
            <a:tailEnd type="triangle" w="med" len="med"/>
          </a:ln>
          <a:effectLst/>
        </p:spPr>
        <p:txBody>
          <a:bodyPr>
            <a:prstTxWarp prst="textNoShape">
              <a:avLst/>
            </a:prstTxWarp>
          </a:bodyPr>
          <a:lstStyle/>
          <a:p>
            <a:endParaRPr lang="en-US"/>
          </a:p>
        </p:txBody>
      </p:sp>
      <p:sp>
        <p:nvSpPr>
          <p:cNvPr id="204829" name="Freeform 29"/>
          <p:cNvSpPr>
            <a:spLocks/>
          </p:cNvSpPr>
          <p:nvPr/>
        </p:nvSpPr>
        <p:spPr bwMode="auto">
          <a:xfrm>
            <a:off x="923925" y="1911350"/>
            <a:ext cx="841375" cy="176213"/>
          </a:xfrm>
          <a:custGeom>
            <a:avLst/>
            <a:gdLst/>
            <a:ahLst/>
            <a:cxnLst>
              <a:cxn ang="0">
                <a:pos x="0" y="111"/>
              </a:cxn>
              <a:cxn ang="0">
                <a:pos x="291" y="2"/>
              </a:cxn>
              <a:cxn ang="0">
                <a:pos x="339" y="96"/>
              </a:cxn>
              <a:cxn ang="0">
                <a:pos x="530" y="0"/>
              </a:cxn>
            </a:cxnLst>
            <a:rect l="0" t="0" r="r" b="b"/>
            <a:pathLst>
              <a:path w="530" h="111">
                <a:moveTo>
                  <a:pt x="0" y="111"/>
                </a:moveTo>
                <a:cubicBezTo>
                  <a:pt x="48" y="93"/>
                  <a:pt x="235" y="4"/>
                  <a:pt x="291" y="2"/>
                </a:cubicBezTo>
                <a:cubicBezTo>
                  <a:pt x="347" y="0"/>
                  <a:pt x="299" y="96"/>
                  <a:pt x="339" y="96"/>
                </a:cubicBezTo>
                <a:cubicBezTo>
                  <a:pt x="379" y="96"/>
                  <a:pt x="450" y="52"/>
                  <a:pt x="530" y="0"/>
                </a:cubicBezTo>
              </a:path>
            </a:pathLst>
          </a:custGeom>
          <a:noFill/>
          <a:ln w="9525" cap="flat" cmpd="sng">
            <a:solidFill>
              <a:schemeClr val="tx1"/>
            </a:solidFill>
            <a:prstDash val="solid"/>
            <a:round/>
            <a:headEnd/>
            <a:tailEnd/>
          </a:ln>
          <a:effectLst/>
        </p:spPr>
        <p:txBody>
          <a:bodyPr>
            <a:prstTxWarp prst="textNoShape">
              <a:avLst/>
            </a:prstTxWarp>
          </a:bodyPr>
          <a:lstStyle/>
          <a:p>
            <a:endParaRPr lang="en-US"/>
          </a:p>
        </p:txBody>
      </p:sp>
      <p:pic>
        <p:nvPicPr>
          <p:cNvPr id="204831" name="Picture 31" descr="txp_fig"/>
          <p:cNvPicPr>
            <a:picLocks noChangeAspect="1" noChangeArrowheads="1"/>
          </p:cNvPicPr>
          <p:nvPr>
            <p:custDataLst>
              <p:tags r:id="rId1"/>
            </p:custDataLst>
          </p:nvPr>
        </p:nvPicPr>
        <p:blipFill>
          <a:blip r:embed="rId5"/>
          <a:srcRect/>
          <a:stretch>
            <a:fillRect/>
          </a:stretch>
        </p:blipFill>
        <p:spPr bwMode="auto">
          <a:xfrm>
            <a:off x="654050" y="1987550"/>
            <a:ext cx="244475" cy="228600"/>
          </a:xfrm>
          <a:prstGeom prst="rect">
            <a:avLst/>
          </a:prstGeom>
          <a:noFill/>
          <a:ln w="9525">
            <a:noFill/>
            <a:miter lim="800000"/>
            <a:headEnd/>
            <a:tailEnd/>
          </a:ln>
          <a:effectLst/>
        </p:spPr>
      </p:pic>
      <p:pic>
        <p:nvPicPr>
          <p:cNvPr id="204833" name="Picture 33" descr="txp_fig"/>
          <p:cNvPicPr>
            <a:picLocks noChangeAspect="1" noChangeArrowheads="1"/>
          </p:cNvPicPr>
          <p:nvPr>
            <p:custDataLst>
              <p:tags r:id="rId2"/>
            </p:custDataLst>
          </p:nvPr>
        </p:nvPicPr>
        <p:blipFill>
          <a:blip r:embed="rId6"/>
          <a:srcRect/>
          <a:stretch>
            <a:fillRect/>
          </a:stretch>
        </p:blipFill>
        <p:spPr bwMode="auto">
          <a:xfrm>
            <a:off x="698500" y="3417888"/>
            <a:ext cx="168275" cy="214312"/>
          </a:xfrm>
          <a:prstGeom prst="rect">
            <a:avLst/>
          </a:prstGeom>
          <a:noFill/>
          <a:ln w="9525">
            <a:noFill/>
            <a:miter lim="800000"/>
            <a:headEnd/>
            <a:tailEnd/>
          </a:ln>
          <a:effectLst/>
        </p:spPr>
      </p:pic>
      <p:sp>
        <p:nvSpPr>
          <p:cNvPr id="204834" name="Rectangle 34"/>
          <p:cNvSpPr>
            <a:spLocks noChangeArrowheads="1"/>
          </p:cNvSpPr>
          <p:nvPr/>
        </p:nvSpPr>
        <p:spPr bwMode="auto">
          <a:xfrm>
            <a:off x="4799013" y="773113"/>
            <a:ext cx="4143375" cy="701675"/>
          </a:xfrm>
          <a:prstGeom prst="rect">
            <a:avLst/>
          </a:prstGeom>
          <a:noFill/>
          <a:ln w="9525">
            <a:noFill/>
            <a:miter lim="800000"/>
            <a:headEnd/>
            <a:tailEnd/>
          </a:ln>
          <a:effectLst/>
        </p:spPr>
        <p:txBody>
          <a:bodyPr wrap="none">
            <a:prstTxWarp prst="textNoShape">
              <a:avLst/>
            </a:prstTxWarp>
            <a:spAutoFit/>
          </a:bodyPr>
          <a:lstStyle/>
          <a:p>
            <a:r>
              <a:rPr lang="en-US" sz="2000" dirty="0"/>
              <a:t>… let’s insert an insulator sheet</a:t>
            </a:r>
          </a:p>
          <a:p>
            <a:r>
              <a:rPr lang="en-US" sz="2000" dirty="0"/>
              <a:t>	between capacitor plates  </a:t>
            </a:r>
          </a:p>
        </p:txBody>
      </p:sp>
      <p:sp>
        <p:nvSpPr>
          <p:cNvPr id="204835" name="Text Box 35"/>
          <p:cNvSpPr txBox="1">
            <a:spLocks noChangeArrowheads="1"/>
          </p:cNvSpPr>
          <p:nvPr/>
        </p:nvSpPr>
        <p:spPr bwMode="auto">
          <a:xfrm>
            <a:off x="2379663" y="2425700"/>
            <a:ext cx="336550" cy="457200"/>
          </a:xfrm>
          <a:prstGeom prst="rect">
            <a:avLst/>
          </a:prstGeom>
          <a:noFill/>
          <a:ln w="9525">
            <a:noFill/>
            <a:miter lim="800000"/>
            <a:headEnd/>
            <a:tailEnd/>
          </a:ln>
          <a:effectLst/>
        </p:spPr>
        <p:txBody>
          <a:bodyPr wrap="none">
            <a:prstTxWarp prst="textNoShape">
              <a:avLst/>
            </a:prstTxWarp>
            <a:spAutoFit/>
          </a:bodyPr>
          <a:lstStyle/>
          <a:p>
            <a:r>
              <a:rPr lang="en-US" i="1">
                <a:latin typeface="Times New Roman" pitchFamily="-65" charset="0"/>
              </a:rPr>
              <a:t>d</a:t>
            </a:r>
          </a:p>
        </p:txBody>
      </p:sp>
      <p:sp>
        <p:nvSpPr>
          <p:cNvPr id="204836" name="Rectangle 36"/>
          <p:cNvSpPr>
            <a:spLocks noChangeArrowheads="1"/>
          </p:cNvSpPr>
          <p:nvPr/>
        </p:nvSpPr>
        <p:spPr bwMode="auto">
          <a:xfrm>
            <a:off x="1992313" y="849313"/>
            <a:ext cx="1139825" cy="1593850"/>
          </a:xfrm>
          <a:prstGeom prst="rect">
            <a:avLst/>
          </a:prstGeom>
          <a:solidFill>
            <a:schemeClr val="bg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4837" name="Line 37"/>
          <p:cNvSpPr>
            <a:spLocks noChangeShapeType="1"/>
          </p:cNvSpPr>
          <p:nvPr/>
        </p:nvSpPr>
        <p:spPr bwMode="auto">
          <a:xfrm flipV="1">
            <a:off x="1724025" y="968375"/>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204838" name="Line 38"/>
          <p:cNvSpPr>
            <a:spLocks noChangeShapeType="1"/>
          </p:cNvSpPr>
          <p:nvPr/>
        </p:nvSpPr>
        <p:spPr bwMode="auto">
          <a:xfrm flipV="1">
            <a:off x="1724025" y="1196975"/>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204839" name="Line 39"/>
          <p:cNvSpPr>
            <a:spLocks noChangeShapeType="1"/>
          </p:cNvSpPr>
          <p:nvPr/>
        </p:nvSpPr>
        <p:spPr bwMode="auto">
          <a:xfrm flipV="1">
            <a:off x="1724025" y="1423988"/>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204840" name="Line 40"/>
          <p:cNvSpPr>
            <a:spLocks noChangeShapeType="1"/>
          </p:cNvSpPr>
          <p:nvPr/>
        </p:nvSpPr>
        <p:spPr bwMode="auto">
          <a:xfrm flipV="1">
            <a:off x="1724025" y="1651000"/>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204841" name="Line 41"/>
          <p:cNvSpPr>
            <a:spLocks noChangeShapeType="1"/>
          </p:cNvSpPr>
          <p:nvPr/>
        </p:nvSpPr>
        <p:spPr bwMode="auto">
          <a:xfrm flipV="1">
            <a:off x="1724025" y="1879600"/>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204842" name="Line 42"/>
          <p:cNvSpPr>
            <a:spLocks noChangeShapeType="1"/>
          </p:cNvSpPr>
          <p:nvPr/>
        </p:nvSpPr>
        <p:spPr bwMode="auto">
          <a:xfrm flipV="1">
            <a:off x="1724025" y="2106613"/>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204843" name="Line 43"/>
          <p:cNvSpPr>
            <a:spLocks noChangeShapeType="1"/>
          </p:cNvSpPr>
          <p:nvPr/>
        </p:nvSpPr>
        <p:spPr bwMode="auto">
          <a:xfrm flipV="1">
            <a:off x="1724025" y="2335213"/>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204844" name="Line 44"/>
          <p:cNvSpPr>
            <a:spLocks noChangeShapeType="1"/>
          </p:cNvSpPr>
          <p:nvPr/>
        </p:nvSpPr>
        <p:spPr bwMode="auto">
          <a:xfrm flipV="1">
            <a:off x="2886075" y="968375"/>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204845" name="Line 45"/>
          <p:cNvSpPr>
            <a:spLocks noChangeShapeType="1"/>
          </p:cNvSpPr>
          <p:nvPr/>
        </p:nvSpPr>
        <p:spPr bwMode="auto">
          <a:xfrm flipV="1">
            <a:off x="2886075" y="1423988"/>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204846" name="Line 46"/>
          <p:cNvSpPr>
            <a:spLocks noChangeShapeType="1"/>
          </p:cNvSpPr>
          <p:nvPr/>
        </p:nvSpPr>
        <p:spPr bwMode="auto">
          <a:xfrm flipV="1">
            <a:off x="2886075" y="1879600"/>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204847" name="Line 47"/>
          <p:cNvSpPr>
            <a:spLocks noChangeShapeType="1"/>
          </p:cNvSpPr>
          <p:nvPr/>
        </p:nvSpPr>
        <p:spPr bwMode="auto">
          <a:xfrm flipV="1">
            <a:off x="2886075" y="2335213"/>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204848" name="Line 48"/>
          <p:cNvSpPr>
            <a:spLocks noChangeShapeType="1"/>
          </p:cNvSpPr>
          <p:nvPr/>
        </p:nvSpPr>
        <p:spPr bwMode="auto">
          <a:xfrm flipV="1">
            <a:off x="2049463" y="968375"/>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204849" name="Line 49"/>
          <p:cNvSpPr>
            <a:spLocks noChangeShapeType="1"/>
          </p:cNvSpPr>
          <p:nvPr/>
        </p:nvSpPr>
        <p:spPr bwMode="auto">
          <a:xfrm flipV="1">
            <a:off x="2049463" y="1423988"/>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204850" name="Line 50"/>
          <p:cNvSpPr>
            <a:spLocks noChangeShapeType="1"/>
          </p:cNvSpPr>
          <p:nvPr/>
        </p:nvSpPr>
        <p:spPr bwMode="auto">
          <a:xfrm flipV="1">
            <a:off x="2049463" y="1879600"/>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204851" name="Line 51"/>
          <p:cNvSpPr>
            <a:spLocks noChangeShapeType="1"/>
          </p:cNvSpPr>
          <p:nvPr/>
        </p:nvSpPr>
        <p:spPr bwMode="auto">
          <a:xfrm flipV="1">
            <a:off x="2049463" y="2335213"/>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204852" name="Line 52"/>
          <p:cNvSpPr>
            <a:spLocks noChangeShapeType="1"/>
          </p:cNvSpPr>
          <p:nvPr/>
        </p:nvSpPr>
        <p:spPr bwMode="auto">
          <a:xfrm rot="16200000" flipV="1">
            <a:off x="2047875" y="971550"/>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204853" name="Line 53"/>
          <p:cNvSpPr>
            <a:spLocks noChangeShapeType="1"/>
          </p:cNvSpPr>
          <p:nvPr/>
        </p:nvSpPr>
        <p:spPr bwMode="auto">
          <a:xfrm rot="16200000" flipV="1">
            <a:off x="2047875" y="1427163"/>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204854" name="Line 54"/>
          <p:cNvSpPr>
            <a:spLocks noChangeShapeType="1"/>
          </p:cNvSpPr>
          <p:nvPr/>
        </p:nvSpPr>
        <p:spPr bwMode="auto">
          <a:xfrm rot="16200000" flipV="1">
            <a:off x="2047875" y="1882775"/>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204855" name="Line 55"/>
          <p:cNvSpPr>
            <a:spLocks noChangeShapeType="1"/>
          </p:cNvSpPr>
          <p:nvPr/>
        </p:nvSpPr>
        <p:spPr bwMode="auto">
          <a:xfrm rot="16200000" flipV="1">
            <a:off x="2047875" y="2338388"/>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204856" name="Line 56"/>
          <p:cNvSpPr>
            <a:spLocks noChangeShapeType="1"/>
          </p:cNvSpPr>
          <p:nvPr/>
        </p:nvSpPr>
        <p:spPr bwMode="auto">
          <a:xfrm flipV="1">
            <a:off x="3244850" y="966788"/>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204857" name="Line 57"/>
          <p:cNvSpPr>
            <a:spLocks noChangeShapeType="1"/>
          </p:cNvSpPr>
          <p:nvPr/>
        </p:nvSpPr>
        <p:spPr bwMode="auto">
          <a:xfrm flipV="1">
            <a:off x="3244850" y="1195388"/>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204858" name="Line 58"/>
          <p:cNvSpPr>
            <a:spLocks noChangeShapeType="1"/>
          </p:cNvSpPr>
          <p:nvPr/>
        </p:nvSpPr>
        <p:spPr bwMode="auto">
          <a:xfrm flipV="1">
            <a:off x="3244850" y="1422400"/>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204859" name="Line 59"/>
          <p:cNvSpPr>
            <a:spLocks noChangeShapeType="1"/>
          </p:cNvSpPr>
          <p:nvPr/>
        </p:nvSpPr>
        <p:spPr bwMode="auto">
          <a:xfrm flipV="1">
            <a:off x="3244850" y="1649413"/>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204860" name="Line 60"/>
          <p:cNvSpPr>
            <a:spLocks noChangeShapeType="1"/>
          </p:cNvSpPr>
          <p:nvPr/>
        </p:nvSpPr>
        <p:spPr bwMode="auto">
          <a:xfrm flipV="1">
            <a:off x="3244850" y="1878013"/>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204861" name="Line 61"/>
          <p:cNvSpPr>
            <a:spLocks noChangeShapeType="1"/>
          </p:cNvSpPr>
          <p:nvPr/>
        </p:nvSpPr>
        <p:spPr bwMode="auto">
          <a:xfrm flipV="1">
            <a:off x="3244850" y="2105025"/>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204862" name="Line 62"/>
          <p:cNvSpPr>
            <a:spLocks noChangeShapeType="1"/>
          </p:cNvSpPr>
          <p:nvPr/>
        </p:nvSpPr>
        <p:spPr bwMode="auto">
          <a:xfrm flipV="1">
            <a:off x="3244850" y="2333625"/>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204863" name="Line 63"/>
          <p:cNvSpPr>
            <a:spLocks noChangeShapeType="1"/>
          </p:cNvSpPr>
          <p:nvPr/>
        </p:nvSpPr>
        <p:spPr bwMode="auto">
          <a:xfrm rot="16200000" flipV="1">
            <a:off x="3243263" y="969963"/>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204864" name="Line 64"/>
          <p:cNvSpPr>
            <a:spLocks noChangeShapeType="1"/>
          </p:cNvSpPr>
          <p:nvPr/>
        </p:nvSpPr>
        <p:spPr bwMode="auto">
          <a:xfrm rot="16200000" flipV="1">
            <a:off x="3243263" y="1198563"/>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204865" name="Line 65"/>
          <p:cNvSpPr>
            <a:spLocks noChangeShapeType="1"/>
          </p:cNvSpPr>
          <p:nvPr/>
        </p:nvSpPr>
        <p:spPr bwMode="auto">
          <a:xfrm rot="16200000" flipV="1">
            <a:off x="3243263" y="1425575"/>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204866" name="Line 66"/>
          <p:cNvSpPr>
            <a:spLocks noChangeShapeType="1"/>
          </p:cNvSpPr>
          <p:nvPr/>
        </p:nvSpPr>
        <p:spPr bwMode="auto">
          <a:xfrm rot="16200000" flipV="1">
            <a:off x="3243263" y="1652588"/>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204867" name="Line 67"/>
          <p:cNvSpPr>
            <a:spLocks noChangeShapeType="1"/>
          </p:cNvSpPr>
          <p:nvPr/>
        </p:nvSpPr>
        <p:spPr bwMode="auto">
          <a:xfrm rot="16200000" flipV="1">
            <a:off x="3243263" y="1881188"/>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204868" name="Line 68"/>
          <p:cNvSpPr>
            <a:spLocks noChangeShapeType="1"/>
          </p:cNvSpPr>
          <p:nvPr/>
        </p:nvSpPr>
        <p:spPr bwMode="auto">
          <a:xfrm rot="16200000" flipV="1">
            <a:off x="3243263" y="2108200"/>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204869" name="Line 69"/>
          <p:cNvSpPr>
            <a:spLocks noChangeShapeType="1"/>
          </p:cNvSpPr>
          <p:nvPr/>
        </p:nvSpPr>
        <p:spPr bwMode="auto">
          <a:xfrm rot="16200000" flipV="1">
            <a:off x="3243263" y="2336800"/>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204870" name="Line 70"/>
          <p:cNvSpPr>
            <a:spLocks noChangeShapeType="1"/>
          </p:cNvSpPr>
          <p:nvPr/>
        </p:nvSpPr>
        <p:spPr bwMode="auto">
          <a:xfrm flipV="1">
            <a:off x="1992313" y="3352800"/>
            <a:ext cx="0" cy="152400"/>
          </a:xfrm>
          <a:prstGeom prst="line">
            <a:avLst/>
          </a:prstGeom>
          <a:noFill/>
          <a:ln w="28575">
            <a:solidFill>
              <a:srgbClr val="5B98D2"/>
            </a:solidFill>
            <a:round/>
            <a:headEnd/>
            <a:tailEnd/>
          </a:ln>
          <a:effectLst/>
        </p:spPr>
        <p:txBody>
          <a:bodyPr>
            <a:prstTxWarp prst="textNoShape">
              <a:avLst/>
            </a:prstTxWarp>
          </a:bodyPr>
          <a:lstStyle/>
          <a:p>
            <a:endParaRPr lang="en-US"/>
          </a:p>
        </p:txBody>
      </p:sp>
      <p:sp>
        <p:nvSpPr>
          <p:cNvPr id="204871" name="Line 71"/>
          <p:cNvSpPr>
            <a:spLocks noChangeShapeType="1"/>
          </p:cNvSpPr>
          <p:nvPr/>
        </p:nvSpPr>
        <p:spPr bwMode="auto">
          <a:xfrm flipH="1" flipV="1">
            <a:off x="2219325" y="3352800"/>
            <a:ext cx="1588" cy="152400"/>
          </a:xfrm>
          <a:prstGeom prst="line">
            <a:avLst/>
          </a:prstGeom>
          <a:noFill/>
          <a:ln w="28575">
            <a:solidFill>
              <a:srgbClr val="5B98D2"/>
            </a:solidFill>
            <a:round/>
            <a:headEnd/>
            <a:tailEnd/>
          </a:ln>
          <a:effectLst/>
        </p:spPr>
        <p:txBody>
          <a:bodyPr>
            <a:prstTxWarp prst="textNoShape">
              <a:avLst/>
            </a:prstTxWarp>
          </a:bodyPr>
          <a:lstStyle/>
          <a:p>
            <a:endParaRPr lang="en-US"/>
          </a:p>
        </p:txBody>
      </p:sp>
      <p:sp>
        <p:nvSpPr>
          <p:cNvPr id="204872" name="Line 72"/>
          <p:cNvSpPr>
            <a:spLocks noChangeShapeType="1"/>
          </p:cNvSpPr>
          <p:nvPr/>
        </p:nvSpPr>
        <p:spPr bwMode="auto">
          <a:xfrm>
            <a:off x="1992313" y="3352800"/>
            <a:ext cx="228600" cy="0"/>
          </a:xfrm>
          <a:prstGeom prst="line">
            <a:avLst/>
          </a:prstGeom>
          <a:noFill/>
          <a:ln w="28575">
            <a:solidFill>
              <a:srgbClr val="5B98D2"/>
            </a:solidFill>
            <a:round/>
            <a:headEnd/>
            <a:tailEnd/>
          </a:ln>
          <a:effectLst/>
        </p:spPr>
        <p:txBody>
          <a:bodyPr>
            <a:prstTxWarp prst="textNoShape">
              <a:avLst/>
            </a:prstTxWarp>
          </a:bodyPr>
          <a:lstStyle/>
          <a:p>
            <a:endParaRPr lang="en-US"/>
          </a:p>
        </p:txBody>
      </p:sp>
      <p:sp>
        <p:nvSpPr>
          <p:cNvPr id="204873" name="Line 73"/>
          <p:cNvSpPr>
            <a:spLocks noChangeShapeType="1"/>
          </p:cNvSpPr>
          <p:nvPr/>
        </p:nvSpPr>
        <p:spPr bwMode="auto">
          <a:xfrm>
            <a:off x="3132138" y="3505200"/>
            <a:ext cx="74612" cy="0"/>
          </a:xfrm>
          <a:prstGeom prst="line">
            <a:avLst/>
          </a:prstGeom>
          <a:noFill/>
          <a:ln w="28575">
            <a:solidFill>
              <a:srgbClr val="5B98D2"/>
            </a:solidFill>
            <a:round/>
            <a:headEnd/>
            <a:tailEnd/>
          </a:ln>
          <a:effectLst/>
        </p:spPr>
        <p:txBody>
          <a:bodyPr>
            <a:prstTxWarp prst="textNoShape">
              <a:avLst/>
            </a:prstTxWarp>
          </a:bodyPr>
          <a:lstStyle/>
          <a:p>
            <a:endParaRPr lang="en-US"/>
          </a:p>
        </p:txBody>
      </p:sp>
      <p:sp>
        <p:nvSpPr>
          <p:cNvPr id="204874" name="Line 74"/>
          <p:cNvSpPr>
            <a:spLocks noChangeShapeType="1"/>
          </p:cNvSpPr>
          <p:nvPr/>
        </p:nvSpPr>
        <p:spPr bwMode="auto">
          <a:xfrm flipH="1" flipV="1">
            <a:off x="2901950" y="3505200"/>
            <a:ext cx="1588" cy="150813"/>
          </a:xfrm>
          <a:prstGeom prst="line">
            <a:avLst/>
          </a:prstGeom>
          <a:noFill/>
          <a:ln w="28575">
            <a:solidFill>
              <a:srgbClr val="5B98D2"/>
            </a:solidFill>
            <a:round/>
            <a:headEnd/>
            <a:tailEnd/>
          </a:ln>
          <a:effectLst/>
        </p:spPr>
        <p:txBody>
          <a:bodyPr>
            <a:prstTxWarp prst="textNoShape">
              <a:avLst/>
            </a:prstTxWarp>
          </a:bodyPr>
          <a:lstStyle/>
          <a:p>
            <a:endParaRPr lang="en-US"/>
          </a:p>
        </p:txBody>
      </p:sp>
      <p:sp>
        <p:nvSpPr>
          <p:cNvPr id="204875" name="Line 75"/>
          <p:cNvSpPr>
            <a:spLocks noChangeShapeType="1"/>
          </p:cNvSpPr>
          <p:nvPr/>
        </p:nvSpPr>
        <p:spPr bwMode="auto">
          <a:xfrm flipV="1">
            <a:off x="3130550" y="3505200"/>
            <a:ext cx="0" cy="150813"/>
          </a:xfrm>
          <a:prstGeom prst="line">
            <a:avLst/>
          </a:prstGeom>
          <a:noFill/>
          <a:ln w="28575">
            <a:solidFill>
              <a:srgbClr val="5B98D2"/>
            </a:solidFill>
            <a:round/>
            <a:headEnd/>
            <a:tailEnd/>
          </a:ln>
          <a:effectLst/>
        </p:spPr>
        <p:txBody>
          <a:bodyPr>
            <a:prstTxWarp prst="textNoShape">
              <a:avLst/>
            </a:prstTxWarp>
          </a:bodyPr>
          <a:lstStyle/>
          <a:p>
            <a:endParaRPr lang="en-US"/>
          </a:p>
        </p:txBody>
      </p:sp>
      <p:sp>
        <p:nvSpPr>
          <p:cNvPr id="204876" name="Line 76"/>
          <p:cNvSpPr>
            <a:spLocks noChangeShapeType="1"/>
          </p:cNvSpPr>
          <p:nvPr/>
        </p:nvSpPr>
        <p:spPr bwMode="auto">
          <a:xfrm>
            <a:off x="2903538" y="3656013"/>
            <a:ext cx="228600" cy="0"/>
          </a:xfrm>
          <a:prstGeom prst="line">
            <a:avLst/>
          </a:prstGeom>
          <a:noFill/>
          <a:ln w="28575">
            <a:solidFill>
              <a:srgbClr val="5B98D2"/>
            </a:solidFill>
            <a:round/>
            <a:headEnd/>
            <a:tailEnd/>
          </a:ln>
          <a:effectLst/>
        </p:spPr>
        <p:txBody>
          <a:bodyPr>
            <a:prstTxWarp prst="textNoShape">
              <a:avLst/>
            </a:prstTxWarp>
          </a:bodyPr>
          <a:lstStyle/>
          <a:p>
            <a:endParaRPr lang="en-US"/>
          </a:p>
        </p:txBody>
      </p:sp>
      <p:sp>
        <p:nvSpPr>
          <p:cNvPr id="204877" name="Line 77"/>
          <p:cNvSpPr>
            <a:spLocks noChangeShapeType="1"/>
          </p:cNvSpPr>
          <p:nvPr/>
        </p:nvSpPr>
        <p:spPr bwMode="auto">
          <a:xfrm>
            <a:off x="2220913" y="3505200"/>
            <a:ext cx="682625" cy="0"/>
          </a:xfrm>
          <a:prstGeom prst="line">
            <a:avLst/>
          </a:prstGeom>
          <a:noFill/>
          <a:ln w="28575">
            <a:solidFill>
              <a:srgbClr val="5B98D2"/>
            </a:solidFill>
            <a:round/>
            <a:headEnd/>
            <a:tailEnd/>
          </a:ln>
          <a:effectLst/>
        </p:spPr>
        <p:txBody>
          <a:bodyPr>
            <a:prstTxWarp prst="textNoShape">
              <a:avLst/>
            </a:prstTxWarp>
          </a:bodyPr>
          <a:lstStyle/>
          <a:p>
            <a:endParaRPr lang="en-US"/>
          </a:p>
        </p:txBody>
      </p:sp>
      <p:sp>
        <p:nvSpPr>
          <p:cNvPr id="204897" name="Line 97"/>
          <p:cNvSpPr>
            <a:spLocks noChangeShapeType="1"/>
          </p:cNvSpPr>
          <p:nvPr/>
        </p:nvSpPr>
        <p:spPr bwMode="auto">
          <a:xfrm>
            <a:off x="1158875" y="427038"/>
            <a:ext cx="1138238"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04898" name="Line 98"/>
          <p:cNvSpPr>
            <a:spLocks noChangeShapeType="1"/>
          </p:cNvSpPr>
          <p:nvPr/>
        </p:nvSpPr>
        <p:spPr bwMode="auto">
          <a:xfrm>
            <a:off x="1925638" y="427038"/>
            <a:ext cx="152400" cy="379412"/>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04899" name="Line 99"/>
          <p:cNvSpPr>
            <a:spLocks noChangeShapeType="1"/>
          </p:cNvSpPr>
          <p:nvPr/>
        </p:nvSpPr>
        <p:spPr bwMode="auto">
          <a:xfrm>
            <a:off x="2752725" y="427038"/>
            <a:ext cx="1138238"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04900" name="Line 100"/>
          <p:cNvSpPr>
            <a:spLocks noChangeShapeType="1"/>
          </p:cNvSpPr>
          <p:nvPr/>
        </p:nvSpPr>
        <p:spPr bwMode="auto">
          <a:xfrm flipH="1">
            <a:off x="2951163" y="427038"/>
            <a:ext cx="152400" cy="379412"/>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04915" name="Line 115"/>
          <p:cNvSpPr>
            <a:spLocks noChangeShapeType="1"/>
          </p:cNvSpPr>
          <p:nvPr/>
        </p:nvSpPr>
        <p:spPr bwMode="auto">
          <a:xfrm>
            <a:off x="1925638" y="3078163"/>
            <a:ext cx="152400" cy="379412"/>
          </a:xfrm>
          <a:prstGeom prst="line">
            <a:avLst/>
          </a:prstGeom>
          <a:noFill/>
          <a:ln w="19050">
            <a:solidFill>
              <a:srgbClr val="5B98D2"/>
            </a:solidFill>
            <a:round/>
            <a:headEnd/>
            <a:tailEnd/>
          </a:ln>
          <a:effectLst/>
        </p:spPr>
        <p:txBody>
          <a:bodyPr>
            <a:prstTxWarp prst="textNoShape">
              <a:avLst/>
            </a:prstTxWarp>
          </a:bodyPr>
          <a:lstStyle/>
          <a:p>
            <a:endParaRPr lang="en-US"/>
          </a:p>
        </p:txBody>
      </p:sp>
      <p:sp>
        <p:nvSpPr>
          <p:cNvPr id="204918" name="Line 118"/>
          <p:cNvSpPr>
            <a:spLocks noChangeShapeType="1"/>
          </p:cNvSpPr>
          <p:nvPr/>
        </p:nvSpPr>
        <p:spPr bwMode="auto">
          <a:xfrm flipH="1" flipV="1">
            <a:off x="2990850" y="3592513"/>
            <a:ext cx="152400" cy="379412"/>
          </a:xfrm>
          <a:prstGeom prst="line">
            <a:avLst/>
          </a:prstGeom>
          <a:noFill/>
          <a:ln w="19050">
            <a:solidFill>
              <a:srgbClr val="5B98D2"/>
            </a:solidFill>
            <a:round/>
            <a:headEnd/>
            <a:tailEnd/>
          </a:ln>
          <a:effectLst/>
        </p:spPr>
        <p:txBody>
          <a:bodyPr>
            <a:prstTxWarp prst="textNoShape">
              <a:avLst/>
            </a:prstTxWarp>
          </a:bodyPr>
          <a:lstStyle/>
          <a:p>
            <a:endParaRPr lang="en-US"/>
          </a:p>
        </p:txBody>
      </p:sp>
      <p:grpSp>
        <p:nvGrpSpPr>
          <p:cNvPr id="204967" name="Group 167"/>
          <p:cNvGrpSpPr>
            <a:grpSpLocks/>
          </p:cNvGrpSpPr>
          <p:nvPr/>
        </p:nvGrpSpPr>
        <p:grpSpPr bwMode="auto">
          <a:xfrm>
            <a:off x="19050" y="4643438"/>
            <a:ext cx="4406900" cy="2125662"/>
            <a:chOff x="298" y="2925"/>
            <a:chExt cx="2776" cy="1339"/>
          </a:xfrm>
        </p:grpSpPr>
        <p:grpSp>
          <p:nvGrpSpPr>
            <p:cNvPr id="204933" name="Group 133"/>
            <p:cNvGrpSpPr>
              <a:grpSpLocks/>
            </p:cNvGrpSpPr>
            <p:nvPr/>
          </p:nvGrpSpPr>
          <p:grpSpPr bwMode="auto">
            <a:xfrm>
              <a:off x="1353" y="3165"/>
              <a:ext cx="1100" cy="1099"/>
              <a:chOff x="1350" y="1586"/>
              <a:chExt cx="1100" cy="2152"/>
            </a:xfrm>
          </p:grpSpPr>
          <p:sp>
            <p:nvSpPr>
              <p:cNvPr id="204934" name="Line 134"/>
              <p:cNvSpPr>
                <a:spLocks noChangeShapeType="1"/>
              </p:cNvSpPr>
              <p:nvPr/>
            </p:nvSpPr>
            <p:spPr bwMode="auto">
              <a:xfrm>
                <a:off x="1350" y="1586"/>
                <a:ext cx="0" cy="2152"/>
              </a:xfrm>
              <a:prstGeom prst="line">
                <a:avLst/>
              </a:prstGeom>
              <a:noFill/>
              <a:ln w="9525">
                <a:solidFill>
                  <a:schemeClr val="tx1"/>
                </a:solidFill>
                <a:prstDash val="dash"/>
                <a:round/>
                <a:headEnd/>
                <a:tailEnd/>
              </a:ln>
              <a:effectLst/>
            </p:spPr>
            <p:txBody>
              <a:bodyPr>
                <a:prstTxWarp prst="textNoShape">
                  <a:avLst/>
                </a:prstTxWarp>
              </a:bodyPr>
              <a:lstStyle/>
              <a:p>
                <a:endParaRPr lang="en-US"/>
              </a:p>
            </p:txBody>
          </p:sp>
          <p:sp>
            <p:nvSpPr>
              <p:cNvPr id="204935" name="Line 135"/>
              <p:cNvSpPr>
                <a:spLocks noChangeShapeType="1"/>
              </p:cNvSpPr>
              <p:nvPr/>
            </p:nvSpPr>
            <p:spPr bwMode="auto">
              <a:xfrm>
                <a:off x="1494" y="1586"/>
                <a:ext cx="0" cy="2152"/>
              </a:xfrm>
              <a:prstGeom prst="line">
                <a:avLst/>
              </a:prstGeom>
              <a:noFill/>
              <a:ln w="9525">
                <a:solidFill>
                  <a:schemeClr val="tx1"/>
                </a:solidFill>
                <a:prstDash val="dash"/>
                <a:round/>
                <a:headEnd/>
                <a:tailEnd/>
              </a:ln>
              <a:effectLst/>
            </p:spPr>
            <p:txBody>
              <a:bodyPr>
                <a:prstTxWarp prst="textNoShape">
                  <a:avLst/>
                </a:prstTxWarp>
              </a:bodyPr>
              <a:lstStyle/>
              <a:p>
                <a:endParaRPr lang="en-US"/>
              </a:p>
            </p:txBody>
          </p:sp>
          <p:sp>
            <p:nvSpPr>
              <p:cNvPr id="204936" name="Line 136"/>
              <p:cNvSpPr>
                <a:spLocks noChangeShapeType="1"/>
              </p:cNvSpPr>
              <p:nvPr/>
            </p:nvSpPr>
            <p:spPr bwMode="auto">
              <a:xfrm>
                <a:off x="2306" y="1586"/>
                <a:ext cx="0" cy="2152"/>
              </a:xfrm>
              <a:prstGeom prst="line">
                <a:avLst/>
              </a:prstGeom>
              <a:noFill/>
              <a:ln w="9525">
                <a:solidFill>
                  <a:schemeClr val="tx1"/>
                </a:solidFill>
                <a:prstDash val="dash"/>
                <a:round/>
                <a:headEnd/>
                <a:tailEnd/>
              </a:ln>
              <a:effectLst/>
            </p:spPr>
            <p:txBody>
              <a:bodyPr>
                <a:prstTxWarp prst="textNoShape">
                  <a:avLst/>
                </a:prstTxWarp>
              </a:bodyPr>
              <a:lstStyle/>
              <a:p>
                <a:endParaRPr lang="en-US"/>
              </a:p>
            </p:txBody>
          </p:sp>
          <p:sp>
            <p:nvSpPr>
              <p:cNvPr id="204937" name="Line 137"/>
              <p:cNvSpPr>
                <a:spLocks noChangeShapeType="1"/>
              </p:cNvSpPr>
              <p:nvPr/>
            </p:nvSpPr>
            <p:spPr bwMode="auto">
              <a:xfrm>
                <a:off x="2450" y="1586"/>
                <a:ext cx="0" cy="2152"/>
              </a:xfrm>
              <a:prstGeom prst="line">
                <a:avLst/>
              </a:prstGeom>
              <a:noFill/>
              <a:ln w="9525">
                <a:solidFill>
                  <a:schemeClr val="tx1"/>
                </a:solidFill>
                <a:prstDash val="dash"/>
                <a:round/>
                <a:headEnd/>
                <a:tailEnd/>
              </a:ln>
              <a:effectLst/>
            </p:spPr>
            <p:txBody>
              <a:bodyPr>
                <a:prstTxWarp prst="textNoShape">
                  <a:avLst/>
                </a:prstTxWarp>
              </a:bodyPr>
              <a:lstStyle/>
              <a:p>
                <a:endParaRPr lang="en-US"/>
              </a:p>
            </p:txBody>
          </p:sp>
        </p:grpSp>
        <p:sp>
          <p:nvSpPr>
            <p:cNvPr id="204938" name="Line 138"/>
            <p:cNvSpPr>
              <a:spLocks noChangeShapeType="1"/>
            </p:cNvSpPr>
            <p:nvPr/>
          </p:nvSpPr>
          <p:spPr bwMode="auto">
            <a:xfrm>
              <a:off x="875" y="3643"/>
              <a:ext cx="2199"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04939" name="Line 139"/>
            <p:cNvSpPr>
              <a:spLocks noChangeShapeType="1"/>
            </p:cNvSpPr>
            <p:nvPr/>
          </p:nvSpPr>
          <p:spPr bwMode="auto">
            <a:xfrm>
              <a:off x="1114" y="3643"/>
              <a:ext cx="239" cy="0"/>
            </a:xfrm>
            <a:prstGeom prst="line">
              <a:avLst/>
            </a:prstGeom>
            <a:noFill/>
            <a:ln w="28575">
              <a:solidFill>
                <a:srgbClr val="5B98D2"/>
              </a:solidFill>
              <a:round/>
              <a:headEnd/>
              <a:tailEnd/>
            </a:ln>
            <a:effectLst/>
          </p:spPr>
          <p:txBody>
            <a:bodyPr>
              <a:prstTxWarp prst="textNoShape">
                <a:avLst/>
              </a:prstTxWarp>
            </a:bodyPr>
            <a:lstStyle/>
            <a:p>
              <a:endParaRPr lang="en-US"/>
            </a:p>
          </p:txBody>
        </p:sp>
        <p:sp>
          <p:nvSpPr>
            <p:cNvPr id="204941" name="Line 141"/>
            <p:cNvSpPr>
              <a:spLocks noChangeShapeType="1"/>
            </p:cNvSpPr>
            <p:nvPr/>
          </p:nvSpPr>
          <p:spPr bwMode="auto">
            <a:xfrm>
              <a:off x="2453" y="3643"/>
              <a:ext cx="239" cy="0"/>
            </a:xfrm>
            <a:prstGeom prst="line">
              <a:avLst/>
            </a:prstGeom>
            <a:noFill/>
            <a:ln w="28575">
              <a:solidFill>
                <a:srgbClr val="5B98D2"/>
              </a:solidFill>
              <a:round/>
              <a:headEnd/>
              <a:tailEnd/>
            </a:ln>
            <a:effectLst/>
          </p:spPr>
          <p:txBody>
            <a:bodyPr>
              <a:prstTxWarp prst="textNoShape">
                <a:avLst/>
              </a:prstTxWarp>
            </a:bodyPr>
            <a:lstStyle/>
            <a:p>
              <a:endParaRPr lang="en-US"/>
            </a:p>
          </p:txBody>
        </p:sp>
        <p:sp>
          <p:nvSpPr>
            <p:cNvPr id="204942" name="Line 142"/>
            <p:cNvSpPr>
              <a:spLocks noChangeShapeType="1"/>
            </p:cNvSpPr>
            <p:nvPr/>
          </p:nvSpPr>
          <p:spPr bwMode="auto">
            <a:xfrm>
              <a:off x="1353" y="3834"/>
              <a:ext cx="144" cy="0"/>
            </a:xfrm>
            <a:prstGeom prst="line">
              <a:avLst/>
            </a:prstGeom>
            <a:noFill/>
            <a:ln w="28575">
              <a:solidFill>
                <a:srgbClr val="5B98D2"/>
              </a:solidFill>
              <a:round/>
              <a:headEnd/>
              <a:tailEnd/>
            </a:ln>
            <a:effectLst/>
          </p:spPr>
          <p:txBody>
            <a:bodyPr>
              <a:prstTxWarp prst="textNoShape">
                <a:avLst/>
              </a:prstTxWarp>
            </a:bodyPr>
            <a:lstStyle/>
            <a:p>
              <a:endParaRPr lang="en-US"/>
            </a:p>
          </p:txBody>
        </p:sp>
        <p:sp>
          <p:nvSpPr>
            <p:cNvPr id="204943" name="Line 143"/>
            <p:cNvSpPr>
              <a:spLocks noChangeShapeType="1"/>
            </p:cNvSpPr>
            <p:nvPr/>
          </p:nvSpPr>
          <p:spPr bwMode="auto">
            <a:xfrm flipV="1">
              <a:off x="1494" y="3643"/>
              <a:ext cx="3" cy="191"/>
            </a:xfrm>
            <a:prstGeom prst="line">
              <a:avLst/>
            </a:prstGeom>
            <a:noFill/>
            <a:ln w="28575">
              <a:solidFill>
                <a:srgbClr val="5B98D2"/>
              </a:solidFill>
              <a:round/>
              <a:headEnd/>
              <a:tailEnd/>
            </a:ln>
            <a:effectLst/>
          </p:spPr>
          <p:txBody>
            <a:bodyPr>
              <a:prstTxWarp prst="textNoShape">
                <a:avLst/>
              </a:prstTxWarp>
            </a:bodyPr>
            <a:lstStyle/>
            <a:p>
              <a:endParaRPr lang="en-US"/>
            </a:p>
          </p:txBody>
        </p:sp>
        <p:sp>
          <p:nvSpPr>
            <p:cNvPr id="204944" name="Line 144"/>
            <p:cNvSpPr>
              <a:spLocks noChangeShapeType="1"/>
            </p:cNvSpPr>
            <p:nvPr/>
          </p:nvSpPr>
          <p:spPr bwMode="auto">
            <a:xfrm flipV="1">
              <a:off x="1350" y="3643"/>
              <a:ext cx="4" cy="191"/>
            </a:xfrm>
            <a:prstGeom prst="line">
              <a:avLst/>
            </a:prstGeom>
            <a:noFill/>
            <a:ln w="28575">
              <a:solidFill>
                <a:srgbClr val="5B98D2"/>
              </a:solidFill>
              <a:round/>
              <a:headEnd/>
              <a:tailEnd/>
            </a:ln>
            <a:effectLst/>
          </p:spPr>
          <p:txBody>
            <a:bodyPr>
              <a:prstTxWarp prst="textNoShape">
                <a:avLst/>
              </a:prstTxWarp>
            </a:bodyPr>
            <a:lstStyle/>
            <a:p>
              <a:endParaRPr lang="en-US"/>
            </a:p>
          </p:txBody>
        </p:sp>
        <p:sp>
          <p:nvSpPr>
            <p:cNvPr id="204945" name="Line 145"/>
            <p:cNvSpPr>
              <a:spLocks noChangeShapeType="1"/>
            </p:cNvSpPr>
            <p:nvPr/>
          </p:nvSpPr>
          <p:spPr bwMode="auto">
            <a:xfrm flipH="1" flipV="1">
              <a:off x="2306" y="3452"/>
              <a:ext cx="3" cy="191"/>
            </a:xfrm>
            <a:prstGeom prst="line">
              <a:avLst/>
            </a:prstGeom>
            <a:noFill/>
            <a:ln w="28575">
              <a:solidFill>
                <a:srgbClr val="5B98D2"/>
              </a:solidFill>
              <a:round/>
              <a:headEnd/>
              <a:tailEnd/>
            </a:ln>
            <a:effectLst/>
          </p:spPr>
          <p:txBody>
            <a:bodyPr>
              <a:prstTxWarp prst="textNoShape">
                <a:avLst/>
              </a:prstTxWarp>
            </a:bodyPr>
            <a:lstStyle/>
            <a:p>
              <a:endParaRPr lang="en-US"/>
            </a:p>
          </p:txBody>
        </p:sp>
        <p:sp>
          <p:nvSpPr>
            <p:cNvPr id="204946" name="Line 146"/>
            <p:cNvSpPr>
              <a:spLocks noChangeShapeType="1"/>
            </p:cNvSpPr>
            <p:nvPr/>
          </p:nvSpPr>
          <p:spPr bwMode="auto">
            <a:xfrm flipH="1" flipV="1">
              <a:off x="2450" y="3452"/>
              <a:ext cx="3" cy="191"/>
            </a:xfrm>
            <a:prstGeom prst="line">
              <a:avLst/>
            </a:prstGeom>
            <a:noFill/>
            <a:ln w="28575">
              <a:solidFill>
                <a:srgbClr val="5B98D2"/>
              </a:solidFill>
              <a:round/>
              <a:headEnd/>
              <a:tailEnd/>
            </a:ln>
            <a:effectLst/>
          </p:spPr>
          <p:txBody>
            <a:bodyPr>
              <a:prstTxWarp prst="textNoShape">
                <a:avLst/>
              </a:prstTxWarp>
            </a:bodyPr>
            <a:lstStyle/>
            <a:p>
              <a:endParaRPr lang="en-US"/>
            </a:p>
          </p:txBody>
        </p:sp>
        <p:sp>
          <p:nvSpPr>
            <p:cNvPr id="204947" name="Line 147"/>
            <p:cNvSpPr>
              <a:spLocks noChangeShapeType="1"/>
            </p:cNvSpPr>
            <p:nvPr/>
          </p:nvSpPr>
          <p:spPr bwMode="auto">
            <a:xfrm>
              <a:off x="2309" y="3452"/>
              <a:ext cx="144" cy="0"/>
            </a:xfrm>
            <a:prstGeom prst="line">
              <a:avLst/>
            </a:prstGeom>
            <a:noFill/>
            <a:ln w="28575">
              <a:solidFill>
                <a:srgbClr val="5B98D2"/>
              </a:solidFill>
              <a:round/>
              <a:headEnd/>
              <a:tailEnd/>
            </a:ln>
            <a:effectLst/>
          </p:spPr>
          <p:txBody>
            <a:bodyPr>
              <a:prstTxWarp prst="textNoShape">
                <a:avLst/>
              </a:prstTxWarp>
            </a:bodyPr>
            <a:lstStyle/>
            <a:p>
              <a:endParaRPr lang="en-US"/>
            </a:p>
          </p:txBody>
        </p:sp>
        <p:pic>
          <p:nvPicPr>
            <p:cNvPr id="204948" name="Picture 148" descr="txp_fig"/>
            <p:cNvPicPr>
              <a:picLocks noChangeAspect="1" noChangeArrowheads="1"/>
            </p:cNvPicPr>
            <p:nvPr>
              <p:custDataLst>
                <p:tags r:id="rId3"/>
              </p:custDataLst>
            </p:nvPr>
          </p:nvPicPr>
          <p:blipFill>
            <a:blip r:embed="rId6"/>
            <a:srcRect/>
            <a:stretch>
              <a:fillRect/>
            </a:stretch>
          </p:blipFill>
          <p:spPr bwMode="auto">
            <a:xfrm>
              <a:off x="729" y="3588"/>
              <a:ext cx="106" cy="135"/>
            </a:xfrm>
            <a:prstGeom prst="rect">
              <a:avLst/>
            </a:prstGeom>
            <a:noFill/>
            <a:ln w="9525">
              <a:noFill/>
              <a:miter lim="800000"/>
              <a:headEnd/>
              <a:tailEnd/>
            </a:ln>
            <a:effectLst/>
          </p:spPr>
        </p:pic>
        <p:sp>
          <p:nvSpPr>
            <p:cNvPr id="204956" name="Line 156"/>
            <p:cNvSpPr>
              <a:spLocks noChangeShapeType="1"/>
            </p:cNvSpPr>
            <p:nvPr/>
          </p:nvSpPr>
          <p:spPr bwMode="auto">
            <a:xfrm>
              <a:off x="1494" y="3643"/>
              <a:ext cx="812" cy="0"/>
            </a:xfrm>
            <a:prstGeom prst="line">
              <a:avLst/>
            </a:prstGeom>
            <a:noFill/>
            <a:ln w="28575">
              <a:solidFill>
                <a:srgbClr val="5B98D2"/>
              </a:solidFill>
              <a:round/>
              <a:headEnd/>
              <a:tailEnd/>
            </a:ln>
            <a:effectLst/>
          </p:spPr>
          <p:txBody>
            <a:bodyPr>
              <a:prstTxWarp prst="textNoShape">
                <a:avLst/>
              </a:prstTxWarp>
            </a:bodyPr>
            <a:lstStyle/>
            <a:p>
              <a:endParaRPr lang="en-US"/>
            </a:p>
          </p:txBody>
        </p:sp>
        <p:sp>
          <p:nvSpPr>
            <p:cNvPr id="204966" name="Text Box 166"/>
            <p:cNvSpPr txBox="1">
              <a:spLocks noChangeArrowheads="1"/>
            </p:cNvSpPr>
            <p:nvPr/>
          </p:nvSpPr>
          <p:spPr bwMode="auto">
            <a:xfrm>
              <a:off x="298" y="2925"/>
              <a:ext cx="1061" cy="231"/>
            </a:xfrm>
            <a:prstGeom prst="rect">
              <a:avLst/>
            </a:prstGeom>
            <a:noFill/>
            <a:ln w="9525">
              <a:noFill/>
              <a:miter lim="800000"/>
              <a:headEnd/>
              <a:tailEnd/>
            </a:ln>
            <a:effectLst/>
          </p:spPr>
          <p:txBody>
            <a:bodyPr wrap="none">
              <a:prstTxWarp prst="textNoShape">
                <a:avLst/>
              </a:prstTxWarp>
              <a:spAutoFit/>
            </a:bodyPr>
            <a:lstStyle/>
            <a:p>
              <a:r>
                <a:rPr lang="en-US" sz="1800"/>
                <a:t>equivalently …</a:t>
              </a:r>
            </a:p>
          </p:txBody>
        </p:sp>
      </p:grpSp>
      <p:pic>
        <p:nvPicPr>
          <p:cNvPr id="2" name="Picture 1"/>
          <p:cNvPicPr>
            <a:picLocks noChangeAspect="1"/>
          </p:cNvPicPr>
          <p:nvPr/>
        </p:nvPicPr>
        <p:blipFill>
          <a:blip r:embed="rId7"/>
          <a:stretch>
            <a:fillRect/>
          </a:stretch>
        </p:blipFill>
        <p:spPr>
          <a:xfrm>
            <a:off x="1308515" y="241410"/>
            <a:ext cx="843534" cy="185166"/>
          </a:xfrm>
          <a:prstGeom prst="rect">
            <a:avLst/>
          </a:prstGeom>
        </p:spPr>
      </p:pic>
      <p:pic>
        <p:nvPicPr>
          <p:cNvPr id="3" name="Picture 2"/>
          <p:cNvPicPr>
            <a:picLocks noChangeAspect="1"/>
          </p:cNvPicPr>
          <p:nvPr/>
        </p:nvPicPr>
        <p:blipFill>
          <a:blip r:embed="rId8"/>
          <a:stretch>
            <a:fillRect/>
          </a:stretch>
        </p:blipFill>
        <p:spPr>
          <a:xfrm>
            <a:off x="2902310" y="241410"/>
            <a:ext cx="841744" cy="151790"/>
          </a:xfrm>
          <a:prstGeom prst="rect">
            <a:avLst/>
          </a:prstGeom>
        </p:spPr>
      </p:pic>
      <p:pic>
        <p:nvPicPr>
          <p:cNvPr id="111" name="Picture 110"/>
          <p:cNvPicPr>
            <a:picLocks noChangeAspect="1"/>
          </p:cNvPicPr>
          <p:nvPr/>
        </p:nvPicPr>
        <p:blipFill>
          <a:blip r:embed="rId9"/>
          <a:stretch>
            <a:fillRect/>
          </a:stretch>
        </p:blipFill>
        <p:spPr>
          <a:xfrm>
            <a:off x="1156725" y="1076255"/>
            <a:ext cx="417830" cy="142240"/>
          </a:xfrm>
          <a:prstGeom prst="rect">
            <a:avLst/>
          </a:prstGeom>
        </p:spPr>
      </p:pic>
      <p:pic>
        <p:nvPicPr>
          <p:cNvPr id="112" name="Picture 111"/>
          <p:cNvPicPr>
            <a:picLocks noChangeAspect="1"/>
          </p:cNvPicPr>
          <p:nvPr/>
        </p:nvPicPr>
        <p:blipFill>
          <a:blip r:embed="rId10"/>
          <a:stretch>
            <a:fillRect/>
          </a:stretch>
        </p:blipFill>
        <p:spPr>
          <a:xfrm>
            <a:off x="3509470" y="1000360"/>
            <a:ext cx="426720" cy="222250"/>
          </a:xfrm>
          <a:prstGeom prst="rect">
            <a:avLst/>
          </a:prstGeom>
        </p:spPr>
      </p:pic>
      <p:pic>
        <p:nvPicPr>
          <p:cNvPr id="113" name="Picture 112"/>
          <p:cNvPicPr>
            <a:picLocks noChangeAspect="1"/>
          </p:cNvPicPr>
          <p:nvPr/>
        </p:nvPicPr>
        <p:blipFill>
          <a:blip r:embed="rId7"/>
          <a:stretch>
            <a:fillRect/>
          </a:stretch>
        </p:blipFill>
        <p:spPr>
          <a:xfrm>
            <a:off x="1308515" y="2821840"/>
            <a:ext cx="843534" cy="185166"/>
          </a:xfrm>
          <a:prstGeom prst="rect">
            <a:avLst/>
          </a:prstGeom>
        </p:spPr>
      </p:pic>
      <p:pic>
        <p:nvPicPr>
          <p:cNvPr id="114" name="Picture 113"/>
          <p:cNvPicPr>
            <a:picLocks noChangeAspect="1"/>
          </p:cNvPicPr>
          <p:nvPr/>
        </p:nvPicPr>
        <p:blipFill>
          <a:blip r:embed="rId8"/>
          <a:stretch>
            <a:fillRect/>
          </a:stretch>
        </p:blipFill>
        <p:spPr>
          <a:xfrm>
            <a:off x="2826415" y="4036160"/>
            <a:ext cx="841744" cy="151790"/>
          </a:xfrm>
          <a:prstGeom prst="rect">
            <a:avLst/>
          </a:prstGeom>
        </p:spPr>
      </p:pic>
      <p:pic>
        <p:nvPicPr>
          <p:cNvPr id="115" name="Picture 114"/>
          <p:cNvPicPr>
            <a:picLocks noChangeAspect="1"/>
          </p:cNvPicPr>
          <p:nvPr/>
        </p:nvPicPr>
        <p:blipFill>
          <a:blip r:embed="rId9"/>
          <a:stretch>
            <a:fillRect/>
          </a:stretch>
        </p:blipFill>
        <p:spPr>
          <a:xfrm>
            <a:off x="1232620" y="3732580"/>
            <a:ext cx="417830" cy="142240"/>
          </a:xfrm>
          <a:prstGeom prst="rect">
            <a:avLst/>
          </a:prstGeom>
        </p:spPr>
      </p:pic>
      <p:pic>
        <p:nvPicPr>
          <p:cNvPr id="116" name="Picture 115"/>
          <p:cNvPicPr>
            <a:picLocks noChangeAspect="1"/>
          </p:cNvPicPr>
          <p:nvPr/>
        </p:nvPicPr>
        <p:blipFill>
          <a:blip r:embed="rId10"/>
          <a:stretch>
            <a:fillRect/>
          </a:stretch>
        </p:blipFill>
        <p:spPr>
          <a:xfrm>
            <a:off x="3509470" y="3125420"/>
            <a:ext cx="426720" cy="222250"/>
          </a:xfrm>
          <a:prstGeom prst="rect">
            <a:avLst/>
          </a:prstGeom>
        </p:spPr>
      </p:pic>
      <p:pic>
        <p:nvPicPr>
          <p:cNvPr id="4" name="Picture 3"/>
          <p:cNvPicPr>
            <a:picLocks noChangeAspect="1"/>
          </p:cNvPicPr>
          <p:nvPr/>
        </p:nvPicPr>
        <p:blipFill>
          <a:blip r:embed="rId11"/>
          <a:stretch>
            <a:fillRect/>
          </a:stretch>
        </p:blipFill>
        <p:spPr>
          <a:xfrm>
            <a:off x="2826415" y="5174585"/>
            <a:ext cx="1440180" cy="205740"/>
          </a:xfrm>
          <a:prstGeom prst="rect">
            <a:avLst/>
          </a:prstGeom>
          <a:solidFill>
            <a:schemeClr val="bg1"/>
          </a:solidFill>
        </p:spPr>
      </p:pic>
      <p:pic>
        <p:nvPicPr>
          <p:cNvPr id="5" name="Picture 4"/>
          <p:cNvPicPr>
            <a:picLocks noChangeAspect="1"/>
          </p:cNvPicPr>
          <p:nvPr/>
        </p:nvPicPr>
        <p:blipFill>
          <a:blip r:embed="rId12"/>
          <a:stretch>
            <a:fillRect/>
          </a:stretch>
        </p:blipFill>
        <p:spPr>
          <a:xfrm>
            <a:off x="1308515" y="6237115"/>
            <a:ext cx="1432560" cy="205740"/>
          </a:xfrm>
          <a:prstGeom prst="rect">
            <a:avLst/>
          </a:prstGeom>
          <a:solidFill>
            <a:schemeClr val="bg1"/>
          </a:solidFill>
        </p:spPr>
      </p:pic>
      <p:pic>
        <p:nvPicPr>
          <p:cNvPr id="6" name="Picture 5"/>
          <p:cNvPicPr>
            <a:picLocks noChangeAspect="1"/>
          </p:cNvPicPr>
          <p:nvPr/>
        </p:nvPicPr>
        <p:blipFill>
          <a:blip r:embed="rId13"/>
          <a:stretch>
            <a:fillRect/>
          </a:stretch>
        </p:blipFill>
        <p:spPr>
          <a:xfrm>
            <a:off x="5255055" y="2214680"/>
            <a:ext cx="3573780" cy="737870"/>
          </a:xfrm>
          <a:prstGeom prst="rect">
            <a:avLst/>
          </a:prstGeom>
        </p:spPr>
      </p:pic>
      <p:pic>
        <p:nvPicPr>
          <p:cNvPr id="7" name="Picture 6"/>
          <p:cNvPicPr>
            <a:picLocks noChangeAspect="1"/>
          </p:cNvPicPr>
          <p:nvPr/>
        </p:nvPicPr>
        <p:blipFill>
          <a:blip r:embed="rId14"/>
          <a:stretch>
            <a:fillRect/>
          </a:stretch>
        </p:blipFill>
        <p:spPr>
          <a:xfrm>
            <a:off x="5179160" y="3125420"/>
            <a:ext cx="3440430" cy="737870"/>
          </a:xfrm>
          <a:prstGeom prst="rect">
            <a:avLst/>
          </a:prstGeom>
        </p:spPr>
      </p:pic>
      <p:pic>
        <p:nvPicPr>
          <p:cNvPr id="9" name="Picture 8"/>
          <p:cNvPicPr>
            <a:picLocks noChangeAspect="1"/>
          </p:cNvPicPr>
          <p:nvPr/>
        </p:nvPicPr>
        <p:blipFill>
          <a:blip r:embed="rId15"/>
          <a:stretch>
            <a:fillRect/>
          </a:stretch>
        </p:blipFill>
        <p:spPr>
          <a:xfrm>
            <a:off x="4268420" y="5857640"/>
            <a:ext cx="4569460" cy="737870"/>
          </a:xfrm>
          <a:prstGeom prst="rect">
            <a:avLst/>
          </a:prstGeom>
        </p:spPr>
      </p:pic>
      <p:pic>
        <p:nvPicPr>
          <p:cNvPr id="10" name="Picture 9"/>
          <p:cNvPicPr>
            <a:picLocks noChangeAspect="1"/>
          </p:cNvPicPr>
          <p:nvPr/>
        </p:nvPicPr>
        <p:blipFill>
          <a:blip r:embed="rId16"/>
          <a:stretch>
            <a:fillRect/>
          </a:stretch>
        </p:blipFill>
        <p:spPr>
          <a:xfrm>
            <a:off x="5179160" y="4036160"/>
            <a:ext cx="3707130" cy="7378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9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53" name="Rectangle 29"/>
          <p:cNvSpPr>
            <a:spLocks noChangeArrowheads="1"/>
          </p:cNvSpPr>
          <p:nvPr/>
        </p:nvSpPr>
        <p:spPr bwMode="auto">
          <a:xfrm>
            <a:off x="4830763" y="676635"/>
            <a:ext cx="4143375" cy="701675"/>
          </a:xfrm>
          <a:prstGeom prst="rect">
            <a:avLst/>
          </a:prstGeom>
          <a:noFill/>
          <a:ln w="9525">
            <a:noFill/>
            <a:miter lim="800000"/>
            <a:headEnd/>
            <a:tailEnd/>
          </a:ln>
          <a:effectLst/>
        </p:spPr>
        <p:txBody>
          <a:bodyPr wrap="none">
            <a:prstTxWarp prst="textNoShape">
              <a:avLst/>
            </a:prstTxWarp>
            <a:spAutoFit/>
          </a:bodyPr>
          <a:lstStyle/>
          <a:p>
            <a:r>
              <a:rPr lang="en-US" sz="2000" dirty="0"/>
              <a:t>… let’s insert an insulator sheet</a:t>
            </a:r>
          </a:p>
          <a:p>
            <a:r>
              <a:rPr lang="en-US" sz="2000" dirty="0"/>
              <a:t>	between capacitor plates  </a:t>
            </a:r>
          </a:p>
        </p:txBody>
      </p:sp>
      <p:sp>
        <p:nvSpPr>
          <p:cNvPr id="85" name="TextBox 84"/>
          <p:cNvSpPr txBox="1"/>
          <p:nvPr/>
        </p:nvSpPr>
        <p:spPr>
          <a:xfrm>
            <a:off x="5306792" y="1986995"/>
            <a:ext cx="2908168" cy="400110"/>
          </a:xfrm>
          <a:prstGeom prst="rect">
            <a:avLst/>
          </a:prstGeom>
          <a:noFill/>
        </p:spPr>
        <p:txBody>
          <a:bodyPr wrap="none" rtlCol="0">
            <a:spAutoFit/>
          </a:bodyPr>
          <a:lstStyle/>
          <a:p>
            <a:r>
              <a:rPr lang="en-US" sz="2000" dirty="0" smtClean="0"/>
              <a:t>Electric displacement D</a:t>
            </a:r>
            <a:endParaRPr lang="en-US" sz="2000" dirty="0"/>
          </a:p>
        </p:txBody>
      </p:sp>
      <p:pic>
        <p:nvPicPr>
          <p:cNvPr id="2" name="Picture 1"/>
          <p:cNvPicPr>
            <a:picLocks noChangeAspect="1"/>
          </p:cNvPicPr>
          <p:nvPr/>
        </p:nvPicPr>
        <p:blipFill>
          <a:blip r:embed="rId4"/>
          <a:stretch>
            <a:fillRect/>
          </a:stretch>
        </p:blipFill>
        <p:spPr>
          <a:xfrm>
            <a:off x="929040" y="4871005"/>
            <a:ext cx="3035800" cy="1757843"/>
          </a:xfrm>
          <a:prstGeom prst="rect">
            <a:avLst/>
          </a:prstGeom>
        </p:spPr>
      </p:pic>
      <p:sp>
        <p:nvSpPr>
          <p:cNvPr id="82" name="Line 32"/>
          <p:cNvSpPr>
            <a:spLocks noChangeShapeType="1"/>
          </p:cNvSpPr>
          <p:nvPr/>
        </p:nvSpPr>
        <p:spPr bwMode="auto">
          <a:xfrm flipV="1">
            <a:off x="1080830" y="5098690"/>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84" name="Line 32"/>
          <p:cNvSpPr>
            <a:spLocks noChangeShapeType="1"/>
          </p:cNvSpPr>
          <p:nvPr/>
        </p:nvSpPr>
        <p:spPr bwMode="auto">
          <a:xfrm flipV="1">
            <a:off x="1080830" y="5326375"/>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86" name="Line 32"/>
          <p:cNvSpPr>
            <a:spLocks noChangeShapeType="1"/>
          </p:cNvSpPr>
          <p:nvPr/>
        </p:nvSpPr>
        <p:spPr bwMode="auto">
          <a:xfrm flipV="1">
            <a:off x="1080830" y="5554060"/>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87" name="Line 32"/>
          <p:cNvSpPr>
            <a:spLocks noChangeShapeType="1"/>
          </p:cNvSpPr>
          <p:nvPr/>
        </p:nvSpPr>
        <p:spPr bwMode="auto">
          <a:xfrm flipV="1">
            <a:off x="1080830" y="5781745"/>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88" name="Line 32"/>
          <p:cNvSpPr>
            <a:spLocks noChangeShapeType="1"/>
          </p:cNvSpPr>
          <p:nvPr/>
        </p:nvSpPr>
        <p:spPr bwMode="auto">
          <a:xfrm flipV="1">
            <a:off x="1080830" y="6009430"/>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89" name="Line 32"/>
          <p:cNvSpPr>
            <a:spLocks noChangeShapeType="1"/>
          </p:cNvSpPr>
          <p:nvPr/>
        </p:nvSpPr>
        <p:spPr bwMode="auto">
          <a:xfrm flipV="1">
            <a:off x="1080830" y="6237115"/>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90" name="Line 32"/>
          <p:cNvSpPr>
            <a:spLocks noChangeShapeType="1"/>
          </p:cNvSpPr>
          <p:nvPr/>
        </p:nvSpPr>
        <p:spPr bwMode="auto">
          <a:xfrm flipV="1">
            <a:off x="1080830" y="6464800"/>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91" name="Line 51"/>
          <p:cNvSpPr>
            <a:spLocks noChangeShapeType="1"/>
          </p:cNvSpPr>
          <p:nvPr/>
        </p:nvSpPr>
        <p:spPr bwMode="auto">
          <a:xfrm flipV="1">
            <a:off x="3662542" y="5095335"/>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92" name="Line 52"/>
          <p:cNvSpPr>
            <a:spLocks noChangeShapeType="1"/>
          </p:cNvSpPr>
          <p:nvPr/>
        </p:nvSpPr>
        <p:spPr bwMode="auto">
          <a:xfrm flipV="1">
            <a:off x="3662542" y="5323935"/>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93" name="Line 53"/>
          <p:cNvSpPr>
            <a:spLocks noChangeShapeType="1"/>
          </p:cNvSpPr>
          <p:nvPr/>
        </p:nvSpPr>
        <p:spPr bwMode="auto">
          <a:xfrm flipV="1">
            <a:off x="3662542" y="5550947"/>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94" name="Line 54"/>
          <p:cNvSpPr>
            <a:spLocks noChangeShapeType="1"/>
          </p:cNvSpPr>
          <p:nvPr/>
        </p:nvSpPr>
        <p:spPr bwMode="auto">
          <a:xfrm flipV="1">
            <a:off x="3662542" y="5777960"/>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95" name="Line 55"/>
          <p:cNvSpPr>
            <a:spLocks noChangeShapeType="1"/>
          </p:cNvSpPr>
          <p:nvPr/>
        </p:nvSpPr>
        <p:spPr bwMode="auto">
          <a:xfrm flipV="1">
            <a:off x="3662542" y="6006560"/>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96" name="Line 56"/>
          <p:cNvSpPr>
            <a:spLocks noChangeShapeType="1"/>
          </p:cNvSpPr>
          <p:nvPr/>
        </p:nvSpPr>
        <p:spPr bwMode="auto">
          <a:xfrm flipV="1">
            <a:off x="3662542" y="6233572"/>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97" name="Line 57"/>
          <p:cNvSpPr>
            <a:spLocks noChangeShapeType="1"/>
          </p:cNvSpPr>
          <p:nvPr/>
        </p:nvSpPr>
        <p:spPr bwMode="auto">
          <a:xfrm flipV="1">
            <a:off x="3662542" y="6462172"/>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98" name="Line 58"/>
          <p:cNvSpPr>
            <a:spLocks noChangeShapeType="1"/>
          </p:cNvSpPr>
          <p:nvPr/>
        </p:nvSpPr>
        <p:spPr bwMode="auto">
          <a:xfrm rot="16200000" flipV="1">
            <a:off x="3660955" y="5098510"/>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99" name="Line 59"/>
          <p:cNvSpPr>
            <a:spLocks noChangeShapeType="1"/>
          </p:cNvSpPr>
          <p:nvPr/>
        </p:nvSpPr>
        <p:spPr bwMode="auto">
          <a:xfrm rot="16200000" flipV="1">
            <a:off x="3660955" y="5327110"/>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00" name="Line 60"/>
          <p:cNvSpPr>
            <a:spLocks noChangeShapeType="1"/>
          </p:cNvSpPr>
          <p:nvPr/>
        </p:nvSpPr>
        <p:spPr bwMode="auto">
          <a:xfrm rot="16200000" flipV="1">
            <a:off x="3660955" y="5554122"/>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01" name="Line 61"/>
          <p:cNvSpPr>
            <a:spLocks noChangeShapeType="1"/>
          </p:cNvSpPr>
          <p:nvPr/>
        </p:nvSpPr>
        <p:spPr bwMode="auto">
          <a:xfrm rot="16200000" flipV="1">
            <a:off x="3660955" y="5781135"/>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02" name="Line 62"/>
          <p:cNvSpPr>
            <a:spLocks noChangeShapeType="1"/>
          </p:cNvSpPr>
          <p:nvPr/>
        </p:nvSpPr>
        <p:spPr bwMode="auto">
          <a:xfrm rot="16200000" flipV="1">
            <a:off x="3660955" y="6009735"/>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03" name="Line 63"/>
          <p:cNvSpPr>
            <a:spLocks noChangeShapeType="1"/>
          </p:cNvSpPr>
          <p:nvPr/>
        </p:nvSpPr>
        <p:spPr bwMode="auto">
          <a:xfrm rot="16200000" flipV="1">
            <a:off x="3660955" y="6236747"/>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04" name="Line 64"/>
          <p:cNvSpPr>
            <a:spLocks noChangeShapeType="1"/>
          </p:cNvSpPr>
          <p:nvPr/>
        </p:nvSpPr>
        <p:spPr bwMode="auto">
          <a:xfrm rot="16200000" flipV="1">
            <a:off x="3660955" y="6465347"/>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05" name="Rectangle 2"/>
          <p:cNvSpPr>
            <a:spLocks noChangeArrowheads="1"/>
          </p:cNvSpPr>
          <p:nvPr/>
        </p:nvSpPr>
        <p:spPr bwMode="auto">
          <a:xfrm>
            <a:off x="1689100" y="849313"/>
            <a:ext cx="228600" cy="1593850"/>
          </a:xfrm>
          <a:prstGeom prst="rect">
            <a:avLst/>
          </a:prstGeom>
          <a:solidFill>
            <a:schemeClr val="bg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06" name="Rectangle 3"/>
          <p:cNvSpPr>
            <a:spLocks noChangeArrowheads="1"/>
          </p:cNvSpPr>
          <p:nvPr/>
        </p:nvSpPr>
        <p:spPr bwMode="auto">
          <a:xfrm>
            <a:off x="3206750" y="849313"/>
            <a:ext cx="228600" cy="1593850"/>
          </a:xfrm>
          <a:prstGeom prst="rect">
            <a:avLst/>
          </a:prstGeom>
          <a:solidFill>
            <a:schemeClr val="bg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07" name="Line 15"/>
          <p:cNvSpPr>
            <a:spLocks noChangeShapeType="1"/>
          </p:cNvSpPr>
          <p:nvPr/>
        </p:nvSpPr>
        <p:spPr bwMode="auto">
          <a:xfrm flipH="1">
            <a:off x="1309688" y="1608138"/>
            <a:ext cx="379412"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08" name="Oval 16"/>
          <p:cNvSpPr>
            <a:spLocks noChangeArrowheads="1"/>
          </p:cNvSpPr>
          <p:nvPr/>
        </p:nvSpPr>
        <p:spPr bwMode="auto">
          <a:xfrm>
            <a:off x="1233488" y="1565275"/>
            <a:ext cx="76200" cy="76200"/>
          </a:xfrm>
          <a:prstGeom prst="ellipse">
            <a:avLst/>
          </a:prstGeom>
          <a:solidFill>
            <a:schemeClr val="tx1"/>
          </a:solidFill>
          <a:ln w="9525">
            <a:solidFill>
              <a:schemeClr val="tx1"/>
            </a:solidFill>
            <a:round/>
            <a:headEnd/>
            <a:tailEnd/>
          </a:ln>
          <a:effectLst/>
        </p:spPr>
        <p:txBody>
          <a:bodyPr wrap="none" anchor="ctr">
            <a:prstTxWarp prst="textNoShape">
              <a:avLst/>
            </a:prstTxWarp>
          </a:bodyPr>
          <a:lstStyle/>
          <a:p>
            <a:endParaRPr lang="en-US"/>
          </a:p>
        </p:txBody>
      </p:sp>
      <p:sp>
        <p:nvSpPr>
          <p:cNvPr id="109" name="Oval 17"/>
          <p:cNvSpPr>
            <a:spLocks noChangeArrowheads="1"/>
          </p:cNvSpPr>
          <p:nvPr/>
        </p:nvSpPr>
        <p:spPr bwMode="auto">
          <a:xfrm>
            <a:off x="3798888" y="1573213"/>
            <a:ext cx="76200" cy="76200"/>
          </a:xfrm>
          <a:prstGeom prst="ellipse">
            <a:avLst/>
          </a:prstGeom>
          <a:solidFill>
            <a:schemeClr val="tx1"/>
          </a:solidFill>
          <a:ln w="9525">
            <a:solidFill>
              <a:schemeClr val="tx1"/>
            </a:solidFill>
            <a:round/>
            <a:headEnd/>
            <a:tailEnd/>
          </a:ln>
          <a:effectLst/>
        </p:spPr>
        <p:txBody>
          <a:bodyPr wrap="none" anchor="ctr">
            <a:prstTxWarp prst="textNoShape">
              <a:avLst/>
            </a:prstTxWarp>
          </a:bodyPr>
          <a:lstStyle/>
          <a:p>
            <a:endParaRPr lang="en-US"/>
          </a:p>
        </p:txBody>
      </p:sp>
      <p:sp>
        <p:nvSpPr>
          <p:cNvPr id="110" name="Line 18"/>
          <p:cNvSpPr>
            <a:spLocks noChangeShapeType="1"/>
          </p:cNvSpPr>
          <p:nvPr/>
        </p:nvSpPr>
        <p:spPr bwMode="auto">
          <a:xfrm flipH="1">
            <a:off x="3435350" y="1608138"/>
            <a:ext cx="379413"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11" name="Line 28"/>
          <p:cNvSpPr>
            <a:spLocks noChangeShapeType="1"/>
          </p:cNvSpPr>
          <p:nvPr/>
        </p:nvSpPr>
        <p:spPr bwMode="auto">
          <a:xfrm>
            <a:off x="1917700" y="2517775"/>
            <a:ext cx="1289050" cy="0"/>
          </a:xfrm>
          <a:prstGeom prst="line">
            <a:avLst/>
          </a:prstGeom>
          <a:noFill/>
          <a:ln w="9525">
            <a:solidFill>
              <a:schemeClr val="tx1"/>
            </a:solidFill>
            <a:round/>
            <a:headEnd type="triangle" w="med" len="med"/>
            <a:tailEnd type="triangle" w="med" len="med"/>
          </a:ln>
          <a:effectLst/>
        </p:spPr>
        <p:txBody>
          <a:bodyPr>
            <a:prstTxWarp prst="textNoShape">
              <a:avLst/>
            </a:prstTxWarp>
          </a:bodyPr>
          <a:lstStyle/>
          <a:p>
            <a:endParaRPr lang="en-US"/>
          </a:p>
        </p:txBody>
      </p:sp>
      <p:sp>
        <p:nvSpPr>
          <p:cNvPr id="112" name="Freeform 29"/>
          <p:cNvSpPr>
            <a:spLocks/>
          </p:cNvSpPr>
          <p:nvPr/>
        </p:nvSpPr>
        <p:spPr bwMode="auto">
          <a:xfrm>
            <a:off x="923925" y="1911350"/>
            <a:ext cx="841375" cy="176213"/>
          </a:xfrm>
          <a:custGeom>
            <a:avLst/>
            <a:gdLst/>
            <a:ahLst/>
            <a:cxnLst>
              <a:cxn ang="0">
                <a:pos x="0" y="111"/>
              </a:cxn>
              <a:cxn ang="0">
                <a:pos x="291" y="2"/>
              </a:cxn>
              <a:cxn ang="0">
                <a:pos x="339" y="96"/>
              </a:cxn>
              <a:cxn ang="0">
                <a:pos x="530" y="0"/>
              </a:cxn>
            </a:cxnLst>
            <a:rect l="0" t="0" r="r" b="b"/>
            <a:pathLst>
              <a:path w="530" h="111">
                <a:moveTo>
                  <a:pt x="0" y="111"/>
                </a:moveTo>
                <a:cubicBezTo>
                  <a:pt x="48" y="93"/>
                  <a:pt x="235" y="4"/>
                  <a:pt x="291" y="2"/>
                </a:cubicBezTo>
                <a:cubicBezTo>
                  <a:pt x="347" y="0"/>
                  <a:pt x="299" y="96"/>
                  <a:pt x="339" y="96"/>
                </a:cubicBezTo>
                <a:cubicBezTo>
                  <a:pt x="379" y="96"/>
                  <a:pt x="450" y="52"/>
                  <a:pt x="530" y="0"/>
                </a:cubicBezTo>
              </a:path>
            </a:pathLst>
          </a:custGeom>
          <a:noFill/>
          <a:ln w="9525" cap="flat" cmpd="sng">
            <a:solidFill>
              <a:schemeClr val="tx1"/>
            </a:solidFill>
            <a:prstDash val="solid"/>
            <a:round/>
            <a:headEnd/>
            <a:tailEnd/>
          </a:ln>
          <a:effectLst/>
        </p:spPr>
        <p:txBody>
          <a:bodyPr>
            <a:prstTxWarp prst="textNoShape">
              <a:avLst/>
            </a:prstTxWarp>
          </a:bodyPr>
          <a:lstStyle/>
          <a:p>
            <a:endParaRPr lang="en-US"/>
          </a:p>
        </p:txBody>
      </p:sp>
      <p:pic>
        <p:nvPicPr>
          <p:cNvPr id="113" name="Picture 31" descr="txp_fig"/>
          <p:cNvPicPr>
            <a:picLocks noChangeAspect="1" noChangeArrowheads="1"/>
          </p:cNvPicPr>
          <p:nvPr>
            <p:custDataLst>
              <p:tags r:id="rId1"/>
            </p:custDataLst>
          </p:nvPr>
        </p:nvPicPr>
        <p:blipFill>
          <a:blip r:embed="rId5"/>
          <a:srcRect/>
          <a:stretch>
            <a:fillRect/>
          </a:stretch>
        </p:blipFill>
        <p:spPr bwMode="auto">
          <a:xfrm>
            <a:off x="654050" y="1987550"/>
            <a:ext cx="244475" cy="228600"/>
          </a:xfrm>
          <a:prstGeom prst="rect">
            <a:avLst/>
          </a:prstGeom>
          <a:noFill/>
          <a:ln w="9525">
            <a:noFill/>
            <a:miter lim="800000"/>
            <a:headEnd/>
            <a:tailEnd/>
          </a:ln>
          <a:effectLst/>
        </p:spPr>
      </p:pic>
      <p:sp>
        <p:nvSpPr>
          <p:cNvPr id="114" name="Text Box 35"/>
          <p:cNvSpPr txBox="1">
            <a:spLocks noChangeArrowheads="1"/>
          </p:cNvSpPr>
          <p:nvPr/>
        </p:nvSpPr>
        <p:spPr bwMode="auto">
          <a:xfrm>
            <a:off x="2379663" y="2425700"/>
            <a:ext cx="336550" cy="457200"/>
          </a:xfrm>
          <a:prstGeom prst="rect">
            <a:avLst/>
          </a:prstGeom>
          <a:noFill/>
          <a:ln w="9525">
            <a:noFill/>
            <a:miter lim="800000"/>
            <a:headEnd/>
            <a:tailEnd/>
          </a:ln>
          <a:effectLst/>
        </p:spPr>
        <p:txBody>
          <a:bodyPr wrap="none">
            <a:prstTxWarp prst="textNoShape">
              <a:avLst/>
            </a:prstTxWarp>
            <a:spAutoFit/>
          </a:bodyPr>
          <a:lstStyle/>
          <a:p>
            <a:r>
              <a:rPr lang="en-US" i="1">
                <a:latin typeface="Times New Roman" pitchFamily="-65" charset="0"/>
              </a:rPr>
              <a:t>d</a:t>
            </a:r>
          </a:p>
        </p:txBody>
      </p:sp>
      <p:sp>
        <p:nvSpPr>
          <p:cNvPr id="115" name="Rectangle 36"/>
          <p:cNvSpPr>
            <a:spLocks noChangeArrowheads="1"/>
          </p:cNvSpPr>
          <p:nvPr/>
        </p:nvSpPr>
        <p:spPr bwMode="auto">
          <a:xfrm>
            <a:off x="1992313" y="849313"/>
            <a:ext cx="1139825" cy="1593850"/>
          </a:xfrm>
          <a:prstGeom prst="rect">
            <a:avLst/>
          </a:prstGeom>
          <a:solidFill>
            <a:schemeClr val="bg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16" name="Line 37"/>
          <p:cNvSpPr>
            <a:spLocks noChangeShapeType="1"/>
          </p:cNvSpPr>
          <p:nvPr/>
        </p:nvSpPr>
        <p:spPr bwMode="auto">
          <a:xfrm flipV="1">
            <a:off x="1724025" y="968375"/>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17" name="Line 38"/>
          <p:cNvSpPr>
            <a:spLocks noChangeShapeType="1"/>
          </p:cNvSpPr>
          <p:nvPr/>
        </p:nvSpPr>
        <p:spPr bwMode="auto">
          <a:xfrm flipV="1">
            <a:off x="1724025" y="1196975"/>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18" name="Line 39"/>
          <p:cNvSpPr>
            <a:spLocks noChangeShapeType="1"/>
          </p:cNvSpPr>
          <p:nvPr/>
        </p:nvSpPr>
        <p:spPr bwMode="auto">
          <a:xfrm flipV="1">
            <a:off x="1724025" y="1423988"/>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19" name="Line 40"/>
          <p:cNvSpPr>
            <a:spLocks noChangeShapeType="1"/>
          </p:cNvSpPr>
          <p:nvPr/>
        </p:nvSpPr>
        <p:spPr bwMode="auto">
          <a:xfrm flipV="1">
            <a:off x="1724025" y="1651000"/>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20" name="Line 41"/>
          <p:cNvSpPr>
            <a:spLocks noChangeShapeType="1"/>
          </p:cNvSpPr>
          <p:nvPr/>
        </p:nvSpPr>
        <p:spPr bwMode="auto">
          <a:xfrm flipV="1">
            <a:off x="1724025" y="1879600"/>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21" name="Line 42"/>
          <p:cNvSpPr>
            <a:spLocks noChangeShapeType="1"/>
          </p:cNvSpPr>
          <p:nvPr/>
        </p:nvSpPr>
        <p:spPr bwMode="auto">
          <a:xfrm flipV="1">
            <a:off x="1724025" y="2106613"/>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22" name="Line 43"/>
          <p:cNvSpPr>
            <a:spLocks noChangeShapeType="1"/>
          </p:cNvSpPr>
          <p:nvPr/>
        </p:nvSpPr>
        <p:spPr bwMode="auto">
          <a:xfrm flipV="1">
            <a:off x="1724025" y="2335213"/>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23" name="Line 44"/>
          <p:cNvSpPr>
            <a:spLocks noChangeShapeType="1"/>
          </p:cNvSpPr>
          <p:nvPr/>
        </p:nvSpPr>
        <p:spPr bwMode="auto">
          <a:xfrm flipV="1">
            <a:off x="2886075" y="968375"/>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24" name="Line 45"/>
          <p:cNvSpPr>
            <a:spLocks noChangeShapeType="1"/>
          </p:cNvSpPr>
          <p:nvPr/>
        </p:nvSpPr>
        <p:spPr bwMode="auto">
          <a:xfrm flipV="1">
            <a:off x="2886075" y="1423988"/>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25" name="Line 46"/>
          <p:cNvSpPr>
            <a:spLocks noChangeShapeType="1"/>
          </p:cNvSpPr>
          <p:nvPr/>
        </p:nvSpPr>
        <p:spPr bwMode="auto">
          <a:xfrm flipV="1">
            <a:off x="2886075" y="1879600"/>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26" name="Line 47"/>
          <p:cNvSpPr>
            <a:spLocks noChangeShapeType="1"/>
          </p:cNvSpPr>
          <p:nvPr/>
        </p:nvSpPr>
        <p:spPr bwMode="auto">
          <a:xfrm flipV="1">
            <a:off x="2886075" y="2335213"/>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27" name="Line 48"/>
          <p:cNvSpPr>
            <a:spLocks noChangeShapeType="1"/>
          </p:cNvSpPr>
          <p:nvPr/>
        </p:nvSpPr>
        <p:spPr bwMode="auto">
          <a:xfrm flipV="1">
            <a:off x="2049463" y="968375"/>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28" name="Line 49"/>
          <p:cNvSpPr>
            <a:spLocks noChangeShapeType="1"/>
          </p:cNvSpPr>
          <p:nvPr/>
        </p:nvSpPr>
        <p:spPr bwMode="auto">
          <a:xfrm flipV="1">
            <a:off x="2049463" y="1423988"/>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29" name="Line 50"/>
          <p:cNvSpPr>
            <a:spLocks noChangeShapeType="1"/>
          </p:cNvSpPr>
          <p:nvPr/>
        </p:nvSpPr>
        <p:spPr bwMode="auto">
          <a:xfrm flipV="1">
            <a:off x="2049463" y="1879600"/>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30" name="Line 51"/>
          <p:cNvSpPr>
            <a:spLocks noChangeShapeType="1"/>
          </p:cNvSpPr>
          <p:nvPr/>
        </p:nvSpPr>
        <p:spPr bwMode="auto">
          <a:xfrm flipV="1">
            <a:off x="2049463" y="2335213"/>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31" name="Line 52"/>
          <p:cNvSpPr>
            <a:spLocks noChangeShapeType="1"/>
          </p:cNvSpPr>
          <p:nvPr/>
        </p:nvSpPr>
        <p:spPr bwMode="auto">
          <a:xfrm rot="16200000" flipV="1">
            <a:off x="2047875" y="971550"/>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32" name="Line 53"/>
          <p:cNvSpPr>
            <a:spLocks noChangeShapeType="1"/>
          </p:cNvSpPr>
          <p:nvPr/>
        </p:nvSpPr>
        <p:spPr bwMode="auto">
          <a:xfrm rot="16200000" flipV="1">
            <a:off x="2047875" y="1427163"/>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33" name="Line 54"/>
          <p:cNvSpPr>
            <a:spLocks noChangeShapeType="1"/>
          </p:cNvSpPr>
          <p:nvPr/>
        </p:nvSpPr>
        <p:spPr bwMode="auto">
          <a:xfrm rot="16200000" flipV="1">
            <a:off x="2047875" y="1882775"/>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34" name="Line 55"/>
          <p:cNvSpPr>
            <a:spLocks noChangeShapeType="1"/>
          </p:cNvSpPr>
          <p:nvPr/>
        </p:nvSpPr>
        <p:spPr bwMode="auto">
          <a:xfrm rot="16200000" flipV="1">
            <a:off x="2047875" y="2338388"/>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35" name="Line 56"/>
          <p:cNvSpPr>
            <a:spLocks noChangeShapeType="1"/>
          </p:cNvSpPr>
          <p:nvPr/>
        </p:nvSpPr>
        <p:spPr bwMode="auto">
          <a:xfrm flipV="1">
            <a:off x="3244850" y="966788"/>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36" name="Line 57"/>
          <p:cNvSpPr>
            <a:spLocks noChangeShapeType="1"/>
          </p:cNvSpPr>
          <p:nvPr/>
        </p:nvSpPr>
        <p:spPr bwMode="auto">
          <a:xfrm flipV="1">
            <a:off x="3244850" y="1195388"/>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37" name="Line 58"/>
          <p:cNvSpPr>
            <a:spLocks noChangeShapeType="1"/>
          </p:cNvSpPr>
          <p:nvPr/>
        </p:nvSpPr>
        <p:spPr bwMode="auto">
          <a:xfrm flipV="1">
            <a:off x="3244850" y="1422400"/>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38" name="Line 59"/>
          <p:cNvSpPr>
            <a:spLocks noChangeShapeType="1"/>
          </p:cNvSpPr>
          <p:nvPr/>
        </p:nvSpPr>
        <p:spPr bwMode="auto">
          <a:xfrm flipV="1">
            <a:off x="3244850" y="1649413"/>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39" name="Line 60"/>
          <p:cNvSpPr>
            <a:spLocks noChangeShapeType="1"/>
          </p:cNvSpPr>
          <p:nvPr/>
        </p:nvSpPr>
        <p:spPr bwMode="auto">
          <a:xfrm flipV="1">
            <a:off x="3244850" y="1878013"/>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40" name="Line 61"/>
          <p:cNvSpPr>
            <a:spLocks noChangeShapeType="1"/>
          </p:cNvSpPr>
          <p:nvPr/>
        </p:nvSpPr>
        <p:spPr bwMode="auto">
          <a:xfrm flipV="1">
            <a:off x="3244850" y="2105025"/>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41" name="Line 62"/>
          <p:cNvSpPr>
            <a:spLocks noChangeShapeType="1"/>
          </p:cNvSpPr>
          <p:nvPr/>
        </p:nvSpPr>
        <p:spPr bwMode="auto">
          <a:xfrm flipV="1">
            <a:off x="3244850" y="2333625"/>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42" name="Line 63"/>
          <p:cNvSpPr>
            <a:spLocks noChangeShapeType="1"/>
          </p:cNvSpPr>
          <p:nvPr/>
        </p:nvSpPr>
        <p:spPr bwMode="auto">
          <a:xfrm rot="16200000" flipV="1">
            <a:off x="3243263" y="969963"/>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43" name="Line 64"/>
          <p:cNvSpPr>
            <a:spLocks noChangeShapeType="1"/>
          </p:cNvSpPr>
          <p:nvPr/>
        </p:nvSpPr>
        <p:spPr bwMode="auto">
          <a:xfrm rot="16200000" flipV="1">
            <a:off x="3243263" y="1198563"/>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44" name="Line 65"/>
          <p:cNvSpPr>
            <a:spLocks noChangeShapeType="1"/>
          </p:cNvSpPr>
          <p:nvPr/>
        </p:nvSpPr>
        <p:spPr bwMode="auto">
          <a:xfrm rot="16200000" flipV="1">
            <a:off x="3243263" y="1425575"/>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45" name="Line 66"/>
          <p:cNvSpPr>
            <a:spLocks noChangeShapeType="1"/>
          </p:cNvSpPr>
          <p:nvPr/>
        </p:nvSpPr>
        <p:spPr bwMode="auto">
          <a:xfrm rot="16200000" flipV="1">
            <a:off x="3243263" y="1652588"/>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46" name="Line 67"/>
          <p:cNvSpPr>
            <a:spLocks noChangeShapeType="1"/>
          </p:cNvSpPr>
          <p:nvPr/>
        </p:nvSpPr>
        <p:spPr bwMode="auto">
          <a:xfrm rot="16200000" flipV="1">
            <a:off x="3243263" y="1881188"/>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47" name="Line 68"/>
          <p:cNvSpPr>
            <a:spLocks noChangeShapeType="1"/>
          </p:cNvSpPr>
          <p:nvPr/>
        </p:nvSpPr>
        <p:spPr bwMode="auto">
          <a:xfrm rot="16200000" flipV="1">
            <a:off x="3243263" y="2108200"/>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48" name="Line 69"/>
          <p:cNvSpPr>
            <a:spLocks noChangeShapeType="1"/>
          </p:cNvSpPr>
          <p:nvPr/>
        </p:nvSpPr>
        <p:spPr bwMode="auto">
          <a:xfrm rot="16200000" flipV="1">
            <a:off x="3243263" y="2336800"/>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49" name="Line 97"/>
          <p:cNvSpPr>
            <a:spLocks noChangeShapeType="1"/>
          </p:cNvSpPr>
          <p:nvPr/>
        </p:nvSpPr>
        <p:spPr bwMode="auto">
          <a:xfrm>
            <a:off x="1158875" y="427038"/>
            <a:ext cx="1138238"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50" name="Line 98"/>
          <p:cNvSpPr>
            <a:spLocks noChangeShapeType="1"/>
          </p:cNvSpPr>
          <p:nvPr/>
        </p:nvSpPr>
        <p:spPr bwMode="auto">
          <a:xfrm>
            <a:off x="1925638" y="427038"/>
            <a:ext cx="152400" cy="379412"/>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51" name="Line 99"/>
          <p:cNvSpPr>
            <a:spLocks noChangeShapeType="1"/>
          </p:cNvSpPr>
          <p:nvPr/>
        </p:nvSpPr>
        <p:spPr bwMode="auto">
          <a:xfrm>
            <a:off x="2752725" y="427038"/>
            <a:ext cx="1138238"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52" name="Line 100"/>
          <p:cNvSpPr>
            <a:spLocks noChangeShapeType="1"/>
          </p:cNvSpPr>
          <p:nvPr/>
        </p:nvSpPr>
        <p:spPr bwMode="auto">
          <a:xfrm flipH="1">
            <a:off x="2951163" y="427038"/>
            <a:ext cx="152400" cy="379412"/>
          </a:xfrm>
          <a:prstGeom prst="line">
            <a:avLst/>
          </a:prstGeom>
          <a:noFill/>
          <a:ln w="9525">
            <a:solidFill>
              <a:schemeClr val="tx1"/>
            </a:solidFill>
            <a:round/>
            <a:headEnd/>
            <a:tailEnd/>
          </a:ln>
          <a:effectLst/>
        </p:spPr>
        <p:txBody>
          <a:bodyPr>
            <a:prstTxWarp prst="textNoShape">
              <a:avLst/>
            </a:prstTxWarp>
          </a:bodyPr>
          <a:lstStyle/>
          <a:p>
            <a:endParaRPr lang="en-US"/>
          </a:p>
        </p:txBody>
      </p:sp>
      <p:pic>
        <p:nvPicPr>
          <p:cNvPr id="153" name="Picture 152"/>
          <p:cNvPicPr>
            <a:picLocks noChangeAspect="1"/>
          </p:cNvPicPr>
          <p:nvPr/>
        </p:nvPicPr>
        <p:blipFill>
          <a:blip r:embed="rId6"/>
          <a:stretch>
            <a:fillRect/>
          </a:stretch>
        </p:blipFill>
        <p:spPr>
          <a:xfrm>
            <a:off x="1308515" y="241410"/>
            <a:ext cx="843534" cy="185166"/>
          </a:xfrm>
          <a:prstGeom prst="rect">
            <a:avLst/>
          </a:prstGeom>
        </p:spPr>
      </p:pic>
      <p:pic>
        <p:nvPicPr>
          <p:cNvPr id="154" name="Picture 153"/>
          <p:cNvPicPr>
            <a:picLocks noChangeAspect="1"/>
          </p:cNvPicPr>
          <p:nvPr/>
        </p:nvPicPr>
        <p:blipFill>
          <a:blip r:embed="rId7"/>
          <a:stretch>
            <a:fillRect/>
          </a:stretch>
        </p:blipFill>
        <p:spPr>
          <a:xfrm>
            <a:off x="2902310" y="241410"/>
            <a:ext cx="841744" cy="151790"/>
          </a:xfrm>
          <a:prstGeom prst="rect">
            <a:avLst/>
          </a:prstGeom>
        </p:spPr>
      </p:pic>
      <p:pic>
        <p:nvPicPr>
          <p:cNvPr id="155" name="Picture 154"/>
          <p:cNvPicPr>
            <a:picLocks noChangeAspect="1"/>
          </p:cNvPicPr>
          <p:nvPr/>
        </p:nvPicPr>
        <p:blipFill>
          <a:blip r:embed="rId8"/>
          <a:stretch>
            <a:fillRect/>
          </a:stretch>
        </p:blipFill>
        <p:spPr>
          <a:xfrm>
            <a:off x="1156725" y="1076255"/>
            <a:ext cx="417830" cy="142240"/>
          </a:xfrm>
          <a:prstGeom prst="rect">
            <a:avLst/>
          </a:prstGeom>
        </p:spPr>
      </p:pic>
      <p:pic>
        <p:nvPicPr>
          <p:cNvPr id="156" name="Picture 155"/>
          <p:cNvPicPr>
            <a:picLocks noChangeAspect="1"/>
          </p:cNvPicPr>
          <p:nvPr/>
        </p:nvPicPr>
        <p:blipFill>
          <a:blip r:embed="rId9"/>
          <a:stretch>
            <a:fillRect/>
          </a:stretch>
        </p:blipFill>
        <p:spPr>
          <a:xfrm>
            <a:off x="3509470" y="1000360"/>
            <a:ext cx="426720" cy="222250"/>
          </a:xfrm>
          <a:prstGeom prst="rect">
            <a:avLst/>
          </a:prstGeom>
        </p:spPr>
      </p:pic>
      <p:grpSp>
        <p:nvGrpSpPr>
          <p:cNvPr id="177" name="Group 167"/>
          <p:cNvGrpSpPr>
            <a:grpSpLocks/>
          </p:cNvGrpSpPr>
          <p:nvPr/>
        </p:nvGrpSpPr>
        <p:grpSpPr bwMode="auto">
          <a:xfrm>
            <a:off x="0" y="2670050"/>
            <a:ext cx="4406900" cy="2125662"/>
            <a:chOff x="298" y="2925"/>
            <a:chExt cx="2776" cy="1339"/>
          </a:xfrm>
        </p:grpSpPr>
        <p:grpSp>
          <p:nvGrpSpPr>
            <p:cNvPr id="178" name="Group 133"/>
            <p:cNvGrpSpPr>
              <a:grpSpLocks/>
            </p:cNvGrpSpPr>
            <p:nvPr/>
          </p:nvGrpSpPr>
          <p:grpSpPr bwMode="auto">
            <a:xfrm>
              <a:off x="1353" y="3165"/>
              <a:ext cx="1100" cy="1099"/>
              <a:chOff x="1350" y="1586"/>
              <a:chExt cx="1100" cy="2152"/>
            </a:xfrm>
          </p:grpSpPr>
          <p:sp>
            <p:nvSpPr>
              <p:cNvPr id="191" name="Line 134"/>
              <p:cNvSpPr>
                <a:spLocks noChangeShapeType="1"/>
              </p:cNvSpPr>
              <p:nvPr/>
            </p:nvSpPr>
            <p:spPr bwMode="auto">
              <a:xfrm>
                <a:off x="1350" y="1586"/>
                <a:ext cx="0" cy="2152"/>
              </a:xfrm>
              <a:prstGeom prst="line">
                <a:avLst/>
              </a:prstGeom>
              <a:noFill/>
              <a:ln w="9525">
                <a:solidFill>
                  <a:schemeClr val="tx1"/>
                </a:solidFill>
                <a:prstDash val="dash"/>
                <a:round/>
                <a:headEnd/>
                <a:tailEnd/>
              </a:ln>
              <a:effectLst/>
            </p:spPr>
            <p:txBody>
              <a:bodyPr>
                <a:prstTxWarp prst="textNoShape">
                  <a:avLst/>
                </a:prstTxWarp>
              </a:bodyPr>
              <a:lstStyle/>
              <a:p>
                <a:endParaRPr lang="en-US"/>
              </a:p>
            </p:txBody>
          </p:sp>
          <p:sp>
            <p:nvSpPr>
              <p:cNvPr id="192" name="Line 135"/>
              <p:cNvSpPr>
                <a:spLocks noChangeShapeType="1"/>
              </p:cNvSpPr>
              <p:nvPr/>
            </p:nvSpPr>
            <p:spPr bwMode="auto">
              <a:xfrm>
                <a:off x="1494" y="1586"/>
                <a:ext cx="0" cy="2152"/>
              </a:xfrm>
              <a:prstGeom prst="line">
                <a:avLst/>
              </a:prstGeom>
              <a:noFill/>
              <a:ln w="9525">
                <a:solidFill>
                  <a:schemeClr val="tx1"/>
                </a:solidFill>
                <a:prstDash val="dash"/>
                <a:round/>
                <a:headEnd/>
                <a:tailEnd/>
              </a:ln>
              <a:effectLst/>
            </p:spPr>
            <p:txBody>
              <a:bodyPr>
                <a:prstTxWarp prst="textNoShape">
                  <a:avLst/>
                </a:prstTxWarp>
              </a:bodyPr>
              <a:lstStyle/>
              <a:p>
                <a:endParaRPr lang="en-US"/>
              </a:p>
            </p:txBody>
          </p:sp>
          <p:sp>
            <p:nvSpPr>
              <p:cNvPr id="193" name="Line 136"/>
              <p:cNvSpPr>
                <a:spLocks noChangeShapeType="1"/>
              </p:cNvSpPr>
              <p:nvPr/>
            </p:nvSpPr>
            <p:spPr bwMode="auto">
              <a:xfrm>
                <a:off x="2306" y="1586"/>
                <a:ext cx="0" cy="2152"/>
              </a:xfrm>
              <a:prstGeom prst="line">
                <a:avLst/>
              </a:prstGeom>
              <a:noFill/>
              <a:ln w="9525">
                <a:solidFill>
                  <a:schemeClr val="tx1"/>
                </a:solidFill>
                <a:prstDash val="dash"/>
                <a:round/>
                <a:headEnd/>
                <a:tailEnd/>
              </a:ln>
              <a:effectLst/>
            </p:spPr>
            <p:txBody>
              <a:bodyPr>
                <a:prstTxWarp prst="textNoShape">
                  <a:avLst/>
                </a:prstTxWarp>
              </a:bodyPr>
              <a:lstStyle/>
              <a:p>
                <a:endParaRPr lang="en-US"/>
              </a:p>
            </p:txBody>
          </p:sp>
          <p:sp>
            <p:nvSpPr>
              <p:cNvPr id="194" name="Line 137"/>
              <p:cNvSpPr>
                <a:spLocks noChangeShapeType="1"/>
              </p:cNvSpPr>
              <p:nvPr/>
            </p:nvSpPr>
            <p:spPr bwMode="auto">
              <a:xfrm>
                <a:off x="2450" y="1586"/>
                <a:ext cx="0" cy="2152"/>
              </a:xfrm>
              <a:prstGeom prst="line">
                <a:avLst/>
              </a:prstGeom>
              <a:noFill/>
              <a:ln w="9525">
                <a:solidFill>
                  <a:schemeClr val="tx1"/>
                </a:solidFill>
                <a:prstDash val="dash"/>
                <a:round/>
                <a:headEnd/>
                <a:tailEnd/>
              </a:ln>
              <a:effectLst/>
            </p:spPr>
            <p:txBody>
              <a:bodyPr>
                <a:prstTxWarp prst="textNoShape">
                  <a:avLst/>
                </a:prstTxWarp>
              </a:bodyPr>
              <a:lstStyle/>
              <a:p>
                <a:endParaRPr lang="en-US"/>
              </a:p>
            </p:txBody>
          </p:sp>
        </p:grpSp>
        <p:sp>
          <p:nvSpPr>
            <p:cNvPr id="179" name="Line 138"/>
            <p:cNvSpPr>
              <a:spLocks noChangeShapeType="1"/>
            </p:cNvSpPr>
            <p:nvPr/>
          </p:nvSpPr>
          <p:spPr bwMode="auto">
            <a:xfrm>
              <a:off x="875" y="3643"/>
              <a:ext cx="2199"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80" name="Line 139"/>
            <p:cNvSpPr>
              <a:spLocks noChangeShapeType="1"/>
            </p:cNvSpPr>
            <p:nvPr/>
          </p:nvSpPr>
          <p:spPr bwMode="auto">
            <a:xfrm>
              <a:off x="1114" y="3643"/>
              <a:ext cx="239" cy="0"/>
            </a:xfrm>
            <a:prstGeom prst="line">
              <a:avLst/>
            </a:prstGeom>
            <a:noFill/>
            <a:ln w="28575">
              <a:solidFill>
                <a:srgbClr val="5B98D2"/>
              </a:solidFill>
              <a:round/>
              <a:headEnd/>
              <a:tailEnd/>
            </a:ln>
            <a:effectLst/>
          </p:spPr>
          <p:txBody>
            <a:bodyPr>
              <a:prstTxWarp prst="textNoShape">
                <a:avLst/>
              </a:prstTxWarp>
            </a:bodyPr>
            <a:lstStyle/>
            <a:p>
              <a:endParaRPr lang="en-US"/>
            </a:p>
          </p:txBody>
        </p:sp>
        <p:sp>
          <p:nvSpPr>
            <p:cNvPr id="181" name="Line 141"/>
            <p:cNvSpPr>
              <a:spLocks noChangeShapeType="1"/>
            </p:cNvSpPr>
            <p:nvPr/>
          </p:nvSpPr>
          <p:spPr bwMode="auto">
            <a:xfrm>
              <a:off x="2453" y="3643"/>
              <a:ext cx="239" cy="0"/>
            </a:xfrm>
            <a:prstGeom prst="line">
              <a:avLst/>
            </a:prstGeom>
            <a:noFill/>
            <a:ln w="28575">
              <a:solidFill>
                <a:srgbClr val="5B98D2"/>
              </a:solidFill>
              <a:round/>
              <a:headEnd/>
              <a:tailEnd/>
            </a:ln>
            <a:effectLst/>
          </p:spPr>
          <p:txBody>
            <a:bodyPr>
              <a:prstTxWarp prst="textNoShape">
                <a:avLst/>
              </a:prstTxWarp>
            </a:bodyPr>
            <a:lstStyle/>
            <a:p>
              <a:endParaRPr lang="en-US"/>
            </a:p>
          </p:txBody>
        </p:sp>
        <p:sp>
          <p:nvSpPr>
            <p:cNvPr id="182" name="Line 142"/>
            <p:cNvSpPr>
              <a:spLocks noChangeShapeType="1"/>
            </p:cNvSpPr>
            <p:nvPr/>
          </p:nvSpPr>
          <p:spPr bwMode="auto">
            <a:xfrm>
              <a:off x="1353" y="3834"/>
              <a:ext cx="144" cy="0"/>
            </a:xfrm>
            <a:prstGeom prst="line">
              <a:avLst/>
            </a:prstGeom>
            <a:noFill/>
            <a:ln w="28575">
              <a:solidFill>
                <a:srgbClr val="5B98D2"/>
              </a:solidFill>
              <a:round/>
              <a:headEnd/>
              <a:tailEnd/>
            </a:ln>
            <a:effectLst/>
          </p:spPr>
          <p:txBody>
            <a:bodyPr>
              <a:prstTxWarp prst="textNoShape">
                <a:avLst/>
              </a:prstTxWarp>
            </a:bodyPr>
            <a:lstStyle/>
            <a:p>
              <a:endParaRPr lang="en-US"/>
            </a:p>
          </p:txBody>
        </p:sp>
        <p:sp>
          <p:nvSpPr>
            <p:cNvPr id="183" name="Line 143"/>
            <p:cNvSpPr>
              <a:spLocks noChangeShapeType="1"/>
            </p:cNvSpPr>
            <p:nvPr/>
          </p:nvSpPr>
          <p:spPr bwMode="auto">
            <a:xfrm flipV="1">
              <a:off x="1494" y="3643"/>
              <a:ext cx="3" cy="191"/>
            </a:xfrm>
            <a:prstGeom prst="line">
              <a:avLst/>
            </a:prstGeom>
            <a:noFill/>
            <a:ln w="28575">
              <a:solidFill>
                <a:srgbClr val="5B98D2"/>
              </a:solidFill>
              <a:round/>
              <a:headEnd/>
              <a:tailEnd/>
            </a:ln>
            <a:effectLst/>
          </p:spPr>
          <p:txBody>
            <a:bodyPr>
              <a:prstTxWarp prst="textNoShape">
                <a:avLst/>
              </a:prstTxWarp>
            </a:bodyPr>
            <a:lstStyle/>
            <a:p>
              <a:endParaRPr lang="en-US"/>
            </a:p>
          </p:txBody>
        </p:sp>
        <p:sp>
          <p:nvSpPr>
            <p:cNvPr id="184" name="Line 144"/>
            <p:cNvSpPr>
              <a:spLocks noChangeShapeType="1"/>
            </p:cNvSpPr>
            <p:nvPr/>
          </p:nvSpPr>
          <p:spPr bwMode="auto">
            <a:xfrm flipV="1">
              <a:off x="1350" y="3643"/>
              <a:ext cx="4" cy="191"/>
            </a:xfrm>
            <a:prstGeom prst="line">
              <a:avLst/>
            </a:prstGeom>
            <a:noFill/>
            <a:ln w="28575">
              <a:solidFill>
                <a:srgbClr val="5B98D2"/>
              </a:solidFill>
              <a:round/>
              <a:headEnd/>
              <a:tailEnd/>
            </a:ln>
            <a:effectLst/>
          </p:spPr>
          <p:txBody>
            <a:bodyPr>
              <a:prstTxWarp prst="textNoShape">
                <a:avLst/>
              </a:prstTxWarp>
            </a:bodyPr>
            <a:lstStyle/>
            <a:p>
              <a:endParaRPr lang="en-US"/>
            </a:p>
          </p:txBody>
        </p:sp>
        <p:sp>
          <p:nvSpPr>
            <p:cNvPr id="185" name="Line 145"/>
            <p:cNvSpPr>
              <a:spLocks noChangeShapeType="1"/>
            </p:cNvSpPr>
            <p:nvPr/>
          </p:nvSpPr>
          <p:spPr bwMode="auto">
            <a:xfrm flipH="1" flipV="1">
              <a:off x="2306" y="3452"/>
              <a:ext cx="3" cy="191"/>
            </a:xfrm>
            <a:prstGeom prst="line">
              <a:avLst/>
            </a:prstGeom>
            <a:noFill/>
            <a:ln w="28575">
              <a:solidFill>
                <a:srgbClr val="5B98D2"/>
              </a:solidFill>
              <a:round/>
              <a:headEnd/>
              <a:tailEnd/>
            </a:ln>
            <a:effectLst/>
          </p:spPr>
          <p:txBody>
            <a:bodyPr>
              <a:prstTxWarp prst="textNoShape">
                <a:avLst/>
              </a:prstTxWarp>
            </a:bodyPr>
            <a:lstStyle/>
            <a:p>
              <a:endParaRPr lang="en-US"/>
            </a:p>
          </p:txBody>
        </p:sp>
        <p:sp>
          <p:nvSpPr>
            <p:cNvPr id="186" name="Line 146"/>
            <p:cNvSpPr>
              <a:spLocks noChangeShapeType="1"/>
            </p:cNvSpPr>
            <p:nvPr/>
          </p:nvSpPr>
          <p:spPr bwMode="auto">
            <a:xfrm flipH="1" flipV="1">
              <a:off x="2450" y="3452"/>
              <a:ext cx="3" cy="191"/>
            </a:xfrm>
            <a:prstGeom prst="line">
              <a:avLst/>
            </a:prstGeom>
            <a:noFill/>
            <a:ln w="28575">
              <a:solidFill>
                <a:srgbClr val="5B98D2"/>
              </a:solidFill>
              <a:round/>
              <a:headEnd/>
              <a:tailEnd/>
            </a:ln>
            <a:effectLst/>
          </p:spPr>
          <p:txBody>
            <a:bodyPr>
              <a:prstTxWarp prst="textNoShape">
                <a:avLst/>
              </a:prstTxWarp>
            </a:bodyPr>
            <a:lstStyle/>
            <a:p>
              <a:endParaRPr lang="en-US"/>
            </a:p>
          </p:txBody>
        </p:sp>
        <p:sp>
          <p:nvSpPr>
            <p:cNvPr id="187" name="Line 147"/>
            <p:cNvSpPr>
              <a:spLocks noChangeShapeType="1"/>
            </p:cNvSpPr>
            <p:nvPr/>
          </p:nvSpPr>
          <p:spPr bwMode="auto">
            <a:xfrm>
              <a:off x="2309" y="3452"/>
              <a:ext cx="144" cy="0"/>
            </a:xfrm>
            <a:prstGeom prst="line">
              <a:avLst/>
            </a:prstGeom>
            <a:noFill/>
            <a:ln w="28575">
              <a:solidFill>
                <a:srgbClr val="5B98D2"/>
              </a:solidFill>
              <a:round/>
              <a:headEnd/>
              <a:tailEnd/>
            </a:ln>
            <a:effectLst/>
          </p:spPr>
          <p:txBody>
            <a:bodyPr>
              <a:prstTxWarp prst="textNoShape">
                <a:avLst/>
              </a:prstTxWarp>
            </a:bodyPr>
            <a:lstStyle/>
            <a:p>
              <a:endParaRPr lang="en-US"/>
            </a:p>
          </p:txBody>
        </p:sp>
        <p:pic>
          <p:nvPicPr>
            <p:cNvPr id="188" name="Picture 148" descr="txp_fig"/>
            <p:cNvPicPr>
              <a:picLocks noChangeAspect="1" noChangeArrowheads="1"/>
            </p:cNvPicPr>
            <p:nvPr>
              <p:custDataLst>
                <p:tags r:id="rId2"/>
              </p:custDataLst>
            </p:nvPr>
          </p:nvPicPr>
          <p:blipFill>
            <a:blip r:embed="rId10"/>
            <a:srcRect/>
            <a:stretch>
              <a:fillRect/>
            </a:stretch>
          </p:blipFill>
          <p:spPr bwMode="auto">
            <a:xfrm>
              <a:off x="729" y="3588"/>
              <a:ext cx="106" cy="135"/>
            </a:xfrm>
            <a:prstGeom prst="rect">
              <a:avLst/>
            </a:prstGeom>
            <a:noFill/>
            <a:ln w="9525">
              <a:noFill/>
              <a:miter lim="800000"/>
              <a:headEnd/>
              <a:tailEnd/>
            </a:ln>
            <a:effectLst/>
          </p:spPr>
        </p:pic>
        <p:sp>
          <p:nvSpPr>
            <p:cNvPr id="189" name="Line 156"/>
            <p:cNvSpPr>
              <a:spLocks noChangeShapeType="1"/>
            </p:cNvSpPr>
            <p:nvPr/>
          </p:nvSpPr>
          <p:spPr bwMode="auto">
            <a:xfrm>
              <a:off x="1494" y="3643"/>
              <a:ext cx="812" cy="0"/>
            </a:xfrm>
            <a:prstGeom prst="line">
              <a:avLst/>
            </a:prstGeom>
            <a:noFill/>
            <a:ln w="28575">
              <a:solidFill>
                <a:srgbClr val="5B98D2"/>
              </a:solidFill>
              <a:round/>
              <a:headEnd/>
              <a:tailEnd/>
            </a:ln>
            <a:effectLst/>
          </p:spPr>
          <p:txBody>
            <a:bodyPr>
              <a:prstTxWarp prst="textNoShape">
                <a:avLst/>
              </a:prstTxWarp>
            </a:bodyPr>
            <a:lstStyle/>
            <a:p>
              <a:endParaRPr lang="en-US"/>
            </a:p>
          </p:txBody>
        </p:sp>
        <p:sp>
          <p:nvSpPr>
            <p:cNvPr id="190" name="Text Box 166"/>
            <p:cNvSpPr txBox="1">
              <a:spLocks noChangeArrowheads="1"/>
            </p:cNvSpPr>
            <p:nvPr/>
          </p:nvSpPr>
          <p:spPr bwMode="auto">
            <a:xfrm>
              <a:off x="298" y="2925"/>
              <a:ext cx="1061" cy="231"/>
            </a:xfrm>
            <a:prstGeom prst="rect">
              <a:avLst/>
            </a:prstGeom>
            <a:noFill/>
            <a:ln w="9525">
              <a:noFill/>
              <a:miter lim="800000"/>
              <a:headEnd/>
              <a:tailEnd/>
            </a:ln>
            <a:effectLst/>
          </p:spPr>
          <p:txBody>
            <a:bodyPr wrap="none">
              <a:prstTxWarp prst="textNoShape">
                <a:avLst/>
              </a:prstTxWarp>
              <a:spAutoFit/>
            </a:bodyPr>
            <a:lstStyle/>
            <a:p>
              <a:r>
                <a:rPr lang="en-US" sz="1800"/>
                <a:t>equivalently …</a:t>
              </a:r>
            </a:p>
          </p:txBody>
        </p:sp>
      </p:grpSp>
      <p:pic>
        <p:nvPicPr>
          <p:cNvPr id="195" name="Picture 194"/>
          <p:cNvPicPr>
            <a:picLocks noChangeAspect="1"/>
          </p:cNvPicPr>
          <p:nvPr/>
        </p:nvPicPr>
        <p:blipFill>
          <a:blip r:embed="rId11"/>
          <a:stretch>
            <a:fillRect/>
          </a:stretch>
        </p:blipFill>
        <p:spPr>
          <a:xfrm>
            <a:off x="2807365" y="3201197"/>
            <a:ext cx="1440180" cy="205740"/>
          </a:xfrm>
          <a:prstGeom prst="rect">
            <a:avLst/>
          </a:prstGeom>
          <a:solidFill>
            <a:schemeClr val="bg1"/>
          </a:solidFill>
        </p:spPr>
      </p:pic>
      <p:pic>
        <p:nvPicPr>
          <p:cNvPr id="196" name="Picture 195"/>
          <p:cNvPicPr>
            <a:picLocks noChangeAspect="1"/>
          </p:cNvPicPr>
          <p:nvPr/>
        </p:nvPicPr>
        <p:blipFill>
          <a:blip r:embed="rId12"/>
          <a:stretch>
            <a:fillRect/>
          </a:stretch>
        </p:blipFill>
        <p:spPr>
          <a:xfrm>
            <a:off x="1289465" y="4263727"/>
            <a:ext cx="1432560" cy="205740"/>
          </a:xfrm>
          <a:prstGeom prst="rect">
            <a:avLst/>
          </a:prstGeom>
          <a:solidFill>
            <a:schemeClr val="bg1"/>
          </a:solidFill>
        </p:spPr>
      </p:pic>
      <p:pic>
        <p:nvPicPr>
          <p:cNvPr id="3" name="Picture 2"/>
          <p:cNvPicPr>
            <a:picLocks noChangeAspect="1"/>
          </p:cNvPicPr>
          <p:nvPr/>
        </p:nvPicPr>
        <p:blipFill>
          <a:blip r:embed="rId13"/>
          <a:stretch>
            <a:fillRect/>
          </a:stretch>
        </p:blipFill>
        <p:spPr>
          <a:xfrm>
            <a:off x="5482740" y="2821840"/>
            <a:ext cx="1849120" cy="373380"/>
          </a:xfrm>
          <a:prstGeom prst="rect">
            <a:avLst/>
          </a:prstGeom>
        </p:spPr>
      </p:pic>
      <p:pic>
        <p:nvPicPr>
          <p:cNvPr id="4" name="Picture 3"/>
          <p:cNvPicPr>
            <a:picLocks noChangeAspect="1"/>
          </p:cNvPicPr>
          <p:nvPr/>
        </p:nvPicPr>
        <p:blipFill>
          <a:blip r:embed="rId14"/>
          <a:stretch>
            <a:fillRect/>
          </a:stretch>
        </p:blipFill>
        <p:spPr>
          <a:xfrm>
            <a:off x="5862215" y="3429000"/>
            <a:ext cx="2098040" cy="382270"/>
          </a:xfrm>
          <a:prstGeom prst="rect">
            <a:avLst/>
          </a:prstGeom>
        </p:spPr>
      </p:pic>
      <p:pic>
        <p:nvPicPr>
          <p:cNvPr id="5" name="Picture 4"/>
          <p:cNvPicPr>
            <a:picLocks noChangeAspect="1"/>
          </p:cNvPicPr>
          <p:nvPr/>
        </p:nvPicPr>
        <p:blipFill>
          <a:blip r:embed="rId15"/>
          <a:stretch>
            <a:fillRect/>
          </a:stretch>
        </p:blipFill>
        <p:spPr>
          <a:xfrm>
            <a:off x="5862215" y="4036160"/>
            <a:ext cx="2080260" cy="400050"/>
          </a:xfrm>
          <a:prstGeom prst="rect">
            <a:avLst/>
          </a:prstGeom>
        </p:spPr>
      </p:pic>
      <p:pic>
        <p:nvPicPr>
          <p:cNvPr id="6" name="Picture 5"/>
          <p:cNvPicPr>
            <a:picLocks noChangeAspect="1"/>
          </p:cNvPicPr>
          <p:nvPr/>
        </p:nvPicPr>
        <p:blipFill>
          <a:blip r:embed="rId16"/>
          <a:stretch>
            <a:fillRect/>
          </a:stretch>
        </p:blipFill>
        <p:spPr>
          <a:xfrm>
            <a:off x="5482740" y="5250480"/>
            <a:ext cx="2293620" cy="3733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76" name="Text Box 2068"/>
          <p:cNvSpPr txBox="1">
            <a:spLocks noChangeArrowheads="1"/>
          </p:cNvSpPr>
          <p:nvPr/>
        </p:nvSpPr>
        <p:spPr bwMode="auto">
          <a:xfrm>
            <a:off x="415925" y="2746375"/>
            <a:ext cx="5457825" cy="366713"/>
          </a:xfrm>
          <a:prstGeom prst="rect">
            <a:avLst/>
          </a:prstGeom>
          <a:noFill/>
          <a:ln w="9525">
            <a:noFill/>
            <a:miter lim="800000"/>
            <a:headEnd/>
            <a:tailEnd/>
          </a:ln>
          <a:effectLst/>
        </p:spPr>
        <p:txBody>
          <a:bodyPr wrap="none">
            <a:prstTxWarp prst="textNoShape">
              <a:avLst/>
            </a:prstTxWarp>
            <a:spAutoFit/>
          </a:bodyPr>
          <a:lstStyle/>
          <a:p>
            <a:r>
              <a:rPr lang="en-US" sz="1800"/>
              <a:t>where we define electric displacement field, D, as </a:t>
            </a:r>
          </a:p>
        </p:txBody>
      </p:sp>
      <p:grpSp>
        <p:nvGrpSpPr>
          <p:cNvPr id="147484" name="Group 2076"/>
          <p:cNvGrpSpPr>
            <a:grpSpLocks/>
          </p:cNvGrpSpPr>
          <p:nvPr/>
        </p:nvGrpSpPr>
        <p:grpSpPr bwMode="auto">
          <a:xfrm>
            <a:off x="398463" y="3240088"/>
            <a:ext cx="8593137" cy="2844800"/>
            <a:chOff x="240" y="1276"/>
            <a:chExt cx="5413" cy="1792"/>
          </a:xfrm>
        </p:grpSpPr>
        <p:sp>
          <p:nvSpPr>
            <p:cNvPr id="147479" name="Text Box 2071"/>
            <p:cNvSpPr txBox="1">
              <a:spLocks noChangeArrowheads="1"/>
            </p:cNvSpPr>
            <p:nvPr/>
          </p:nvSpPr>
          <p:spPr bwMode="auto">
            <a:xfrm>
              <a:off x="240" y="1276"/>
              <a:ext cx="5413" cy="1788"/>
            </a:xfrm>
            <a:prstGeom prst="rect">
              <a:avLst/>
            </a:prstGeom>
            <a:noFill/>
            <a:ln w="9525">
              <a:noFill/>
              <a:miter lim="800000"/>
              <a:headEnd/>
              <a:tailEnd/>
            </a:ln>
            <a:effectLst/>
          </p:spPr>
          <p:txBody>
            <a:bodyPr>
              <a:prstTxWarp prst="textNoShape">
                <a:avLst/>
              </a:prstTxWarp>
              <a:spAutoFit/>
            </a:bodyPr>
            <a:lstStyle/>
            <a:p>
              <a:pPr algn="ctr"/>
              <a:r>
                <a:rPr lang="en-US" sz="1800" dirty="0"/>
                <a:t>Displacement field</a:t>
              </a:r>
              <a:r>
                <a:rPr lang="en-US" sz="1800" b="1" dirty="0"/>
                <a:t> D</a:t>
              </a:r>
              <a:r>
                <a:rPr lang="en-US" sz="1800" dirty="0"/>
                <a:t> accounts for the effects of </a:t>
              </a:r>
              <a:br>
                <a:rPr lang="en-US" sz="1800" dirty="0"/>
              </a:br>
              <a:r>
                <a:rPr lang="en-US" sz="1800" dirty="0"/>
                <a:t>unbound (“free”) charges within materials.</a:t>
              </a:r>
            </a:p>
            <a:p>
              <a:pPr algn="ctr"/>
              <a:endParaRPr lang="en-US" sz="1800" dirty="0"/>
            </a:p>
            <a:p>
              <a:pPr algn="ctr"/>
              <a:endParaRPr lang="en-US" sz="1800" dirty="0"/>
            </a:p>
            <a:p>
              <a:pPr algn="ctr"/>
              <a:endParaRPr lang="en-US" sz="1800" dirty="0"/>
            </a:p>
            <a:p>
              <a:pPr algn="ctr"/>
              <a:endParaRPr lang="en-US" sz="1800" dirty="0"/>
            </a:p>
            <a:p>
              <a:pPr algn="ctr"/>
              <a:endParaRPr lang="en-US" sz="1800" dirty="0"/>
            </a:p>
            <a:p>
              <a:pPr algn="ctr"/>
              <a:endParaRPr lang="en-US" sz="1800" dirty="0"/>
            </a:p>
            <a:p>
              <a:pPr algn="ctr"/>
              <a:r>
                <a:rPr lang="en-US" sz="1800" dirty="0"/>
                <a:t>Electric field </a:t>
              </a:r>
              <a:r>
                <a:rPr lang="en-US" sz="1800" b="1" dirty="0"/>
                <a:t>E </a:t>
              </a:r>
              <a:r>
                <a:rPr lang="en-US" sz="1800" dirty="0"/>
                <a:t>accounts for the effects of </a:t>
              </a:r>
              <a:br>
                <a:rPr lang="en-US" sz="1800" dirty="0"/>
              </a:br>
              <a:r>
                <a:rPr lang="en-US" sz="1800" dirty="0"/>
                <a:t>total charges (both “bound” and “free”) within materials.</a:t>
              </a:r>
            </a:p>
          </p:txBody>
        </p:sp>
        <p:sp>
          <p:nvSpPr>
            <p:cNvPr id="147482" name="Rectangle 2074"/>
            <p:cNvSpPr>
              <a:spLocks noChangeArrowheads="1"/>
            </p:cNvSpPr>
            <p:nvPr/>
          </p:nvSpPr>
          <p:spPr bwMode="auto">
            <a:xfrm>
              <a:off x="872" y="2685"/>
              <a:ext cx="4016" cy="383"/>
            </a:xfrm>
            <a:prstGeom prst="rect">
              <a:avLst/>
            </a:prstGeom>
            <a:noFill/>
            <a:ln w="19050">
              <a:solidFill>
                <a:schemeClr val="tx1"/>
              </a:solidFill>
              <a:miter lim="800000"/>
              <a:headEnd/>
              <a:tailEnd/>
            </a:ln>
            <a:effectLst/>
          </p:spPr>
          <p:txBody>
            <a:bodyPr wrap="none" anchor="ctr">
              <a:prstTxWarp prst="textNoShape">
                <a:avLst/>
              </a:prstTxWarp>
            </a:bodyPr>
            <a:lstStyle/>
            <a:p>
              <a:endParaRPr lang="en-US"/>
            </a:p>
          </p:txBody>
        </p:sp>
        <p:sp>
          <p:nvSpPr>
            <p:cNvPr id="147481" name="Rectangle 2073"/>
            <p:cNvSpPr>
              <a:spLocks noChangeArrowheads="1"/>
            </p:cNvSpPr>
            <p:nvPr/>
          </p:nvSpPr>
          <p:spPr bwMode="auto">
            <a:xfrm>
              <a:off x="872" y="1299"/>
              <a:ext cx="4016" cy="383"/>
            </a:xfrm>
            <a:prstGeom prst="rect">
              <a:avLst/>
            </a:prstGeom>
            <a:noFill/>
            <a:ln w="19050">
              <a:solidFill>
                <a:schemeClr val="tx1"/>
              </a:solidFill>
              <a:miter lim="800000"/>
              <a:headEnd/>
              <a:tailEnd/>
            </a:ln>
            <a:effectLst/>
          </p:spPr>
          <p:txBody>
            <a:bodyPr wrap="none" anchor="ctr">
              <a:prstTxWarp prst="textNoShape">
                <a:avLst/>
              </a:prstTxWarp>
            </a:bodyPr>
            <a:lstStyle/>
            <a:p>
              <a:endParaRPr lang="en-US"/>
            </a:p>
          </p:txBody>
        </p:sp>
      </p:grpSp>
      <p:sp>
        <p:nvSpPr>
          <p:cNvPr id="147485" name="Rectangle 2077"/>
          <p:cNvSpPr>
            <a:spLocks noChangeArrowheads="1"/>
          </p:cNvSpPr>
          <p:nvPr/>
        </p:nvSpPr>
        <p:spPr bwMode="auto">
          <a:xfrm>
            <a:off x="3411538" y="407988"/>
            <a:ext cx="2917825" cy="457200"/>
          </a:xfrm>
          <a:prstGeom prst="rect">
            <a:avLst/>
          </a:prstGeom>
          <a:noFill/>
          <a:ln w="38100">
            <a:noFill/>
            <a:miter lim="800000"/>
            <a:headEnd/>
            <a:tailEnd/>
          </a:ln>
          <a:effectLst/>
        </p:spPr>
        <p:txBody>
          <a:bodyPr wrap="none" anchor="ctr">
            <a:prstTxWarp prst="textNoShape">
              <a:avLst/>
            </a:prstTxWarp>
            <a:spAutoFit/>
          </a:bodyPr>
          <a:lstStyle/>
          <a:p>
            <a:pPr algn="ctr" eaLnBrk="0" hangingPunct="0"/>
            <a:r>
              <a:rPr lang="en-US" u="sng"/>
              <a:t>Displacement Fields</a:t>
            </a:r>
            <a:endParaRPr lang="en-US" sz="1600" u="sng" baseline="-25000"/>
          </a:p>
        </p:txBody>
      </p:sp>
      <p:pic>
        <p:nvPicPr>
          <p:cNvPr id="3" name="Picture 2"/>
          <p:cNvPicPr>
            <a:picLocks noChangeAspect="1"/>
          </p:cNvPicPr>
          <p:nvPr/>
        </p:nvPicPr>
        <p:blipFill>
          <a:blip r:embed="rId2"/>
          <a:stretch>
            <a:fillRect/>
          </a:stretch>
        </p:blipFill>
        <p:spPr>
          <a:xfrm>
            <a:off x="1536200" y="1531625"/>
            <a:ext cx="6320790" cy="737870"/>
          </a:xfrm>
          <a:prstGeom prst="rect">
            <a:avLst/>
          </a:prstGeom>
        </p:spPr>
      </p:pic>
      <p:pic>
        <p:nvPicPr>
          <p:cNvPr id="4" name="Picture 3"/>
          <p:cNvPicPr>
            <a:picLocks noChangeAspect="1"/>
          </p:cNvPicPr>
          <p:nvPr/>
        </p:nvPicPr>
        <p:blipFill>
          <a:blip r:embed="rId3"/>
          <a:stretch>
            <a:fillRect/>
          </a:stretch>
        </p:blipFill>
        <p:spPr>
          <a:xfrm>
            <a:off x="5862215" y="2745945"/>
            <a:ext cx="1849120" cy="373380"/>
          </a:xfrm>
          <a:prstGeom prst="rect">
            <a:avLst/>
          </a:prstGeom>
        </p:spPr>
      </p:pic>
      <p:pic>
        <p:nvPicPr>
          <p:cNvPr id="5" name="Picture 4"/>
          <p:cNvPicPr>
            <a:picLocks noChangeAspect="1"/>
          </p:cNvPicPr>
          <p:nvPr/>
        </p:nvPicPr>
        <p:blipFill>
          <a:blip r:embed="rId4"/>
          <a:stretch>
            <a:fillRect/>
          </a:stretch>
        </p:blipFill>
        <p:spPr>
          <a:xfrm>
            <a:off x="2902310" y="4339740"/>
            <a:ext cx="3573780" cy="73787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4" name="Rectangle 6"/>
          <p:cNvSpPr>
            <a:spLocks noChangeArrowheads="1"/>
          </p:cNvSpPr>
          <p:nvPr/>
        </p:nvSpPr>
        <p:spPr bwMode="auto">
          <a:xfrm>
            <a:off x="246063" y="1143000"/>
            <a:ext cx="8728075" cy="5324535"/>
          </a:xfrm>
          <a:prstGeom prst="rect">
            <a:avLst/>
          </a:prstGeom>
          <a:noFill/>
          <a:ln w="9525">
            <a:noFill/>
            <a:miter lim="800000"/>
            <a:headEnd/>
            <a:tailEnd/>
          </a:ln>
          <a:effectLst/>
        </p:spPr>
        <p:txBody>
          <a:bodyPr>
            <a:prstTxWarp prst="textNoShape">
              <a:avLst/>
            </a:prstTxWarp>
            <a:spAutoFit/>
          </a:bodyPr>
          <a:lstStyle/>
          <a:p>
            <a:pPr algn="ctr"/>
            <a:r>
              <a:rPr lang="en-US" sz="2000" dirty="0"/>
              <a:t>A ferroelectric material develops a spontaneous polarization</a:t>
            </a:r>
            <a:r>
              <a:rPr lang="en-US" sz="2000" dirty="0" smtClean="0"/>
              <a:t> </a:t>
            </a:r>
            <a:br>
              <a:rPr lang="en-US" sz="2000" dirty="0" smtClean="0"/>
            </a:br>
            <a:r>
              <a:rPr lang="en-US" sz="2000" dirty="0" smtClean="0"/>
              <a:t>(</a:t>
            </a:r>
            <a:r>
              <a:rPr lang="en-US" sz="2000" dirty="0"/>
              <a:t>builds up a charge) in response to an external electric field</a:t>
            </a:r>
          </a:p>
          <a:p>
            <a:endParaRPr lang="en-US" sz="2000" dirty="0"/>
          </a:p>
          <a:p>
            <a:endParaRPr lang="en-US" sz="2000" dirty="0" smtClean="0"/>
          </a:p>
          <a:p>
            <a:pPr marL="169863" indent="-169863">
              <a:buFont typeface="Arial"/>
              <a:buChar char="•"/>
            </a:pPr>
            <a:r>
              <a:rPr lang="en-US" sz="2000" dirty="0" smtClean="0"/>
              <a:t>The </a:t>
            </a:r>
            <a:r>
              <a:rPr lang="en-US" sz="2000" dirty="0"/>
              <a:t>polarization does </a:t>
            </a:r>
            <a:r>
              <a:rPr lang="en-US" sz="2000" dirty="0" smtClean="0"/>
              <a:t>not</a:t>
            </a:r>
            <a:br>
              <a:rPr lang="en-US" sz="2000" dirty="0" smtClean="0"/>
            </a:br>
            <a:r>
              <a:rPr lang="en-US" sz="2000" dirty="0" smtClean="0"/>
              <a:t>go </a:t>
            </a:r>
            <a:r>
              <a:rPr lang="en-US" sz="2000" dirty="0"/>
              <a:t>away when </a:t>
            </a:r>
            <a:r>
              <a:rPr lang="en-US" sz="2000" dirty="0" smtClean="0"/>
              <a:t>the</a:t>
            </a:r>
            <a:br>
              <a:rPr lang="en-US" sz="2000" dirty="0" smtClean="0"/>
            </a:br>
            <a:r>
              <a:rPr lang="en-US" sz="2000" dirty="0" smtClean="0"/>
              <a:t>external </a:t>
            </a:r>
            <a:r>
              <a:rPr lang="en-US" sz="2000" dirty="0"/>
              <a:t>field is removed</a:t>
            </a:r>
          </a:p>
          <a:p>
            <a:pPr marL="169863" indent="-169863">
              <a:buFont typeface="Arial"/>
              <a:buChar char="•"/>
            </a:pPr>
            <a:endParaRPr lang="en-US" sz="2000" dirty="0" smtClean="0"/>
          </a:p>
          <a:p>
            <a:pPr marL="169863" indent="-169863">
              <a:buFont typeface="Arial"/>
              <a:buChar char="•"/>
            </a:pPr>
            <a:r>
              <a:rPr lang="en-US" sz="2000" dirty="0" smtClean="0"/>
              <a:t>The </a:t>
            </a:r>
            <a:r>
              <a:rPr lang="en-US" sz="2000" dirty="0"/>
              <a:t>direction of </a:t>
            </a:r>
            <a:r>
              <a:rPr lang="en-US" sz="2000" dirty="0" smtClean="0"/>
              <a:t>the</a:t>
            </a:r>
            <a:br>
              <a:rPr lang="en-US" sz="2000" dirty="0" smtClean="0"/>
            </a:br>
            <a:r>
              <a:rPr lang="en-US" sz="2000" dirty="0" smtClean="0"/>
              <a:t>polarization </a:t>
            </a:r>
            <a:r>
              <a:rPr lang="en-US" sz="2000" dirty="0"/>
              <a:t>is </a:t>
            </a:r>
            <a:r>
              <a:rPr lang="en-US" sz="2000" dirty="0" smtClean="0"/>
              <a:t>reversible</a:t>
            </a:r>
          </a:p>
          <a:p>
            <a:pPr marL="169863" indent="-169863">
              <a:buFont typeface="Arial"/>
              <a:buChar char="•"/>
            </a:pPr>
            <a:endParaRPr lang="en-US" sz="2000" dirty="0" smtClean="0"/>
          </a:p>
          <a:p>
            <a:pPr marL="169863" indent="-169863">
              <a:buFont typeface="Arial"/>
              <a:buChar char="•"/>
            </a:pPr>
            <a:r>
              <a:rPr lang="en-US" sz="2000" dirty="0" smtClean="0"/>
              <a:t>Examples 	BaTiO</a:t>
            </a:r>
            <a:r>
              <a:rPr lang="en-US" sz="2000" baseline="-25000" dirty="0" smtClean="0"/>
              <a:t>3</a:t>
            </a:r>
            <a:endParaRPr lang="en-US" sz="2000" b="1" dirty="0"/>
          </a:p>
          <a:p>
            <a:r>
              <a:rPr lang="en-US" sz="2000" b="1" dirty="0" smtClean="0"/>
              <a:t>		</a:t>
            </a:r>
            <a:r>
              <a:rPr lang="en-US" sz="2000" dirty="0" smtClean="0"/>
              <a:t>PbTiO</a:t>
            </a:r>
            <a:r>
              <a:rPr lang="en-US" sz="2000" baseline="-25000" dirty="0" smtClean="0"/>
              <a:t>3</a:t>
            </a:r>
            <a:endParaRPr lang="en-US" sz="2000" b="1" dirty="0"/>
          </a:p>
          <a:p>
            <a:endParaRPr lang="en-US" sz="2000" b="1" dirty="0"/>
          </a:p>
          <a:p>
            <a:r>
              <a:rPr lang="en-US" sz="2000" i="1" u="sng" dirty="0"/>
              <a:t>Applications of Ferroelectric </a:t>
            </a:r>
            <a:r>
              <a:rPr lang="en-US" sz="2000" i="1" u="sng" dirty="0" smtClean="0"/>
              <a:t>Materials</a:t>
            </a:r>
          </a:p>
          <a:p>
            <a:endParaRPr lang="en-US" sz="2000" dirty="0" smtClean="0"/>
          </a:p>
          <a:p>
            <a:pPr>
              <a:buFont typeface="Arial"/>
              <a:buChar char="•"/>
            </a:pPr>
            <a:r>
              <a:rPr lang="en-US" sz="2000" dirty="0" smtClean="0"/>
              <a:t> Non</a:t>
            </a:r>
            <a:r>
              <a:rPr lang="en-US" sz="2000" dirty="0"/>
              <a:t>-volatile FRAM (Ferroelectric Random Access Memory)</a:t>
            </a:r>
          </a:p>
        </p:txBody>
      </p:sp>
      <p:sp>
        <p:nvSpPr>
          <p:cNvPr id="227336" name="Line 8"/>
          <p:cNvSpPr>
            <a:spLocks noChangeShapeType="1"/>
          </p:cNvSpPr>
          <p:nvPr/>
        </p:nvSpPr>
        <p:spPr bwMode="auto">
          <a:xfrm>
            <a:off x="6778625" y="2314575"/>
            <a:ext cx="0" cy="3028950"/>
          </a:xfrm>
          <a:prstGeom prst="line">
            <a:avLst/>
          </a:prstGeom>
          <a:noFill/>
          <a:ln w="28575">
            <a:solidFill>
              <a:schemeClr val="tx1"/>
            </a:solidFill>
            <a:round/>
            <a:headEnd type="arrow" w="med" len="med"/>
            <a:tailEnd/>
          </a:ln>
          <a:effectLst/>
        </p:spPr>
        <p:txBody>
          <a:bodyPr>
            <a:prstTxWarp prst="textNoShape">
              <a:avLst/>
            </a:prstTxWarp>
          </a:bodyPr>
          <a:lstStyle/>
          <a:p>
            <a:endParaRPr lang="en-US"/>
          </a:p>
        </p:txBody>
      </p:sp>
      <p:sp>
        <p:nvSpPr>
          <p:cNvPr id="227337" name="Line 9"/>
          <p:cNvSpPr>
            <a:spLocks noChangeAspect="1" noChangeShapeType="1"/>
          </p:cNvSpPr>
          <p:nvPr/>
        </p:nvSpPr>
        <p:spPr bwMode="auto">
          <a:xfrm>
            <a:off x="4951413" y="4141788"/>
            <a:ext cx="3656012" cy="1587"/>
          </a:xfrm>
          <a:prstGeom prst="line">
            <a:avLst/>
          </a:prstGeom>
          <a:noFill/>
          <a:ln w="28575">
            <a:solidFill>
              <a:schemeClr val="tx1"/>
            </a:solidFill>
            <a:round/>
            <a:headEnd/>
            <a:tailEnd type="arrow" w="med" len="med"/>
          </a:ln>
          <a:effectLst/>
        </p:spPr>
        <p:txBody>
          <a:bodyPr>
            <a:prstTxWarp prst="textNoShape">
              <a:avLst/>
            </a:prstTxWarp>
          </a:bodyPr>
          <a:lstStyle/>
          <a:p>
            <a:endParaRPr lang="en-US"/>
          </a:p>
        </p:txBody>
      </p:sp>
      <p:grpSp>
        <p:nvGrpSpPr>
          <p:cNvPr id="227340" name="Group 12"/>
          <p:cNvGrpSpPr>
            <a:grpSpLocks/>
          </p:cNvGrpSpPr>
          <p:nvPr/>
        </p:nvGrpSpPr>
        <p:grpSpPr bwMode="auto">
          <a:xfrm>
            <a:off x="4875213" y="3141663"/>
            <a:ext cx="3810000" cy="1981200"/>
            <a:chOff x="432" y="1536"/>
            <a:chExt cx="2400" cy="1248"/>
          </a:xfrm>
        </p:grpSpPr>
        <p:grpSp>
          <p:nvGrpSpPr>
            <p:cNvPr id="227341" name="Group 13"/>
            <p:cNvGrpSpPr>
              <a:grpSpLocks/>
            </p:cNvGrpSpPr>
            <p:nvPr/>
          </p:nvGrpSpPr>
          <p:grpSpPr bwMode="auto">
            <a:xfrm>
              <a:off x="432" y="1596"/>
              <a:ext cx="1680" cy="1188"/>
              <a:chOff x="2880" y="1560"/>
              <a:chExt cx="1680" cy="876"/>
            </a:xfrm>
          </p:grpSpPr>
          <p:sp>
            <p:nvSpPr>
              <p:cNvPr id="227342" name="Arc 14"/>
              <p:cNvSpPr>
                <a:spLocks/>
              </p:cNvSpPr>
              <p:nvPr/>
            </p:nvSpPr>
            <p:spPr bwMode="auto">
              <a:xfrm flipV="1">
                <a:off x="2880" y="1560"/>
                <a:ext cx="853" cy="864"/>
              </a:xfrm>
              <a:custGeom>
                <a:avLst/>
                <a:gdLst>
                  <a:gd name="G0" fmla="+- 0 0 0"/>
                  <a:gd name="G1" fmla="+- 21600 0 0"/>
                  <a:gd name="G2" fmla="+- 21600 0 0"/>
                  <a:gd name="T0" fmla="*/ 0 w 18903"/>
                  <a:gd name="T1" fmla="*/ 0 h 21600"/>
                  <a:gd name="T2" fmla="*/ 18903 w 18903"/>
                  <a:gd name="T3" fmla="*/ 11148 h 21600"/>
                  <a:gd name="T4" fmla="*/ 0 w 18903"/>
                  <a:gd name="T5" fmla="*/ 21600 h 21600"/>
                </a:gdLst>
                <a:ahLst/>
                <a:cxnLst>
                  <a:cxn ang="0">
                    <a:pos x="T0" y="T1"/>
                  </a:cxn>
                  <a:cxn ang="0">
                    <a:pos x="T2" y="T3"/>
                  </a:cxn>
                  <a:cxn ang="0">
                    <a:pos x="T4" y="T5"/>
                  </a:cxn>
                </a:cxnLst>
                <a:rect l="0" t="0" r="r" b="b"/>
                <a:pathLst>
                  <a:path w="18903" h="21600" fill="none" extrusionOk="0">
                    <a:moveTo>
                      <a:pt x="0" y="-1"/>
                    </a:moveTo>
                    <a:cubicBezTo>
                      <a:pt x="7859" y="-1"/>
                      <a:pt x="15099" y="4269"/>
                      <a:pt x="18902" y="11148"/>
                    </a:cubicBezTo>
                  </a:path>
                  <a:path w="18903" h="21600" stroke="0" extrusionOk="0">
                    <a:moveTo>
                      <a:pt x="0" y="-1"/>
                    </a:moveTo>
                    <a:cubicBezTo>
                      <a:pt x="7859" y="-1"/>
                      <a:pt x="15099" y="4269"/>
                      <a:pt x="18902" y="11148"/>
                    </a:cubicBezTo>
                    <a:lnTo>
                      <a:pt x="0" y="21600"/>
                    </a:lnTo>
                    <a:close/>
                  </a:path>
                </a:pathLst>
              </a:custGeom>
              <a:noFill/>
              <a:ln w="57150">
                <a:solidFill>
                  <a:srgbClr val="5B98D2"/>
                </a:solidFill>
                <a:round/>
                <a:headEnd/>
                <a:tailEnd/>
              </a:ln>
              <a:effectLst/>
            </p:spPr>
            <p:txBody>
              <a:bodyPr wrap="none" anchor="ctr">
                <a:prstTxWarp prst="textNoShape">
                  <a:avLst/>
                </a:prstTxWarp>
              </a:bodyPr>
              <a:lstStyle/>
              <a:p>
                <a:endParaRPr lang="en-US"/>
              </a:p>
            </p:txBody>
          </p:sp>
          <p:sp>
            <p:nvSpPr>
              <p:cNvPr id="227343" name="Arc 15"/>
              <p:cNvSpPr>
                <a:spLocks/>
              </p:cNvSpPr>
              <p:nvPr/>
            </p:nvSpPr>
            <p:spPr bwMode="auto">
              <a:xfrm rot="10800000" flipV="1">
                <a:off x="3707" y="1572"/>
                <a:ext cx="853" cy="864"/>
              </a:xfrm>
              <a:custGeom>
                <a:avLst/>
                <a:gdLst>
                  <a:gd name="G0" fmla="+- 0 0 0"/>
                  <a:gd name="G1" fmla="+- 21600 0 0"/>
                  <a:gd name="G2" fmla="+- 21600 0 0"/>
                  <a:gd name="T0" fmla="*/ 0 w 18903"/>
                  <a:gd name="T1" fmla="*/ 0 h 21600"/>
                  <a:gd name="T2" fmla="*/ 18903 w 18903"/>
                  <a:gd name="T3" fmla="*/ 11148 h 21600"/>
                  <a:gd name="T4" fmla="*/ 0 w 18903"/>
                  <a:gd name="T5" fmla="*/ 21600 h 21600"/>
                </a:gdLst>
                <a:ahLst/>
                <a:cxnLst>
                  <a:cxn ang="0">
                    <a:pos x="T0" y="T1"/>
                  </a:cxn>
                  <a:cxn ang="0">
                    <a:pos x="T2" y="T3"/>
                  </a:cxn>
                  <a:cxn ang="0">
                    <a:pos x="T4" y="T5"/>
                  </a:cxn>
                </a:cxnLst>
                <a:rect l="0" t="0" r="r" b="b"/>
                <a:pathLst>
                  <a:path w="18903" h="21600" fill="none" extrusionOk="0">
                    <a:moveTo>
                      <a:pt x="0" y="-1"/>
                    </a:moveTo>
                    <a:cubicBezTo>
                      <a:pt x="7859" y="-1"/>
                      <a:pt x="15099" y="4269"/>
                      <a:pt x="18902" y="11148"/>
                    </a:cubicBezTo>
                  </a:path>
                  <a:path w="18903" h="21600" stroke="0" extrusionOk="0">
                    <a:moveTo>
                      <a:pt x="0" y="-1"/>
                    </a:moveTo>
                    <a:cubicBezTo>
                      <a:pt x="7859" y="-1"/>
                      <a:pt x="15099" y="4269"/>
                      <a:pt x="18902" y="11148"/>
                    </a:cubicBezTo>
                    <a:lnTo>
                      <a:pt x="0" y="21600"/>
                    </a:lnTo>
                    <a:close/>
                  </a:path>
                </a:pathLst>
              </a:custGeom>
              <a:noFill/>
              <a:ln w="57150">
                <a:solidFill>
                  <a:srgbClr val="5B98D2"/>
                </a:solidFill>
                <a:round/>
                <a:headEnd/>
                <a:tailEnd/>
              </a:ln>
              <a:effectLst/>
            </p:spPr>
            <p:txBody>
              <a:bodyPr wrap="none" anchor="ctr">
                <a:prstTxWarp prst="textNoShape">
                  <a:avLst/>
                </a:prstTxWarp>
              </a:bodyPr>
              <a:lstStyle/>
              <a:p>
                <a:endParaRPr lang="en-US"/>
              </a:p>
            </p:txBody>
          </p:sp>
        </p:grpSp>
        <p:grpSp>
          <p:nvGrpSpPr>
            <p:cNvPr id="227344" name="Group 16"/>
            <p:cNvGrpSpPr>
              <a:grpSpLocks/>
            </p:cNvGrpSpPr>
            <p:nvPr/>
          </p:nvGrpSpPr>
          <p:grpSpPr bwMode="auto">
            <a:xfrm>
              <a:off x="1152" y="1536"/>
              <a:ext cx="1680" cy="1188"/>
              <a:chOff x="2880" y="1560"/>
              <a:chExt cx="1680" cy="876"/>
            </a:xfrm>
          </p:grpSpPr>
          <p:sp>
            <p:nvSpPr>
              <p:cNvPr id="227345" name="Arc 17"/>
              <p:cNvSpPr>
                <a:spLocks/>
              </p:cNvSpPr>
              <p:nvPr/>
            </p:nvSpPr>
            <p:spPr bwMode="auto">
              <a:xfrm flipV="1">
                <a:off x="2880" y="1560"/>
                <a:ext cx="853" cy="864"/>
              </a:xfrm>
              <a:custGeom>
                <a:avLst/>
                <a:gdLst>
                  <a:gd name="G0" fmla="+- 0 0 0"/>
                  <a:gd name="G1" fmla="+- 21600 0 0"/>
                  <a:gd name="G2" fmla="+- 21600 0 0"/>
                  <a:gd name="T0" fmla="*/ 0 w 18903"/>
                  <a:gd name="T1" fmla="*/ 0 h 21600"/>
                  <a:gd name="T2" fmla="*/ 18903 w 18903"/>
                  <a:gd name="T3" fmla="*/ 11148 h 21600"/>
                  <a:gd name="T4" fmla="*/ 0 w 18903"/>
                  <a:gd name="T5" fmla="*/ 21600 h 21600"/>
                </a:gdLst>
                <a:ahLst/>
                <a:cxnLst>
                  <a:cxn ang="0">
                    <a:pos x="T0" y="T1"/>
                  </a:cxn>
                  <a:cxn ang="0">
                    <a:pos x="T2" y="T3"/>
                  </a:cxn>
                  <a:cxn ang="0">
                    <a:pos x="T4" y="T5"/>
                  </a:cxn>
                </a:cxnLst>
                <a:rect l="0" t="0" r="r" b="b"/>
                <a:pathLst>
                  <a:path w="18903" h="21600" fill="none" extrusionOk="0">
                    <a:moveTo>
                      <a:pt x="0" y="-1"/>
                    </a:moveTo>
                    <a:cubicBezTo>
                      <a:pt x="7859" y="-1"/>
                      <a:pt x="15099" y="4269"/>
                      <a:pt x="18902" y="11148"/>
                    </a:cubicBezTo>
                  </a:path>
                  <a:path w="18903" h="21600" stroke="0" extrusionOk="0">
                    <a:moveTo>
                      <a:pt x="0" y="-1"/>
                    </a:moveTo>
                    <a:cubicBezTo>
                      <a:pt x="7859" y="-1"/>
                      <a:pt x="15099" y="4269"/>
                      <a:pt x="18902" y="11148"/>
                    </a:cubicBezTo>
                    <a:lnTo>
                      <a:pt x="0" y="21600"/>
                    </a:lnTo>
                    <a:close/>
                  </a:path>
                </a:pathLst>
              </a:custGeom>
              <a:noFill/>
              <a:ln w="57150">
                <a:solidFill>
                  <a:srgbClr val="5B98D2"/>
                </a:solidFill>
                <a:round/>
                <a:headEnd/>
                <a:tailEnd/>
              </a:ln>
              <a:effectLst/>
            </p:spPr>
            <p:txBody>
              <a:bodyPr wrap="none" anchor="ctr">
                <a:prstTxWarp prst="textNoShape">
                  <a:avLst/>
                </a:prstTxWarp>
              </a:bodyPr>
              <a:lstStyle/>
              <a:p>
                <a:endParaRPr lang="en-US"/>
              </a:p>
            </p:txBody>
          </p:sp>
          <p:sp>
            <p:nvSpPr>
              <p:cNvPr id="227346" name="Arc 18"/>
              <p:cNvSpPr>
                <a:spLocks/>
              </p:cNvSpPr>
              <p:nvPr/>
            </p:nvSpPr>
            <p:spPr bwMode="auto">
              <a:xfrm rot="10800000" flipV="1">
                <a:off x="3707" y="1572"/>
                <a:ext cx="853" cy="864"/>
              </a:xfrm>
              <a:custGeom>
                <a:avLst/>
                <a:gdLst>
                  <a:gd name="G0" fmla="+- 0 0 0"/>
                  <a:gd name="G1" fmla="+- 21600 0 0"/>
                  <a:gd name="G2" fmla="+- 21600 0 0"/>
                  <a:gd name="T0" fmla="*/ 0 w 18903"/>
                  <a:gd name="T1" fmla="*/ 0 h 21600"/>
                  <a:gd name="T2" fmla="*/ 18903 w 18903"/>
                  <a:gd name="T3" fmla="*/ 11148 h 21600"/>
                  <a:gd name="T4" fmla="*/ 0 w 18903"/>
                  <a:gd name="T5" fmla="*/ 21600 h 21600"/>
                </a:gdLst>
                <a:ahLst/>
                <a:cxnLst>
                  <a:cxn ang="0">
                    <a:pos x="T0" y="T1"/>
                  </a:cxn>
                  <a:cxn ang="0">
                    <a:pos x="T2" y="T3"/>
                  </a:cxn>
                  <a:cxn ang="0">
                    <a:pos x="T4" y="T5"/>
                  </a:cxn>
                </a:cxnLst>
                <a:rect l="0" t="0" r="r" b="b"/>
                <a:pathLst>
                  <a:path w="18903" h="21600" fill="none" extrusionOk="0">
                    <a:moveTo>
                      <a:pt x="0" y="-1"/>
                    </a:moveTo>
                    <a:cubicBezTo>
                      <a:pt x="7859" y="-1"/>
                      <a:pt x="15099" y="4269"/>
                      <a:pt x="18902" y="11148"/>
                    </a:cubicBezTo>
                  </a:path>
                  <a:path w="18903" h="21600" stroke="0" extrusionOk="0">
                    <a:moveTo>
                      <a:pt x="0" y="-1"/>
                    </a:moveTo>
                    <a:cubicBezTo>
                      <a:pt x="7859" y="-1"/>
                      <a:pt x="15099" y="4269"/>
                      <a:pt x="18902" y="11148"/>
                    </a:cubicBezTo>
                    <a:lnTo>
                      <a:pt x="0" y="21600"/>
                    </a:lnTo>
                    <a:close/>
                  </a:path>
                </a:pathLst>
              </a:custGeom>
              <a:noFill/>
              <a:ln w="57150">
                <a:solidFill>
                  <a:srgbClr val="5B98D2"/>
                </a:solidFill>
                <a:round/>
                <a:headEnd/>
                <a:tailEnd/>
              </a:ln>
              <a:effectLst/>
            </p:spPr>
            <p:txBody>
              <a:bodyPr wrap="none" anchor="ctr">
                <a:prstTxWarp prst="textNoShape">
                  <a:avLst/>
                </a:prstTxWarp>
              </a:bodyPr>
              <a:lstStyle/>
              <a:p>
                <a:endParaRPr lang="en-US"/>
              </a:p>
            </p:txBody>
          </p:sp>
        </p:grpSp>
        <p:sp>
          <p:nvSpPr>
            <p:cNvPr id="227347" name="Freeform 19"/>
            <p:cNvSpPr>
              <a:spLocks/>
            </p:cNvSpPr>
            <p:nvPr/>
          </p:nvSpPr>
          <p:spPr bwMode="auto">
            <a:xfrm>
              <a:off x="438" y="2676"/>
              <a:ext cx="960" cy="100"/>
            </a:xfrm>
            <a:custGeom>
              <a:avLst/>
              <a:gdLst/>
              <a:ahLst/>
              <a:cxnLst>
                <a:cxn ang="0">
                  <a:pos x="0" y="96"/>
                </a:cxn>
                <a:cxn ang="0">
                  <a:pos x="336" y="96"/>
                </a:cxn>
                <a:cxn ang="0">
                  <a:pos x="960" y="0"/>
                </a:cxn>
              </a:cxnLst>
              <a:rect l="0" t="0" r="r" b="b"/>
              <a:pathLst>
                <a:path w="960" h="112">
                  <a:moveTo>
                    <a:pt x="0" y="96"/>
                  </a:moveTo>
                  <a:cubicBezTo>
                    <a:pt x="88" y="104"/>
                    <a:pt x="176" y="112"/>
                    <a:pt x="336" y="96"/>
                  </a:cubicBezTo>
                  <a:cubicBezTo>
                    <a:pt x="496" y="80"/>
                    <a:pt x="728" y="40"/>
                    <a:pt x="960" y="0"/>
                  </a:cubicBezTo>
                </a:path>
              </a:pathLst>
            </a:custGeom>
            <a:noFill/>
            <a:ln w="57150" cmpd="sng">
              <a:solidFill>
                <a:srgbClr val="5B98D2"/>
              </a:solidFill>
              <a:round/>
              <a:headEnd/>
              <a:tailEnd/>
            </a:ln>
            <a:effectLst/>
          </p:spPr>
          <p:txBody>
            <a:bodyPr>
              <a:prstTxWarp prst="textNoShape">
                <a:avLst/>
              </a:prstTxWarp>
            </a:bodyPr>
            <a:lstStyle/>
            <a:p>
              <a:endParaRPr lang="en-US"/>
            </a:p>
          </p:txBody>
        </p:sp>
        <p:sp>
          <p:nvSpPr>
            <p:cNvPr id="227348" name="Freeform 20"/>
            <p:cNvSpPr>
              <a:spLocks/>
            </p:cNvSpPr>
            <p:nvPr/>
          </p:nvSpPr>
          <p:spPr bwMode="auto">
            <a:xfrm rot="-10800000">
              <a:off x="1872" y="1545"/>
              <a:ext cx="960" cy="100"/>
            </a:xfrm>
            <a:custGeom>
              <a:avLst/>
              <a:gdLst/>
              <a:ahLst/>
              <a:cxnLst>
                <a:cxn ang="0">
                  <a:pos x="0" y="96"/>
                </a:cxn>
                <a:cxn ang="0">
                  <a:pos x="336" y="96"/>
                </a:cxn>
                <a:cxn ang="0">
                  <a:pos x="960" y="0"/>
                </a:cxn>
              </a:cxnLst>
              <a:rect l="0" t="0" r="r" b="b"/>
              <a:pathLst>
                <a:path w="960" h="112">
                  <a:moveTo>
                    <a:pt x="0" y="96"/>
                  </a:moveTo>
                  <a:cubicBezTo>
                    <a:pt x="88" y="104"/>
                    <a:pt x="176" y="112"/>
                    <a:pt x="336" y="96"/>
                  </a:cubicBezTo>
                  <a:cubicBezTo>
                    <a:pt x="496" y="80"/>
                    <a:pt x="728" y="40"/>
                    <a:pt x="960" y="0"/>
                  </a:cubicBezTo>
                </a:path>
              </a:pathLst>
            </a:custGeom>
            <a:noFill/>
            <a:ln w="57150" cmpd="sng">
              <a:solidFill>
                <a:srgbClr val="5B98D2"/>
              </a:solidFill>
              <a:round/>
              <a:headEnd/>
              <a:tailEnd/>
            </a:ln>
            <a:effectLst/>
          </p:spPr>
          <p:txBody>
            <a:bodyPr>
              <a:prstTxWarp prst="textNoShape">
                <a:avLst/>
              </a:prstTxWarp>
            </a:bodyPr>
            <a:lstStyle/>
            <a:p>
              <a:endParaRPr lang="en-US"/>
            </a:p>
          </p:txBody>
        </p:sp>
      </p:grpSp>
      <p:sp>
        <p:nvSpPr>
          <p:cNvPr id="227349" name="Line 21"/>
          <p:cNvSpPr>
            <a:spLocks noChangeShapeType="1"/>
          </p:cNvSpPr>
          <p:nvPr/>
        </p:nvSpPr>
        <p:spPr bwMode="auto">
          <a:xfrm flipH="1" flipV="1">
            <a:off x="6808788" y="4818063"/>
            <a:ext cx="304800" cy="381000"/>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227350" name="Line 22"/>
          <p:cNvSpPr>
            <a:spLocks noChangeShapeType="1"/>
          </p:cNvSpPr>
          <p:nvPr/>
        </p:nvSpPr>
        <p:spPr bwMode="auto">
          <a:xfrm flipH="1" flipV="1">
            <a:off x="6427788" y="3065463"/>
            <a:ext cx="304800" cy="381000"/>
          </a:xfrm>
          <a:prstGeom prst="line">
            <a:avLst/>
          </a:prstGeom>
          <a:noFill/>
          <a:ln w="9525">
            <a:solidFill>
              <a:schemeClr val="tx1"/>
            </a:solidFill>
            <a:round/>
            <a:headEnd type="triangle" w="med" len="med"/>
            <a:tailEnd/>
          </a:ln>
          <a:effectLst/>
        </p:spPr>
        <p:txBody>
          <a:bodyPr>
            <a:prstTxWarp prst="textNoShape">
              <a:avLst/>
            </a:prstTxWarp>
          </a:bodyPr>
          <a:lstStyle/>
          <a:p>
            <a:endParaRPr lang="en-US"/>
          </a:p>
        </p:txBody>
      </p:sp>
      <p:sp>
        <p:nvSpPr>
          <p:cNvPr id="227352" name="Rectangle 24"/>
          <p:cNvSpPr>
            <a:spLocks noChangeArrowheads="1"/>
          </p:cNvSpPr>
          <p:nvPr/>
        </p:nvSpPr>
        <p:spPr bwMode="auto">
          <a:xfrm>
            <a:off x="3657600" y="393700"/>
            <a:ext cx="2103438" cy="457200"/>
          </a:xfrm>
          <a:prstGeom prst="rect">
            <a:avLst/>
          </a:prstGeom>
          <a:noFill/>
          <a:ln w="9525">
            <a:noFill/>
            <a:miter lim="800000"/>
            <a:headEnd/>
            <a:tailEnd/>
          </a:ln>
          <a:effectLst/>
        </p:spPr>
        <p:txBody>
          <a:bodyPr wrap="none">
            <a:prstTxWarp prst="textNoShape">
              <a:avLst/>
            </a:prstTxWarp>
            <a:spAutoFit/>
          </a:bodyPr>
          <a:lstStyle/>
          <a:p>
            <a:r>
              <a:rPr lang="en-US" i="1" u="sng"/>
              <a:t>Ferroelectrics</a:t>
            </a:r>
          </a:p>
        </p:txBody>
      </p:sp>
      <p:pic>
        <p:nvPicPr>
          <p:cNvPr id="2" name="Picture 1"/>
          <p:cNvPicPr>
            <a:picLocks noChangeAspect="1"/>
          </p:cNvPicPr>
          <p:nvPr/>
        </p:nvPicPr>
        <p:blipFill>
          <a:blip r:embed="rId2"/>
          <a:stretch>
            <a:fillRect/>
          </a:stretch>
        </p:blipFill>
        <p:spPr>
          <a:xfrm>
            <a:off x="3585365" y="3732580"/>
            <a:ext cx="1334109" cy="1334109"/>
          </a:xfrm>
          <a:prstGeom prst="rect">
            <a:avLst/>
          </a:prstGeom>
        </p:spPr>
      </p:pic>
      <p:pic>
        <p:nvPicPr>
          <p:cNvPr id="24" name="Picture 23"/>
          <p:cNvPicPr>
            <a:picLocks noChangeAspect="1"/>
          </p:cNvPicPr>
          <p:nvPr/>
        </p:nvPicPr>
        <p:blipFill>
          <a:blip r:embed="rId2"/>
          <a:stretch>
            <a:fillRect/>
          </a:stretch>
        </p:blipFill>
        <p:spPr>
          <a:xfrm rot="10800000">
            <a:off x="7683695" y="1607520"/>
            <a:ext cx="1334109" cy="1334109"/>
          </a:xfrm>
          <a:prstGeom prst="rect">
            <a:avLst/>
          </a:prstGeom>
        </p:spPr>
      </p:pic>
      <p:pic>
        <p:nvPicPr>
          <p:cNvPr id="3" name="Picture 2"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1165" y="1986995"/>
            <a:ext cx="240030" cy="222250"/>
          </a:xfrm>
          <a:prstGeom prst="rect">
            <a:avLst/>
          </a:prstGeom>
        </p:spPr>
      </p:pic>
      <p:pic>
        <p:nvPicPr>
          <p:cNvPr id="4" name="Picture 3"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1690" y="2745945"/>
            <a:ext cx="320040" cy="275590"/>
          </a:xfrm>
          <a:prstGeom prst="rect">
            <a:avLst/>
          </a:prstGeom>
        </p:spPr>
      </p:pic>
      <p:pic>
        <p:nvPicPr>
          <p:cNvPr id="5" name="Picture 4"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4745" y="5174585"/>
            <a:ext cx="551180" cy="275590"/>
          </a:xfrm>
          <a:prstGeom prst="rect">
            <a:avLst/>
          </a:prstGeom>
        </p:spPr>
      </p:pic>
      <p:pic>
        <p:nvPicPr>
          <p:cNvPr id="6" name="Picture 5"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70330" y="4036160"/>
            <a:ext cx="240030" cy="22225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84" name="Rectangle 8"/>
          <p:cNvSpPr>
            <a:spLocks noChangeArrowheads="1"/>
          </p:cNvSpPr>
          <p:nvPr/>
        </p:nvSpPr>
        <p:spPr bwMode="auto">
          <a:xfrm>
            <a:off x="2522538" y="393200"/>
            <a:ext cx="4351337" cy="457200"/>
          </a:xfrm>
          <a:prstGeom prst="rect">
            <a:avLst/>
          </a:prstGeom>
          <a:noFill/>
          <a:ln w="9525">
            <a:noFill/>
            <a:miter lim="800000"/>
            <a:headEnd/>
            <a:tailEnd/>
          </a:ln>
          <a:effectLst/>
        </p:spPr>
        <p:txBody>
          <a:bodyPr wrap="none">
            <a:prstTxWarp prst="textNoShape">
              <a:avLst/>
            </a:prstTxWarp>
            <a:spAutoFit/>
          </a:bodyPr>
          <a:lstStyle/>
          <a:p>
            <a:r>
              <a:rPr lang="en-US" i="1" u="sng" dirty="0"/>
              <a:t>Why Worry About Dielectrics ?</a:t>
            </a:r>
          </a:p>
        </p:txBody>
      </p:sp>
      <p:sp>
        <p:nvSpPr>
          <p:cNvPr id="229385" name="Text Box 9"/>
          <p:cNvSpPr txBox="1">
            <a:spLocks noChangeArrowheads="1"/>
          </p:cNvSpPr>
          <p:nvPr/>
        </p:nvSpPr>
        <p:spPr bwMode="auto">
          <a:xfrm>
            <a:off x="3851283" y="4719215"/>
            <a:ext cx="2693987" cy="396875"/>
          </a:xfrm>
          <a:prstGeom prst="rect">
            <a:avLst/>
          </a:prstGeom>
          <a:noFill/>
          <a:ln w="9525">
            <a:noFill/>
            <a:miter lim="800000"/>
            <a:headEnd/>
            <a:tailEnd/>
          </a:ln>
          <a:effectLst/>
        </p:spPr>
        <p:txBody>
          <a:bodyPr wrap="none">
            <a:prstTxWarp prst="textNoShape">
              <a:avLst/>
            </a:prstTxWarp>
            <a:spAutoFit/>
          </a:bodyPr>
          <a:lstStyle/>
          <a:p>
            <a:r>
              <a:rPr lang="en-US" sz="2000"/>
              <a:t>Capacitor in 90, 65nm</a:t>
            </a:r>
          </a:p>
        </p:txBody>
      </p:sp>
      <p:sp>
        <p:nvSpPr>
          <p:cNvPr id="229386" name="Text Box 10"/>
          <p:cNvSpPr txBox="1">
            <a:spLocks noChangeArrowheads="1"/>
          </p:cNvSpPr>
          <p:nvPr/>
        </p:nvSpPr>
        <p:spPr bwMode="auto">
          <a:xfrm>
            <a:off x="6772955" y="4719215"/>
            <a:ext cx="2355132" cy="400110"/>
          </a:xfrm>
          <a:prstGeom prst="rect">
            <a:avLst/>
          </a:prstGeom>
          <a:noFill/>
          <a:ln w="9525">
            <a:noFill/>
            <a:miter lim="800000"/>
            <a:headEnd/>
            <a:tailEnd/>
          </a:ln>
          <a:effectLst/>
        </p:spPr>
        <p:txBody>
          <a:bodyPr wrap="none">
            <a:prstTxWarp prst="textNoShape">
              <a:avLst/>
            </a:prstTxWarp>
            <a:spAutoFit/>
          </a:bodyPr>
          <a:lstStyle/>
          <a:p>
            <a:r>
              <a:rPr lang="en-US" sz="2000" dirty="0"/>
              <a:t>Capacitor in </a:t>
            </a:r>
            <a:r>
              <a:rPr lang="en-US" sz="2000" dirty="0" smtClean="0"/>
              <a:t>45nm</a:t>
            </a:r>
            <a:endParaRPr lang="en-US" sz="2000" dirty="0"/>
          </a:p>
        </p:txBody>
      </p:sp>
      <p:sp>
        <p:nvSpPr>
          <p:cNvPr id="229388" name="Text Box 12"/>
          <p:cNvSpPr txBox="1">
            <a:spLocks noChangeArrowheads="1"/>
          </p:cNvSpPr>
          <p:nvPr/>
        </p:nvSpPr>
        <p:spPr bwMode="auto">
          <a:xfrm>
            <a:off x="4229851" y="5250480"/>
            <a:ext cx="2201862" cy="461665"/>
          </a:xfrm>
          <a:prstGeom prst="rect">
            <a:avLst/>
          </a:prstGeom>
          <a:noFill/>
          <a:ln w="9525">
            <a:noFill/>
            <a:miter lim="800000"/>
            <a:headEnd/>
            <a:tailEnd/>
          </a:ln>
          <a:effectLst/>
        </p:spPr>
        <p:txBody>
          <a:bodyPr>
            <a:prstTxWarp prst="textNoShape">
              <a:avLst/>
            </a:prstTxWarp>
            <a:spAutoFit/>
          </a:bodyPr>
          <a:lstStyle/>
          <a:p>
            <a:r>
              <a:rPr lang="en-US" dirty="0"/>
              <a:t>SiO</a:t>
            </a:r>
            <a:r>
              <a:rPr lang="en-US" baseline="-25000" dirty="0"/>
              <a:t>2</a:t>
            </a:r>
            <a:r>
              <a:rPr lang="en-US" dirty="0" smtClean="0">
                <a:latin typeface="Symbol" pitchFamily="-65" charset="2"/>
              </a:rPr>
              <a:t> </a:t>
            </a:r>
            <a:r>
              <a:rPr lang="en-US" dirty="0" err="1" smtClean="0">
                <a:latin typeface="Symbol" pitchFamily="-65" charset="2"/>
              </a:rPr>
              <a:t>e/e</a:t>
            </a:r>
            <a:r>
              <a:rPr lang="en-US" baseline="-25000" dirty="0" err="1" smtClean="0"/>
              <a:t>o</a:t>
            </a:r>
            <a:r>
              <a:rPr lang="en-US" dirty="0" smtClean="0"/>
              <a:t> </a:t>
            </a:r>
            <a:r>
              <a:rPr lang="en-US" dirty="0"/>
              <a:t>=3.9</a:t>
            </a:r>
          </a:p>
        </p:txBody>
      </p:sp>
      <p:sp>
        <p:nvSpPr>
          <p:cNvPr id="229389" name="Text Box 13"/>
          <p:cNvSpPr txBox="1">
            <a:spLocks noChangeArrowheads="1"/>
          </p:cNvSpPr>
          <p:nvPr/>
        </p:nvSpPr>
        <p:spPr bwMode="auto">
          <a:xfrm>
            <a:off x="6947742" y="5249863"/>
            <a:ext cx="1950273" cy="461665"/>
          </a:xfrm>
          <a:prstGeom prst="rect">
            <a:avLst/>
          </a:prstGeom>
          <a:noFill/>
          <a:ln w="9525">
            <a:noFill/>
            <a:miter lim="800000"/>
            <a:headEnd/>
            <a:tailEnd/>
          </a:ln>
          <a:effectLst/>
        </p:spPr>
        <p:txBody>
          <a:bodyPr wrap="none">
            <a:prstTxWarp prst="textNoShape">
              <a:avLst/>
            </a:prstTxWarp>
            <a:spAutoFit/>
          </a:bodyPr>
          <a:lstStyle/>
          <a:p>
            <a:r>
              <a:rPr lang="en-US" dirty="0"/>
              <a:t>HfO</a:t>
            </a:r>
            <a:r>
              <a:rPr lang="en-US" baseline="-25000" dirty="0"/>
              <a:t>2</a:t>
            </a:r>
            <a:r>
              <a:rPr lang="en-US" dirty="0" smtClean="0"/>
              <a:t> </a:t>
            </a:r>
            <a:r>
              <a:rPr lang="en-US" dirty="0" err="1" smtClean="0">
                <a:latin typeface="Symbol" pitchFamily="-65" charset="2"/>
              </a:rPr>
              <a:t>e/e</a:t>
            </a:r>
            <a:r>
              <a:rPr lang="en-US" baseline="-25000" dirty="0" err="1" smtClean="0"/>
              <a:t>o</a:t>
            </a:r>
            <a:r>
              <a:rPr lang="en-US" dirty="0" smtClean="0"/>
              <a:t> </a:t>
            </a:r>
            <a:r>
              <a:rPr lang="en-US" dirty="0"/>
              <a:t>=25</a:t>
            </a:r>
          </a:p>
        </p:txBody>
      </p:sp>
      <p:sp>
        <p:nvSpPr>
          <p:cNvPr id="229530" name="Text Box 154"/>
          <p:cNvSpPr txBox="1">
            <a:spLocks noChangeArrowheads="1"/>
          </p:cNvSpPr>
          <p:nvPr/>
        </p:nvSpPr>
        <p:spPr bwMode="auto">
          <a:xfrm>
            <a:off x="246063" y="6219825"/>
            <a:ext cx="8293100" cy="396875"/>
          </a:xfrm>
          <a:prstGeom prst="rect">
            <a:avLst/>
          </a:prstGeom>
          <a:noFill/>
          <a:ln w="9525">
            <a:noFill/>
            <a:miter lim="800000"/>
            <a:headEnd/>
            <a:tailEnd/>
          </a:ln>
          <a:effectLst/>
        </p:spPr>
        <p:txBody>
          <a:bodyPr wrap="none">
            <a:prstTxWarp prst="textNoShape">
              <a:avLst/>
            </a:prstTxWarp>
            <a:spAutoFit/>
          </a:bodyPr>
          <a:lstStyle/>
          <a:p>
            <a:r>
              <a:rPr lang="en-US" sz="2000"/>
              <a:t>As transistors scale, insulation within the capacitor has become leaky…</a:t>
            </a:r>
          </a:p>
        </p:txBody>
      </p:sp>
      <p:pic>
        <p:nvPicPr>
          <p:cNvPr id="2" name="Picture 1"/>
          <p:cNvPicPr>
            <a:picLocks noChangeAspect="1"/>
          </p:cNvPicPr>
          <p:nvPr/>
        </p:nvPicPr>
        <p:blipFill>
          <a:blip r:embed="rId2"/>
          <a:stretch>
            <a:fillRect/>
          </a:stretch>
        </p:blipFill>
        <p:spPr>
          <a:xfrm>
            <a:off x="701355" y="3960265"/>
            <a:ext cx="2665475" cy="2192925"/>
          </a:xfrm>
          <a:prstGeom prst="rect">
            <a:avLst/>
          </a:prstGeom>
        </p:spPr>
      </p:pic>
      <p:sp>
        <p:nvSpPr>
          <p:cNvPr id="3" name="TextBox 2"/>
          <p:cNvSpPr txBox="1"/>
          <p:nvPr/>
        </p:nvSpPr>
        <p:spPr>
          <a:xfrm>
            <a:off x="1687990" y="5629955"/>
            <a:ext cx="723275" cy="307777"/>
          </a:xfrm>
          <a:prstGeom prst="rect">
            <a:avLst/>
          </a:prstGeom>
          <a:noFill/>
        </p:spPr>
        <p:txBody>
          <a:bodyPr wrap="none" rtlCol="0">
            <a:spAutoFit/>
          </a:bodyPr>
          <a:lstStyle/>
          <a:p>
            <a:r>
              <a:rPr lang="en-US" sz="1400" dirty="0" smtClean="0"/>
              <a:t>N Type</a:t>
            </a:r>
            <a:endParaRPr lang="en-US" sz="1400" dirty="0"/>
          </a:p>
        </p:txBody>
      </p:sp>
      <p:sp>
        <p:nvSpPr>
          <p:cNvPr id="4" name="TextBox 3"/>
          <p:cNvSpPr txBox="1"/>
          <p:nvPr/>
        </p:nvSpPr>
        <p:spPr>
          <a:xfrm>
            <a:off x="777250" y="5326375"/>
            <a:ext cx="710451" cy="307777"/>
          </a:xfrm>
          <a:prstGeom prst="rect">
            <a:avLst/>
          </a:prstGeom>
          <a:noFill/>
        </p:spPr>
        <p:txBody>
          <a:bodyPr wrap="none" rtlCol="0">
            <a:spAutoFit/>
          </a:bodyPr>
          <a:lstStyle/>
          <a:p>
            <a:r>
              <a:rPr lang="en-US" sz="1400" dirty="0"/>
              <a:t>P Type</a:t>
            </a:r>
          </a:p>
        </p:txBody>
      </p:sp>
      <p:sp>
        <p:nvSpPr>
          <p:cNvPr id="17" name="TextBox 16"/>
          <p:cNvSpPr txBox="1"/>
          <p:nvPr/>
        </p:nvSpPr>
        <p:spPr>
          <a:xfrm>
            <a:off x="2522835" y="5326375"/>
            <a:ext cx="710451" cy="307777"/>
          </a:xfrm>
          <a:prstGeom prst="rect">
            <a:avLst/>
          </a:prstGeom>
          <a:noFill/>
        </p:spPr>
        <p:txBody>
          <a:bodyPr wrap="none" rtlCol="0">
            <a:spAutoFit/>
          </a:bodyPr>
          <a:lstStyle/>
          <a:p>
            <a:r>
              <a:rPr lang="en-US" sz="1400" dirty="0"/>
              <a:t>P Type</a:t>
            </a:r>
          </a:p>
        </p:txBody>
      </p:sp>
      <p:sp>
        <p:nvSpPr>
          <p:cNvPr id="5" name="TextBox 4"/>
          <p:cNvSpPr txBox="1"/>
          <p:nvPr/>
        </p:nvSpPr>
        <p:spPr>
          <a:xfrm>
            <a:off x="2143360" y="3884370"/>
            <a:ext cx="879843" cy="523220"/>
          </a:xfrm>
          <a:prstGeom prst="rect">
            <a:avLst/>
          </a:prstGeom>
          <a:noFill/>
        </p:spPr>
        <p:txBody>
          <a:bodyPr wrap="none" rtlCol="0">
            <a:spAutoFit/>
          </a:bodyPr>
          <a:lstStyle/>
          <a:p>
            <a:r>
              <a:rPr lang="en-US" sz="1400" dirty="0" smtClean="0"/>
              <a:t>Gate </a:t>
            </a:r>
          </a:p>
          <a:p>
            <a:r>
              <a:rPr lang="en-US" sz="1400" dirty="0" smtClean="0"/>
              <a:t>Terminal</a:t>
            </a:r>
            <a:endParaRPr lang="en-US" sz="1400" dirty="0"/>
          </a:p>
        </p:txBody>
      </p:sp>
      <p:sp>
        <p:nvSpPr>
          <p:cNvPr id="19" name="TextBox 18"/>
          <p:cNvSpPr txBox="1"/>
          <p:nvPr/>
        </p:nvSpPr>
        <p:spPr>
          <a:xfrm>
            <a:off x="3205890" y="4263845"/>
            <a:ext cx="879843" cy="523220"/>
          </a:xfrm>
          <a:prstGeom prst="rect">
            <a:avLst/>
          </a:prstGeom>
          <a:noFill/>
        </p:spPr>
        <p:txBody>
          <a:bodyPr wrap="none" rtlCol="0">
            <a:spAutoFit/>
          </a:bodyPr>
          <a:lstStyle/>
          <a:p>
            <a:r>
              <a:rPr lang="en-US" sz="1400" dirty="0" smtClean="0"/>
              <a:t>Source </a:t>
            </a:r>
          </a:p>
          <a:p>
            <a:r>
              <a:rPr lang="en-US" sz="1400" dirty="0" smtClean="0"/>
              <a:t>Terminal</a:t>
            </a:r>
            <a:endParaRPr lang="en-US" sz="1400" dirty="0"/>
          </a:p>
        </p:txBody>
      </p:sp>
      <p:sp>
        <p:nvSpPr>
          <p:cNvPr id="20" name="TextBox 19"/>
          <p:cNvSpPr txBox="1"/>
          <p:nvPr/>
        </p:nvSpPr>
        <p:spPr>
          <a:xfrm>
            <a:off x="1080830" y="4187950"/>
            <a:ext cx="879843" cy="523220"/>
          </a:xfrm>
          <a:prstGeom prst="rect">
            <a:avLst/>
          </a:prstGeom>
          <a:noFill/>
        </p:spPr>
        <p:txBody>
          <a:bodyPr wrap="none" rtlCol="0">
            <a:spAutoFit/>
          </a:bodyPr>
          <a:lstStyle/>
          <a:p>
            <a:r>
              <a:rPr lang="en-US" sz="1400" dirty="0" smtClean="0"/>
              <a:t>Drain</a:t>
            </a:r>
          </a:p>
          <a:p>
            <a:r>
              <a:rPr lang="en-US" sz="1400" dirty="0" smtClean="0"/>
              <a:t>Terminal</a:t>
            </a:r>
            <a:endParaRPr lang="en-US" sz="1400" dirty="0"/>
          </a:p>
        </p:txBody>
      </p:sp>
      <p:sp>
        <p:nvSpPr>
          <p:cNvPr id="8" name="TextBox 7"/>
          <p:cNvSpPr txBox="1"/>
          <p:nvPr/>
        </p:nvSpPr>
        <p:spPr>
          <a:xfrm>
            <a:off x="1763885" y="4946900"/>
            <a:ext cx="577853" cy="276999"/>
          </a:xfrm>
          <a:prstGeom prst="rect">
            <a:avLst/>
          </a:prstGeom>
          <a:noFill/>
        </p:spPr>
        <p:txBody>
          <a:bodyPr wrap="none" rtlCol="0">
            <a:spAutoFit/>
          </a:bodyPr>
          <a:lstStyle/>
          <a:p>
            <a:r>
              <a:rPr lang="en-US" sz="1200" dirty="0" smtClean="0"/>
              <a:t>Metal</a:t>
            </a:r>
            <a:endParaRPr lang="en-US" sz="1200" dirty="0"/>
          </a:p>
        </p:txBody>
      </p:sp>
      <p:sp>
        <p:nvSpPr>
          <p:cNvPr id="6" name="TextBox 5"/>
          <p:cNvSpPr txBox="1"/>
          <p:nvPr/>
        </p:nvSpPr>
        <p:spPr>
          <a:xfrm>
            <a:off x="1200727" y="3048000"/>
            <a:ext cx="184666" cy="461665"/>
          </a:xfrm>
          <a:prstGeom prst="rect">
            <a:avLst/>
          </a:prstGeom>
          <a:noFill/>
        </p:spPr>
        <p:txBody>
          <a:bodyPr wrap="none" rtlCol="0">
            <a:spAutoFit/>
          </a:bodyPr>
          <a:lstStyle/>
          <a:p>
            <a:endParaRPr lang="en-US" dirty="0"/>
          </a:p>
        </p:txBody>
      </p:sp>
      <p:pic>
        <p:nvPicPr>
          <p:cNvPr id="18" name="Picture 17" descr="D:\MITOCW\F12\Content\Working\6\6.007\Redraw\JPEG\lec15_slide1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5866" y="924465"/>
            <a:ext cx="4644774" cy="290298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990708" y="3915147"/>
            <a:ext cx="2085827" cy="230832"/>
          </a:xfrm>
          <a:prstGeom prst="rect">
            <a:avLst/>
          </a:prstGeom>
        </p:spPr>
        <p:txBody>
          <a:bodyPr wrap="none">
            <a:spAutoFit/>
          </a:bodyPr>
          <a:lstStyle/>
          <a:p>
            <a:r>
              <a:rPr lang="en-US" sz="900" dirty="0">
                <a:latin typeface="Verdana" pitchFamily="34" charset="0"/>
                <a:ea typeface="Verdana" pitchFamily="34" charset="0"/>
                <a:cs typeface="Verdana" pitchFamily="34" charset="0"/>
              </a:rPr>
              <a:t>Image by MIT </a:t>
            </a:r>
            <a:r>
              <a:rPr lang="en-US" sz="900" dirty="0" err="1">
                <a:latin typeface="Verdana" pitchFamily="34" charset="0"/>
                <a:ea typeface="Verdana" pitchFamily="34" charset="0"/>
                <a:cs typeface="Verdana" pitchFamily="34" charset="0"/>
              </a:rPr>
              <a:t>OpenCourseWare</a:t>
            </a:r>
            <a:r>
              <a:rPr lang="en-US" sz="900" dirty="0">
                <a:latin typeface="Verdana" pitchFamily="34" charset="0"/>
                <a:ea typeface="Verdana" pitchFamily="34" charset="0"/>
                <a:cs typeface="Verdana" pitchFamily="34" charset="0"/>
              </a:rPr>
              <a:t>.</a:t>
            </a:r>
            <a:endParaRPr lang="en-US" sz="900" dirty="0">
              <a:latin typeface="Verdana" pitchFamily="34" charset="0"/>
              <a:ea typeface="Verdana" pitchFamily="34" charset="0"/>
              <a:cs typeface="Verdana"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19400" y="228600"/>
            <a:ext cx="3335913" cy="707886"/>
          </a:xfrm>
          <a:prstGeom prst="rect">
            <a:avLst/>
          </a:prstGeom>
          <a:noFill/>
        </p:spPr>
        <p:txBody>
          <a:bodyPr wrap="none" rtlCol="0">
            <a:spAutoFit/>
          </a:bodyPr>
          <a:lstStyle/>
          <a:p>
            <a:r>
              <a:rPr lang="en-US" sz="4000" u="sng" dirty="0" smtClean="0"/>
              <a:t>True or False?</a:t>
            </a:r>
            <a:endParaRPr lang="en-US" sz="4000" u="sng" dirty="0"/>
          </a:p>
        </p:txBody>
      </p:sp>
      <p:sp>
        <p:nvSpPr>
          <p:cNvPr id="22" name="TextBox 21"/>
          <p:cNvSpPr txBox="1"/>
          <p:nvPr/>
        </p:nvSpPr>
        <p:spPr>
          <a:xfrm>
            <a:off x="685800" y="1066800"/>
            <a:ext cx="4189780" cy="1569660"/>
          </a:xfrm>
          <a:prstGeom prst="rect">
            <a:avLst/>
          </a:prstGeom>
          <a:noFill/>
        </p:spPr>
        <p:txBody>
          <a:bodyPr wrap="square" rtlCol="0">
            <a:spAutoFit/>
          </a:bodyPr>
          <a:lstStyle/>
          <a:p>
            <a:r>
              <a:rPr lang="en-US" sz="2400" dirty="0" smtClean="0"/>
              <a:t>1. </a:t>
            </a:r>
            <a:r>
              <a:rPr lang="en-US" dirty="0" smtClean="0"/>
              <a:t>The magnetic moment is defined as</a:t>
            </a:r>
          </a:p>
          <a:p>
            <a:endParaRPr lang="en-US" dirty="0" smtClean="0"/>
          </a:p>
          <a:p>
            <a:r>
              <a:rPr lang="en-US" dirty="0" smtClean="0"/>
              <a:t>and has units of Amp-m</a:t>
            </a:r>
            <a:r>
              <a:rPr lang="en-US" baseline="30000" dirty="0" smtClean="0"/>
              <a:t>2</a:t>
            </a:r>
            <a:endParaRPr lang="en-US" sz="2400" baseline="30000" dirty="0"/>
          </a:p>
        </p:txBody>
      </p:sp>
      <p:cxnSp>
        <p:nvCxnSpPr>
          <p:cNvPr id="24" name="Straight Connector 23"/>
          <p:cNvCxnSpPr/>
          <p:nvPr/>
        </p:nvCxnSpPr>
        <p:spPr>
          <a:xfrm>
            <a:off x="7620000" y="2971800"/>
            <a:ext cx="838200" cy="0"/>
          </a:xfrm>
          <a:prstGeom prst="line">
            <a:avLst/>
          </a:prstGeom>
        </p:spPr>
        <p:style>
          <a:lnRef idx="2">
            <a:schemeClr val="dk1"/>
          </a:lnRef>
          <a:fillRef idx="0">
            <a:schemeClr val="dk1"/>
          </a:fillRef>
          <a:effectRef idx="1">
            <a:schemeClr val="dk1"/>
          </a:effectRef>
          <a:fontRef idx="minor">
            <a:schemeClr val="tx1"/>
          </a:fontRef>
        </p:style>
      </p:cxnSp>
      <p:sp>
        <p:nvSpPr>
          <p:cNvPr id="25" name="TextBox 24"/>
          <p:cNvSpPr txBox="1"/>
          <p:nvPr/>
        </p:nvSpPr>
        <p:spPr>
          <a:xfrm>
            <a:off x="609601" y="3352800"/>
            <a:ext cx="6391039" cy="1569660"/>
          </a:xfrm>
          <a:prstGeom prst="rect">
            <a:avLst/>
          </a:prstGeom>
          <a:noFill/>
        </p:spPr>
        <p:txBody>
          <a:bodyPr wrap="square" rtlCol="0">
            <a:spAutoFit/>
          </a:bodyPr>
          <a:lstStyle/>
          <a:p>
            <a:r>
              <a:rPr lang="en-US" sz="2400" dirty="0" smtClean="0"/>
              <a:t>2. </a:t>
            </a:r>
            <a:r>
              <a:rPr lang="en-US" dirty="0" smtClean="0"/>
              <a:t>In a linear magnetic material, the magnetization is given by</a:t>
            </a:r>
          </a:p>
          <a:p>
            <a:r>
              <a:rPr lang="en-US" dirty="0" smtClean="0"/>
              <a:t>where        is the magnetic susceptibility with units of m</a:t>
            </a:r>
            <a:r>
              <a:rPr lang="en-US" baseline="30000" dirty="0" smtClean="0"/>
              <a:t>3</a:t>
            </a:r>
            <a:endParaRPr lang="en-US" sz="2400" baseline="30000" dirty="0"/>
          </a:p>
        </p:txBody>
      </p:sp>
      <p:cxnSp>
        <p:nvCxnSpPr>
          <p:cNvPr id="27" name="Straight Connector 26"/>
          <p:cNvCxnSpPr/>
          <p:nvPr/>
        </p:nvCxnSpPr>
        <p:spPr>
          <a:xfrm>
            <a:off x="7620000" y="4871005"/>
            <a:ext cx="838200" cy="0"/>
          </a:xfrm>
          <a:prstGeom prst="line">
            <a:avLst/>
          </a:prstGeom>
        </p:spPr>
        <p:style>
          <a:lnRef idx="2">
            <a:schemeClr val="dk1"/>
          </a:lnRef>
          <a:fillRef idx="0">
            <a:schemeClr val="dk1"/>
          </a:fillRef>
          <a:effectRef idx="1">
            <a:schemeClr val="dk1"/>
          </a:effectRef>
          <a:fontRef idx="minor">
            <a:schemeClr val="tx1"/>
          </a:fontRef>
        </p:style>
      </p:cxnSp>
      <p:sp>
        <p:nvSpPr>
          <p:cNvPr id="26" name="TextBox 25"/>
          <p:cNvSpPr txBox="1"/>
          <p:nvPr/>
        </p:nvSpPr>
        <p:spPr>
          <a:xfrm>
            <a:off x="609600" y="5505271"/>
            <a:ext cx="6553200" cy="830997"/>
          </a:xfrm>
          <a:prstGeom prst="rect">
            <a:avLst/>
          </a:prstGeom>
          <a:noFill/>
        </p:spPr>
        <p:txBody>
          <a:bodyPr wrap="square" rtlCol="0">
            <a:spAutoFit/>
          </a:bodyPr>
          <a:lstStyle/>
          <a:p>
            <a:r>
              <a:rPr lang="en-US" sz="2400" dirty="0" smtClean="0"/>
              <a:t>3. </a:t>
            </a:r>
            <a:r>
              <a:rPr lang="en-US" dirty="0" smtClean="0"/>
              <a:t>The energy stored in the magnetic field is (½ </a:t>
            </a:r>
            <a:r>
              <a:rPr lang="el-GR" dirty="0" smtClean="0">
                <a:cs typeface="Times New Roman"/>
              </a:rPr>
              <a:t>µ</a:t>
            </a:r>
            <a:r>
              <a:rPr lang="en-US" baseline="-25000" dirty="0" smtClean="0">
                <a:cs typeface="Times New Roman"/>
              </a:rPr>
              <a:t>o</a:t>
            </a:r>
            <a:r>
              <a:rPr lang="en-US" dirty="0" smtClean="0">
                <a:cs typeface="Times New Roman"/>
              </a:rPr>
              <a:t>H</a:t>
            </a:r>
            <a:r>
              <a:rPr lang="en-US" baseline="30000" dirty="0" smtClean="0">
                <a:cs typeface="Times New Roman"/>
              </a:rPr>
              <a:t>2</a:t>
            </a:r>
            <a:r>
              <a:rPr lang="en-US" dirty="0" smtClean="0">
                <a:cs typeface="Times New Roman"/>
              </a:rPr>
              <a:t>)·(Volume) and has units of Joules.</a:t>
            </a:r>
            <a:endParaRPr lang="en-US" sz="2400" dirty="0"/>
          </a:p>
        </p:txBody>
      </p:sp>
      <p:cxnSp>
        <p:nvCxnSpPr>
          <p:cNvPr id="28" name="Straight Connector 27"/>
          <p:cNvCxnSpPr/>
          <p:nvPr/>
        </p:nvCxnSpPr>
        <p:spPr>
          <a:xfrm>
            <a:off x="7620000" y="6313010"/>
            <a:ext cx="838200" cy="0"/>
          </a:xfrm>
          <a:prstGeom prst="line">
            <a:avLst/>
          </a:prstGeom>
        </p:spPr>
        <p:style>
          <a:lnRef idx="2">
            <a:schemeClr val="dk1"/>
          </a:lnRef>
          <a:fillRef idx="0">
            <a:schemeClr val="dk1"/>
          </a:fillRef>
          <a:effectRef idx="1">
            <a:schemeClr val="dk1"/>
          </a:effectRef>
          <a:fontRef idx="minor">
            <a:schemeClr val="tx1"/>
          </a:fontRef>
        </p:style>
      </p:cxnSp>
      <p:pic>
        <p:nvPicPr>
          <p:cNvPr id="32" name="Picture 25" descr="txp_fig"/>
          <p:cNvPicPr>
            <a:picLocks noChangeAspect="1" noChangeArrowheads="1"/>
          </p:cNvPicPr>
          <p:nvPr>
            <p:custDataLst>
              <p:tags r:id="rId1"/>
            </p:custDataLst>
          </p:nvPr>
        </p:nvPicPr>
        <p:blipFill>
          <a:blip r:embed="rId3" cstate="print"/>
          <a:srcRect/>
          <a:stretch>
            <a:fillRect/>
          </a:stretch>
        </p:blipFill>
        <p:spPr bwMode="auto">
          <a:xfrm>
            <a:off x="7427800" y="3883739"/>
            <a:ext cx="777851" cy="170068"/>
          </a:xfrm>
          <a:prstGeom prst="rect">
            <a:avLst/>
          </a:prstGeom>
          <a:noFill/>
          <a:ln w="9525">
            <a:noFill/>
            <a:miter lim="800000"/>
            <a:headEnd/>
            <a:tailEnd/>
          </a:ln>
        </p:spPr>
      </p:pic>
      <p:sp>
        <p:nvSpPr>
          <p:cNvPr id="33" name="Text Box 18"/>
          <p:cNvSpPr txBox="1">
            <a:spLocks noChangeArrowheads="1"/>
          </p:cNvSpPr>
          <p:nvPr/>
        </p:nvSpPr>
        <p:spPr bwMode="auto">
          <a:xfrm>
            <a:off x="8229600" y="3657600"/>
            <a:ext cx="505268" cy="646331"/>
          </a:xfrm>
          <a:prstGeom prst="rect">
            <a:avLst/>
          </a:prstGeom>
          <a:noFill/>
          <a:ln w="9525">
            <a:noFill/>
            <a:miter lim="800000"/>
            <a:headEnd/>
            <a:tailEnd/>
          </a:ln>
        </p:spPr>
        <p:txBody>
          <a:bodyPr wrap="none">
            <a:spAutoFit/>
          </a:bodyPr>
          <a:lstStyle/>
          <a:p>
            <a:pPr algn="ctr"/>
            <a:r>
              <a:rPr lang="en-US" sz="1800" b="1" i="1" dirty="0">
                <a:latin typeface="Times New Roman" charset="0"/>
              </a:rPr>
              <a:t>N</a:t>
            </a:r>
            <a:r>
              <a:rPr lang="en-US" sz="1800" i="1" dirty="0">
                <a:latin typeface="Times New Roman" charset="0"/>
              </a:rPr>
              <a:t>I</a:t>
            </a:r>
          </a:p>
          <a:p>
            <a:pPr algn="ctr"/>
            <a:r>
              <a:rPr lang="en-US" sz="1800" i="1" dirty="0" smtClean="0">
                <a:latin typeface="Times New Roman" charset="0"/>
              </a:rPr>
              <a:t>2</a:t>
            </a:r>
            <a:r>
              <a:rPr lang="el-GR" sz="1800" i="1" dirty="0" smtClean="0">
                <a:latin typeface="Times New Roman" charset="0"/>
              </a:rPr>
              <a:t>π</a:t>
            </a:r>
            <a:r>
              <a:rPr lang="en-US" sz="1800" i="1" dirty="0" smtClean="0">
                <a:latin typeface="Times New Roman" charset="0"/>
              </a:rPr>
              <a:t>r</a:t>
            </a:r>
            <a:endParaRPr lang="en-US" sz="1800" i="1" dirty="0">
              <a:latin typeface="Times New Roman" charset="0"/>
            </a:endParaRPr>
          </a:p>
        </p:txBody>
      </p:sp>
      <p:sp>
        <p:nvSpPr>
          <p:cNvPr id="34" name="Line 19"/>
          <p:cNvSpPr>
            <a:spLocks noChangeShapeType="1"/>
          </p:cNvSpPr>
          <p:nvPr/>
        </p:nvSpPr>
        <p:spPr bwMode="auto">
          <a:xfrm flipV="1">
            <a:off x="8359513" y="3977640"/>
            <a:ext cx="260030" cy="0"/>
          </a:xfrm>
          <a:prstGeom prst="line">
            <a:avLst/>
          </a:prstGeom>
          <a:noFill/>
          <a:ln w="12700">
            <a:solidFill>
              <a:schemeClr val="tx1"/>
            </a:solidFill>
            <a:round/>
            <a:headEnd/>
            <a:tailEnd/>
          </a:ln>
        </p:spPr>
        <p:txBody>
          <a:bodyPr/>
          <a:lstStyle/>
          <a:p>
            <a:endParaRPr lang="en-US"/>
          </a:p>
        </p:txBody>
      </p:sp>
      <p:sp>
        <p:nvSpPr>
          <p:cNvPr id="40" name="Rectangle 39"/>
          <p:cNvSpPr/>
          <p:nvPr/>
        </p:nvSpPr>
        <p:spPr>
          <a:xfrm>
            <a:off x="7467600" y="3581400"/>
            <a:ext cx="1371600" cy="762000"/>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4" name="Text Box 86"/>
          <p:cNvSpPr txBox="1">
            <a:spLocks noChangeArrowheads="1"/>
          </p:cNvSpPr>
          <p:nvPr/>
        </p:nvSpPr>
        <p:spPr bwMode="auto">
          <a:xfrm>
            <a:off x="2674625" y="1607520"/>
            <a:ext cx="1524000" cy="584200"/>
          </a:xfrm>
          <a:prstGeom prst="rect">
            <a:avLst/>
          </a:prstGeom>
          <a:noFill/>
          <a:ln w="9525">
            <a:noFill/>
            <a:miter lim="800000"/>
            <a:headEnd/>
            <a:tailEnd/>
          </a:ln>
        </p:spPr>
        <p:txBody>
          <a:bodyPr wrap="none">
            <a:spAutoFit/>
          </a:bodyPr>
          <a:lstStyle/>
          <a:p>
            <a:r>
              <a:rPr lang="en-US" sz="3200" i="1" dirty="0">
                <a:latin typeface="Times New Roman" charset="0"/>
              </a:rPr>
              <a:t>m = </a:t>
            </a:r>
            <a:r>
              <a:rPr lang="en-US" sz="3200" i="1" dirty="0" err="1" smtClean="0">
                <a:solidFill>
                  <a:schemeClr val="bg1">
                    <a:lumMod val="50000"/>
                  </a:schemeClr>
                </a:solidFill>
                <a:latin typeface="Times New Roman" charset="0"/>
              </a:rPr>
              <a:t>i</a:t>
            </a:r>
            <a:r>
              <a:rPr lang="en-US" sz="3200" i="1" dirty="0" smtClean="0">
                <a:latin typeface="Times New Roman" charset="0"/>
              </a:rPr>
              <a:t> </a:t>
            </a:r>
            <a:r>
              <a:rPr lang="en-US" sz="3200" b="1" i="1" dirty="0" smtClean="0">
                <a:solidFill>
                  <a:srgbClr val="3366FF"/>
                </a:solidFill>
                <a:latin typeface="Times New Roman" charset="0"/>
              </a:rPr>
              <a:t>a</a:t>
            </a:r>
            <a:endParaRPr lang="en-US" sz="3200" b="1" i="1" dirty="0">
              <a:solidFill>
                <a:srgbClr val="3366FF"/>
              </a:solidFill>
              <a:latin typeface="Times New Roman" charset="0"/>
            </a:endParaRPr>
          </a:p>
        </p:txBody>
      </p:sp>
      <p:pic>
        <p:nvPicPr>
          <p:cNvPr id="1026" name="Picture 2"/>
          <p:cNvPicPr>
            <a:picLocks noChangeAspect="1" noChangeArrowheads="1"/>
          </p:cNvPicPr>
          <p:nvPr/>
        </p:nvPicPr>
        <p:blipFill>
          <a:blip r:embed="rId4"/>
          <a:srcRect/>
          <a:stretch>
            <a:fillRect/>
          </a:stretch>
        </p:blipFill>
        <p:spPr bwMode="auto">
          <a:xfrm>
            <a:off x="4799685" y="1000360"/>
            <a:ext cx="1867851" cy="2206256"/>
          </a:xfrm>
          <a:prstGeom prst="rect">
            <a:avLst/>
          </a:prstGeom>
          <a:noFill/>
          <a:ln w="9525">
            <a:noFill/>
            <a:miter lim="800000"/>
            <a:headEnd/>
            <a:tailEnd/>
          </a:ln>
        </p:spPr>
      </p:pic>
      <p:pic>
        <p:nvPicPr>
          <p:cNvPr id="3" name="Picture 2"/>
          <p:cNvPicPr>
            <a:picLocks noChangeAspect="1"/>
          </p:cNvPicPr>
          <p:nvPr/>
        </p:nvPicPr>
        <p:blipFill>
          <a:blip r:embed="rId5"/>
          <a:stretch>
            <a:fillRect/>
          </a:stretch>
        </p:blipFill>
        <p:spPr>
          <a:xfrm>
            <a:off x="4344315" y="3732580"/>
            <a:ext cx="1593795" cy="410379"/>
          </a:xfrm>
          <a:prstGeom prst="rect">
            <a:avLst/>
          </a:prstGeom>
        </p:spPr>
      </p:pic>
      <p:pic>
        <p:nvPicPr>
          <p:cNvPr id="4" name="Picture 3"/>
          <p:cNvPicPr>
            <a:picLocks noChangeAspect="1"/>
          </p:cNvPicPr>
          <p:nvPr/>
        </p:nvPicPr>
        <p:blipFill>
          <a:blip r:embed="rId6"/>
          <a:stretch>
            <a:fillRect/>
          </a:stretch>
        </p:blipFill>
        <p:spPr>
          <a:xfrm>
            <a:off x="1687990" y="4187950"/>
            <a:ext cx="455370" cy="232529"/>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ChangeArrowheads="1"/>
          </p:cNvSpPr>
          <p:nvPr/>
        </p:nvSpPr>
        <p:spPr bwMode="auto">
          <a:xfrm>
            <a:off x="2209800" y="381000"/>
            <a:ext cx="5070475" cy="457200"/>
          </a:xfrm>
          <a:prstGeom prst="rect">
            <a:avLst/>
          </a:prstGeom>
          <a:noFill/>
          <a:ln w="9525">
            <a:noFill/>
            <a:miter lim="800000"/>
            <a:headEnd/>
            <a:tailEnd/>
          </a:ln>
          <a:effectLst/>
        </p:spPr>
        <p:txBody>
          <a:bodyPr wrap="none">
            <a:prstTxWarp prst="textNoShape">
              <a:avLst/>
            </a:prstTxWarp>
            <a:spAutoFit/>
          </a:bodyPr>
          <a:lstStyle/>
          <a:p>
            <a:r>
              <a:rPr lang="en-US" i="1" u="sng" dirty="0"/>
              <a:t>Energy Density of the Electric Field</a:t>
            </a:r>
          </a:p>
        </p:txBody>
      </p:sp>
      <p:sp>
        <p:nvSpPr>
          <p:cNvPr id="209926" name="Rectangle 6"/>
          <p:cNvSpPr>
            <a:spLocks noChangeArrowheads="1"/>
          </p:cNvSpPr>
          <p:nvPr/>
        </p:nvSpPr>
        <p:spPr bwMode="auto">
          <a:xfrm>
            <a:off x="2057400" y="3124200"/>
            <a:ext cx="5638800" cy="2362200"/>
          </a:xfrm>
          <a:prstGeom prst="rect">
            <a:avLst/>
          </a:prstGeom>
          <a:noFill/>
          <a:ln w="38100">
            <a:solidFill>
              <a:schemeClr val="tx1"/>
            </a:solidFill>
            <a:miter lim="800000"/>
            <a:headEnd/>
            <a:tailEnd/>
          </a:ln>
          <a:effectLst/>
        </p:spPr>
        <p:txBody>
          <a:bodyPr wrap="none" anchor="ctr">
            <a:prstTxWarp prst="textNoShape">
              <a:avLst/>
            </a:prstTxWarp>
          </a:bodyPr>
          <a:lstStyle/>
          <a:p>
            <a:endParaRPr lang="en-US"/>
          </a:p>
        </p:txBody>
      </p:sp>
      <p:sp>
        <p:nvSpPr>
          <p:cNvPr id="9" name="Text Box 7"/>
          <p:cNvSpPr txBox="1">
            <a:spLocks noChangeArrowheads="1"/>
          </p:cNvSpPr>
          <p:nvPr/>
        </p:nvSpPr>
        <p:spPr bwMode="auto">
          <a:xfrm>
            <a:off x="1139069" y="1219200"/>
            <a:ext cx="7319131" cy="461665"/>
          </a:xfrm>
          <a:prstGeom prst="rect">
            <a:avLst/>
          </a:prstGeom>
          <a:noFill/>
          <a:ln w="9525">
            <a:noFill/>
            <a:miter lim="800000"/>
            <a:headEnd/>
            <a:tailEnd/>
          </a:ln>
          <a:effectLst/>
        </p:spPr>
        <p:txBody>
          <a:bodyPr wrap="none">
            <a:prstTxWarp prst="textNoShape">
              <a:avLst/>
            </a:prstTxWarp>
            <a:spAutoFit/>
          </a:bodyPr>
          <a:lstStyle/>
          <a:p>
            <a:pPr algn="l"/>
            <a:r>
              <a:rPr lang="en-US" dirty="0">
                <a:solidFill>
                  <a:srgbClr val="5B98D2"/>
                </a:solidFill>
              </a:rPr>
              <a:t>What is the energy density stored in the capacitor ?</a:t>
            </a:r>
          </a:p>
        </p:txBody>
      </p:sp>
      <p:sp>
        <p:nvSpPr>
          <p:cNvPr id="10" name="Text Box 8"/>
          <p:cNvSpPr txBox="1">
            <a:spLocks noChangeArrowheads="1"/>
          </p:cNvSpPr>
          <p:nvPr/>
        </p:nvSpPr>
        <p:spPr bwMode="auto">
          <a:xfrm>
            <a:off x="381000" y="2133600"/>
            <a:ext cx="5610430" cy="461665"/>
          </a:xfrm>
          <a:prstGeom prst="rect">
            <a:avLst/>
          </a:prstGeom>
          <a:noFill/>
          <a:ln w="9525">
            <a:noFill/>
            <a:miter lim="800000"/>
            <a:headEnd/>
            <a:tailEnd/>
          </a:ln>
          <a:effectLst/>
        </p:spPr>
        <p:txBody>
          <a:bodyPr wrap="none">
            <a:prstTxWarp prst="textNoShape">
              <a:avLst/>
            </a:prstTxWarp>
            <a:spAutoFit/>
          </a:bodyPr>
          <a:lstStyle/>
          <a:p>
            <a:pPr algn="l"/>
            <a:r>
              <a:rPr lang="en-US" dirty="0">
                <a:solidFill>
                  <a:srgbClr val="5B98D2"/>
                </a:solidFill>
              </a:rPr>
              <a:t>For a capacitor with large, flat plates…</a:t>
            </a:r>
          </a:p>
        </p:txBody>
      </p:sp>
      <p:sp>
        <p:nvSpPr>
          <p:cNvPr id="11" name="Text Box 10"/>
          <p:cNvSpPr txBox="1">
            <a:spLocks noChangeArrowheads="1"/>
          </p:cNvSpPr>
          <p:nvPr/>
        </p:nvSpPr>
        <p:spPr bwMode="auto">
          <a:xfrm>
            <a:off x="228600" y="5791200"/>
            <a:ext cx="8610600" cy="830997"/>
          </a:xfrm>
          <a:prstGeom prst="rect">
            <a:avLst/>
          </a:prstGeom>
          <a:noFill/>
          <a:ln w="9525">
            <a:noFill/>
            <a:miter lim="800000"/>
            <a:headEnd/>
            <a:tailEnd/>
          </a:ln>
          <a:effectLst/>
        </p:spPr>
        <p:txBody>
          <a:bodyPr wrap="square">
            <a:prstTxWarp prst="textNoShape">
              <a:avLst/>
            </a:prstTxWarp>
            <a:spAutoFit/>
          </a:bodyPr>
          <a:lstStyle/>
          <a:p>
            <a:pPr algn="ctr"/>
            <a:r>
              <a:rPr lang="en-US" dirty="0">
                <a:solidFill>
                  <a:srgbClr val="5B98D2"/>
                </a:solidFill>
              </a:rPr>
              <a:t>The </a:t>
            </a:r>
            <a:r>
              <a:rPr lang="en-US" b="1" dirty="0">
                <a:solidFill>
                  <a:srgbClr val="5B98D2"/>
                </a:solidFill>
              </a:rPr>
              <a:t>electric field</a:t>
            </a:r>
            <a:r>
              <a:rPr lang="en-US" dirty="0">
                <a:solidFill>
                  <a:srgbClr val="5B98D2"/>
                </a:solidFill>
              </a:rPr>
              <a:t> is not just</a:t>
            </a:r>
            <a:r>
              <a:rPr lang="en-US" dirty="0" smtClean="0">
                <a:solidFill>
                  <a:srgbClr val="5B98D2"/>
                </a:solidFill>
              </a:rPr>
              <a:t> the origin of electrostatic forces but also </a:t>
            </a:r>
            <a:r>
              <a:rPr lang="en-US" dirty="0">
                <a:solidFill>
                  <a:srgbClr val="5B98D2"/>
                </a:solidFill>
              </a:rPr>
              <a:t>tells us</a:t>
            </a:r>
            <a:r>
              <a:rPr lang="en-US" dirty="0" smtClean="0">
                <a:solidFill>
                  <a:srgbClr val="5B98D2"/>
                </a:solidFill>
              </a:rPr>
              <a:t> about </a:t>
            </a:r>
            <a:r>
              <a:rPr lang="en-US" dirty="0">
                <a:solidFill>
                  <a:srgbClr val="5B98D2"/>
                </a:solidFill>
              </a:rPr>
              <a:t>the stored energy !</a:t>
            </a:r>
          </a:p>
        </p:txBody>
      </p:sp>
      <p:pic>
        <p:nvPicPr>
          <p:cNvPr id="2" name="Picture 1"/>
          <p:cNvPicPr>
            <a:picLocks noChangeAspect="1"/>
          </p:cNvPicPr>
          <p:nvPr/>
        </p:nvPicPr>
        <p:blipFill>
          <a:blip r:embed="rId2"/>
          <a:stretch>
            <a:fillRect/>
          </a:stretch>
        </p:blipFill>
        <p:spPr>
          <a:xfrm>
            <a:off x="2978205" y="3277210"/>
            <a:ext cx="3860800" cy="934720"/>
          </a:xfrm>
          <a:prstGeom prst="rect">
            <a:avLst/>
          </a:prstGeom>
        </p:spPr>
      </p:pic>
      <p:pic>
        <p:nvPicPr>
          <p:cNvPr id="3" name="Picture 2"/>
          <p:cNvPicPr>
            <a:picLocks noChangeAspect="1"/>
          </p:cNvPicPr>
          <p:nvPr/>
        </p:nvPicPr>
        <p:blipFill>
          <a:blip r:embed="rId3"/>
          <a:stretch>
            <a:fillRect/>
          </a:stretch>
        </p:blipFill>
        <p:spPr>
          <a:xfrm>
            <a:off x="2826415" y="4491530"/>
            <a:ext cx="3962400" cy="86360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970" name="Line 74"/>
          <p:cNvSpPr>
            <a:spLocks noChangeShapeType="1"/>
          </p:cNvSpPr>
          <p:nvPr/>
        </p:nvSpPr>
        <p:spPr bwMode="auto">
          <a:xfrm flipH="1">
            <a:off x="2598730" y="1998537"/>
            <a:ext cx="379413"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208972" name="Line 76"/>
          <p:cNvSpPr>
            <a:spLocks noChangeShapeType="1"/>
          </p:cNvSpPr>
          <p:nvPr/>
        </p:nvSpPr>
        <p:spPr bwMode="auto">
          <a:xfrm flipH="1">
            <a:off x="2598730" y="2594155"/>
            <a:ext cx="379413" cy="0"/>
          </a:xfrm>
          <a:prstGeom prst="line">
            <a:avLst/>
          </a:prstGeom>
          <a:noFill/>
          <a:ln w="19050">
            <a:solidFill>
              <a:schemeClr val="tx1"/>
            </a:solidFill>
            <a:round/>
            <a:headEnd/>
            <a:tailEnd/>
          </a:ln>
          <a:effectLst/>
        </p:spPr>
        <p:txBody>
          <a:bodyPr>
            <a:prstTxWarp prst="textNoShape">
              <a:avLst/>
            </a:prstTxWarp>
          </a:bodyPr>
          <a:lstStyle/>
          <a:p>
            <a:endParaRPr lang="en-US"/>
          </a:p>
        </p:txBody>
      </p:sp>
      <p:pic>
        <p:nvPicPr>
          <p:cNvPr id="17" name="Picture 16"/>
          <p:cNvPicPr>
            <a:picLocks noChangeAspect="1"/>
          </p:cNvPicPr>
          <p:nvPr/>
        </p:nvPicPr>
        <p:blipFill>
          <a:blip r:embed="rId4"/>
          <a:stretch>
            <a:fillRect/>
          </a:stretch>
        </p:blipFill>
        <p:spPr>
          <a:xfrm>
            <a:off x="2902310" y="1140633"/>
            <a:ext cx="5312650" cy="1523122"/>
          </a:xfrm>
          <a:prstGeom prst="rect">
            <a:avLst/>
          </a:prstGeom>
        </p:spPr>
      </p:pic>
      <p:pic>
        <p:nvPicPr>
          <p:cNvPr id="208977" name="Picture 81" descr="txp_fig"/>
          <p:cNvPicPr>
            <a:picLocks noChangeAspect="1" noChangeArrowheads="1"/>
          </p:cNvPicPr>
          <p:nvPr>
            <p:custDataLst>
              <p:tags r:id="rId1"/>
            </p:custDataLst>
          </p:nvPr>
        </p:nvPicPr>
        <p:blipFill>
          <a:blip r:embed="rId5"/>
          <a:srcRect/>
          <a:stretch>
            <a:fillRect/>
          </a:stretch>
        </p:blipFill>
        <p:spPr bwMode="auto">
          <a:xfrm>
            <a:off x="2174868" y="2647825"/>
            <a:ext cx="214312" cy="30162"/>
          </a:xfrm>
          <a:prstGeom prst="rect">
            <a:avLst/>
          </a:prstGeom>
          <a:noFill/>
          <a:ln w="9525">
            <a:noFill/>
            <a:miter lim="800000"/>
            <a:headEnd/>
            <a:tailEnd/>
          </a:ln>
          <a:effectLst/>
        </p:spPr>
      </p:pic>
      <p:pic>
        <p:nvPicPr>
          <p:cNvPr id="208976" name="Picture 80" descr="txp_fig"/>
          <p:cNvPicPr>
            <a:picLocks noChangeAspect="1" noChangeArrowheads="1"/>
          </p:cNvPicPr>
          <p:nvPr>
            <p:custDataLst>
              <p:tags r:id="rId2"/>
            </p:custDataLst>
          </p:nvPr>
        </p:nvPicPr>
        <p:blipFill>
          <a:blip r:embed="rId6"/>
          <a:srcRect/>
          <a:stretch>
            <a:fillRect/>
          </a:stretch>
        </p:blipFill>
        <p:spPr bwMode="auto">
          <a:xfrm>
            <a:off x="2122480" y="1857250"/>
            <a:ext cx="276225" cy="276225"/>
          </a:xfrm>
          <a:prstGeom prst="rect">
            <a:avLst/>
          </a:prstGeom>
          <a:noFill/>
          <a:ln w="9525">
            <a:noFill/>
            <a:miter lim="800000"/>
            <a:headEnd/>
            <a:tailEnd/>
          </a:ln>
          <a:effectLst/>
        </p:spPr>
      </p:pic>
      <p:sp>
        <p:nvSpPr>
          <p:cNvPr id="208971" name="Oval 75"/>
          <p:cNvSpPr>
            <a:spLocks noChangeArrowheads="1"/>
          </p:cNvSpPr>
          <p:nvPr/>
        </p:nvSpPr>
        <p:spPr bwMode="auto">
          <a:xfrm>
            <a:off x="2522530" y="1955675"/>
            <a:ext cx="76200" cy="76200"/>
          </a:xfrm>
          <a:prstGeom prst="ellipse">
            <a:avLst/>
          </a:prstGeom>
          <a:solidFill>
            <a:schemeClr val="tx1"/>
          </a:solidFill>
          <a:ln w="9525">
            <a:solidFill>
              <a:schemeClr val="tx1"/>
            </a:solidFill>
            <a:round/>
            <a:headEnd/>
            <a:tailEnd/>
          </a:ln>
          <a:effectLst/>
        </p:spPr>
        <p:txBody>
          <a:bodyPr wrap="none" anchor="ctr">
            <a:prstTxWarp prst="textNoShape">
              <a:avLst/>
            </a:prstTxWarp>
          </a:bodyPr>
          <a:lstStyle/>
          <a:p>
            <a:endParaRPr lang="en-US"/>
          </a:p>
        </p:txBody>
      </p:sp>
      <p:sp>
        <p:nvSpPr>
          <p:cNvPr id="208973" name="Oval 77"/>
          <p:cNvSpPr>
            <a:spLocks noChangeArrowheads="1"/>
          </p:cNvSpPr>
          <p:nvPr/>
        </p:nvSpPr>
        <p:spPr bwMode="auto">
          <a:xfrm>
            <a:off x="2522530" y="2551292"/>
            <a:ext cx="76200" cy="76200"/>
          </a:xfrm>
          <a:prstGeom prst="ellipse">
            <a:avLst/>
          </a:prstGeom>
          <a:solidFill>
            <a:schemeClr val="tx1"/>
          </a:solidFill>
          <a:ln w="9525">
            <a:solidFill>
              <a:schemeClr val="tx1"/>
            </a:solidFill>
            <a:round/>
            <a:headEnd/>
            <a:tailEnd/>
          </a:ln>
          <a:effectLst/>
        </p:spPr>
        <p:txBody>
          <a:bodyPr wrap="none" anchor="ctr">
            <a:prstTxWarp prst="textNoShape">
              <a:avLst/>
            </a:prstTxWarp>
          </a:bodyPr>
          <a:lstStyle/>
          <a:p>
            <a:endParaRPr lang="en-US"/>
          </a:p>
        </p:txBody>
      </p:sp>
      <p:sp>
        <p:nvSpPr>
          <p:cNvPr id="208898" name="Rectangle 2"/>
          <p:cNvSpPr>
            <a:spLocks noChangeArrowheads="1"/>
          </p:cNvSpPr>
          <p:nvPr/>
        </p:nvSpPr>
        <p:spPr bwMode="auto">
          <a:xfrm>
            <a:off x="2409825" y="241300"/>
            <a:ext cx="4438650" cy="457200"/>
          </a:xfrm>
          <a:prstGeom prst="rect">
            <a:avLst/>
          </a:prstGeom>
          <a:noFill/>
          <a:ln w="9525">
            <a:noFill/>
            <a:miter lim="800000"/>
            <a:headEnd/>
            <a:tailEnd/>
          </a:ln>
          <a:effectLst/>
        </p:spPr>
        <p:txBody>
          <a:bodyPr wrap="none">
            <a:prstTxWarp prst="textNoShape">
              <a:avLst/>
            </a:prstTxWarp>
            <a:spAutoFit/>
          </a:bodyPr>
          <a:lstStyle/>
          <a:p>
            <a:r>
              <a:rPr lang="en-US" i="1" u="sng"/>
              <a:t>Linear Dielectric Slab Actuator</a:t>
            </a:r>
          </a:p>
        </p:txBody>
      </p:sp>
      <p:sp>
        <p:nvSpPr>
          <p:cNvPr id="208901" name="Rectangle 5"/>
          <p:cNvSpPr>
            <a:spLocks noChangeArrowheads="1"/>
          </p:cNvSpPr>
          <p:nvPr/>
        </p:nvSpPr>
        <p:spPr bwMode="auto">
          <a:xfrm>
            <a:off x="5483225" y="5715000"/>
            <a:ext cx="3597275" cy="1054100"/>
          </a:xfrm>
          <a:prstGeom prst="rect">
            <a:avLst/>
          </a:prstGeom>
          <a:noFill/>
          <a:ln w="9525">
            <a:solidFill>
              <a:schemeClr val="tx1"/>
            </a:solidFill>
            <a:miter lim="800000"/>
            <a:headEnd/>
            <a:tailEnd/>
          </a:ln>
          <a:effectLst/>
        </p:spPr>
        <p:txBody>
          <a:bodyPr wrap="none" anchor="ctr">
            <a:prstTxWarp prst="textNoShape">
              <a:avLst/>
            </a:prstTxWarp>
          </a:bodyPr>
          <a:lstStyle/>
          <a:p>
            <a:endParaRPr lang="en-US"/>
          </a:p>
        </p:txBody>
      </p:sp>
      <p:sp>
        <p:nvSpPr>
          <p:cNvPr id="208979" name="Line 83"/>
          <p:cNvSpPr>
            <a:spLocks noChangeShapeType="1"/>
          </p:cNvSpPr>
          <p:nvPr/>
        </p:nvSpPr>
        <p:spPr bwMode="auto">
          <a:xfrm>
            <a:off x="2978205" y="2930463"/>
            <a:ext cx="0" cy="227012"/>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08980" name="Line 84"/>
          <p:cNvSpPr>
            <a:spLocks noChangeShapeType="1"/>
          </p:cNvSpPr>
          <p:nvPr/>
        </p:nvSpPr>
        <p:spPr bwMode="auto">
          <a:xfrm>
            <a:off x="7000640" y="2897735"/>
            <a:ext cx="0" cy="227012"/>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08981" name="Line 85"/>
          <p:cNvSpPr>
            <a:spLocks noChangeShapeType="1"/>
          </p:cNvSpPr>
          <p:nvPr/>
        </p:nvSpPr>
        <p:spPr bwMode="auto">
          <a:xfrm>
            <a:off x="2978205" y="3049525"/>
            <a:ext cx="4022435" cy="0"/>
          </a:xfrm>
          <a:prstGeom prst="line">
            <a:avLst/>
          </a:prstGeom>
          <a:noFill/>
          <a:ln w="9525">
            <a:solidFill>
              <a:schemeClr val="tx1"/>
            </a:solidFill>
            <a:round/>
            <a:headEnd type="triangle" w="med" len="med"/>
            <a:tailEnd type="triangle" w="med" len="med"/>
          </a:ln>
          <a:effectLst/>
        </p:spPr>
        <p:txBody>
          <a:bodyPr>
            <a:prstTxWarp prst="textNoShape">
              <a:avLst/>
            </a:prstTxWarp>
          </a:bodyPr>
          <a:lstStyle/>
          <a:p>
            <a:endParaRPr lang="en-US"/>
          </a:p>
        </p:txBody>
      </p:sp>
      <p:sp>
        <p:nvSpPr>
          <p:cNvPr id="208986" name="Line 90"/>
          <p:cNvSpPr>
            <a:spLocks noChangeShapeType="1"/>
          </p:cNvSpPr>
          <p:nvPr/>
        </p:nvSpPr>
        <p:spPr bwMode="auto">
          <a:xfrm flipH="1" flipV="1">
            <a:off x="8366125" y="1995487"/>
            <a:ext cx="304800" cy="1588"/>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08987" name="Line 91"/>
          <p:cNvSpPr>
            <a:spLocks noChangeShapeType="1"/>
          </p:cNvSpPr>
          <p:nvPr/>
        </p:nvSpPr>
        <p:spPr bwMode="auto">
          <a:xfrm>
            <a:off x="8518524" y="1997075"/>
            <a:ext cx="15" cy="597080"/>
          </a:xfrm>
          <a:prstGeom prst="line">
            <a:avLst/>
          </a:prstGeom>
          <a:noFill/>
          <a:ln w="9525">
            <a:solidFill>
              <a:schemeClr val="tx1"/>
            </a:solidFill>
            <a:round/>
            <a:headEnd type="triangle" w="med" len="med"/>
            <a:tailEnd type="triangle" w="med" len="med"/>
          </a:ln>
          <a:effectLst/>
        </p:spPr>
        <p:txBody>
          <a:bodyPr>
            <a:prstTxWarp prst="textNoShape">
              <a:avLst/>
            </a:prstTxWarp>
          </a:bodyPr>
          <a:lstStyle/>
          <a:p>
            <a:endParaRPr lang="en-US"/>
          </a:p>
        </p:txBody>
      </p:sp>
      <p:sp>
        <p:nvSpPr>
          <p:cNvPr id="208988" name="Line 92"/>
          <p:cNvSpPr>
            <a:spLocks noChangeShapeType="1"/>
          </p:cNvSpPr>
          <p:nvPr/>
        </p:nvSpPr>
        <p:spPr bwMode="auto">
          <a:xfrm flipH="1" flipV="1">
            <a:off x="8366750" y="2594155"/>
            <a:ext cx="304800" cy="1588"/>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08996" name="Freeform 100"/>
          <p:cNvSpPr>
            <a:spLocks/>
          </p:cNvSpPr>
          <p:nvPr/>
        </p:nvSpPr>
        <p:spPr bwMode="auto">
          <a:xfrm>
            <a:off x="3101974" y="1363133"/>
            <a:ext cx="606425" cy="252413"/>
          </a:xfrm>
          <a:custGeom>
            <a:avLst/>
            <a:gdLst/>
            <a:ahLst/>
            <a:cxnLst>
              <a:cxn ang="0">
                <a:pos x="382" y="159"/>
              </a:cxn>
              <a:cxn ang="0">
                <a:pos x="191" y="16"/>
              </a:cxn>
              <a:cxn ang="0">
                <a:pos x="143" y="64"/>
              </a:cxn>
              <a:cxn ang="0">
                <a:pos x="0" y="16"/>
              </a:cxn>
            </a:cxnLst>
            <a:rect l="0" t="0" r="r" b="b"/>
            <a:pathLst>
              <a:path w="382" h="159">
                <a:moveTo>
                  <a:pt x="382" y="159"/>
                </a:moveTo>
                <a:cubicBezTo>
                  <a:pt x="306" y="95"/>
                  <a:pt x="231" y="32"/>
                  <a:pt x="191" y="16"/>
                </a:cubicBezTo>
                <a:cubicBezTo>
                  <a:pt x="151" y="0"/>
                  <a:pt x="175" y="64"/>
                  <a:pt x="143" y="64"/>
                </a:cubicBezTo>
                <a:cubicBezTo>
                  <a:pt x="111" y="64"/>
                  <a:pt x="55" y="40"/>
                  <a:pt x="0" y="16"/>
                </a:cubicBezTo>
              </a:path>
            </a:pathLst>
          </a:custGeom>
          <a:noFill/>
          <a:ln w="9525" cap="flat" cmpd="sng">
            <a:solidFill>
              <a:schemeClr val="tx1"/>
            </a:solidFill>
            <a:prstDash val="solid"/>
            <a:round/>
            <a:headEnd/>
            <a:tailEnd/>
          </a:ln>
          <a:effectLst/>
        </p:spPr>
        <p:txBody>
          <a:bodyPr>
            <a:prstTxWarp prst="textNoShape">
              <a:avLst/>
            </a:prstTxWarp>
          </a:bodyPr>
          <a:lstStyle/>
          <a:p>
            <a:endParaRPr lang="en-US"/>
          </a:p>
        </p:txBody>
      </p:sp>
      <p:sp>
        <p:nvSpPr>
          <p:cNvPr id="208999" name="Line 103"/>
          <p:cNvSpPr>
            <a:spLocks noChangeShapeType="1"/>
          </p:cNvSpPr>
          <p:nvPr/>
        </p:nvSpPr>
        <p:spPr bwMode="auto">
          <a:xfrm>
            <a:off x="4799685" y="2702778"/>
            <a:ext cx="0" cy="227012"/>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09000" name="Line 104"/>
          <p:cNvSpPr>
            <a:spLocks noChangeShapeType="1"/>
          </p:cNvSpPr>
          <p:nvPr/>
        </p:nvSpPr>
        <p:spPr bwMode="auto">
          <a:xfrm>
            <a:off x="7000640" y="2670050"/>
            <a:ext cx="0" cy="227012"/>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09001" name="Line 105"/>
          <p:cNvSpPr>
            <a:spLocks noChangeShapeType="1"/>
          </p:cNvSpPr>
          <p:nvPr/>
        </p:nvSpPr>
        <p:spPr bwMode="auto">
          <a:xfrm>
            <a:off x="4799685" y="2821840"/>
            <a:ext cx="2200955" cy="0"/>
          </a:xfrm>
          <a:prstGeom prst="line">
            <a:avLst/>
          </a:prstGeom>
          <a:noFill/>
          <a:ln w="9525">
            <a:solidFill>
              <a:schemeClr val="tx1"/>
            </a:solidFill>
            <a:round/>
            <a:headEnd type="triangle" w="med" len="med"/>
            <a:tailEnd type="triangle" w="med" len="med"/>
          </a:ln>
          <a:effectLst/>
        </p:spPr>
        <p:txBody>
          <a:bodyPr>
            <a:prstTxWarp prst="textNoShape">
              <a:avLst/>
            </a:prstTxWarp>
          </a:bodyPr>
          <a:lstStyle/>
          <a:p>
            <a:endParaRPr lang="en-US"/>
          </a:p>
        </p:txBody>
      </p:sp>
      <p:sp>
        <p:nvSpPr>
          <p:cNvPr id="209011" name="Line 115"/>
          <p:cNvSpPr>
            <a:spLocks noChangeShapeType="1"/>
          </p:cNvSpPr>
          <p:nvPr/>
        </p:nvSpPr>
        <p:spPr bwMode="auto">
          <a:xfrm flipH="1" flipV="1">
            <a:off x="7000640" y="1152150"/>
            <a:ext cx="304800" cy="1588"/>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209014" name="Line 118"/>
          <p:cNvSpPr>
            <a:spLocks noChangeShapeType="1"/>
          </p:cNvSpPr>
          <p:nvPr/>
        </p:nvSpPr>
        <p:spPr bwMode="auto">
          <a:xfrm>
            <a:off x="7152430" y="1152150"/>
            <a:ext cx="1366095" cy="843337"/>
          </a:xfrm>
          <a:prstGeom prst="line">
            <a:avLst/>
          </a:prstGeom>
          <a:noFill/>
          <a:ln w="9525">
            <a:solidFill>
              <a:schemeClr val="tx1"/>
            </a:solidFill>
            <a:round/>
            <a:headEnd type="triangle" w="med" len="med"/>
            <a:tailEnd type="triangle" w="med" len="med"/>
          </a:ln>
          <a:effectLst/>
        </p:spPr>
        <p:txBody>
          <a:bodyPr>
            <a:prstTxWarp prst="textNoShape">
              <a:avLst/>
            </a:prstTxWarp>
          </a:bodyPr>
          <a:lstStyle/>
          <a:p>
            <a:endParaRPr lang="en-US"/>
          </a:p>
        </p:txBody>
      </p:sp>
      <p:sp>
        <p:nvSpPr>
          <p:cNvPr id="40" name="TextBox 39"/>
          <p:cNvSpPr txBox="1"/>
          <p:nvPr/>
        </p:nvSpPr>
        <p:spPr>
          <a:xfrm>
            <a:off x="218267" y="685800"/>
            <a:ext cx="2601133" cy="1015663"/>
          </a:xfrm>
          <a:prstGeom prst="rect">
            <a:avLst/>
          </a:prstGeom>
          <a:noFill/>
        </p:spPr>
        <p:txBody>
          <a:bodyPr wrap="square" rtlCol="0">
            <a:spAutoFit/>
          </a:bodyPr>
          <a:lstStyle/>
          <a:p>
            <a:pPr algn="ctr"/>
            <a:r>
              <a:rPr lang="en-US" sz="2000" dirty="0" smtClean="0"/>
              <a:t>Note: We are going to keep Q constant on the plates</a:t>
            </a:r>
            <a:endParaRPr lang="en-US" sz="2000" dirty="0"/>
          </a:p>
        </p:txBody>
      </p:sp>
      <p:pic>
        <p:nvPicPr>
          <p:cNvPr id="3" name="Picture 2"/>
          <p:cNvPicPr>
            <a:picLocks noChangeAspect="1"/>
          </p:cNvPicPr>
          <p:nvPr/>
        </p:nvPicPr>
        <p:blipFill>
          <a:blip r:embed="rId7"/>
          <a:stretch>
            <a:fillRect/>
          </a:stretch>
        </p:blipFill>
        <p:spPr>
          <a:xfrm>
            <a:off x="1004935" y="3732580"/>
            <a:ext cx="2409190" cy="720090"/>
          </a:xfrm>
          <a:prstGeom prst="rect">
            <a:avLst/>
          </a:prstGeom>
        </p:spPr>
      </p:pic>
      <p:pic>
        <p:nvPicPr>
          <p:cNvPr id="4" name="Picture 3"/>
          <p:cNvPicPr>
            <a:picLocks noChangeAspect="1"/>
          </p:cNvPicPr>
          <p:nvPr/>
        </p:nvPicPr>
        <p:blipFill>
          <a:blip r:embed="rId8"/>
          <a:stretch>
            <a:fillRect/>
          </a:stretch>
        </p:blipFill>
        <p:spPr>
          <a:xfrm>
            <a:off x="4268420" y="3732580"/>
            <a:ext cx="1991360" cy="844550"/>
          </a:xfrm>
          <a:prstGeom prst="rect">
            <a:avLst/>
          </a:prstGeom>
        </p:spPr>
      </p:pic>
      <p:pic>
        <p:nvPicPr>
          <p:cNvPr id="5" name="Picture 4"/>
          <p:cNvPicPr>
            <a:picLocks noChangeAspect="1"/>
          </p:cNvPicPr>
          <p:nvPr/>
        </p:nvPicPr>
        <p:blipFill>
          <a:blip r:embed="rId9"/>
          <a:stretch>
            <a:fillRect/>
          </a:stretch>
        </p:blipFill>
        <p:spPr>
          <a:xfrm>
            <a:off x="6924745" y="3732580"/>
            <a:ext cx="1689100" cy="720090"/>
          </a:xfrm>
          <a:prstGeom prst="rect">
            <a:avLst/>
          </a:prstGeom>
        </p:spPr>
      </p:pic>
      <p:pic>
        <p:nvPicPr>
          <p:cNvPr id="6" name="Picture 5"/>
          <p:cNvPicPr>
            <a:picLocks noChangeAspect="1"/>
          </p:cNvPicPr>
          <p:nvPr/>
        </p:nvPicPr>
        <p:blipFill>
          <a:blip r:embed="rId10"/>
          <a:stretch>
            <a:fillRect/>
          </a:stretch>
        </p:blipFill>
        <p:spPr>
          <a:xfrm>
            <a:off x="1004935" y="4795110"/>
            <a:ext cx="4427220" cy="684530"/>
          </a:xfrm>
          <a:prstGeom prst="rect">
            <a:avLst/>
          </a:prstGeom>
        </p:spPr>
      </p:pic>
      <p:pic>
        <p:nvPicPr>
          <p:cNvPr id="7" name="Picture 6"/>
          <p:cNvPicPr>
            <a:picLocks noChangeAspect="1"/>
          </p:cNvPicPr>
          <p:nvPr/>
        </p:nvPicPr>
        <p:blipFill>
          <a:blip r:embed="rId11"/>
          <a:stretch>
            <a:fillRect/>
          </a:stretch>
        </p:blipFill>
        <p:spPr>
          <a:xfrm>
            <a:off x="4799685" y="6085325"/>
            <a:ext cx="497840" cy="302260"/>
          </a:xfrm>
          <a:prstGeom prst="rect">
            <a:avLst/>
          </a:prstGeom>
        </p:spPr>
      </p:pic>
      <p:pic>
        <p:nvPicPr>
          <p:cNvPr id="8" name="Picture 7"/>
          <p:cNvPicPr>
            <a:picLocks noChangeAspect="1"/>
          </p:cNvPicPr>
          <p:nvPr/>
        </p:nvPicPr>
        <p:blipFill>
          <a:blip r:embed="rId12"/>
          <a:stretch>
            <a:fillRect/>
          </a:stretch>
        </p:blipFill>
        <p:spPr>
          <a:xfrm>
            <a:off x="6317585" y="2214680"/>
            <a:ext cx="506730" cy="195580"/>
          </a:xfrm>
          <a:prstGeom prst="rect">
            <a:avLst/>
          </a:prstGeom>
        </p:spPr>
      </p:pic>
      <p:pic>
        <p:nvPicPr>
          <p:cNvPr id="9" name="Picture 8"/>
          <p:cNvPicPr>
            <a:picLocks noChangeAspect="1"/>
          </p:cNvPicPr>
          <p:nvPr/>
        </p:nvPicPr>
        <p:blipFill>
          <a:blip r:embed="rId13"/>
          <a:stretch>
            <a:fillRect/>
          </a:stretch>
        </p:blipFill>
        <p:spPr>
          <a:xfrm>
            <a:off x="7835485" y="1303940"/>
            <a:ext cx="328930" cy="240030"/>
          </a:xfrm>
          <a:prstGeom prst="rect">
            <a:avLst/>
          </a:prstGeom>
        </p:spPr>
      </p:pic>
      <p:pic>
        <p:nvPicPr>
          <p:cNvPr id="10" name="Picture 9"/>
          <p:cNvPicPr>
            <a:picLocks noChangeAspect="1"/>
          </p:cNvPicPr>
          <p:nvPr/>
        </p:nvPicPr>
        <p:blipFill>
          <a:blip r:embed="rId14"/>
          <a:stretch>
            <a:fillRect/>
          </a:stretch>
        </p:blipFill>
        <p:spPr>
          <a:xfrm>
            <a:off x="8594435" y="2214680"/>
            <a:ext cx="133350" cy="151130"/>
          </a:xfrm>
          <a:prstGeom prst="rect">
            <a:avLst/>
          </a:prstGeom>
        </p:spPr>
      </p:pic>
      <p:pic>
        <p:nvPicPr>
          <p:cNvPr id="11" name="Picture 10"/>
          <p:cNvPicPr>
            <a:picLocks noChangeAspect="1"/>
          </p:cNvPicPr>
          <p:nvPr/>
        </p:nvPicPr>
        <p:blipFill>
          <a:blip r:embed="rId15"/>
          <a:stretch>
            <a:fillRect/>
          </a:stretch>
        </p:blipFill>
        <p:spPr>
          <a:xfrm>
            <a:off x="2826415" y="2214680"/>
            <a:ext cx="240030" cy="195580"/>
          </a:xfrm>
          <a:prstGeom prst="rect">
            <a:avLst/>
          </a:prstGeom>
        </p:spPr>
      </p:pic>
      <p:pic>
        <p:nvPicPr>
          <p:cNvPr id="12" name="Picture 11"/>
          <p:cNvPicPr>
            <a:picLocks noChangeAspect="1"/>
          </p:cNvPicPr>
          <p:nvPr/>
        </p:nvPicPr>
        <p:blipFill>
          <a:blip r:embed="rId16"/>
          <a:stretch>
            <a:fillRect/>
          </a:stretch>
        </p:blipFill>
        <p:spPr>
          <a:xfrm>
            <a:off x="2219255" y="2290575"/>
            <a:ext cx="142240" cy="151130"/>
          </a:xfrm>
          <a:prstGeom prst="rect">
            <a:avLst/>
          </a:prstGeom>
        </p:spPr>
      </p:pic>
      <p:pic>
        <p:nvPicPr>
          <p:cNvPr id="13" name="Picture 12"/>
          <p:cNvPicPr>
            <a:picLocks noChangeAspect="1"/>
          </p:cNvPicPr>
          <p:nvPr/>
        </p:nvPicPr>
        <p:blipFill>
          <a:blip r:embed="rId17"/>
          <a:stretch>
            <a:fillRect/>
          </a:stretch>
        </p:blipFill>
        <p:spPr>
          <a:xfrm>
            <a:off x="2826415" y="1228045"/>
            <a:ext cx="231140" cy="240030"/>
          </a:xfrm>
          <a:prstGeom prst="rect">
            <a:avLst/>
          </a:prstGeom>
        </p:spPr>
      </p:pic>
      <p:pic>
        <p:nvPicPr>
          <p:cNvPr id="14" name="Picture 13"/>
          <p:cNvPicPr>
            <a:picLocks noChangeAspect="1"/>
          </p:cNvPicPr>
          <p:nvPr/>
        </p:nvPicPr>
        <p:blipFill>
          <a:blip r:embed="rId18"/>
          <a:stretch>
            <a:fillRect/>
          </a:stretch>
        </p:blipFill>
        <p:spPr>
          <a:xfrm>
            <a:off x="5862215" y="2745945"/>
            <a:ext cx="151130" cy="151130"/>
          </a:xfrm>
          <a:prstGeom prst="rect">
            <a:avLst/>
          </a:prstGeom>
          <a:solidFill>
            <a:schemeClr val="bg1"/>
          </a:solidFill>
        </p:spPr>
      </p:pic>
      <p:pic>
        <p:nvPicPr>
          <p:cNvPr id="15" name="Picture 14"/>
          <p:cNvPicPr>
            <a:picLocks noChangeAspect="1"/>
          </p:cNvPicPr>
          <p:nvPr/>
        </p:nvPicPr>
        <p:blipFill>
          <a:blip r:embed="rId19"/>
          <a:stretch>
            <a:fillRect/>
          </a:stretch>
        </p:blipFill>
        <p:spPr>
          <a:xfrm>
            <a:off x="4951475" y="2973630"/>
            <a:ext cx="195580" cy="222250"/>
          </a:xfrm>
          <a:prstGeom prst="rect">
            <a:avLst/>
          </a:prstGeom>
          <a:solidFill>
            <a:schemeClr val="bg1"/>
          </a:solid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ChangeArrowheads="1"/>
          </p:cNvSpPr>
          <p:nvPr/>
        </p:nvSpPr>
        <p:spPr bwMode="auto">
          <a:xfrm>
            <a:off x="2435225" y="381000"/>
            <a:ext cx="4575175" cy="457200"/>
          </a:xfrm>
          <a:prstGeom prst="rect">
            <a:avLst/>
          </a:prstGeom>
          <a:noFill/>
          <a:ln w="9525">
            <a:noFill/>
            <a:miter lim="800000"/>
            <a:headEnd/>
            <a:tailEnd/>
          </a:ln>
          <a:effectLst/>
        </p:spPr>
        <p:txBody>
          <a:bodyPr wrap="none">
            <a:prstTxWarp prst="textNoShape">
              <a:avLst/>
            </a:prstTxWarp>
            <a:spAutoFit/>
          </a:bodyPr>
          <a:lstStyle/>
          <a:p>
            <a:r>
              <a:rPr lang="en-US" i="1" u="sng"/>
              <a:t>Electromagnetic Energy Storage</a:t>
            </a:r>
          </a:p>
        </p:txBody>
      </p:sp>
      <p:sp>
        <p:nvSpPr>
          <p:cNvPr id="222213" name="Text Box 5"/>
          <p:cNvSpPr txBox="1">
            <a:spLocks noChangeArrowheads="1"/>
          </p:cNvSpPr>
          <p:nvPr/>
        </p:nvSpPr>
        <p:spPr bwMode="auto">
          <a:xfrm>
            <a:off x="113438" y="1066800"/>
            <a:ext cx="1677212" cy="400110"/>
          </a:xfrm>
          <a:prstGeom prst="rect">
            <a:avLst/>
          </a:prstGeom>
          <a:noFill/>
          <a:ln w="9525">
            <a:noFill/>
            <a:miter lim="800000"/>
            <a:headEnd/>
            <a:tailEnd/>
          </a:ln>
          <a:effectLst/>
        </p:spPr>
        <p:txBody>
          <a:bodyPr wrap="none">
            <a:prstTxWarp prst="textNoShape">
              <a:avLst/>
            </a:prstTxWarp>
            <a:spAutoFit/>
          </a:bodyPr>
          <a:lstStyle/>
          <a:p>
            <a:pPr algn="ctr"/>
            <a:r>
              <a:rPr lang="en-US" sz="2000" dirty="0" smtClean="0">
                <a:solidFill>
                  <a:srgbClr val="5B98D2"/>
                </a:solidFill>
              </a:rPr>
              <a:t>Remember …</a:t>
            </a:r>
            <a:endParaRPr lang="en-US" sz="2000" dirty="0">
              <a:solidFill>
                <a:srgbClr val="5B98D2"/>
              </a:solidFill>
            </a:endParaRPr>
          </a:p>
        </p:txBody>
      </p:sp>
      <p:sp>
        <p:nvSpPr>
          <p:cNvPr id="222214" name="Text Box 6"/>
          <p:cNvSpPr txBox="1">
            <a:spLocks noChangeArrowheads="1"/>
          </p:cNvSpPr>
          <p:nvPr/>
        </p:nvSpPr>
        <p:spPr bwMode="auto">
          <a:xfrm>
            <a:off x="1538288" y="1509712"/>
            <a:ext cx="1277761" cy="400110"/>
          </a:xfrm>
          <a:prstGeom prst="rect">
            <a:avLst/>
          </a:prstGeom>
          <a:noFill/>
          <a:ln w="9525">
            <a:noFill/>
            <a:miter lim="800000"/>
            <a:headEnd/>
            <a:tailEnd/>
          </a:ln>
          <a:effectLst/>
        </p:spPr>
        <p:txBody>
          <a:bodyPr wrap="none">
            <a:prstTxWarp prst="textNoShape">
              <a:avLst/>
            </a:prstTxWarp>
            <a:spAutoFit/>
          </a:bodyPr>
          <a:lstStyle/>
          <a:p>
            <a:pPr algn="ctr"/>
            <a:r>
              <a:rPr lang="en-US" sz="2000" i="1"/>
              <a:t>Magnetic</a:t>
            </a:r>
          </a:p>
        </p:txBody>
      </p:sp>
      <p:sp>
        <p:nvSpPr>
          <p:cNvPr id="222215" name="Text Box 7"/>
          <p:cNvSpPr txBox="1">
            <a:spLocks noChangeArrowheads="1"/>
          </p:cNvSpPr>
          <p:nvPr/>
        </p:nvSpPr>
        <p:spPr bwMode="auto">
          <a:xfrm>
            <a:off x="6400800" y="1509712"/>
            <a:ext cx="1123222" cy="400110"/>
          </a:xfrm>
          <a:prstGeom prst="rect">
            <a:avLst/>
          </a:prstGeom>
          <a:noFill/>
          <a:ln w="9525">
            <a:noFill/>
            <a:miter lim="800000"/>
            <a:headEnd/>
            <a:tailEnd/>
          </a:ln>
          <a:effectLst/>
        </p:spPr>
        <p:txBody>
          <a:bodyPr wrap="none">
            <a:prstTxWarp prst="textNoShape">
              <a:avLst/>
            </a:prstTxWarp>
            <a:spAutoFit/>
          </a:bodyPr>
          <a:lstStyle/>
          <a:p>
            <a:pPr algn="ctr"/>
            <a:r>
              <a:rPr lang="en-US" sz="2000" i="1"/>
              <a:t>Electric</a:t>
            </a:r>
          </a:p>
        </p:txBody>
      </p:sp>
      <p:sp>
        <p:nvSpPr>
          <p:cNvPr id="222217" name="Rectangle 9"/>
          <p:cNvSpPr>
            <a:spLocks noChangeArrowheads="1"/>
          </p:cNvSpPr>
          <p:nvPr/>
        </p:nvSpPr>
        <p:spPr bwMode="auto">
          <a:xfrm>
            <a:off x="911225" y="3581400"/>
            <a:ext cx="2320089" cy="400110"/>
          </a:xfrm>
          <a:prstGeom prst="rect">
            <a:avLst/>
          </a:prstGeom>
          <a:noFill/>
          <a:ln w="9525">
            <a:noFill/>
            <a:miter lim="800000"/>
            <a:headEnd/>
            <a:tailEnd/>
          </a:ln>
          <a:effectLst/>
        </p:spPr>
        <p:txBody>
          <a:bodyPr wrap="none">
            <a:prstTxWarp prst="textNoShape">
              <a:avLst/>
            </a:prstTxWarp>
            <a:spAutoFit/>
          </a:bodyPr>
          <a:lstStyle/>
          <a:p>
            <a:pPr algn="ctr"/>
            <a:r>
              <a:rPr lang="en-US" sz="2000" i="1"/>
              <a:t>Magnetic machine</a:t>
            </a:r>
          </a:p>
        </p:txBody>
      </p:sp>
      <p:sp>
        <p:nvSpPr>
          <p:cNvPr id="222218" name="Rectangle 10"/>
          <p:cNvSpPr>
            <a:spLocks noChangeArrowheads="1"/>
          </p:cNvSpPr>
          <p:nvPr/>
        </p:nvSpPr>
        <p:spPr bwMode="auto">
          <a:xfrm>
            <a:off x="5867400" y="3581400"/>
            <a:ext cx="2165549" cy="400110"/>
          </a:xfrm>
          <a:prstGeom prst="rect">
            <a:avLst/>
          </a:prstGeom>
          <a:noFill/>
          <a:ln w="9525">
            <a:noFill/>
            <a:miter lim="800000"/>
            <a:headEnd/>
            <a:tailEnd/>
          </a:ln>
          <a:effectLst/>
        </p:spPr>
        <p:txBody>
          <a:bodyPr wrap="none">
            <a:prstTxWarp prst="textNoShape">
              <a:avLst/>
            </a:prstTxWarp>
            <a:spAutoFit/>
          </a:bodyPr>
          <a:lstStyle/>
          <a:p>
            <a:pPr algn="ctr"/>
            <a:r>
              <a:rPr lang="en-US" sz="2000" i="1" dirty="0"/>
              <a:t>Electric machine</a:t>
            </a:r>
          </a:p>
        </p:txBody>
      </p:sp>
      <p:pic>
        <p:nvPicPr>
          <p:cNvPr id="3" name="Picture 2"/>
          <p:cNvPicPr>
            <a:picLocks noChangeAspect="1"/>
          </p:cNvPicPr>
          <p:nvPr/>
        </p:nvPicPr>
        <p:blipFill>
          <a:blip r:embed="rId2"/>
          <a:stretch>
            <a:fillRect/>
          </a:stretch>
        </p:blipFill>
        <p:spPr>
          <a:xfrm>
            <a:off x="1612095" y="2062890"/>
            <a:ext cx="2186940" cy="666750"/>
          </a:xfrm>
          <a:prstGeom prst="rect">
            <a:avLst/>
          </a:prstGeom>
        </p:spPr>
      </p:pic>
      <p:pic>
        <p:nvPicPr>
          <p:cNvPr id="4" name="Picture 3"/>
          <p:cNvPicPr>
            <a:picLocks noChangeAspect="1"/>
          </p:cNvPicPr>
          <p:nvPr/>
        </p:nvPicPr>
        <p:blipFill>
          <a:blip r:embed="rId3"/>
          <a:stretch>
            <a:fillRect/>
          </a:stretch>
        </p:blipFill>
        <p:spPr>
          <a:xfrm>
            <a:off x="2219255" y="2897735"/>
            <a:ext cx="1333500" cy="657860"/>
          </a:xfrm>
          <a:prstGeom prst="rect">
            <a:avLst/>
          </a:prstGeom>
        </p:spPr>
      </p:pic>
      <p:pic>
        <p:nvPicPr>
          <p:cNvPr id="5" name="Picture 4"/>
          <p:cNvPicPr>
            <a:picLocks noChangeAspect="1"/>
          </p:cNvPicPr>
          <p:nvPr/>
        </p:nvPicPr>
        <p:blipFill>
          <a:blip r:embed="rId4"/>
          <a:stretch>
            <a:fillRect/>
          </a:stretch>
        </p:blipFill>
        <p:spPr>
          <a:xfrm>
            <a:off x="5862215" y="2062890"/>
            <a:ext cx="2053590" cy="666750"/>
          </a:xfrm>
          <a:prstGeom prst="rect">
            <a:avLst/>
          </a:prstGeom>
        </p:spPr>
      </p:pic>
      <p:pic>
        <p:nvPicPr>
          <p:cNvPr id="6" name="Picture 5"/>
          <p:cNvPicPr>
            <a:picLocks noChangeAspect="1"/>
          </p:cNvPicPr>
          <p:nvPr/>
        </p:nvPicPr>
        <p:blipFill>
          <a:blip r:embed="rId5"/>
          <a:stretch>
            <a:fillRect/>
          </a:stretch>
        </p:blipFill>
        <p:spPr>
          <a:xfrm>
            <a:off x="6545270" y="2897735"/>
            <a:ext cx="1315720" cy="657860"/>
          </a:xfrm>
          <a:prstGeom prst="rect">
            <a:avLst/>
          </a:prstGeom>
        </p:spPr>
      </p:pic>
      <p:pic>
        <p:nvPicPr>
          <p:cNvPr id="16"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53145" y="4036160"/>
            <a:ext cx="2362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7"/>
          <a:stretch>
            <a:fillRect/>
          </a:stretch>
        </p:blipFill>
        <p:spPr>
          <a:xfrm>
            <a:off x="5406845" y="4415635"/>
            <a:ext cx="2753731" cy="1745585"/>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ChangeArrowheads="1"/>
          </p:cNvSpPr>
          <p:nvPr/>
        </p:nvSpPr>
        <p:spPr bwMode="auto">
          <a:xfrm>
            <a:off x="3661260" y="393200"/>
            <a:ext cx="2226315" cy="461665"/>
          </a:xfrm>
          <a:prstGeom prst="rect">
            <a:avLst/>
          </a:prstGeom>
          <a:noFill/>
          <a:ln w="9525">
            <a:noFill/>
            <a:miter lim="800000"/>
            <a:headEnd/>
            <a:tailEnd/>
          </a:ln>
          <a:effectLst/>
        </p:spPr>
        <p:txBody>
          <a:bodyPr wrap="none">
            <a:prstTxWarp prst="textNoShape">
              <a:avLst/>
            </a:prstTxWarp>
            <a:spAutoFit/>
          </a:bodyPr>
          <a:lstStyle/>
          <a:p>
            <a:r>
              <a:rPr lang="en-US" i="1" u="sng" dirty="0" smtClean="0"/>
              <a:t>Key Takeaways</a:t>
            </a:r>
            <a:endParaRPr lang="en-US" i="1" u="sng" dirty="0"/>
          </a:p>
        </p:txBody>
      </p:sp>
      <p:sp>
        <p:nvSpPr>
          <p:cNvPr id="222214" name="Text Box 6"/>
          <p:cNvSpPr txBox="1">
            <a:spLocks noChangeArrowheads="1"/>
          </p:cNvSpPr>
          <p:nvPr/>
        </p:nvSpPr>
        <p:spPr bwMode="auto">
          <a:xfrm>
            <a:off x="1839780" y="4545207"/>
            <a:ext cx="1277761" cy="400110"/>
          </a:xfrm>
          <a:prstGeom prst="rect">
            <a:avLst/>
          </a:prstGeom>
          <a:noFill/>
          <a:ln w="9525">
            <a:noFill/>
            <a:miter lim="800000"/>
            <a:headEnd/>
            <a:tailEnd/>
          </a:ln>
          <a:effectLst/>
        </p:spPr>
        <p:txBody>
          <a:bodyPr wrap="none">
            <a:prstTxWarp prst="textNoShape">
              <a:avLst/>
            </a:prstTxWarp>
            <a:spAutoFit/>
          </a:bodyPr>
          <a:lstStyle/>
          <a:p>
            <a:pPr algn="ctr"/>
            <a:r>
              <a:rPr lang="en-US" sz="2000" i="1" dirty="0"/>
              <a:t>Magnetic</a:t>
            </a:r>
          </a:p>
        </p:txBody>
      </p:sp>
      <p:sp>
        <p:nvSpPr>
          <p:cNvPr id="222215" name="Text Box 7"/>
          <p:cNvSpPr txBox="1">
            <a:spLocks noChangeArrowheads="1"/>
          </p:cNvSpPr>
          <p:nvPr/>
        </p:nvSpPr>
        <p:spPr bwMode="auto">
          <a:xfrm>
            <a:off x="6256893" y="4545207"/>
            <a:ext cx="1123222" cy="400110"/>
          </a:xfrm>
          <a:prstGeom prst="rect">
            <a:avLst/>
          </a:prstGeom>
          <a:noFill/>
          <a:ln w="9525">
            <a:noFill/>
            <a:miter lim="800000"/>
            <a:headEnd/>
            <a:tailEnd/>
          </a:ln>
          <a:effectLst/>
        </p:spPr>
        <p:txBody>
          <a:bodyPr wrap="none">
            <a:prstTxWarp prst="textNoShape">
              <a:avLst/>
            </a:prstTxWarp>
            <a:spAutoFit/>
          </a:bodyPr>
          <a:lstStyle/>
          <a:p>
            <a:pPr algn="ctr"/>
            <a:r>
              <a:rPr lang="en-US" sz="2000" i="1" dirty="0"/>
              <a:t>Electric</a:t>
            </a:r>
          </a:p>
        </p:txBody>
      </p:sp>
      <p:sp>
        <p:nvSpPr>
          <p:cNvPr id="21" name="TextBox 20"/>
          <p:cNvSpPr txBox="1"/>
          <p:nvPr/>
        </p:nvSpPr>
        <p:spPr>
          <a:xfrm>
            <a:off x="1004935" y="1162050"/>
            <a:ext cx="3180679" cy="461665"/>
          </a:xfrm>
          <a:prstGeom prst="rect">
            <a:avLst/>
          </a:prstGeom>
          <a:noFill/>
        </p:spPr>
        <p:txBody>
          <a:bodyPr wrap="none" rtlCol="0">
            <a:spAutoFit/>
          </a:bodyPr>
          <a:lstStyle/>
          <a:p>
            <a:r>
              <a:rPr lang="en-US" dirty="0" smtClean="0"/>
              <a:t>Electric displacement</a:t>
            </a:r>
            <a:endParaRPr lang="en-US" dirty="0"/>
          </a:p>
        </p:txBody>
      </p:sp>
      <p:pic>
        <p:nvPicPr>
          <p:cNvPr id="25" name="Picture 24"/>
          <p:cNvPicPr>
            <a:picLocks noChangeAspect="1"/>
          </p:cNvPicPr>
          <p:nvPr/>
        </p:nvPicPr>
        <p:blipFill>
          <a:blip r:embed="rId2"/>
          <a:stretch>
            <a:fillRect/>
          </a:stretch>
        </p:blipFill>
        <p:spPr>
          <a:xfrm>
            <a:off x="1536200" y="5022795"/>
            <a:ext cx="2186940" cy="666750"/>
          </a:xfrm>
          <a:prstGeom prst="rect">
            <a:avLst/>
          </a:prstGeom>
        </p:spPr>
      </p:pic>
      <p:pic>
        <p:nvPicPr>
          <p:cNvPr id="26" name="Picture 25"/>
          <p:cNvPicPr>
            <a:picLocks noChangeAspect="1"/>
          </p:cNvPicPr>
          <p:nvPr/>
        </p:nvPicPr>
        <p:blipFill>
          <a:blip r:embed="rId3"/>
          <a:stretch>
            <a:fillRect/>
          </a:stretch>
        </p:blipFill>
        <p:spPr>
          <a:xfrm>
            <a:off x="2143360" y="5857640"/>
            <a:ext cx="1333500" cy="657860"/>
          </a:xfrm>
          <a:prstGeom prst="rect">
            <a:avLst/>
          </a:prstGeom>
        </p:spPr>
      </p:pic>
      <p:pic>
        <p:nvPicPr>
          <p:cNvPr id="27" name="Picture 26"/>
          <p:cNvPicPr>
            <a:picLocks noChangeAspect="1"/>
          </p:cNvPicPr>
          <p:nvPr/>
        </p:nvPicPr>
        <p:blipFill>
          <a:blip r:embed="rId4"/>
          <a:stretch>
            <a:fillRect/>
          </a:stretch>
        </p:blipFill>
        <p:spPr>
          <a:xfrm>
            <a:off x="5786320" y="5022795"/>
            <a:ext cx="2053590" cy="666750"/>
          </a:xfrm>
          <a:prstGeom prst="rect">
            <a:avLst/>
          </a:prstGeom>
        </p:spPr>
      </p:pic>
      <p:pic>
        <p:nvPicPr>
          <p:cNvPr id="28" name="Picture 27"/>
          <p:cNvPicPr>
            <a:picLocks noChangeAspect="1"/>
          </p:cNvPicPr>
          <p:nvPr/>
        </p:nvPicPr>
        <p:blipFill>
          <a:blip r:embed="rId5"/>
          <a:stretch>
            <a:fillRect/>
          </a:stretch>
        </p:blipFill>
        <p:spPr>
          <a:xfrm>
            <a:off x="6469375" y="5857640"/>
            <a:ext cx="1315720" cy="657860"/>
          </a:xfrm>
          <a:prstGeom prst="rect">
            <a:avLst/>
          </a:prstGeom>
        </p:spPr>
      </p:pic>
      <p:pic>
        <p:nvPicPr>
          <p:cNvPr id="29" name="Picture 28"/>
          <p:cNvPicPr>
            <a:picLocks noChangeAspect="1"/>
          </p:cNvPicPr>
          <p:nvPr/>
        </p:nvPicPr>
        <p:blipFill>
          <a:blip r:embed="rId6"/>
          <a:stretch>
            <a:fillRect/>
          </a:stretch>
        </p:blipFill>
        <p:spPr>
          <a:xfrm>
            <a:off x="1384410" y="1835205"/>
            <a:ext cx="1849120" cy="373380"/>
          </a:xfrm>
          <a:prstGeom prst="rect">
            <a:avLst/>
          </a:prstGeom>
        </p:spPr>
      </p:pic>
      <p:pic>
        <p:nvPicPr>
          <p:cNvPr id="30" name="Picture 29"/>
          <p:cNvPicPr>
            <a:picLocks noChangeAspect="1"/>
          </p:cNvPicPr>
          <p:nvPr/>
        </p:nvPicPr>
        <p:blipFill>
          <a:blip r:embed="rId7"/>
          <a:stretch>
            <a:fillRect/>
          </a:stretch>
        </p:blipFill>
        <p:spPr>
          <a:xfrm>
            <a:off x="1763885" y="2366470"/>
            <a:ext cx="2098040" cy="382270"/>
          </a:xfrm>
          <a:prstGeom prst="rect">
            <a:avLst/>
          </a:prstGeom>
        </p:spPr>
      </p:pic>
      <p:pic>
        <p:nvPicPr>
          <p:cNvPr id="31" name="Picture 30"/>
          <p:cNvPicPr>
            <a:picLocks noChangeAspect="1"/>
          </p:cNvPicPr>
          <p:nvPr/>
        </p:nvPicPr>
        <p:blipFill>
          <a:blip r:embed="rId8"/>
          <a:stretch>
            <a:fillRect/>
          </a:stretch>
        </p:blipFill>
        <p:spPr>
          <a:xfrm>
            <a:off x="1763885" y="2897735"/>
            <a:ext cx="2080260" cy="400050"/>
          </a:xfrm>
          <a:prstGeom prst="rect">
            <a:avLst/>
          </a:prstGeom>
        </p:spPr>
      </p:pic>
      <p:pic>
        <p:nvPicPr>
          <p:cNvPr id="32" name="Picture 31"/>
          <p:cNvPicPr>
            <a:picLocks noChangeAspect="1"/>
          </p:cNvPicPr>
          <p:nvPr/>
        </p:nvPicPr>
        <p:blipFill>
          <a:blip r:embed="rId9"/>
          <a:stretch>
            <a:fillRect/>
          </a:stretch>
        </p:blipFill>
        <p:spPr>
          <a:xfrm>
            <a:off x="1384410" y="3656685"/>
            <a:ext cx="2293620" cy="373380"/>
          </a:xfrm>
          <a:prstGeom prst="rect">
            <a:avLst/>
          </a:prstGeom>
        </p:spPr>
      </p:pic>
      <p:pic>
        <p:nvPicPr>
          <p:cNvPr id="2" name="Picture 1"/>
          <p:cNvPicPr>
            <a:picLocks noChangeAspect="1"/>
          </p:cNvPicPr>
          <p:nvPr/>
        </p:nvPicPr>
        <p:blipFill>
          <a:blip r:embed="rId10"/>
          <a:stretch>
            <a:fillRect/>
          </a:stretch>
        </p:blipFill>
        <p:spPr>
          <a:xfrm>
            <a:off x="5027370" y="2062890"/>
            <a:ext cx="3573780" cy="737870"/>
          </a:xfrm>
          <a:prstGeom prst="rect">
            <a:avLst/>
          </a:prstGeom>
        </p:spPr>
      </p:pic>
      <p:pic>
        <p:nvPicPr>
          <p:cNvPr id="3" name="Picture 2"/>
          <p:cNvPicPr>
            <a:picLocks noChangeAspect="1"/>
          </p:cNvPicPr>
          <p:nvPr/>
        </p:nvPicPr>
        <p:blipFill>
          <a:blip r:embed="rId11"/>
          <a:stretch>
            <a:fillRect/>
          </a:stretch>
        </p:blipFill>
        <p:spPr>
          <a:xfrm>
            <a:off x="5179160" y="2973630"/>
            <a:ext cx="3298190" cy="73787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81074" y="838200"/>
            <a:ext cx="1457326" cy="246221"/>
          </a:xfrm>
          <a:prstGeom prst="rect">
            <a:avLst/>
          </a:prstGeom>
        </p:spPr>
        <p:txBody>
          <a:bodyPr wrap="square">
            <a:spAutoFit/>
          </a:bodyPr>
          <a:lstStyle/>
          <a:p>
            <a:pPr lvl="0"/>
            <a:r>
              <a:rPr lang="en-US" sz="1000" dirty="0" smtClean="0">
                <a:solidFill>
                  <a:srgbClr val="000000"/>
                </a:solidFill>
                <a:latin typeface="Arial" pitchFamily="34" charset="0"/>
                <a:cs typeface="Arial" pitchFamily="34" charset="0"/>
              </a:rPr>
              <a:t>MIT </a:t>
            </a:r>
            <a:r>
              <a:rPr lang="en-US" sz="1000" dirty="0" err="1" smtClean="0">
                <a:solidFill>
                  <a:srgbClr val="000000"/>
                </a:solidFill>
                <a:latin typeface="Arial" pitchFamily="34" charset="0"/>
                <a:cs typeface="Arial" pitchFamily="34" charset="0"/>
              </a:rPr>
              <a:t>OpenCourseWare</a:t>
            </a:r>
            <a:endParaRPr lang="en-US" sz="1000" dirty="0">
              <a:solidFill>
                <a:srgbClr val="000000"/>
              </a:solidFill>
              <a:latin typeface="Arial" pitchFamily="34" charset="0"/>
              <a:cs typeface="Arial" pitchFamily="34" charset="0"/>
            </a:endParaRPr>
          </a:p>
        </p:txBody>
      </p:sp>
      <p:sp>
        <p:nvSpPr>
          <p:cNvPr id="5" name="Rectangle 4"/>
          <p:cNvSpPr/>
          <p:nvPr/>
        </p:nvSpPr>
        <p:spPr>
          <a:xfrm>
            <a:off x="990600" y="990600"/>
            <a:ext cx="1380445" cy="246221"/>
          </a:xfrm>
          <a:prstGeom prst="rect">
            <a:avLst/>
          </a:prstGeom>
        </p:spPr>
        <p:txBody>
          <a:bodyPr wrap="square">
            <a:spAutoFit/>
          </a:bodyPr>
          <a:lstStyle/>
          <a:p>
            <a:r>
              <a:rPr lang="en-US" sz="1000" dirty="0">
                <a:latin typeface="Arial" pitchFamily="34" charset="0"/>
                <a:cs typeface="Arial" pitchFamily="34" charset="0"/>
                <a:hlinkClick r:id="rId3"/>
              </a:rPr>
              <a:t>http://ocw.mit.edu</a:t>
            </a:r>
            <a:endParaRPr lang="en-US" sz="1000" dirty="0">
              <a:latin typeface="Arial" pitchFamily="34" charset="0"/>
              <a:cs typeface="Arial" pitchFamily="34" charset="0"/>
            </a:endParaRPr>
          </a:p>
        </p:txBody>
      </p:sp>
      <p:sp>
        <p:nvSpPr>
          <p:cNvPr id="6" name="Rectangle 5"/>
          <p:cNvSpPr/>
          <p:nvPr/>
        </p:nvSpPr>
        <p:spPr>
          <a:xfrm>
            <a:off x="914400" y="1905000"/>
            <a:ext cx="3886200" cy="276999"/>
          </a:xfrm>
          <a:prstGeom prst="rect">
            <a:avLst/>
          </a:prstGeom>
        </p:spPr>
        <p:txBody>
          <a:bodyPr wrap="square">
            <a:spAutoFit/>
          </a:bodyPr>
          <a:lstStyle/>
          <a:p>
            <a:r>
              <a:rPr lang="en-US" sz="1200" dirty="0">
                <a:latin typeface="Arial" pitchFamily="34" charset="0"/>
                <a:cs typeface="Arial" pitchFamily="34" charset="0"/>
              </a:rPr>
              <a:t>6.007 Electromagnetic Energy: From Motors to Lasers</a:t>
            </a:r>
          </a:p>
        </p:txBody>
      </p:sp>
      <p:sp>
        <p:nvSpPr>
          <p:cNvPr id="7" name="Rectangle 6"/>
          <p:cNvSpPr/>
          <p:nvPr/>
        </p:nvSpPr>
        <p:spPr>
          <a:xfrm>
            <a:off x="914400" y="2133600"/>
            <a:ext cx="870751" cy="246221"/>
          </a:xfrm>
          <a:prstGeom prst="rect">
            <a:avLst/>
          </a:prstGeom>
        </p:spPr>
        <p:txBody>
          <a:bodyPr wrap="none">
            <a:spAutoFit/>
          </a:bodyPr>
          <a:lstStyle/>
          <a:p>
            <a:r>
              <a:rPr lang="en-US" sz="1000" dirty="0">
                <a:latin typeface="Arial" pitchFamily="34" charset="0"/>
                <a:cs typeface="Arial" pitchFamily="34" charset="0"/>
              </a:rPr>
              <a:t>Spring 2011</a:t>
            </a:r>
          </a:p>
        </p:txBody>
      </p:sp>
      <p:sp>
        <p:nvSpPr>
          <p:cNvPr id="8" name="Rectangle 7"/>
          <p:cNvSpPr/>
          <p:nvPr/>
        </p:nvSpPr>
        <p:spPr>
          <a:xfrm>
            <a:off x="914400" y="3124200"/>
            <a:ext cx="5934450" cy="246221"/>
          </a:xfrm>
          <a:prstGeom prst="rect">
            <a:avLst/>
          </a:prstGeom>
        </p:spPr>
        <p:txBody>
          <a:bodyPr wrap="square">
            <a:spAutoFit/>
          </a:bodyPr>
          <a:lstStyle/>
          <a:p>
            <a:r>
              <a:rPr lang="en-US" sz="1000" dirty="0">
                <a:latin typeface="Arial" pitchFamily="34" charset="0"/>
                <a:cs typeface="Arial" pitchFamily="34" charset="0"/>
              </a:rPr>
              <a:t>For information about citing these materials or our Terms of Use, visit: </a:t>
            </a:r>
            <a:r>
              <a:rPr lang="en-US" sz="1000" dirty="0">
                <a:latin typeface="Arial" pitchFamily="34" charset="0"/>
                <a:cs typeface="Arial" pitchFamily="34" charset="0"/>
                <a:hlinkClick r:id="rId4"/>
              </a:rPr>
              <a:t>http://ocw.mit.edu/terms</a:t>
            </a:r>
            <a:r>
              <a:rPr lang="en-US" sz="1000" dirty="0">
                <a:cs typeface="Arial" pitchFamily="34" charset="0"/>
              </a:rPr>
              <a:t>.</a:t>
            </a:r>
          </a:p>
        </p:txBody>
      </p:sp>
    </p:spTree>
    <p:extLst>
      <p:ext uri="{BB962C8B-B14F-4D97-AF65-F5344CB8AC3E}">
        <p14:creationId xmlns:p14="http://schemas.microsoft.com/office/powerpoint/2010/main" val="6518336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ChangeArrowheads="1"/>
          </p:cNvSpPr>
          <p:nvPr/>
        </p:nvSpPr>
        <p:spPr bwMode="auto">
          <a:xfrm>
            <a:off x="996107" y="584775"/>
            <a:ext cx="2736647" cy="584775"/>
          </a:xfrm>
          <a:prstGeom prst="rect">
            <a:avLst/>
          </a:prstGeom>
          <a:noFill/>
          <a:ln w="9525">
            <a:noFill/>
            <a:miter lim="800000"/>
            <a:headEnd/>
            <a:tailEnd/>
          </a:ln>
        </p:spPr>
        <p:txBody>
          <a:bodyPr wrap="none">
            <a:spAutoFit/>
          </a:bodyPr>
          <a:lstStyle/>
          <a:p>
            <a:r>
              <a:rPr lang="en-US" sz="3200" i="1" u="sng" dirty="0"/>
              <a:t>Electric Fields</a:t>
            </a:r>
          </a:p>
        </p:txBody>
      </p:sp>
      <p:sp>
        <p:nvSpPr>
          <p:cNvPr id="15364" name="Rectangle 3"/>
          <p:cNvSpPr>
            <a:spLocks noChangeArrowheads="1"/>
          </p:cNvSpPr>
          <p:nvPr/>
        </p:nvSpPr>
        <p:spPr bwMode="auto">
          <a:xfrm>
            <a:off x="5110650" y="584775"/>
            <a:ext cx="3054041" cy="584775"/>
          </a:xfrm>
          <a:prstGeom prst="rect">
            <a:avLst/>
          </a:prstGeom>
          <a:noFill/>
          <a:ln w="9525">
            <a:noFill/>
            <a:miter lim="800000"/>
            <a:headEnd/>
            <a:tailEnd/>
          </a:ln>
        </p:spPr>
        <p:txBody>
          <a:bodyPr wrap="none">
            <a:spAutoFit/>
          </a:bodyPr>
          <a:lstStyle/>
          <a:p>
            <a:r>
              <a:rPr lang="en-US" sz="3200" i="1" u="sng" dirty="0"/>
              <a:t>Magnetic Fields</a:t>
            </a:r>
          </a:p>
        </p:txBody>
      </p:sp>
      <p:pic>
        <p:nvPicPr>
          <p:cNvPr id="25" name="Picture 24"/>
          <p:cNvPicPr>
            <a:picLocks noChangeAspect="1"/>
          </p:cNvPicPr>
          <p:nvPr/>
        </p:nvPicPr>
        <p:blipFill>
          <a:blip r:embed="rId2"/>
          <a:stretch>
            <a:fillRect/>
          </a:stretch>
        </p:blipFill>
        <p:spPr>
          <a:xfrm>
            <a:off x="762000" y="1905000"/>
            <a:ext cx="2936240" cy="716788"/>
          </a:xfrm>
          <a:prstGeom prst="rect">
            <a:avLst/>
          </a:prstGeom>
        </p:spPr>
      </p:pic>
      <p:pic>
        <p:nvPicPr>
          <p:cNvPr id="26" name="Picture 25"/>
          <p:cNvPicPr>
            <a:picLocks noChangeAspect="1"/>
          </p:cNvPicPr>
          <p:nvPr/>
        </p:nvPicPr>
        <p:blipFill>
          <a:blip r:embed="rId3"/>
          <a:stretch>
            <a:fillRect/>
          </a:stretch>
        </p:blipFill>
        <p:spPr>
          <a:xfrm>
            <a:off x="2362200" y="2895600"/>
            <a:ext cx="1511300" cy="284988"/>
          </a:xfrm>
          <a:prstGeom prst="rect">
            <a:avLst/>
          </a:prstGeom>
        </p:spPr>
      </p:pic>
      <p:pic>
        <p:nvPicPr>
          <p:cNvPr id="27" name="Picture 26"/>
          <p:cNvPicPr>
            <a:picLocks noChangeAspect="1"/>
          </p:cNvPicPr>
          <p:nvPr/>
        </p:nvPicPr>
        <p:blipFill>
          <a:blip r:embed="rId4"/>
          <a:stretch>
            <a:fillRect/>
          </a:stretch>
        </p:blipFill>
        <p:spPr>
          <a:xfrm>
            <a:off x="5943600" y="1905000"/>
            <a:ext cx="1813560" cy="716788"/>
          </a:xfrm>
          <a:prstGeom prst="rect">
            <a:avLst/>
          </a:prstGeom>
        </p:spPr>
      </p:pic>
      <p:pic>
        <p:nvPicPr>
          <p:cNvPr id="28" name="Picture 27"/>
          <p:cNvPicPr>
            <a:picLocks noChangeAspect="1"/>
          </p:cNvPicPr>
          <p:nvPr/>
        </p:nvPicPr>
        <p:blipFill>
          <a:blip r:embed="rId5"/>
          <a:stretch>
            <a:fillRect/>
          </a:stretch>
        </p:blipFill>
        <p:spPr>
          <a:xfrm>
            <a:off x="381000" y="4572000"/>
            <a:ext cx="3868928" cy="751332"/>
          </a:xfrm>
          <a:prstGeom prst="rect">
            <a:avLst/>
          </a:prstGeom>
        </p:spPr>
      </p:pic>
      <p:pic>
        <p:nvPicPr>
          <p:cNvPr id="30" name="Picture 29"/>
          <p:cNvPicPr>
            <a:picLocks noChangeAspect="1"/>
          </p:cNvPicPr>
          <p:nvPr/>
        </p:nvPicPr>
        <p:blipFill>
          <a:blip r:embed="rId6"/>
          <a:stretch>
            <a:fillRect/>
          </a:stretch>
        </p:blipFill>
        <p:spPr>
          <a:xfrm>
            <a:off x="4800600" y="4572000"/>
            <a:ext cx="1252220" cy="716788"/>
          </a:xfrm>
          <a:prstGeom prst="rect">
            <a:avLst/>
          </a:prstGeom>
        </p:spPr>
      </p:pic>
      <p:pic>
        <p:nvPicPr>
          <p:cNvPr id="31" name="Picture 30"/>
          <p:cNvPicPr>
            <a:picLocks noChangeAspect="1"/>
          </p:cNvPicPr>
          <p:nvPr/>
        </p:nvPicPr>
        <p:blipFill>
          <a:blip r:embed="rId7"/>
          <a:stretch>
            <a:fillRect/>
          </a:stretch>
        </p:blipFill>
        <p:spPr>
          <a:xfrm>
            <a:off x="5105400" y="5334000"/>
            <a:ext cx="3730752" cy="716788"/>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72" name="Rectangle 8"/>
          <p:cNvSpPr>
            <a:spLocks noChangeArrowheads="1"/>
          </p:cNvSpPr>
          <p:nvPr/>
        </p:nvSpPr>
        <p:spPr bwMode="auto">
          <a:xfrm>
            <a:off x="2143125" y="849313"/>
            <a:ext cx="228600" cy="1593850"/>
          </a:xfrm>
          <a:prstGeom prst="rect">
            <a:avLst/>
          </a:prstGeom>
          <a:solidFill>
            <a:schemeClr val="bg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90477" name="Rectangle 13"/>
          <p:cNvSpPr>
            <a:spLocks noChangeArrowheads="1"/>
          </p:cNvSpPr>
          <p:nvPr/>
        </p:nvSpPr>
        <p:spPr bwMode="auto">
          <a:xfrm>
            <a:off x="3660775" y="849313"/>
            <a:ext cx="228600" cy="1593850"/>
          </a:xfrm>
          <a:prstGeom prst="rect">
            <a:avLst/>
          </a:prstGeom>
          <a:solidFill>
            <a:schemeClr val="hlink"/>
          </a:solidFill>
          <a:ln w="9525">
            <a:solidFill>
              <a:schemeClr val="tx1"/>
            </a:solidFill>
            <a:miter lim="800000"/>
            <a:headEnd/>
            <a:tailEnd/>
          </a:ln>
          <a:effectLst/>
        </p:spPr>
        <p:txBody>
          <a:bodyPr wrap="none" anchor="ctr">
            <a:prstTxWarp prst="textNoShape">
              <a:avLst/>
            </a:prstTxWarp>
          </a:bodyPr>
          <a:lstStyle/>
          <a:p>
            <a:endParaRPr lang="en-US"/>
          </a:p>
        </p:txBody>
      </p:sp>
      <p:grpSp>
        <p:nvGrpSpPr>
          <p:cNvPr id="190489" name="Group 25"/>
          <p:cNvGrpSpPr>
            <a:grpSpLocks/>
          </p:cNvGrpSpPr>
          <p:nvPr/>
        </p:nvGrpSpPr>
        <p:grpSpPr bwMode="auto">
          <a:xfrm>
            <a:off x="1384300" y="2746375"/>
            <a:ext cx="3490913" cy="3795713"/>
            <a:chOff x="872" y="1729"/>
            <a:chExt cx="2199" cy="2391"/>
          </a:xfrm>
        </p:grpSpPr>
        <p:grpSp>
          <p:nvGrpSpPr>
            <p:cNvPr id="190487" name="Group 23"/>
            <p:cNvGrpSpPr>
              <a:grpSpLocks/>
            </p:cNvGrpSpPr>
            <p:nvPr/>
          </p:nvGrpSpPr>
          <p:grpSpPr bwMode="auto">
            <a:xfrm>
              <a:off x="1350" y="1729"/>
              <a:ext cx="1100" cy="2391"/>
              <a:chOff x="1350" y="1586"/>
              <a:chExt cx="1100" cy="2152"/>
            </a:xfrm>
          </p:grpSpPr>
          <p:sp>
            <p:nvSpPr>
              <p:cNvPr id="190473" name="Line 9"/>
              <p:cNvSpPr>
                <a:spLocks noChangeShapeType="1"/>
              </p:cNvSpPr>
              <p:nvPr/>
            </p:nvSpPr>
            <p:spPr bwMode="auto">
              <a:xfrm>
                <a:off x="1350" y="1586"/>
                <a:ext cx="0" cy="2152"/>
              </a:xfrm>
              <a:prstGeom prst="line">
                <a:avLst/>
              </a:prstGeom>
              <a:noFill/>
              <a:ln w="9525">
                <a:solidFill>
                  <a:schemeClr val="tx1"/>
                </a:solidFill>
                <a:prstDash val="dash"/>
                <a:round/>
                <a:headEnd/>
                <a:tailEnd/>
              </a:ln>
              <a:effectLst/>
            </p:spPr>
            <p:txBody>
              <a:bodyPr>
                <a:prstTxWarp prst="textNoShape">
                  <a:avLst/>
                </a:prstTxWarp>
              </a:bodyPr>
              <a:lstStyle/>
              <a:p>
                <a:endParaRPr lang="en-US"/>
              </a:p>
            </p:txBody>
          </p:sp>
          <p:sp>
            <p:nvSpPr>
              <p:cNvPr id="190474" name="Line 10"/>
              <p:cNvSpPr>
                <a:spLocks noChangeShapeType="1"/>
              </p:cNvSpPr>
              <p:nvPr/>
            </p:nvSpPr>
            <p:spPr bwMode="auto">
              <a:xfrm>
                <a:off x="1494" y="1586"/>
                <a:ext cx="0" cy="2152"/>
              </a:xfrm>
              <a:prstGeom prst="line">
                <a:avLst/>
              </a:prstGeom>
              <a:noFill/>
              <a:ln w="9525">
                <a:solidFill>
                  <a:schemeClr val="tx1"/>
                </a:solidFill>
                <a:prstDash val="dash"/>
                <a:round/>
                <a:headEnd/>
                <a:tailEnd/>
              </a:ln>
              <a:effectLst/>
            </p:spPr>
            <p:txBody>
              <a:bodyPr>
                <a:prstTxWarp prst="textNoShape">
                  <a:avLst/>
                </a:prstTxWarp>
              </a:bodyPr>
              <a:lstStyle/>
              <a:p>
                <a:endParaRPr lang="en-US"/>
              </a:p>
            </p:txBody>
          </p:sp>
          <p:sp>
            <p:nvSpPr>
              <p:cNvPr id="190475" name="Line 11"/>
              <p:cNvSpPr>
                <a:spLocks noChangeShapeType="1"/>
              </p:cNvSpPr>
              <p:nvPr/>
            </p:nvSpPr>
            <p:spPr bwMode="auto">
              <a:xfrm>
                <a:off x="2306" y="1586"/>
                <a:ext cx="0" cy="2152"/>
              </a:xfrm>
              <a:prstGeom prst="line">
                <a:avLst/>
              </a:prstGeom>
              <a:noFill/>
              <a:ln w="9525">
                <a:solidFill>
                  <a:schemeClr val="tx1"/>
                </a:solidFill>
                <a:prstDash val="dash"/>
                <a:round/>
                <a:headEnd/>
                <a:tailEnd/>
              </a:ln>
              <a:effectLst/>
            </p:spPr>
            <p:txBody>
              <a:bodyPr>
                <a:prstTxWarp prst="textNoShape">
                  <a:avLst/>
                </a:prstTxWarp>
              </a:bodyPr>
              <a:lstStyle/>
              <a:p>
                <a:endParaRPr lang="en-US"/>
              </a:p>
            </p:txBody>
          </p:sp>
          <p:sp>
            <p:nvSpPr>
              <p:cNvPr id="190476" name="Line 12"/>
              <p:cNvSpPr>
                <a:spLocks noChangeShapeType="1"/>
              </p:cNvSpPr>
              <p:nvPr/>
            </p:nvSpPr>
            <p:spPr bwMode="auto">
              <a:xfrm>
                <a:off x="2450" y="1586"/>
                <a:ext cx="0" cy="2152"/>
              </a:xfrm>
              <a:prstGeom prst="line">
                <a:avLst/>
              </a:prstGeom>
              <a:noFill/>
              <a:ln w="9525">
                <a:solidFill>
                  <a:schemeClr val="tx1"/>
                </a:solidFill>
                <a:prstDash val="dash"/>
                <a:round/>
                <a:headEnd/>
                <a:tailEnd/>
              </a:ln>
              <a:effectLst/>
            </p:spPr>
            <p:txBody>
              <a:bodyPr>
                <a:prstTxWarp prst="textNoShape">
                  <a:avLst/>
                </a:prstTxWarp>
              </a:bodyPr>
              <a:lstStyle/>
              <a:p>
                <a:endParaRPr lang="en-US"/>
              </a:p>
            </p:txBody>
          </p:sp>
        </p:grpSp>
        <p:sp>
          <p:nvSpPr>
            <p:cNvPr id="190478" name="Line 14"/>
            <p:cNvSpPr>
              <a:spLocks noChangeShapeType="1"/>
            </p:cNvSpPr>
            <p:nvPr/>
          </p:nvSpPr>
          <p:spPr bwMode="auto">
            <a:xfrm>
              <a:off x="872" y="2207"/>
              <a:ext cx="2199"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90479" name="Line 15"/>
            <p:cNvSpPr>
              <a:spLocks noChangeShapeType="1"/>
            </p:cNvSpPr>
            <p:nvPr/>
          </p:nvSpPr>
          <p:spPr bwMode="auto">
            <a:xfrm>
              <a:off x="872" y="3020"/>
              <a:ext cx="2199"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90480" name="Line 16"/>
            <p:cNvSpPr>
              <a:spLocks noChangeShapeType="1"/>
            </p:cNvSpPr>
            <p:nvPr/>
          </p:nvSpPr>
          <p:spPr bwMode="auto">
            <a:xfrm>
              <a:off x="872" y="3833"/>
              <a:ext cx="2199" cy="0"/>
            </a:xfrm>
            <a:prstGeom prst="line">
              <a:avLst/>
            </a:prstGeom>
            <a:noFill/>
            <a:ln w="9525">
              <a:solidFill>
                <a:schemeClr val="tx1"/>
              </a:solidFill>
              <a:round/>
              <a:headEnd/>
              <a:tailEnd/>
            </a:ln>
            <a:effectLst/>
          </p:spPr>
          <p:txBody>
            <a:bodyPr>
              <a:prstTxWarp prst="textNoShape">
                <a:avLst/>
              </a:prstTxWarp>
            </a:bodyPr>
            <a:lstStyle/>
            <a:p>
              <a:endParaRPr lang="en-US"/>
            </a:p>
          </p:txBody>
        </p:sp>
      </p:grpSp>
      <p:sp>
        <p:nvSpPr>
          <p:cNvPr id="190483" name="Line 19"/>
          <p:cNvSpPr>
            <a:spLocks noChangeShapeType="1"/>
          </p:cNvSpPr>
          <p:nvPr/>
        </p:nvSpPr>
        <p:spPr bwMode="auto">
          <a:xfrm flipH="1">
            <a:off x="1763713" y="1608138"/>
            <a:ext cx="379412"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0484" name="Oval 20"/>
          <p:cNvSpPr>
            <a:spLocks noChangeArrowheads="1"/>
          </p:cNvSpPr>
          <p:nvPr/>
        </p:nvSpPr>
        <p:spPr bwMode="auto">
          <a:xfrm>
            <a:off x="1687513" y="1565275"/>
            <a:ext cx="76200" cy="76200"/>
          </a:xfrm>
          <a:prstGeom prst="ellipse">
            <a:avLst/>
          </a:prstGeom>
          <a:solidFill>
            <a:schemeClr val="tx1"/>
          </a:solidFill>
          <a:ln w="9525">
            <a:solidFill>
              <a:schemeClr val="tx1"/>
            </a:solidFill>
            <a:round/>
            <a:headEnd/>
            <a:tailEnd/>
          </a:ln>
          <a:effectLst/>
        </p:spPr>
        <p:txBody>
          <a:bodyPr wrap="none" anchor="ctr">
            <a:prstTxWarp prst="textNoShape">
              <a:avLst/>
            </a:prstTxWarp>
          </a:bodyPr>
          <a:lstStyle/>
          <a:p>
            <a:endParaRPr lang="en-US"/>
          </a:p>
        </p:txBody>
      </p:sp>
      <p:sp>
        <p:nvSpPr>
          <p:cNvPr id="190485" name="Oval 21"/>
          <p:cNvSpPr>
            <a:spLocks noChangeArrowheads="1"/>
          </p:cNvSpPr>
          <p:nvPr/>
        </p:nvSpPr>
        <p:spPr bwMode="auto">
          <a:xfrm>
            <a:off x="4252913" y="1573213"/>
            <a:ext cx="76200" cy="76200"/>
          </a:xfrm>
          <a:prstGeom prst="ellipse">
            <a:avLst/>
          </a:prstGeom>
          <a:solidFill>
            <a:schemeClr val="tx1"/>
          </a:solidFill>
          <a:ln w="9525">
            <a:solidFill>
              <a:schemeClr val="tx1"/>
            </a:solidFill>
            <a:round/>
            <a:headEnd/>
            <a:tailEnd/>
          </a:ln>
          <a:effectLst/>
        </p:spPr>
        <p:txBody>
          <a:bodyPr wrap="none" anchor="ctr">
            <a:prstTxWarp prst="textNoShape">
              <a:avLst/>
            </a:prstTxWarp>
          </a:bodyPr>
          <a:lstStyle/>
          <a:p>
            <a:endParaRPr lang="en-US"/>
          </a:p>
        </p:txBody>
      </p:sp>
      <p:sp>
        <p:nvSpPr>
          <p:cNvPr id="190486" name="Line 22"/>
          <p:cNvSpPr>
            <a:spLocks noChangeShapeType="1"/>
          </p:cNvSpPr>
          <p:nvPr/>
        </p:nvSpPr>
        <p:spPr bwMode="auto">
          <a:xfrm flipH="1">
            <a:off x="3889375" y="1608138"/>
            <a:ext cx="379413"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0490" name="Line 26"/>
          <p:cNvSpPr>
            <a:spLocks noChangeShapeType="1"/>
          </p:cNvSpPr>
          <p:nvPr/>
        </p:nvSpPr>
        <p:spPr bwMode="auto">
          <a:xfrm>
            <a:off x="1763713" y="3505200"/>
            <a:ext cx="379412" cy="0"/>
          </a:xfrm>
          <a:prstGeom prst="line">
            <a:avLst/>
          </a:prstGeom>
          <a:noFill/>
          <a:ln w="28575">
            <a:solidFill>
              <a:srgbClr val="5B98D2"/>
            </a:solidFill>
            <a:round/>
            <a:headEnd/>
            <a:tailEnd/>
          </a:ln>
          <a:effectLst/>
        </p:spPr>
        <p:txBody>
          <a:bodyPr>
            <a:prstTxWarp prst="textNoShape">
              <a:avLst/>
            </a:prstTxWarp>
          </a:bodyPr>
          <a:lstStyle/>
          <a:p>
            <a:endParaRPr lang="en-US"/>
          </a:p>
        </p:txBody>
      </p:sp>
      <p:sp>
        <p:nvSpPr>
          <p:cNvPr id="190491" name="Line 27"/>
          <p:cNvSpPr>
            <a:spLocks noChangeShapeType="1"/>
          </p:cNvSpPr>
          <p:nvPr/>
        </p:nvSpPr>
        <p:spPr bwMode="auto">
          <a:xfrm>
            <a:off x="2371725" y="3505200"/>
            <a:ext cx="1289050" cy="0"/>
          </a:xfrm>
          <a:prstGeom prst="line">
            <a:avLst/>
          </a:prstGeom>
          <a:noFill/>
          <a:ln w="28575">
            <a:solidFill>
              <a:srgbClr val="5B98D2"/>
            </a:solidFill>
            <a:round/>
            <a:headEnd/>
            <a:tailEnd/>
          </a:ln>
          <a:effectLst/>
        </p:spPr>
        <p:txBody>
          <a:bodyPr>
            <a:prstTxWarp prst="textNoShape">
              <a:avLst/>
            </a:prstTxWarp>
          </a:bodyPr>
          <a:lstStyle/>
          <a:p>
            <a:endParaRPr lang="en-US"/>
          </a:p>
        </p:txBody>
      </p:sp>
      <p:sp>
        <p:nvSpPr>
          <p:cNvPr id="190492" name="Line 28"/>
          <p:cNvSpPr>
            <a:spLocks noChangeShapeType="1"/>
          </p:cNvSpPr>
          <p:nvPr/>
        </p:nvSpPr>
        <p:spPr bwMode="auto">
          <a:xfrm>
            <a:off x="3889375" y="3505200"/>
            <a:ext cx="379413" cy="0"/>
          </a:xfrm>
          <a:prstGeom prst="line">
            <a:avLst/>
          </a:prstGeom>
          <a:noFill/>
          <a:ln w="28575">
            <a:solidFill>
              <a:srgbClr val="5B98D2"/>
            </a:solidFill>
            <a:round/>
            <a:headEnd/>
            <a:tailEnd/>
          </a:ln>
          <a:effectLst/>
        </p:spPr>
        <p:txBody>
          <a:bodyPr>
            <a:prstTxWarp prst="textNoShape">
              <a:avLst/>
            </a:prstTxWarp>
          </a:bodyPr>
          <a:lstStyle/>
          <a:p>
            <a:endParaRPr lang="en-US"/>
          </a:p>
        </p:txBody>
      </p:sp>
      <p:sp>
        <p:nvSpPr>
          <p:cNvPr id="190493" name="Line 29"/>
          <p:cNvSpPr>
            <a:spLocks noChangeShapeType="1"/>
          </p:cNvSpPr>
          <p:nvPr/>
        </p:nvSpPr>
        <p:spPr bwMode="auto">
          <a:xfrm>
            <a:off x="2143125" y="3960813"/>
            <a:ext cx="228600" cy="0"/>
          </a:xfrm>
          <a:prstGeom prst="line">
            <a:avLst/>
          </a:prstGeom>
          <a:noFill/>
          <a:ln w="28575">
            <a:solidFill>
              <a:srgbClr val="5B98D2"/>
            </a:solidFill>
            <a:round/>
            <a:headEnd/>
            <a:tailEnd/>
          </a:ln>
          <a:effectLst/>
        </p:spPr>
        <p:txBody>
          <a:bodyPr>
            <a:prstTxWarp prst="textNoShape">
              <a:avLst/>
            </a:prstTxWarp>
          </a:bodyPr>
          <a:lstStyle/>
          <a:p>
            <a:endParaRPr lang="en-US"/>
          </a:p>
        </p:txBody>
      </p:sp>
      <p:sp>
        <p:nvSpPr>
          <p:cNvPr id="190494" name="Line 30"/>
          <p:cNvSpPr>
            <a:spLocks noChangeShapeType="1"/>
          </p:cNvSpPr>
          <p:nvPr/>
        </p:nvSpPr>
        <p:spPr bwMode="auto">
          <a:xfrm flipV="1">
            <a:off x="2370138" y="3505200"/>
            <a:ext cx="1587" cy="455613"/>
          </a:xfrm>
          <a:prstGeom prst="line">
            <a:avLst/>
          </a:prstGeom>
          <a:noFill/>
          <a:ln w="28575">
            <a:solidFill>
              <a:srgbClr val="5B98D2"/>
            </a:solidFill>
            <a:round/>
            <a:headEnd/>
            <a:tailEnd/>
          </a:ln>
          <a:effectLst/>
        </p:spPr>
        <p:txBody>
          <a:bodyPr>
            <a:prstTxWarp prst="textNoShape">
              <a:avLst/>
            </a:prstTxWarp>
          </a:bodyPr>
          <a:lstStyle/>
          <a:p>
            <a:endParaRPr lang="en-US"/>
          </a:p>
        </p:txBody>
      </p:sp>
      <p:sp>
        <p:nvSpPr>
          <p:cNvPr id="190495" name="Line 31"/>
          <p:cNvSpPr>
            <a:spLocks noChangeShapeType="1"/>
          </p:cNvSpPr>
          <p:nvPr/>
        </p:nvSpPr>
        <p:spPr bwMode="auto">
          <a:xfrm flipV="1">
            <a:off x="2143125" y="3505200"/>
            <a:ext cx="1588" cy="455613"/>
          </a:xfrm>
          <a:prstGeom prst="line">
            <a:avLst/>
          </a:prstGeom>
          <a:noFill/>
          <a:ln w="28575">
            <a:solidFill>
              <a:srgbClr val="5B98D2"/>
            </a:solidFill>
            <a:round/>
            <a:headEnd/>
            <a:tailEnd/>
          </a:ln>
          <a:effectLst/>
        </p:spPr>
        <p:txBody>
          <a:bodyPr>
            <a:prstTxWarp prst="textNoShape">
              <a:avLst/>
            </a:prstTxWarp>
          </a:bodyPr>
          <a:lstStyle/>
          <a:p>
            <a:endParaRPr lang="en-US"/>
          </a:p>
        </p:txBody>
      </p:sp>
      <p:sp>
        <p:nvSpPr>
          <p:cNvPr id="190496" name="Line 32"/>
          <p:cNvSpPr>
            <a:spLocks noChangeShapeType="1"/>
          </p:cNvSpPr>
          <p:nvPr/>
        </p:nvSpPr>
        <p:spPr bwMode="auto">
          <a:xfrm flipV="1">
            <a:off x="3660775" y="3049588"/>
            <a:ext cx="1588" cy="455612"/>
          </a:xfrm>
          <a:prstGeom prst="line">
            <a:avLst/>
          </a:prstGeom>
          <a:noFill/>
          <a:ln w="28575">
            <a:solidFill>
              <a:srgbClr val="5B98D2"/>
            </a:solidFill>
            <a:round/>
            <a:headEnd/>
            <a:tailEnd/>
          </a:ln>
          <a:effectLst/>
        </p:spPr>
        <p:txBody>
          <a:bodyPr>
            <a:prstTxWarp prst="textNoShape">
              <a:avLst/>
            </a:prstTxWarp>
          </a:bodyPr>
          <a:lstStyle/>
          <a:p>
            <a:endParaRPr lang="en-US"/>
          </a:p>
        </p:txBody>
      </p:sp>
      <p:sp>
        <p:nvSpPr>
          <p:cNvPr id="190497" name="Line 33"/>
          <p:cNvSpPr>
            <a:spLocks noChangeShapeType="1"/>
          </p:cNvSpPr>
          <p:nvPr/>
        </p:nvSpPr>
        <p:spPr bwMode="auto">
          <a:xfrm flipV="1">
            <a:off x="3889375" y="3049588"/>
            <a:ext cx="1588" cy="455612"/>
          </a:xfrm>
          <a:prstGeom prst="line">
            <a:avLst/>
          </a:prstGeom>
          <a:noFill/>
          <a:ln w="28575">
            <a:solidFill>
              <a:srgbClr val="5B98D2"/>
            </a:solidFill>
            <a:round/>
            <a:headEnd/>
            <a:tailEnd/>
          </a:ln>
          <a:effectLst/>
        </p:spPr>
        <p:txBody>
          <a:bodyPr>
            <a:prstTxWarp prst="textNoShape">
              <a:avLst/>
            </a:prstTxWarp>
          </a:bodyPr>
          <a:lstStyle/>
          <a:p>
            <a:endParaRPr lang="en-US"/>
          </a:p>
        </p:txBody>
      </p:sp>
      <p:sp>
        <p:nvSpPr>
          <p:cNvPr id="190498" name="Line 34"/>
          <p:cNvSpPr>
            <a:spLocks noChangeShapeType="1"/>
          </p:cNvSpPr>
          <p:nvPr/>
        </p:nvSpPr>
        <p:spPr bwMode="auto">
          <a:xfrm>
            <a:off x="3660775" y="3049588"/>
            <a:ext cx="228600" cy="0"/>
          </a:xfrm>
          <a:prstGeom prst="line">
            <a:avLst/>
          </a:prstGeom>
          <a:noFill/>
          <a:ln w="28575">
            <a:solidFill>
              <a:srgbClr val="5B98D2"/>
            </a:solidFill>
            <a:round/>
            <a:headEnd/>
            <a:tailEnd/>
          </a:ln>
          <a:effectLst/>
        </p:spPr>
        <p:txBody>
          <a:bodyPr>
            <a:prstTxWarp prst="textNoShape">
              <a:avLst/>
            </a:prstTxWarp>
          </a:bodyPr>
          <a:lstStyle/>
          <a:p>
            <a:endParaRPr lang="en-US"/>
          </a:p>
        </p:txBody>
      </p:sp>
      <p:sp>
        <p:nvSpPr>
          <p:cNvPr id="190511" name="Text Box 47"/>
          <p:cNvSpPr txBox="1">
            <a:spLocks noChangeArrowheads="1"/>
          </p:cNvSpPr>
          <p:nvPr/>
        </p:nvSpPr>
        <p:spPr bwMode="auto">
          <a:xfrm>
            <a:off x="2833688" y="2425700"/>
            <a:ext cx="336550" cy="457200"/>
          </a:xfrm>
          <a:prstGeom prst="rect">
            <a:avLst/>
          </a:prstGeom>
          <a:noFill/>
          <a:ln w="9525">
            <a:noFill/>
            <a:miter lim="800000"/>
            <a:headEnd/>
            <a:tailEnd/>
          </a:ln>
          <a:effectLst/>
        </p:spPr>
        <p:txBody>
          <a:bodyPr wrap="none">
            <a:prstTxWarp prst="textNoShape">
              <a:avLst/>
            </a:prstTxWarp>
            <a:spAutoFit/>
          </a:bodyPr>
          <a:lstStyle/>
          <a:p>
            <a:r>
              <a:rPr lang="en-US" i="1">
                <a:latin typeface="Times New Roman" pitchFamily="-65" charset="0"/>
              </a:rPr>
              <a:t>d</a:t>
            </a:r>
          </a:p>
        </p:txBody>
      </p:sp>
      <p:sp>
        <p:nvSpPr>
          <p:cNvPr id="190512" name="Freeform 48"/>
          <p:cNvSpPr>
            <a:spLocks/>
          </p:cNvSpPr>
          <p:nvPr/>
        </p:nvSpPr>
        <p:spPr bwMode="auto">
          <a:xfrm>
            <a:off x="1377950" y="1911350"/>
            <a:ext cx="841375" cy="176213"/>
          </a:xfrm>
          <a:custGeom>
            <a:avLst/>
            <a:gdLst/>
            <a:ahLst/>
            <a:cxnLst>
              <a:cxn ang="0">
                <a:pos x="0" y="111"/>
              </a:cxn>
              <a:cxn ang="0">
                <a:pos x="291" y="2"/>
              </a:cxn>
              <a:cxn ang="0">
                <a:pos x="339" y="96"/>
              </a:cxn>
              <a:cxn ang="0">
                <a:pos x="530" y="0"/>
              </a:cxn>
            </a:cxnLst>
            <a:rect l="0" t="0" r="r" b="b"/>
            <a:pathLst>
              <a:path w="530" h="111">
                <a:moveTo>
                  <a:pt x="0" y="111"/>
                </a:moveTo>
                <a:cubicBezTo>
                  <a:pt x="48" y="93"/>
                  <a:pt x="235" y="4"/>
                  <a:pt x="291" y="2"/>
                </a:cubicBezTo>
                <a:cubicBezTo>
                  <a:pt x="347" y="0"/>
                  <a:pt x="299" y="96"/>
                  <a:pt x="339" y="96"/>
                </a:cubicBezTo>
                <a:cubicBezTo>
                  <a:pt x="379" y="96"/>
                  <a:pt x="450" y="52"/>
                  <a:pt x="530" y="0"/>
                </a:cubicBezTo>
              </a:path>
            </a:pathLst>
          </a:custGeom>
          <a:noFill/>
          <a:ln w="9525" cap="flat" cmpd="sng">
            <a:solidFill>
              <a:schemeClr val="tx1"/>
            </a:solidFill>
            <a:prstDash val="solid"/>
            <a:round/>
            <a:headEnd/>
            <a:tailEnd/>
          </a:ln>
          <a:effectLst/>
        </p:spPr>
        <p:txBody>
          <a:bodyPr>
            <a:prstTxWarp prst="textNoShape">
              <a:avLst/>
            </a:prstTxWarp>
          </a:bodyPr>
          <a:lstStyle/>
          <a:p>
            <a:endParaRPr lang="en-US"/>
          </a:p>
        </p:txBody>
      </p:sp>
      <p:grpSp>
        <p:nvGrpSpPr>
          <p:cNvPr id="190518" name="Group 54"/>
          <p:cNvGrpSpPr>
            <a:grpSpLocks/>
          </p:cNvGrpSpPr>
          <p:nvPr/>
        </p:nvGrpSpPr>
        <p:grpSpPr bwMode="auto">
          <a:xfrm>
            <a:off x="1763713" y="5554663"/>
            <a:ext cx="2505075" cy="530225"/>
            <a:chOff x="1111" y="3499"/>
            <a:chExt cx="1578" cy="334"/>
          </a:xfrm>
        </p:grpSpPr>
        <p:sp>
          <p:nvSpPr>
            <p:cNvPr id="190504" name="Line 40"/>
            <p:cNvSpPr>
              <a:spLocks noChangeShapeType="1"/>
            </p:cNvSpPr>
            <p:nvPr/>
          </p:nvSpPr>
          <p:spPr bwMode="auto">
            <a:xfrm>
              <a:off x="1111" y="3833"/>
              <a:ext cx="239" cy="0"/>
            </a:xfrm>
            <a:prstGeom prst="line">
              <a:avLst/>
            </a:prstGeom>
            <a:noFill/>
            <a:ln w="28575">
              <a:solidFill>
                <a:srgbClr val="5B98D2"/>
              </a:solidFill>
              <a:round/>
              <a:headEnd/>
              <a:tailEnd/>
            </a:ln>
            <a:effectLst/>
          </p:spPr>
          <p:txBody>
            <a:bodyPr>
              <a:prstTxWarp prst="textNoShape">
                <a:avLst/>
              </a:prstTxWarp>
            </a:bodyPr>
            <a:lstStyle/>
            <a:p>
              <a:endParaRPr lang="en-US"/>
            </a:p>
          </p:txBody>
        </p:sp>
        <p:sp>
          <p:nvSpPr>
            <p:cNvPr id="190505" name="Line 41"/>
            <p:cNvSpPr>
              <a:spLocks noChangeShapeType="1"/>
            </p:cNvSpPr>
            <p:nvPr/>
          </p:nvSpPr>
          <p:spPr bwMode="auto">
            <a:xfrm>
              <a:off x="2450" y="3499"/>
              <a:ext cx="239" cy="0"/>
            </a:xfrm>
            <a:prstGeom prst="line">
              <a:avLst/>
            </a:prstGeom>
            <a:noFill/>
            <a:ln w="28575">
              <a:solidFill>
                <a:srgbClr val="5B98D2"/>
              </a:solidFill>
              <a:round/>
              <a:headEnd/>
              <a:tailEnd/>
            </a:ln>
            <a:effectLst/>
          </p:spPr>
          <p:txBody>
            <a:bodyPr>
              <a:prstTxWarp prst="textNoShape">
                <a:avLst/>
              </a:prstTxWarp>
            </a:bodyPr>
            <a:lstStyle/>
            <a:p>
              <a:endParaRPr lang="en-US"/>
            </a:p>
          </p:txBody>
        </p:sp>
        <p:sp>
          <p:nvSpPr>
            <p:cNvPr id="190506" name="Freeform 42"/>
            <p:cNvSpPr>
              <a:spLocks/>
            </p:cNvSpPr>
            <p:nvPr/>
          </p:nvSpPr>
          <p:spPr bwMode="auto">
            <a:xfrm>
              <a:off x="1494" y="3522"/>
              <a:ext cx="816" cy="288"/>
            </a:xfrm>
            <a:custGeom>
              <a:avLst/>
              <a:gdLst/>
              <a:ahLst/>
              <a:cxnLst>
                <a:cxn ang="0">
                  <a:pos x="0" y="264"/>
                </a:cxn>
                <a:cxn ang="0">
                  <a:pos x="812" y="0"/>
                </a:cxn>
              </a:cxnLst>
              <a:rect l="0" t="0" r="r" b="b"/>
              <a:pathLst>
                <a:path w="812" h="264">
                  <a:moveTo>
                    <a:pt x="0" y="264"/>
                  </a:moveTo>
                  <a:lnTo>
                    <a:pt x="812" y="0"/>
                  </a:lnTo>
                </a:path>
              </a:pathLst>
            </a:custGeom>
            <a:noFill/>
            <a:ln w="28575" cap="flat" cmpd="sng">
              <a:solidFill>
                <a:srgbClr val="5B98D2"/>
              </a:solidFill>
              <a:prstDash val="solid"/>
              <a:round/>
              <a:headEnd type="none" w="med" len="med"/>
              <a:tailEnd type="none" w="med" len="med"/>
            </a:ln>
            <a:effectLst/>
          </p:spPr>
          <p:txBody>
            <a:bodyPr>
              <a:prstTxWarp prst="textNoShape">
                <a:avLst/>
              </a:prstTxWarp>
            </a:bodyPr>
            <a:lstStyle/>
            <a:p>
              <a:endParaRPr lang="en-US"/>
            </a:p>
          </p:txBody>
        </p:sp>
        <p:sp>
          <p:nvSpPr>
            <p:cNvPr id="190516" name="Freeform 52"/>
            <p:cNvSpPr>
              <a:spLocks/>
            </p:cNvSpPr>
            <p:nvPr/>
          </p:nvSpPr>
          <p:spPr bwMode="auto">
            <a:xfrm>
              <a:off x="1350" y="3809"/>
              <a:ext cx="143" cy="24"/>
            </a:xfrm>
            <a:custGeom>
              <a:avLst/>
              <a:gdLst/>
              <a:ahLst/>
              <a:cxnLst>
                <a:cxn ang="0">
                  <a:pos x="0" y="24"/>
                </a:cxn>
                <a:cxn ang="0">
                  <a:pos x="84" y="15"/>
                </a:cxn>
                <a:cxn ang="0">
                  <a:pos x="143" y="0"/>
                </a:cxn>
              </a:cxnLst>
              <a:rect l="0" t="0" r="r" b="b"/>
              <a:pathLst>
                <a:path w="143" h="24">
                  <a:moveTo>
                    <a:pt x="0" y="24"/>
                  </a:moveTo>
                  <a:cubicBezTo>
                    <a:pt x="14" y="23"/>
                    <a:pt x="60" y="19"/>
                    <a:pt x="84" y="15"/>
                  </a:cubicBezTo>
                  <a:cubicBezTo>
                    <a:pt x="108" y="11"/>
                    <a:pt x="131" y="3"/>
                    <a:pt x="143" y="0"/>
                  </a:cubicBezTo>
                </a:path>
              </a:pathLst>
            </a:custGeom>
            <a:noFill/>
            <a:ln w="28575" cap="flat" cmpd="sng">
              <a:solidFill>
                <a:srgbClr val="5B98D2"/>
              </a:solidFill>
              <a:prstDash val="solid"/>
              <a:round/>
              <a:headEnd/>
              <a:tailEnd/>
            </a:ln>
            <a:effectLst/>
          </p:spPr>
          <p:txBody>
            <a:bodyPr>
              <a:prstTxWarp prst="textNoShape">
                <a:avLst/>
              </a:prstTxWarp>
            </a:bodyPr>
            <a:lstStyle/>
            <a:p>
              <a:endParaRPr lang="en-US"/>
            </a:p>
          </p:txBody>
        </p:sp>
        <p:sp>
          <p:nvSpPr>
            <p:cNvPr id="190517" name="Freeform 53"/>
            <p:cNvSpPr>
              <a:spLocks/>
            </p:cNvSpPr>
            <p:nvPr/>
          </p:nvSpPr>
          <p:spPr bwMode="auto">
            <a:xfrm rot="10800000">
              <a:off x="2306" y="3499"/>
              <a:ext cx="143" cy="24"/>
            </a:xfrm>
            <a:custGeom>
              <a:avLst/>
              <a:gdLst/>
              <a:ahLst/>
              <a:cxnLst>
                <a:cxn ang="0">
                  <a:pos x="0" y="24"/>
                </a:cxn>
                <a:cxn ang="0">
                  <a:pos x="84" y="15"/>
                </a:cxn>
                <a:cxn ang="0">
                  <a:pos x="143" y="0"/>
                </a:cxn>
              </a:cxnLst>
              <a:rect l="0" t="0" r="r" b="b"/>
              <a:pathLst>
                <a:path w="143" h="24">
                  <a:moveTo>
                    <a:pt x="0" y="24"/>
                  </a:moveTo>
                  <a:cubicBezTo>
                    <a:pt x="14" y="23"/>
                    <a:pt x="60" y="19"/>
                    <a:pt x="84" y="15"/>
                  </a:cubicBezTo>
                  <a:cubicBezTo>
                    <a:pt x="108" y="11"/>
                    <a:pt x="131" y="3"/>
                    <a:pt x="143" y="0"/>
                  </a:cubicBezTo>
                </a:path>
              </a:pathLst>
            </a:custGeom>
            <a:noFill/>
            <a:ln w="28575" cap="flat" cmpd="sng">
              <a:solidFill>
                <a:srgbClr val="5B98D2"/>
              </a:solidFill>
              <a:prstDash val="solid"/>
              <a:round/>
              <a:headEnd/>
              <a:tailEnd/>
            </a:ln>
            <a:effectLst/>
          </p:spPr>
          <p:txBody>
            <a:bodyPr>
              <a:prstTxWarp prst="textNoShape">
                <a:avLst/>
              </a:prstTxWarp>
            </a:bodyPr>
            <a:lstStyle/>
            <a:p>
              <a:endParaRPr lang="en-US"/>
            </a:p>
          </p:txBody>
        </p:sp>
      </p:grpSp>
      <p:pic>
        <p:nvPicPr>
          <p:cNvPr id="190524" name="Picture 60" descr="txp_fig"/>
          <p:cNvPicPr>
            <a:picLocks noChangeAspect="1" noChangeArrowheads="1"/>
          </p:cNvPicPr>
          <p:nvPr>
            <p:custDataLst>
              <p:tags r:id="rId1"/>
            </p:custDataLst>
          </p:nvPr>
        </p:nvPicPr>
        <p:blipFill>
          <a:blip r:embed="rId6"/>
          <a:srcRect/>
          <a:stretch>
            <a:fillRect/>
          </a:stretch>
        </p:blipFill>
        <p:spPr bwMode="auto">
          <a:xfrm>
            <a:off x="1112838" y="6002338"/>
            <a:ext cx="152400" cy="152400"/>
          </a:xfrm>
          <a:prstGeom prst="rect">
            <a:avLst/>
          </a:prstGeom>
          <a:noFill/>
          <a:ln w="9525">
            <a:noFill/>
            <a:miter lim="800000"/>
            <a:headEnd/>
            <a:tailEnd/>
          </a:ln>
          <a:effectLst/>
        </p:spPr>
      </p:pic>
      <p:pic>
        <p:nvPicPr>
          <p:cNvPr id="190528" name="Picture 64" descr="txp_fig"/>
          <p:cNvPicPr>
            <a:picLocks noChangeAspect="1" noChangeArrowheads="1"/>
          </p:cNvPicPr>
          <p:nvPr>
            <p:custDataLst>
              <p:tags r:id="rId2"/>
            </p:custDataLst>
          </p:nvPr>
        </p:nvPicPr>
        <p:blipFill>
          <a:blip r:embed="rId7"/>
          <a:srcRect/>
          <a:stretch>
            <a:fillRect/>
          </a:stretch>
        </p:blipFill>
        <p:spPr bwMode="auto">
          <a:xfrm>
            <a:off x="1108075" y="1987550"/>
            <a:ext cx="244475" cy="228600"/>
          </a:xfrm>
          <a:prstGeom prst="rect">
            <a:avLst/>
          </a:prstGeom>
          <a:noFill/>
          <a:ln w="9525">
            <a:noFill/>
            <a:miter lim="800000"/>
            <a:headEnd/>
            <a:tailEnd/>
          </a:ln>
          <a:effectLst/>
        </p:spPr>
      </p:pic>
      <p:pic>
        <p:nvPicPr>
          <p:cNvPr id="190530" name="Picture 66" descr="txp_fig"/>
          <p:cNvPicPr>
            <a:picLocks noChangeAspect="1" noChangeArrowheads="1"/>
          </p:cNvPicPr>
          <p:nvPr>
            <p:custDataLst>
              <p:tags r:id="rId3"/>
            </p:custDataLst>
          </p:nvPr>
        </p:nvPicPr>
        <p:blipFill>
          <a:blip r:embed="rId8"/>
          <a:srcRect/>
          <a:stretch>
            <a:fillRect/>
          </a:stretch>
        </p:blipFill>
        <p:spPr bwMode="auto">
          <a:xfrm>
            <a:off x="1042988" y="4686300"/>
            <a:ext cx="244475" cy="214313"/>
          </a:xfrm>
          <a:prstGeom prst="rect">
            <a:avLst/>
          </a:prstGeom>
          <a:noFill/>
          <a:ln w="9525">
            <a:noFill/>
            <a:miter lim="800000"/>
            <a:headEnd/>
            <a:tailEnd/>
          </a:ln>
          <a:effectLst/>
        </p:spPr>
      </p:pic>
      <p:pic>
        <p:nvPicPr>
          <p:cNvPr id="190532" name="Picture 68" descr="txp_fig"/>
          <p:cNvPicPr>
            <a:picLocks noChangeAspect="1" noChangeArrowheads="1"/>
          </p:cNvPicPr>
          <p:nvPr>
            <p:custDataLst>
              <p:tags r:id="rId4"/>
            </p:custDataLst>
          </p:nvPr>
        </p:nvPicPr>
        <p:blipFill>
          <a:blip r:embed="rId9"/>
          <a:srcRect/>
          <a:stretch>
            <a:fillRect/>
          </a:stretch>
        </p:blipFill>
        <p:spPr bwMode="auto">
          <a:xfrm>
            <a:off x="1152525" y="3417888"/>
            <a:ext cx="168275" cy="214312"/>
          </a:xfrm>
          <a:prstGeom prst="rect">
            <a:avLst/>
          </a:prstGeom>
          <a:noFill/>
          <a:ln w="9525">
            <a:noFill/>
            <a:miter lim="800000"/>
            <a:headEnd/>
            <a:tailEnd/>
          </a:ln>
          <a:effectLst/>
        </p:spPr>
      </p:pic>
      <p:sp>
        <p:nvSpPr>
          <p:cNvPr id="190535" name="Rectangle 71"/>
          <p:cNvSpPr>
            <a:spLocks noChangeArrowheads="1"/>
          </p:cNvSpPr>
          <p:nvPr/>
        </p:nvSpPr>
        <p:spPr bwMode="auto">
          <a:xfrm>
            <a:off x="3730625" y="165100"/>
            <a:ext cx="2132013" cy="457200"/>
          </a:xfrm>
          <a:prstGeom prst="rect">
            <a:avLst/>
          </a:prstGeom>
          <a:noFill/>
          <a:ln w="9525">
            <a:noFill/>
            <a:miter lim="800000"/>
            <a:headEnd/>
            <a:tailEnd/>
          </a:ln>
          <a:effectLst/>
        </p:spPr>
        <p:txBody>
          <a:bodyPr wrap="none">
            <a:prstTxWarp prst="textNoShape">
              <a:avLst/>
            </a:prstTxWarp>
            <a:spAutoFit/>
          </a:bodyPr>
          <a:lstStyle/>
          <a:p>
            <a:r>
              <a:rPr lang="en-US" i="1" u="sng"/>
              <a:t>Air Capacitors</a:t>
            </a:r>
          </a:p>
        </p:txBody>
      </p:sp>
      <p:sp>
        <p:nvSpPr>
          <p:cNvPr id="190541" name="Rectangle 77"/>
          <p:cNvSpPr>
            <a:spLocks noChangeArrowheads="1"/>
          </p:cNvSpPr>
          <p:nvPr/>
        </p:nvSpPr>
        <p:spPr bwMode="auto">
          <a:xfrm>
            <a:off x="3660775" y="849313"/>
            <a:ext cx="228600" cy="1593850"/>
          </a:xfrm>
          <a:prstGeom prst="rect">
            <a:avLst/>
          </a:prstGeom>
          <a:solidFill>
            <a:schemeClr val="bg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90542" name="Line 78"/>
          <p:cNvSpPr>
            <a:spLocks noChangeShapeType="1"/>
          </p:cNvSpPr>
          <p:nvPr/>
        </p:nvSpPr>
        <p:spPr bwMode="auto">
          <a:xfrm flipV="1">
            <a:off x="3698875" y="966788"/>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0543" name="Line 79"/>
          <p:cNvSpPr>
            <a:spLocks noChangeShapeType="1"/>
          </p:cNvSpPr>
          <p:nvPr/>
        </p:nvSpPr>
        <p:spPr bwMode="auto">
          <a:xfrm flipV="1">
            <a:off x="3698875" y="1195388"/>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0544" name="Line 80"/>
          <p:cNvSpPr>
            <a:spLocks noChangeShapeType="1"/>
          </p:cNvSpPr>
          <p:nvPr/>
        </p:nvSpPr>
        <p:spPr bwMode="auto">
          <a:xfrm flipV="1">
            <a:off x="3698875" y="1422400"/>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0545" name="Line 81"/>
          <p:cNvSpPr>
            <a:spLocks noChangeShapeType="1"/>
          </p:cNvSpPr>
          <p:nvPr/>
        </p:nvSpPr>
        <p:spPr bwMode="auto">
          <a:xfrm flipV="1">
            <a:off x="3698875" y="1649413"/>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0546" name="Line 82"/>
          <p:cNvSpPr>
            <a:spLocks noChangeShapeType="1"/>
          </p:cNvSpPr>
          <p:nvPr/>
        </p:nvSpPr>
        <p:spPr bwMode="auto">
          <a:xfrm flipV="1">
            <a:off x="3698875" y="1878013"/>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0547" name="Line 83"/>
          <p:cNvSpPr>
            <a:spLocks noChangeShapeType="1"/>
          </p:cNvSpPr>
          <p:nvPr/>
        </p:nvSpPr>
        <p:spPr bwMode="auto">
          <a:xfrm flipV="1">
            <a:off x="3698875" y="2105025"/>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0548" name="Line 84"/>
          <p:cNvSpPr>
            <a:spLocks noChangeShapeType="1"/>
          </p:cNvSpPr>
          <p:nvPr/>
        </p:nvSpPr>
        <p:spPr bwMode="auto">
          <a:xfrm flipV="1">
            <a:off x="3698875" y="2333625"/>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0549" name="Line 85"/>
          <p:cNvSpPr>
            <a:spLocks noChangeShapeType="1"/>
          </p:cNvSpPr>
          <p:nvPr/>
        </p:nvSpPr>
        <p:spPr bwMode="auto">
          <a:xfrm rot="16200000" flipV="1">
            <a:off x="3697288" y="969963"/>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0550" name="Line 86"/>
          <p:cNvSpPr>
            <a:spLocks noChangeShapeType="1"/>
          </p:cNvSpPr>
          <p:nvPr/>
        </p:nvSpPr>
        <p:spPr bwMode="auto">
          <a:xfrm rot="16200000" flipV="1">
            <a:off x="3697288" y="1198563"/>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0551" name="Line 87"/>
          <p:cNvSpPr>
            <a:spLocks noChangeShapeType="1"/>
          </p:cNvSpPr>
          <p:nvPr/>
        </p:nvSpPr>
        <p:spPr bwMode="auto">
          <a:xfrm rot="16200000" flipV="1">
            <a:off x="3697288" y="1425575"/>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0552" name="Line 88"/>
          <p:cNvSpPr>
            <a:spLocks noChangeShapeType="1"/>
          </p:cNvSpPr>
          <p:nvPr/>
        </p:nvSpPr>
        <p:spPr bwMode="auto">
          <a:xfrm rot="16200000" flipV="1">
            <a:off x="3697288" y="1652588"/>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0553" name="Line 89"/>
          <p:cNvSpPr>
            <a:spLocks noChangeShapeType="1"/>
          </p:cNvSpPr>
          <p:nvPr/>
        </p:nvSpPr>
        <p:spPr bwMode="auto">
          <a:xfrm rot="16200000" flipV="1">
            <a:off x="3697288" y="1881188"/>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0554" name="Line 90"/>
          <p:cNvSpPr>
            <a:spLocks noChangeShapeType="1"/>
          </p:cNvSpPr>
          <p:nvPr/>
        </p:nvSpPr>
        <p:spPr bwMode="auto">
          <a:xfrm rot="16200000" flipV="1">
            <a:off x="3697288" y="2108200"/>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0555" name="Line 91"/>
          <p:cNvSpPr>
            <a:spLocks noChangeShapeType="1"/>
          </p:cNvSpPr>
          <p:nvPr/>
        </p:nvSpPr>
        <p:spPr bwMode="auto">
          <a:xfrm rot="16200000" flipV="1">
            <a:off x="3697288" y="2336800"/>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0556" name="Line 92"/>
          <p:cNvSpPr>
            <a:spLocks noChangeShapeType="1"/>
          </p:cNvSpPr>
          <p:nvPr/>
        </p:nvSpPr>
        <p:spPr bwMode="auto">
          <a:xfrm flipV="1">
            <a:off x="2178050" y="968375"/>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0557" name="Line 93"/>
          <p:cNvSpPr>
            <a:spLocks noChangeShapeType="1"/>
          </p:cNvSpPr>
          <p:nvPr/>
        </p:nvSpPr>
        <p:spPr bwMode="auto">
          <a:xfrm flipV="1">
            <a:off x="2178050" y="1196975"/>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0558" name="Line 94"/>
          <p:cNvSpPr>
            <a:spLocks noChangeShapeType="1"/>
          </p:cNvSpPr>
          <p:nvPr/>
        </p:nvSpPr>
        <p:spPr bwMode="auto">
          <a:xfrm flipV="1">
            <a:off x="2178050" y="1423988"/>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0559" name="Line 95"/>
          <p:cNvSpPr>
            <a:spLocks noChangeShapeType="1"/>
          </p:cNvSpPr>
          <p:nvPr/>
        </p:nvSpPr>
        <p:spPr bwMode="auto">
          <a:xfrm flipV="1">
            <a:off x="2178050" y="1651000"/>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0560" name="Line 96"/>
          <p:cNvSpPr>
            <a:spLocks noChangeShapeType="1"/>
          </p:cNvSpPr>
          <p:nvPr/>
        </p:nvSpPr>
        <p:spPr bwMode="auto">
          <a:xfrm flipV="1">
            <a:off x="2178050" y="1879600"/>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0561" name="Line 97"/>
          <p:cNvSpPr>
            <a:spLocks noChangeShapeType="1"/>
          </p:cNvSpPr>
          <p:nvPr/>
        </p:nvSpPr>
        <p:spPr bwMode="auto">
          <a:xfrm flipV="1">
            <a:off x="2178050" y="2106613"/>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0562" name="Line 98"/>
          <p:cNvSpPr>
            <a:spLocks noChangeShapeType="1"/>
          </p:cNvSpPr>
          <p:nvPr/>
        </p:nvSpPr>
        <p:spPr bwMode="auto">
          <a:xfrm flipV="1">
            <a:off x="2178050" y="2335213"/>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75" name="Rectangle 54"/>
          <p:cNvSpPr>
            <a:spLocks noChangeArrowheads="1"/>
          </p:cNvSpPr>
          <p:nvPr/>
        </p:nvSpPr>
        <p:spPr bwMode="auto">
          <a:xfrm>
            <a:off x="2674938" y="849313"/>
            <a:ext cx="682625" cy="1593850"/>
          </a:xfrm>
          <a:prstGeom prst="rect">
            <a:avLst/>
          </a:prstGeom>
          <a:solidFill>
            <a:schemeClr val="hlink"/>
          </a:solidFill>
          <a:ln w="9525">
            <a:solidFill>
              <a:schemeClr val="tx1"/>
            </a:solidFill>
            <a:miter lim="800000"/>
            <a:headEnd/>
            <a:tailEnd/>
          </a:ln>
          <a:effectLst/>
        </p:spPr>
        <p:txBody>
          <a:bodyPr wrap="none" anchor="ctr">
            <a:prstTxWarp prst="textNoShape">
              <a:avLst/>
            </a:prstTxWarp>
          </a:bodyPr>
          <a:lstStyle/>
          <a:p>
            <a:endParaRPr lang="en-US"/>
          </a:p>
        </p:txBody>
      </p:sp>
      <p:sp>
        <p:nvSpPr>
          <p:cNvPr id="76" name="Rectangle 75"/>
          <p:cNvSpPr/>
          <p:nvPr/>
        </p:nvSpPr>
        <p:spPr bwMode="auto">
          <a:xfrm>
            <a:off x="2598730" y="772675"/>
            <a:ext cx="834845" cy="174558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rebuchet MS" pitchFamily="-65" charset="0"/>
            </a:endParaRPr>
          </a:p>
        </p:txBody>
      </p:sp>
      <p:cxnSp>
        <p:nvCxnSpPr>
          <p:cNvPr id="5" name="Straight Connector 4"/>
          <p:cNvCxnSpPr/>
          <p:nvPr/>
        </p:nvCxnSpPr>
        <p:spPr bwMode="auto">
          <a:xfrm>
            <a:off x="1839780" y="4795110"/>
            <a:ext cx="303580" cy="0"/>
          </a:xfrm>
          <a:prstGeom prst="line">
            <a:avLst/>
          </a:prstGeom>
          <a:solidFill>
            <a:schemeClr val="accent1"/>
          </a:solidFill>
          <a:ln w="31750" cap="flat" cmpd="sng" algn="ctr">
            <a:solidFill>
              <a:srgbClr val="5B98D2"/>
            </a:solidFill>
            <a:prstDash val="solid"/>
            <a:round/>
            <a:headEnd type="none" w="med" len="med"/>
            <a:tailEnd type="none" w="med" len="med"/>
          </a:ln>
          <a:effectLst/>
        </p:spPr>
      </p:cxnSp>
      <p:cxnSp>
        <p:nvCxnSpPr>
          <p:cNvPr id="7" name="Straight Connector 6"/>
          <p:cNvCxnSpPr/>
          <p:nvPr/>
        </p:nvCxnSpPr>
        <p:spPr bwMode="auto">
          <a:xfrm>
            <a:off x="2143360" y="4795110"/>
            <a:ext cx="227685" cy="455370"/>
          </a:xfrm>
          <a:prstGeom prst="line">
            <a:avLst/>
          </a:prstGeom>
          <a:solidFill>
            <a:schemeClr val="accent1"/>
          </a:solidFill>
          <a:ln w="31750" cap="flat" cmpd="sng" algn="ctr">
            <a:solidFill>
              <a:srgbClr val="5B98D2"/>
            </a:solidFill>
            <a:prstDash val="solid"/>
            <a:round/>
            <a:headEnd type="none" w="med" len="med"/>
            <a:tailEnd type="none" w="med" len="med"/>
          </a:ln>
          <a:effectLst/>
        </p:spPr>
      </p:cxnSp>
      <p:cxnSp>
        <p:nvCxnSpPr>
          <p:cNvPr id="10" name="Straight Connector 9"/>
          <p:cNvCxnSpPr/>
          <p:nvPr/>
        </p:nvCxnSpPr>
        <p:spPr bwMode="auto">
          <a:xfrm>
            <a:off x="2371045" y="5250480"/>
            <a:ext cx="1290215" cy="0"/>
          </a:xfrm>
          <a:prstGeom prst="line">
            <a:avLst/>
          </a:prstGeom>
          <a:solidFill>
            <a:schemeClr val="accent1"/>
          </a:solidFill>
          <a:ln w="31750" cap="flat" cmpd="sng" algn="ctr">
            <a:solidFill>
              <a:srgbClr val="5B98D2"/>
            </a:solidFill>
            <a:prstDash val="solid"/>
            <a:round/>
            <a:headEnd type="none" w="med" len="med"/>
            <a:tailEnd type="none" w="med" len="med"/>
          </a:ln>
          <a:effectLst/>
        </p:spPr>
      </p:cxnSp>
      <p:cxnSp>
        <p:nvCxnSpPr>
          <p:cNvPr id="12" name="Straight Connector 11"/>
          <p:cNvCxnSpPr/>
          <p:nvPr/>
        </p:nvCxnSpPr>
        <p:spPr bwMode="auto">
          <a:xfrm flipV="1">
            <a:off x="3661260" y="4795111"/>
            <a:ext cx="227685" cy="455369"/>
          </a:xfrm>
          <a:prstGeom prst="line">
            <a:avLst/>
          </a:prstGeom>
          <a:solidFill>
            <a:schemeClr val="accent1"/>
          </a:solidFill>
          <a:ln w="31750" cap="flat" cmpd="sng" algn="ctr">
            <a:solidFill>
              <a:srgbClr val="5B98D2"/>
            </a:solidFill>
            <a:prstDash val="solid"/>
            <a:round/>
            <a:headEnd type="none" w="med" len="med"/>
            <a:tailEnd type="none" w="med" len="med"/>
          </a:ln>
          <a:effectLst/>
        </p:spPr>
      </p:cxnSp>
      <p:cxnSp>
        <p:nvCxnSpPr>
          <p:cNvPr id="14" name="Straight Connector 13"/>
          <p:cNvCxnSpPr/>
          <p:nvPr/>
        </p:nvCxnSpPr>
        <p:spPr bwMode="auto">
          <a:xfrm>
            <a:off x="3888945" y="4795110"/>
            <a:ext cx="379475" cy="0"/>
          </a:xfrm>
          <a:prstGeom prst="line">
            <a:avLst/>
          </a:prstGeom>
          <a:solidFill>
            <a:schemeClr val="accent1"/>
          </a:solidFill>
          <a:ln w="31750" cap="flat" cmpd="sng" algn="ctr">
            <a:solidFill>
              <a:srgbClr val="5B98D2"/>
            </a:solidFill>
            <a:prstDash val="solid"/>
            <a:round/>
            <a:headEnd type="none" w="med" len="med"/>
            <a:tailEnd type="none" w="med" len="med"/>
          </a:ln>
          <a:effectLst/>
        </p:spPr>
      </p:cxnSp>
      <p:pic>
        <p:nvPicPr>
          <p:cNvPr id="9" name="Picture 8"/>
          <p:cNvPicPr>
            <a:picLocks noChangeAspect="1"/>
          </p:cNvPicPr>
          <p:nvPr/>
        </p:nvPicPr>
        <p:blipFill>
          <a:blip r:embed="rId10"/>
          <a:stretch>
            <a:fillRect/>
          </a:stretch>
        </p:blipFill>
        <p:spPr>
          <a:xfrm>
            <a:off x="3964840" y="1076255"/>
            <a:ext cx="426720" cy="222250"/>
          </a:xfrm>
          <a:prstGeom prst="rect">
            <a:avLst/>
          </a:prstGeom>
        </p:spPr>
      </p:pic>
      <p:pic>
        <p:nvPicPr>
          <p:cNvPr id="11" name="Picture 10"/>
          <p:cNvPicPr>
            <a:picLocks noChangeAspect="1"/>
          </p:cNvPicPr>
          <p:nvPr/>
        </p:nvPicPr>
        <p:blipFill>
          <a:blip r:embed="rId11"/>
          <a:stretch>
            <a:fillRect/>
          </a:stretch>
        </p:blipFill>
        <p:spPr>
          <a:xfrm>
            <a:off x="1687990" y="1076255"/>
            <a:ext cx="417830" cy="142240"/>
          </a:xfrm>
          <a:prstGeom prst="rect">
            <a:avLst/>
          </a:prstGeom>
        </p:spPr>
      </p:pic>
      <p:cxnSp>
        <p:nvCxnSpPr>
          <p:cNvPr id="15" name="Straight Arrow Connector 14"/>
          <p:cNvCxnSpPr/>
          <p:nvPr/>
        </p:nvCxnSpPr>
        <p:spPr bwMode="auto">
          <a:xfrm>
            <a:off x="2371045" y="2518260"/>
            <a:ext cx="1290215" cy="0"/>
          </a:xfrm>
          <a:prstGeom prst="straightConnector1">
            <a:avLst/>
          </a:prstGeom>
          <a:solidFill>
            <a:schemeClr val="accent1"/>
          </a:solidFill>
          <a:ln w="9525" cap="flat" cmpd="sng" algn="ctr">
            <a:solidFill>
              <a:schemeClr val="tx1"/>
            </a:solidFill>
            <a:prstDash val="solid"/>
            <a:round/>
            <a:headEnd type="triangle"/>
            <a:tailEnd type="triangle"/>
          </a:ln>
          <a:effectLst/>
        </p:spPr>
      </p:cxnSp>
      <p:pic>
        <p:nvPicPr>
          <p:cNvPr id="77" name="Picture 76"/>
          <p:cNvPicPr>
            <a:picLocks noChangeAspect="1"/>
          </p:cNvPicPr>
          <p:nvPr/>
        </p:nvPicPr>
        <p:blipFill>
          <a:blip r:embed="rId12"/>
          <a:stretch>
            <a:fillRect/>
          </a:stretch>
        </p:blipFill>
        <p:spPr>
          <a:xfrm>
            <a:off x="5406845" y="4491530"/>
            <a:ext cx="3022600" cy="737870"/>
          </a:xfrm>
          <a:prstGeom prst="rect">
            <a:avLst/>
          </a:prstGeom>
        </p:spPr>
      </p:pic>
      <p:pic>
        <p:nvPicPr>
          <p:cNvPr id="78" name="Picture 77"/>
          <p:cNvPicPr>
            <a:picLocks noChangeAspect="1"/>
          </p:cNvPicPr>
          <p:nvPr/>
        </p:nvPicPr>
        <p:blipFill>
          <a:blip r:embed="rId13"/>
          <a:stretch>
            <a:fillRect/>
          </a:stretch>
        </p:blipFill>
        <p:spPr>
          <a:xfrm>
            <a:off x="5938110" y="5629955"/>
            <a:ext cx="2089150" cy="711200"/>
          </a:xfrm>
          <a:prstGeom prst="rect">
            <a:avLst/>
          </a:prstGeom>
        </p:spPr>
      </p:pic>
      <p:pic>
        <p:nvPicPr>
          <p:cNvPr id="79" name="Picture 78"/>
          <p:cNvPicPr>
            <a:picLocks noChangeAspect="1"/>
          </p:cNvPicPr>
          <p:nvPr/>
        </p:nvPicPr>
        <p:blipFill>
          <a:blip r:embed="rId14"/>
          <a:stretch>
            <a:fillRect/>
          </a:stretch>
        </p:blipFill>
        <p:spPr>
          <a:xfrm>
            <a:off x="6317585" y="848570"/>
            <a:ext cx="986790" cy="293370"/>
          </a:xfrm>
          <a:prstGeom prst="rect">
            <a:avLst/>
          </a:prstGeom>
        </p:spPr>
      </p:pic>
      <p:pic>
        <p:nvPicPr>
          <p:cNvPr id="80" name="Picture 79"/>
          <p:cNvPicPr>
            <a:picLocks noChangeAspect="1"/>
          </p:cNvPicPr>
          <p:nvPr/>
        </p:nvPicPr>
        <p:blipFill>
          <a:blip r:embed="rId15"/>
          <a:stretch>
            <a:fillRect/>
          </a:stretch>
        </p:blipFill>
        <p:spPr>
          <a:xfrm>
            <a:off x="5938110" y="1531625"/>
            <a:ext cx="1591310" cy="675640"/>
          </a:xfrm>
          <a:prstGeom prst="rect">
            <a:avLst/>
          </a:prstGeom>
        </p:spPr>
      </p:pic>
      <p:pic>
        <p:nvPicPr>
          <p:cNvPr id="81" name="Picture 80"/>
          <p:cNvPicPr>
            <a:picLocks noChangeAspect="1"/>
          </p:cNvPicPr>
          <p:nvPr/>
        </p:nvPicPr>
        <p:blipFill>
          <a:blip r:embed="rId16"/>
          <a:stretch>
            <a:fillRect/>
          </a:stretch>
        </p:blipFill>
        <p:spPr>
          <a:xfrm>
            <a:off x="6393480" y="2518260"/>
            <a:ext cx="986635" cy="6311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0518"/>
                                        </p:tgtEl>
                                        <p:attrNameLst>
                                          <p:attrName>style.visibility</p:attrName>
                                        </p:attrNameLst>
                                      </p:cBhvr>
                                      <p:to>
                                        <p:strVal val="visible"/>
                                      </p:to>
                                    </p:set>
                                    <p:animEffect transition="in" filter="wipe(left)">
                                      <p:cBhvr>
                                        <p:cTn id="7" dur="500"/>
                                        <p:tgtEl>
                                          <p:spTgt spid="1905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5"/>
                                        </p:tgtEl>
                                        <p:attrNameLst>
                                          <p:attrName>style.visibility</p:attrName>
                                        </p:attrNameLst>
                                      </p:cBhvr>
                                      <p:to>
                                        <p:strVal val="visible"/>
                                      </p:to>
                                    </p:set>
                                    <p:anim calcmode="lin" valueType="num">
                                      <p:cBhvr additive="base">
                                        <p:cTn id="12" dur="500" fill="hold"/>
                                        <p:tgtEl>
                                          <p:spTgt spid="75"/>
                                        </p:tgtEl>
                                        <p:attrNameLst>
                                          <p:attrName>ppt_x</p:attrName>
                                        </p:attrNameLst>
                                      </p:cBhvr>
                                      <p:tavLst>
                                        <p:tav tm="0">
                                          <p:val>
                                            <p:strVal val="#ppt_x"/>
                                          </p:val>
                                        </p:tav>
                                        <p:tav tm="100000">
                                          <p:val>
                                            <p:strVal val="#ppt_x"/>
                                          </p:val>
                                        </p:tav>
                                      </p:tavLst>
                                    </p:anim>
                                    <p:anim calcmode="lin" valueType="num">
                                      <p:cBhvr additive="base">
                                        <p:cTn id="13" dur="500" fill="hold"/>
                                        <p:tgtEl>
                                          <p:spTgt spid="75"/>
                                        </p:tgtEl>
                                        <p:attrNameLst>
                                          <p:attrName>ppt_y</p:attrName>
                                        </p:attrNameLst>
                                      </p:cBhvr>
                                      <p:tavLst>
                                        <p:tav tm="0">
                                          <p:val>
                                            <p:strVal val="1+#ppt_h/2"/>
                                          </p:val>
                                        </p:tav>
                                        <p:tav tm="100000">
                                          <p:val>
                                            <p:strVal val="#ppt_y"/>
                                          </p:val>
                                        </p:tav>
                                      </p:tavLst>
                                    </p:anim>
                                  </p:childTnLst>
                                </p:cTn>
                              </p:par>
                              <p:par>
                                <p:cTn id="14" presetID="1" presetClass="exit" presetSubtype="0" fill="hold" grpId="0" nodeType="withEffect">
                                  <p:stCondLst>
                                    <p:cond delay="0"/>
                                  </p:stCondLst>
                                  <p:childTnLst>
                                    <p:set>
                                      <p:cBhvr>
                                        <p:cTn id="15" dur="1" fill="hold">
                                          <p:stCondLst>
                                            <p:cond delay="0"/>
                                          </p:stCondLst>
                                        </p:cTn>
                                        <p:tgtEl>
                                          <p:spTgt spid="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6" name="Straight Connector 145"/>
          <p:cNvCxnSpPr/>
          <p:nvPr/>
        </p:nvCxnSpPr>
        <p:spPr bwMode="auto">
          <a:xfrm>
            <a:off x="1839780" y="4795110"/>
            <a:ext cx="303580" cy="0"/>
          </a:xfrm>
          <a:prstGeom prst="line">
            <a:avLst/>
          </a:prstGeom>
          <a:solidFill>
            <a:schemeClr val="accent1"/>
          </a:solidFill>
          <a:ln w="31750" cap="flat" cmpd="sng" algn="ctr">
            <a:solidFill>
              <a:srgbClr val="5B98D2"/>
            </a:solidFill>
            <a:prstDash val="solid"/>
            <a:round/>
            <a:headEnd type="none" w="med" len="med"/>
            <a:tailEnd type="none" w="med" len="med"/>
          </a:ln>
          <a:effectLst/>
        </p:spPr>
      </p:cxnSp>
      <p:cxnSp>
        <p:nvCxnSpPr>
          <p:cNvPr id="147" name="Straight Connector 146"/>
          <p:cNvCxnSpPr/>
          <p:nvPr/>
        </p:nvCxnSpPr>
        <p:spPr bwMode="auto">
          <a:xfrm>
            <a:off x="2143360" y="4795110"/>
            <a:ext cx="227685" cy="531265"/>
          </a:xfrm>
          <a:prstGeom prst="line">
            <a:avLst/>
          </a:prstGeom>
          <a:solidFill>
            <a:schemeClr val="accent1"/>
          </a:solidFill>
          <a:ln w="31750" cap="flat" cmpd="sng" algn="ctr">
            <a:solidFill>
              <a:srgbClr val="5B98D2"/>
            </a:solidFill>
            <a:prstDash val="solid"/>
            <a:round/>
            <a:headEnd type="none" w="med" len="med"/>
            <a:tailEnd type="none" w="med" len="med"/>
          </a:ln>
          <a:effectLst/>
        </p:spPr>
      </p:cxnSp>
      <p:cxnSp>
        <p:nvCxnSpPr>
          <p:cNvPr id="148" name="Straight Connector 147"/>
          <p:cNvCxnSpPr/>
          <p:nvPr/>
        </p:nvCxnSpPr>
        <p:spPr bwMode="auto">
          <a:xfrm flipV="1">
            <a:off x="2371045" y="5326375"/>
            <a:ext cx="1290215" cy="1"/>
          </a:xfrm>
          <a:prstGeom prst="line">
            <a:avLst/>
          </a:prstGeom>
          <a:solidFill>
            <a:schemeClr val="accent1"/>
          </a:solidFill>
          <a:ln w="31750" cap="flat" cmpd="sng" algn="ctr">
            <a:solidFill>
              <a:schemeClr val="tx1"/>
            </a:solidFill>
            <a:prstDash val="solid"/>
            <a:round/>
            <a:headEnd type="none" w="med" len="med"/>
            <a:tailEnd type="none" w="med" len="med"/>
          </a:ln>
          <a:effectLst/>
        </p:spPr>
      </p:cxnSp>
      <p:cxnSp>
        <p:nvCxnSpPr>
          <p:cNvPr id="149" name="Straight Connector 148"/>
          <p:cNvCxnSpPr/>
          <p:nvPr/>
        </p:nvCxnSpPr>
        <p:spPr bwMode="auto">
          <a:xfrm flipV="1">
            <a:off x="3661260" y="4795112"/>
            <a:ext cx="227685" cy="531264"/>
          </a:xfrm>
          <a:prstGeom prst="line">
            <a:avLst/>
          </a:prstGeom>
          <a:solidFill>
            <a:schemeClr val="accent1"/>
          </a:solidFill>
          <a:ln w="31750" cap="flat" cmpd="sng" algn="ctr">
            <a:solidFill>
              <a:srgbClr val="5B98D2"/>
            </a:solidFill>
            <a:prstDash val="solid"/>
            <a:round/>
            <a:headEnd type="none" w="med" len="med"/>
            <a:tailEnd type="none" w="med" len="med"/>
          </a:ln>
          <a:effectLst/>
        </p:spPr>
      </p:cxnSp>
      <p:cxnSp>
        <p:nvCxnSpPr>
          <p:cNvPr id="150" name="Straight Connector 149"/>
          <p:cNvCxnSpPr/>
          <p:nvPr/>
        </p:nvCxnSpPr>
        <p:spPr bwMode="auto">
          <a:xfrm>
            <a:off x="3888945" y="4795110"/>
            <a:ext cx="379475" cy="0"/>
          </a:xfrm>
          <a:prstGeom prst="line">
            <a:avLst/>
          </a:prstGeom>
          <a:solidFill>
            <a:schemeClr val="accent1"/>
          </a:solidFill>
          <a:ln w="31750" cap="flat" cmpd="sng" algn="ctr">
            <a:solidFill>
              <a:srgbClr val="5B98D2"/>
            </a:solidFill>
            <a:prstDash val="solid"/>
            <a:round/>
            <a:headEnd type="none" w="med" len="med"/>
            <a:tailEnd type="none" w="med" len="med"/>
          </a:ln>
          <a:effectLst/>
        </p:spPr>
      </p:cxnSp>
      <p:cxnSp>
        <p:nvCxnSpPr>
          <p:cNvPr id="10" name="Straight Connector 9"/>
          <p:cNvCxnSpPr>
            <a:stCxn id="198763" idx="0"/>
            <a:endCxn id="198762" idx="0"/>
          </p:cNvCxnSpPr>
          <p:nvPr/>
        </p:nvCxnSpPr>
        <p:spPr bwMode="auto">
          <a:xfrm flipV="1">
            <a:off x="2674938" y="4795838"/>
            <a:ext cx="228600" cy="530225"/>
          </a:xfrm>
          <a:prstGeom prst="line">
            <a:avLst/>
          </a:prstGeom>
          <a:solidFill>
            <a:schemeClr val="accent1"/>
          </a:solidFill>
          <a:ln w="31750" cap="flat" cmpd="sng" algn="ctr">
            <a:solidFill>
              <a:srgbClr val="5B98D2"/>
            </a:solidFill>
            <a:prstDash val="solid"/>
            <a:round/>
            <a:headEnd type="none" w="med" len="med"/>
            <a:tailEnd type="none" w="med" len="med"/>
          </a:ln>
          <a:effectLst/>
        </p:spPr>
      </p:cxnSp>
      <p:grpSp>
        <p:nvGrpSpPr>
          <p:cNvPr id="198785" name="Group 129"/>
          <p:cNvGrpSpPr>
            <a:grpSpLocks/>
          </p:cNvGrpSpPr>
          <p:nvPr/>
        </p:nvGrpSpPr>
        <p:grpSpPr bwMode="auto">
          <a:xfrm>
            <a:off x="1763713" y="5554663"/>
            <a:ext cx="2505075" cy="530225"/>
            <a:chOff x="1111" y="3499"/>
            <a:chExt cx="1578" cy="334"/>
          </a:xfrm>
        </p:grpSpPr>
        <p:sp>
          <p:nvSpPr>
            <p:cNvPr id="198786" name="Line 130"/>
            <p:cNvSpPr>
              <a:spLocks noChangeShapeType="1"/>
            </p:cNvSpPr>
            <p:nvPr/>
          </p:nvSpPr>
          <p:spPr bwMode="auto">
            <a:xfrm>
              <a:off x="1111" y="3833"/>
              <a:ext cx="239" cy="0"/>
            </a:xfrm>
            <a:prstGeom prst="line">
              <a:avLst/>
            </a:prstGeom>
            <a:noFill/>
            <a:ln w="28575">
              <a:solidFill>
                <a:schemeClr val="hlink"/>
              </a:solidFill>
              <a:round/>
              <a:headEnd/>
              <a:tailEnd/>
            </a:ln>
            <a:effectLst/>
          </p:spPr>
          <p:txBody>
            <a:bodyPr>
              <a:prstTxWarp prst="textNoShape">
                <a:avLst/>
              </a:prstTxWarp>
            </a:bodyPr>
            <a:lstStyle/>
            <a:p>
              <a:endParaRPr lang="en-US"/>
            </a:p>
          </p:txBody>
        </p:sp>
        <p:sp>
          <p:nvSpPr>
            <p:cNvPr id="198787" name="Line 131"/>
            <p:cNvSpPr>
              <a:spLocks noChangeShapeType="1"/>
            </p:cNvSpPr>
            <p:nvPr/>
          </p:nvSpPr>
          <p:spPr bwMode="auto">
            <a:xfrm>
              <a:off x="2450" y="3499"/>
              <a:ext cx="239" cy="0"/>
            </a:xfrm>
            <a:prstGeom prst="line">
              <a:avLst/>
            </a:prstGeom>
            <a:noFill/>
            <a:ln w="28575">
              <a:solidFill>
                <a:schemeClr val="tx1"/>
              </a:solidFill>
              <a:round/>
              <a:headEnd/>
              <a:tailEnd/>
            </a:ln>
            <a:effectLst/>
          </p:spPr>
          <p:txBody>
            <a:bodyPr>
              <a:prstTxWarp prst="textNoShape">
                <a:avLst/>
              </a:prstTxWarp>
            </a:bodyPr>
            <a:lstStyle/>
            <a:p>
              <a:endParaRPr lang="en-US"/>
            </a:p>
          </p:txBody>
        </p:sp>
        <p:sp>
          <p:nvSpPr>
            <p:cNvPr id="198788" name="Freeform 132"/>
            <p:cNvSpPr>
              <a:spLocks/>
            </p:cNvSpPr>
            <p:nvPr/>
          </p:nvSpPr>
          <p:spPr bwMode="auto">
            <a:xfrm>
              <a:off x="1494" y="3522"/>
              <a:ext cx="816" cy="288"/>
            </a:xfrm>
            <a:custGeom>
              <a:avLst/>
              <a:gdLst/>
              <a:ahLst/>
              <a:cxnLst>
                <a:cxn ang="0">
                  <a:pos x="0" y="264"/>
                </a:cxn>
                <a:cxn ang="0">
                  <a:pos x="812" y="0"/>
                </a:cxn>
              </a:cxnLst>
              <a:rect l="0" t="0" r="r" b="b"/>
              <a:pathLst>
                <a:path w="812" h="264">
                  <a:moveTo>
                    <a:pt x="0" y="264"/>
                  </a:moveTo>
                  <a:lnTo>
                    <a:pt x="812" y="0"/>
                  </a:lnTo>
                </a:path>
              </a:pathLst>
            </a:custGeom>
            <a:noFill/>
            <a:ln w="28575" cap="flat" cmpd="sng">
              <a:solidFill>
                <a:schemeClr val="tx1"/>
              </a:solidFill>
              <a:prstDash val="solid"/>
              <a:round/>
              <a:headEnd type="none" w="med" len="med"/>
              <a:tailEnd type="none" w="med" len="med"/>
            </a:ln>
            <a:effectLst/>
          </p:spPr>
          <p:txBody>
            <a:bodyPr>
              <a:prstTxWarp prst="textNoShape">
                <a:avLst/>
              </a:prstTxWarp>
            </a:bodyPr>
            <a:lstStyle/>
            <a:p>
              <a:endParaRPr lang="en-US"/>
            </a:p>
          </p:txBody>
        </p:sp>
        <p:sp>
          <p:nvSpPr>
            <p:cNvPr id="198789" name="Freeform 133"/>
            <p:cNvSpPr>
              <a:spLocks/>
            </p:cNvSpPr>
            <p:nvPr/>
          </p:nvSpPr>
          <p:spPr bwMode="auto">
            <a:xfrm>
              <a:off x="1350" y="3809"/>
              <a:ext cx="143" cy="24"/>
            </a:xfrm>
            <a:custGeom>
              <a:avLst/>
              <a:gdLst/>
              <a:ahLst/>
              <a:cxnLst>
                <a:cxn ang="0">
                  <a:pos x="0" y="24"/>
                </a:cxn>
                <a:cxn ang="0">
                  <a:pos x="84" y="15"/>
                </a:cxn>
                <a:cxn ang="0">
                  <a:pos x="143" y="0"/>
                </a:cxn>
              </a:cxnLst>
              <a:rect l="0" t="0" r="r" b="b"/>
              <a:pathLst>
                <a:path w="143" h="24">
                  <a:moveTo>
                    <a:pt x="0" y="24"/>
                  </a:moveTo>
                  <a:cubicBezTo>
                    <a:pt x="14" y="23"/>
                    <a:pt x="60" y="19"/>
                    <a:pt x="84" y="15"/>
                  </a:cubicBezTo>
                  <a:cubicBezTo>
                    <a:pt x="108" y="11"/>
                    <a:pt x="131" y="3"/>
                    <a:pt x="143" y="0"/>
                  </a:cubicBezTo>
                </a:path>
              </a:pathLst>
            </a:custGeom>
            <a:noFill/>
            <a:ln w="28575" cap="flat" cmpd="sng">
              <a:solidFill>
                <a:schemeClr val="hlink"/>
              </a:solidFill>
              <a:prstDash val="solid"/>
              <a:round/>
              <a:headEnd/>
              <a:tailEnd/>
            </a:ln>
            <a:effectLst/>
          </p:spPr>
          <p:txBody>
            <a:bodyPr>
              <a:prstTxWarp prst="textNoShape">
                <a:avLst/>
              </a:prstTxWarp>
            </a:bodyPr>
            <a:lstStyle/>
            <a:p>
              <a:endParaRPr lang="en-US"/>
            </a:p>
          </p:txBody>
        </p:sp>
        <p:sp>
          <p:nvSpPr>
            <p:cNvPr id="198790" name="Freeform 134"/>
            <p:cNvSpPr>
              <a:spLocks/>
            </p:cNvSpPr>
            <p:nvPr/>
          </p:nvSpPr>
          <p:spPr bwMode="auto">
            <a:xfrm rot="10800000">
              <a:off x="2306" y="3499"/>
              <a:ext cx="143" cy="24"/>
            </a:xfrm>
            <a:custGeom>
              <a:avLst/>
              <a:gdLst/>
              <a:ahLst/>
              <a:cxnLst>
                <a:cxn ang="0">
                  <a:pos x="0" y="24"/>
                </a:cxn>
                <a:cxn ang="0">
                  <a:pos x="84" y="15"/>
                </a:cxn>
                <a:cxn ang="0">
                  <a:pos x="143" y="0"/>
                </a:cxn>
              </a:cxnLst>
              <a:rect l="0" t="0" r="r" b="b"/>
              <a:pathLst>
                <a:path w="143" h="24">
                  <a:moveTo>
                    <a:pt x="0" y="24"/>
                  </a:moveTo>
                  <a:cubicBezTo>
                    <a:pt x="14" y="23"/>
                    <a:pt x="60" y="19"/>
                    <a:pt x="84" y="15"/>
                  </a:cubicBezTo>
                  <a:cubicBezTo>
                    <a:pt x="108" y="11"/>
                    <a:pt x="131" y="3"/>
                    <a:pt x="143" y="0"/>
                  </a:cubicBezTo>
                </a:path>
              </a:pathLst>
            </a:custGeom>
            <a:noFill/>
            <a:ln w="28575" cap="flat" cmpd="sng">
              <a:solidFill>
                <a:schemeClr val="tx1"/>
              </a:solidFill>
              <a:prstDash val="solid"/>
              <a:round/>
              <a:headEnd/>
              <a:tailEnd/>
            </a:ln>
            <a:effectLst/>
          </p:spPr>
          <p:txBody>
            <a:bodyPr>
              <a:prstTxWarp prst="textNoShape">
                <a:avLst/>
              </a:prstTxWarp>
            </a:bodyPr>
            <a:lstStyle/>
            <a:p>
              <a:endParaRPr lang="en-US"/>
            </a:p>
          </p:txBody>
        </p:sp>
      </p:grpSp>
      <p:sp>
        <p:nvSpPr>
          <p:cNvPr id="198658" name="Rectangle 2"/>
          <p:cNvSpPr>
            <a:spLocks noChangeArrowheads="1"/>
          </p:cNvSpPr>
          <p:nvPr/>
        </p:nvSpPr>
        <p:spPr bwMode="auto">
          <a:xfrm>
            <a:off x="2143125" y="849313"/>
            <a:ext cx="228600" cy="1593850"/>
          </a:xfrm>
          <a:prstGeom prst="rect">
            <a:avLst/>
          </a:prstGeom>
          <a:solidFill>
            <a:schemeClr val="bg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98659" name="Rectangle 3"/>
          <p:cNvSpPr>
            <a:spLocks noChangeArrowheads="1"/>
          </p:cNvSpPr>
          <p:nvPr/>
        </p:nvSpPr>
        <p:spPr bwMode="auto">
          <a:xfrm>
            <a:off x="3660775" y="849313"/>
            <a:ext cx="228600" cy="1593850"/>
          </a:xfrm>
          <a:prstGeom prst="rect">
            <a:avLst/>
          </a:prstGeom>
          <a:solidFill>
            <a:schemeClr val="bg1"/>
          </a:solidFill>
          <a:ln w="9525">
            <a:solidFill>
              <a:schemeClr val="tx1"/>
            </a:solidFill>
            <a:miter lim="800000"/>
            <a:headEnd/>
            <a:tailEnd/>
          </a:ln>
          <a:effectLst/>
        </p:spPr>
        <p:txBody>
          <a:bodyPr wrap="none" anchor="ctr">
            <a:prstTxWarp prst="textNoShape">
              <a:avLst/>
            </a:prstTxWarp>
          </a:bodyPr>
          <a:lstStyle/>
          <a:p>
            <a:endParaRPr lang="en-US"/>
          </a:p>
        </p:txBody>
      </p:sp>
      <p:grpSp>
        <p:nvGrpSpPr>
          <p:cNvPr id="198660" name="Group 4"/>
          <p:cNvGrpSpPr>
            <a:grpSpLocks/>
          </p:cNvGrpSpPr>
          <p:nvPr/>
        </p:nvGrpSpPr>
        <p:grpSpPr bwMode="auto">
          <a:xfrm>
            <a:off x="1384300" y="2746375"/>
            <a:ext cx="3490913" cy="3795713"/>
            <a:chOff x="872" y="1729"/>
            <a:chExt cx="2199" cy="2391"/>
          </a:xfrm>
        </p:grpSpPr>
        <p:grpSp>
          <p:nvGrpSpPr>
            <p:cNvPr id="198661" name="Group 5"/>
            <p:cNvGrpSpPr>
              <a:grpSpLocks/>
            </p:cNvGrpSpPr>
            <p:nvPr/>
          </p:nvGrpSpPr>
          <p:grpSpPr bwMode="auto">
            <a:xfrm>
              <a:off x="1350" y="1729"/>
              <a:ext cx="1100" cy="2391"/>
              <a:chOff x="1350" y="1586"/>
              <a:chExt cx="1100" cy="2152"/>
            </a:xfrm>
          </p:grpSpPr>
          <p:sp>
            <p:nvSpPr>
              <p:cNvPr id="198662" name="Line 6"/>
              <p:cNvSpPr>
                <a:spLocks noChangeShapeType="1"/>
              </p:cNvSpPr>
              <p:nvPr/>
            </p:nvSpPr>
            <p:spPr bwMode="auto">
              <a:xfrm>
                <a:off x="1350" y="1586"/>
                <a:ext cx="0" cy="2152"/>
              </a:xfrm>
              <a:prstGeom prst="line">
                <a:avLst/>
              </a:prstGeom>
              <a:noFill/>
              <a:ln w="9525">
                <a:solidFill>
                  <a:schemeClr val="tx1"/>
                </a:solidFill>
                <a:prstDash val="dash"/>
                <a:round/>
                <a:headEnd/>
                <a:tailEnd/>
              </a:ln>
              <a:effectLst/>
            </p:spPr>
            <p:txBody>
              <a:bodyPr>
                <a:prstTxWarp prst="textNoShape">
                  <a:avLst/>
                </a:prstTxWarp>
              </a:bodyPr>
              <a:lstStyle/>
              <a:p>
                <a:endParaRPr lang="en-US"/>
              </a:p>
            </p:txBody>
          </p:sp>
          <p:sp>
            <p:nvSpPr>
              <p:cNvPr id="198663" name="Line 7"/>
              <p:cNvSpPr>
                <a:spLocks noChangeShapeType="1"/>
              </p:cNvSpPr>
              <p:nvPr/>
            </p:nvSpPr>
            <p:spPr bwMode="auto">
              <a:xfrm>
                <a:off x="1494" y="1586"/>
                <a:ext cx="0" cy="2152"/>
              </a:xfrm>
              <a:prstGeom prst="line">
                <a:avLst/>
              </a:prstGeom>
              <a:noFill/>
              <a:ln w="9525">
                <a:solidFill>
                  <a:schemeClr val="tx1"/>
                </a:solidFill>
                <a:prstDash val="dash"/>
                <a:round/>
                <a:headEnd/>
                <a:tailEnd/>
              </a:ln>
              <a:effectLst/>
            </p:spPr>
            <p:txBody>
              <a:bodyPr>
                <a:prstTxWarp prst="textNoShape">
                  <a:avLst/>
                </a:prstTxWarp>
              </a:bodyPr>
              <a:lstStyle/>
              <a:p>
                <a:endParaRPr lang="en-US"/>
              </a:p>
            </p:txBody>
          </p:sp>
          <p:sp>
            <p:nvSpPr>
              <p:cNvPr id="198664" name="Line 8"/>
              <p:cNvSpPr>
                <a:spLocks noChangeShapeType="1"/>
              </p:cNvSpPr>
              <p:nvPr/>
            </p:nvSpPr>
            <p:spPr bwMode="auto">
              <a:xfrm>
                <a:off x="2306" y="1586"/>
                <a:ext cx="0" cy="2152"/>
              </a:xfrm>
              <a:prstGeom prst="line">
                <a:avLst/>
              </a:prstGeom>
              <a:noFill/>
              <a:ln w="9525">
                <a:solidFill>
                  <a:schemeClr val="tx1"/>
                </a:solidFill>
                <a:prstDash val="dash"/>
                <a:round/>
                <a:headEnd/>
                <a:tailEnd/>
              </a:ln>
              <a:effectLst/>
            </p:spPr>
            <p:txBody>
              <a:bodyPr>
                <a:prstTxWarp prst="textNoShape">
                  <a:avLst/>
                </a:prstTxWarp>
              </a:bodyPr>
              <a:lstStyle/>
              <a:p>
                <a:endParaRPr lang="en-US"/>
              </a:p>
            </p:txBody>
          </p:sp>
          <p:sp>
            <p:nvSpPr>
              <p:cNvPr id="198665" name="Line 9"/>
              <p:cNvSpPr>
                <a:spLocks noChangeShapeType="1"/>
              </p:cNvSpPr>
              <p:nvPr/>
            </p:nvSpPr>
            <p:spPr bwMode="auto">
              <a:xfrm>
                <a:off x="2450" y="1586"/>
                <a:ext cx="0" cy="2152"/>
              </a:xfrm>
              <a:prstGeom prst="line">
                <a:avLst/>
              </a:prstGeom>
              <a:noFill/>
              <a:ln w="9525">
                <a:solidFill>
                  <a:schemeClr val="tx1"/>
                </a:solidFill>
                <a:prstDash val="dash"/>
                <a:round/>
                <a:headEnd/>
                <a:tailEnd/>
              </a:ln>
              <a:effectLst/>
            </p:spPr>
            <p:txBody>
              <a:bodyPr>
                <a:prstTxWarp prst="textNoShape">
                  <a:avLst/>
                </a:prstTxWarp>
              </a:bodyPr>
              <a:lstStyle/>
              <a:p>
                <a:endParaRPr lang="en-US"/>
              </a:p>
            </p:txBody>
          </p:sp>
        </p:grpSp>
        <p:sp>
          <p:nvSpPr>
            <p:cNvPr id="198666" name="Line 10"/>
            <p:cNvSpPr>
              <a:spLocks noChangeShapeType="1"/>
            </p:cNvSpPr>
            <p:nvPr/>
          </p:nvSpPr>
          <p:spPr bwMode="auto">
            <a:xfrm>
              <a:off x="872" y="2207"/>
              <a:ext cx="2199"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98667" name="Line 11"/>
            <p:cNvSpPr>
              <a:spLocks noChangeShapeType="1"/>
            </p:cNvSpPr>
            <p:nvPr/>
          </p:nvSpPr>
          <p:spPr bwMode="auto">
            <a:xfrm>
              <a:off x="872" y="3020"/>
              <a:ext cx="2199"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98668" name="Line 12"/>
            <p:cNvSpPr>
              <a:spLocks noChangeShapeType="1"/>
            </p:cNvSpPr>
            <p:nvPr/>
          </p:nvSpPr>
          <p:spPr bwMode="auto">
            <a:xfrm>
              <a:off x="872" y="3833"/>
              <a:ext cx="2199" cy="0"/>
            </a:xfrm>
            <a:prstGeom prst="line">
              <a:avLst/>
            </a:prstGeom>
            <a:noFill/>
            <a:ln w="9525">
              <a:solidFill>
                <a:schemeClr val="tx1"/>
              </a:solidFill>
              <a:round/>
              <a:headEnd/>
              <a:tailEnd/>
            </a:ln>
            <a:effectLst/>
          </p:spPr>
          <p:txBody>
            <a:bodyPr>
              <a:prstTxWarp prst="textNoShape">
                <a:avLst/>
              </a:prstTxWarp>
            </a:bodyPr>
            <a:lstStyle/>
            <a:p>
              <a:endParaRPr lang="en-US"/>
            </a:p>
          </p:txBody>
        </p:sp>
      </p:grpSp>
      <p:sp>
        <p:nvSpPr>
          <p:cNvPr id="198671" name="Line 15"/>
          <p:cNvSpPr>
            <a:spLocks noChangeShapeType="1"/>
          </p:cNvSpPr>
          <p:nvPr/>
        </p:nvSpPr>
        <p:spPr bwMode="auto">
          <a:xfrm flipH="1">
            <a:off x="1763713" y="1608138"/>
            <a:ext cx="379412"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8672" name="Oval 16"/>
          <p:cNvSpPr>
            <a:spLocks noChangeArrowheads="1"/>
          </p:cNvSpPr>
          <p:nvPr/>
        </p:nvSpPr>
        <p:spPr bwMode="auto">
          <a:xfrm>
            <a:off x="1687513" y="1565275"/>
            <a:ext cx="76200" cy="76200"/>
          </a:xfrm>
          <a:prstGeom prst="ellipse">
            <a:avLst/>
          </a:prstGeom>
          <a:solidFill>
            <a:schemeClr val="tx1"/>
          </a:solidFill>
          <a:ln w="9525">
            <a:solidFill>
              <a:schemeClr val="tx1"/>
            </a:solidFill>
            <a:round/>
            <a:headEnd/>
            <a:tailEnd/>
          </a:ln>
          <a:effectLst/>
        </p:spPr>
        <p:txBody>
          <a:bodyPr wrap="none" anchor="ctr">
            <a:prstTxWarp prst="textNoShape">
              <a:avLst/>
            </a:prstTxWarp>
          </a:bodyPr>
          <a:lstStyle/>
          <a:p>
            <a:endParaRPr lang="en-US"/>
          </a:p>
        </p:txBody>
      </p:sp>
      <p:sp>
        <p:nvSpPr>
          <p:cNvPr id="198673" name="Oval 17"/>
          <p:cNvSpPr>
            <a:spLocks noChangeArrowheads="1"/>
          </p:cNvSpPr>
          <p:nvPr/>
        </p:nvSpPr>
        <p:spPr bwMode="auto">
          <a:xfrm>
            <a:off x="4252913" y="1573213"/>
            <a:ext cx="76200" cy="76200"/>
          </a:xfrm>
          <a:prstGeom prst="ellipse">
            <a:avLst/>
          </a:prstGeom>
          <a:solidFill>
            <a:schemeClr val="tx1"/>
          </a:solidFill>
          <a:ln w="9525">
            <a:solidFill>
              <a:schemeClr val="tx1"/>
            </a:solidFill>
            <a:round/>
            <a:headEnd/>
            <a:tailEnd/>
          </a:ln>
          <a:effectLst/>
        </p:spPr>
        <p:txBody>
          <a:bodyPr wrap="none" anchor="ctr">
            <a:prstTxWarp prst="textNoShape">
              <a:avLst/>
            </a:prstTxWarp>
          </a:bodyPr>
          <a:lstStyle/>
          <a:p>
            <a:endParaRPr lang="en-US"/>
          </a:p>
        </p:txBody>
      </p:sp>
      <p:sp>
        <p:nvSpPr>
          <p:cNvPr id="198674" name="Line 18"/>
          <p:cNvSpPr>
            <a:spLocks noChangeShapeType="1"/>
          </p:cNvSpPr>
          <p:nvPr/>
        </p:nvSpPr>
        <p:spPr bwMode="auto">
          <a:xfrm flipH="1">
            <a:off x="3889375" y="1608138"/>
            <a:ext cx="379413"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8675" name="Line 19"/>
          <p:cNvSpPr>
            <a:spLocks noChangeShapeType="1"/>
          </p:cNvSpPr>
          <p:nvPr/>
        </p:nvSpPr>
        <p:spPr bwMode="auto">
          <a:xfrm>
            <a:off x="1763713" y="3505200"/>
            <a:ext cx="379412" cy="0"/>
          </a:xfrm>
          <a:prstGeom prst="line">
            <a:avLst/>
          </a:prstGeom>
          <a:noFill/>
          <a:ln w="28575">
            <a:solidFill>
              <a:srgbClr val="5B98D2"/>
            </a:solidFill>
            <a:round/>
            <a:headEnd/>
            <a:tailEnd/>
          </a:ln>
          <a:effectLst/>
        </p:spPr>
        <p:txBody>
          <a:bodyPr>
            <a:prstTxWarp prst="textNoShape">
              <a:avLst/>
            </a:prstTxWarp>
          </a:bodyPr>
          <a:lstStyle/>
          <a:p>
            <a:endParaRPr lang="en-US"/>
          </a:p>
        </p:txBody>
      </p:sp>
      <p:sp>
        <p:nvSpPr>
          <p:cNvPr id="198676" name="Line 20"/>
          <p:cNvSpPr>
            <a:spLocks noChangeShapeType="1"/>
          </p:cNvSpPr>
          <p:nvPr/>
        </p:nvSpPr>
        <p:spPr bwMode="auto">
          <a:xfrm>
            <a:off x="2371725" y="3505200"/>
            <a:ext cx="303213" cy="0"/>
          </a:xfrm>
          <a:prstGeom prst="line">
            <a:avLst/>
          </a:prstGeom>
          <a:noFill/>
          <a:ln w="28575">
            <a:solidFill>
              <a:srgbClr val="5B98D2"/>
            </a:solidFill>
            <a:round/>
            <a:headEnd/>
            <a:tailEnd/>
          </a:ln>
          <a:effectLst/>
        </p:spPr>
        <p:txBody>
          <a:bodyPr>
            <a:prstTxWarp prst="textNoShape">
              <a:avLst/>
            </a:prstTxWarp>
          </a:bodyPr>
          <a:lstStyle/>
          <a:p>
            <a:endParaRPr lang="en-US"/>
          </a:p>
        </p:txBody>
      </p:sp>
      <p:sp>
        <p:nvSpPr>
          <p:cNvPr id="198677" name="Line 21"/>
          <p:cNvSpPr>
            <a:spLocks noChangeShapeType="1"/>
          </p:cNvSpPr>
          <p:nvPr/>
        </p:nvSpPr>
        <p:spPr bwMode="auto">
          <a:xfrm>
            <a:off x="3889375" y="3505200"/>
            <a:ext cx="379413" cy="0"/>
          </a:xfrm>
          <a:prstGeom prst="line">
            <a:avLst/>
          </a:prstGeom>
          <a:noFill/>
          <a:ln w="28575">
            <a:solidFill>
              <a:srgbClr val="5B98D2"/>
            </a:solidFill>
            <a:round/>
            <a:headEnd/>
            <a:tailEnd/>
          </a:ln>
          <a:effectLst/>
        </p:spPr>
        <p:txBody>
          <a:bodyPr>
            <a:prstTxWarp prst="textNoShape">
              <a:avLst/>
            </a:prstTxWarp>
          </a:bodyPr>
          <a:lstStyle/>
          <a:p>
            <a:endParaRPr lang="en-US"/>
          </a:p>
        </p:txBody>
      </p:sp>
      <p:sp>
        <p:nvSpPr>
          <p:cNvPr id="198678" name="Line 22"/>
          <p:cNvSpPr>
            <a:spLocks noChangeShapeType="1"/>
          </p:cNvSpPr>
          <p:nvPr/>
        </p:nvSpPr>
        <p:spPr bwMode="auto">
          <a:xfrm>
            <a:off x="2143125" y="3960813"/>
            <a:ext cx="228600" cy="0"/>
          </a:xfrm>
          <a:prstGeom prst="line">
            <a:avLst/>
          </a:prstGeom>
          <a:noFill/>
          <a:ln w="28575">
            <a:solidFill>
              <a:srgbClr val="5B98D2"/>
            </a:solidFill>
            <a:round/>
            <a:headEnd/>
            <a:tailEnd/>
          </a:ln>
          <a:effectLst/>
        </p:spPr>
        <p:txBody>
          <a:bodyPr>
            <a:prstTxWarp prst="textNoShape">
              <a:avLst/>
            </a:prstTxWarp>
          </a:bodyPr>
          <a:lstStyle/>
          <a:p>
            <a:endParaRPr lang="en-US"/>
          </a:p>
        </p:txBody>
      </p:sp>
      <p:sp>
        <p:nvSpPr>
          <p:cNvPr id="198679" name="Line 23"/>
          <p:cNvSpPr>
            <a:spLocks noChangeShapeType="1"/>
          </p:cNvSpPr>
          <p:nvPr/>
        </p:nvSpPr>
        <p:spPr bwMode="auto">
          <a:xfrm flipV="1">
            <a:off x="2370138" y="3505200"/>
            <a:ext cx="1587" cy="455613"/>
          </a:xfrm>
          <a:prstGeom prst="line">
            <a:avLst/>
          </a:prstGeom>
          <a:noFill/>
          <a:ln w="28575">
            <a:solidFill>
              <a:srgbClr val="5B98D2"/>
            </a:solidFill>
            <a:round/>
            <a:headEnd/>
            <a:tailEnd/>
          </a:ln>
          <a:effectLst/>
        </p:spPr>
        <p:txBody>
          <a:bodyPr>
            <a:prstTxWarp prst="textNoShape">
              <a:avLst/>
            </a:prstTxWarp>
          </a:bodyPr>
          <a:lstStyle/>
          <a:p>
            <a:endParaRPr lang="en-US"/>
          </a:p>
        </p:txBody>
      </p:sp>
      <p:sp>
        <p:nvSpPr>
          <p:cNvPr id="198680" name="Line 24"/>
          <p:cNvSpPr>
            <a:spLocks noChangeShapeType="1"/>
          </p:cNvSpPr>
          <p:nvPr/>
        </p:nvSpPr>
        <p:spPr bwMode="auto">
          <a:xfrm flipV="1">
            <a:off x="2143125" y="3505200"/>
            <a:ext cx="1588" cy="455613"/>
          </a:xfrm>
          <a:prstGeom prst="line">
            <a:avLst/>
          </a:prstGeom>
          <a:noFill/>
          <a:ln w="28575">
            <a:solidFill>
              <a:srgbClr val="5B98D2"/>
            </a:solidFill>
            <a:round/>
            <a:headEnd/>
            <a:tailEnd/>
          </a:ln>
          <a:effectLst/>
        </p:spPr>
        <p:txBody>
          <a:bodyPr>
            <a:prstTxWarp prst="textNoShape">
              <a:avLst/>
            </a:prstTxWarp>
          </a:bodyPr>
          <a:lstStyle/>
          <a:p>
            <a:endParaRPr lang="en-US"/>
          </a:p>
        </p:txBody>
      </p:sp>
      <p:sp>
        <p:nvSpPr>
          <p:cNvPr id="198681" name="Line 25"/>
          <p:cNvSpPr>
            <a:spLocks noChangeShapeType="1"/>
          </p:cNvSpPr>
          <p:nvPr/>
        </p:nvSpPr>
        <p:spPr bwMode="auto">
          <a:xfrm flipV="1">
            <a:off x="3660775" y="3049588"/>
            <a:ext cx="1588" cy="455612"/>
          </a:xfrm>
          <a:prstGeom prst="line">
            <a:avLst/>
          </a:prstGeom>
          <a:noFill/>
          <a:ln w="28575">
            <a:solidFill>
              <a:srgbClr val="5B98D2"/>
            </a:solidFill>
            <a:round/>
            <a:headEnd/>
            <a:tailEnd/>
          </a:ln>
          <a:effectLst/>
        </p:spPr>
        <p:txBody>
          <a:bodyPr>
            <a:prstTxWarp prst="textNoShape">
              <a:avLst/>
            </a:prstTxWarp>
          </a:bodyPr>
          <a:lstStyle/>
          <a:p>
            <a:endParaRPr lang="en-US"/>
          </a:p>
        </p:txBody>
      </p:sp>
      <p:sp>
        <p:nvSpPr>
          <p:cNvPr id="198682" name="Line 26"/>
          <p:cNvSpPr>
            <a:spLocks noChangeShapeType="1"/>
          </p:cNvSpPr>
          <p:nvPr/>
        </p:nvSpPr>
        <p:spPr bwMode="auto">
          <a:xfrm flipV="1">
            <a:off x="3889375" y="3049588"/>
            <a:ext cx="1588" cy="455612"/>
          </a:xfrm>
          <a:prstGeom prst="line">
            <a:avLst/>
          </a:prstGeom>
          <a:noFill/>
          <a:ln w="28575">
            <a:solidFill>
              <a:srgbClr val="5B98D2"/>
            </a:solidFill>
            <a:round/>
            <a:headEnd/>
            <a:tailEnd/>
          </a:ln>
          <a:effectLst/>
        </p:spPr>
        <p:txBody>
          <a:bodyPr>
            <a:prstTxWarp prst="textNoShape">
              <a:avLst/>
            </a:prstTxWarp>
          </a:bodyPr>
          <a:lstStyle/>
          <a:p>
            <a:endParaRPr lang="en-US"/>
          </a:p>
        </p:txBody>
      </p:sp>
      <p:sp>
        <p:nvSpPr>
          <p:cNvPr id="198683" name="Line 27"/>
          <p:cNvSpPr>
            <a:spLocks noChangeShapeType="1"/>
          </p:cNvSpPr>
          <p:nvPr/>
        </p:nvSpPr>
        <p:spPr bwMode="auto">
          <a:xfrm>
            <a:off x="3660775" y="3049588"/>
            <a:ext cx="228600" cy="0"/>
          </a:xfrm>
          <a:prstGeom prst="line">
            <a:avLst/>
          </a:prstGeom>
          <a:noFill/>
          <a:ln w="28575">
            <a:solidFill>
              <a:srgbClr val="5B98D2"/>
            </a:solidFill>
            <a:round/>
            <a:headEnd/>
            <a:tailEnd/>
          </a:ln>
          <a:effectLst/>
        </p:spPr>
        <p:txBody>
          <a:bodyPr>
            <a:prstTxWarp prst="textNoShape">
              <a:avLst/>
            </a:prstTxWarp>
          </a:bodyPr>
          <a:lstStyle/>
          <a:p>
            <a:endParaRPr lang="en-US"/>
          </a:p>
        </p:txBody>
      </p:sp>
      <p:sp>
        <p:nvSpPr>
          <p:cNvPr id="198690" name="Line 34"/>
          <p:cNvSpPr>
            <a:spLocks noChangeShapeType="1"/>
          </p:cNvSpPr>
          <p:nvPr/>
        </p:nvSpPr>
        <p:spPr bwMode="auto">
          <a:xfrm>
            <a:off x="2371725" y="2517775"/>
            <a:ext cx="1289050" cy="0"/>
          </a:xfrm>
          <a:prstGeom prst="line">
            <a:avLst/>
          </a:prstGeom>
          <a:noFill/>
          <a:ln w="9525">
            <a:solidFill>
              <a:schemeClr val="tx1"/>
            </a:solidFill>
            <a:round/>
            <a:headEnd type="triangle" w="med" len="med"/>
            <a:tailEnd type="triangle" w="med" len="med"/>
          </a:ln>
          <a:effectLst/>
        </p:spPr>
        <p:txBody>
          <a:bodyPr>
            <a:prstTxWarp prst="textNoShape">
              <a:avLst/>
            </a:prstTxWarp>
          </a:bodyPr>
          <a:lstStyle/>
          <a:p>
            <a:endParaRPr lang="en-US"/>
          </a:p>
        </p:txBody>
      </p:sp>
      <p:sp>
        <p:nvSpPr>
          <p:cNvPr id="198692" name="Freeform 36"/>
          <p:cNvSpPr>
            <a:spLocks/>
          </p:cNvSpPr>
          <p:nvPr/>
        </p:nvSpPr>
        <p:spPr bwMode="auto">
          <a:xfrm>
            <a:off x="1377950" y="1911350"/>
            <a:ext cx="841375" cy="176213"/>
          </a:xfrm>
          <a:custGeom>
            <a:avLst/>
            <a:gdLst/>
            <a:ahLst/>
            <a:cxnLst>
              <a:cxn ang="0">
                <a:pos x="0" y="111"/>
              </a:cxn>
              <a:cxn ang="0">
                <a:pos x="291" y="2"/>
              </a:cxn>
              <a:cxn ang="0">
                <a:pos x="339" y="96"/>
              </a:cxn>
              <a:cxn ang="0">
                <a:pos x="530" y="0"/>
              </a:cxn>
            </a:cxnLst>
            <a:rect l="0" t="0" r="r" b="b"/>
            <a:pathLst>
              <a:path w="530" h="111">
                <a:moveTo>
                  <a:pt x="0" y="111"/>
                </a:moveTo>
                <a:cubicBezTo>
                  <a:pt x="48" y="93"/>
                  <a:pt x="235" y="4"/>
                  <a:pt x="291" y="2"/>
                </a:cubicBezTo>
                <a:cubicBezTo>
                  <a:pt x="347" y="0"/>
                  <a:pt x="299" y="96"/>
                  <a:pt x="339" y="96"/>
                </a:cubicBezTo>
                <a:cubicBezTo>
                  <a:pt x="379" y="96"/>
                  <a:pt x="450" y="52"/>
                  <a:pt x="530" y="0"/>
                </a:cubicBezTo>
              </a:path>
            </a:pathLst>
          </a:custGeom>
          <a:noFill/>
          <a:ln w="9525" cap="flat" cmpd="sng">
            <a:solidFill>
              <a:schemeClr val="tx1"/>
            </a:solidFill>
            <a:prstDash val="solid"/>
            <a:round/>
            <a:headEnd/>
            <a:tailEnd/>
          </a:ln>
          <a:effectLst/>
        </p:spPr>
        <p:txBody>
          <a:bodyPr>
            <a:prstTxWarp prst="textNoShape">
              <a:avLst/>
            </a:prstTxWarp>
          </a:bodyPr>
          <a:lstStyle/>
          <a:p>
            <a:endParaRPr lang="en-US"/>
          </a:p>
        </p:txBody>
      </p:sp>
      <p:pic>
        <p:nvPicPr>
          <p:cNvPr id="198701" name="Picture 45" descr="txp_fig"/>
          <p:cNvPicPr>
            <a:picLocks noChangeAspect="1" noChangeArrowheads="1"/>
          </p:cNvPicPr>
          <p:nvPr>
            <p:custDataLst>
              <p:tags r:id="rId1"/>
            </p:custDataLst>
          </p:nvPr>
        </p:nvPicPr>
        <p:blipFill>
          <a:blip r:embed="rId7"/>
          <a:srcRect/>
          <a:stretch>
            <a:fillRect/>
          </a:stretch>
        </p:blipFill>
        <p:spPr bwMode="auto">
          <a:xfrm>
            <a:off x="1112838" y="6002338"/>
            <a:ext cx="152400" cy="152400"/>
          </a:xfrm>
          <a:prstGeom prst="rect">
            <a:avLst/>
          </a:prstGeom>
          <a:noFill/>
          <a:ln w="9525">
            <a:noFill/>
            <a:miter lim="800000"/>
            <a:headEnd/>
            <a:tailEnd/>
          </a:ln>
          <a:effectLst/>
        </p:spPr>
      </p:pic>
      <p:pic>
        <p:nvPicPr>
          <p:cNvPr id="198704" name="Picture 48" descr="txp_fig"/>
          <p:cNvPicPr>
            <a:picLocks noChangeAspect="1" noChangeArrowheads="1"/>
          </p:cNvPicPr>
          <p:nvPr>
            <p:custDataLst>
              <p:tags r:id="rId2"/>
            </p:custDataLst>
          </p:nvPr>
        </p:nvPicPr>
        <p:blipFill>
          <a:blip r:embed="rId8"/>
          <a:srcRect/>
          <a:stretch>
            <a:fillRect/>
          </a:stretch>
        </p:blipFill>
        <p:spPr bwMode="auto">
          <a:xfrm>
            <a:off x="1108075" y="1987550"/>
            <a:ext cx="244475" cy="228600"/>
          </a:xfrm>
          <a:prstGeom prst="rect">
            <a:avLst/>
          </a:prstGeom>
          <a:noFill/>
          <a:ln w="9525">
            <a:noFill/>
            <a:miter lim="800000"/>
            <a:headEnd/>
            <a:tailEnd/>
          </a:ln>
          <a:effectLst/>
        </p:spPr>
      </p:pic>
      <p:pic>
        <p:nvPicPr>
          <p:cNvPr id="198705" name="Picture 49" descr="txp_fig"/>
          <p:cNvPicPr>
            <a:picLocks noChangeAspect="1" noChangeArrowheads="1"/>
          </p:cNvPicPr>
          <p:nvPr>
            <p:custDataLst>
              <p:tags r:id="rId3"/>
            </p:custDataLst>
          </p:nvPr>
        </p:nvPicPr>
        <p:blipFill>
          <a:blip r:embed="rId9"/>
          <a:srcRect/>
          <a:stretch>
            <a:fillRect/>
          </a:stretch>
        </p:blipFill>
        <p:spPr bwMode="auto">
          <a:xfrm>
            <a:off x="1042988" y="4686300"/>
            <a:ext cx="244475" cy="214313"/>
          </a:xfrm>
          <a:prstGeom prst="rect">
            <a:avLst/>
          </a:prstGeom>
          <a:noFill/>
          <a:ln w="9525">
            <a:noFill/>
            <a:miter lim="800000"/>
            <a:headEnd/>
            <a:tailEnd/>
          </a:ln>
          <a:effectLst/>
        </p:spPr>
      </p:pic>
      <p:pic>
        <p:nvPicPr>
          <p:cNvPr id="198706" name="Picture 50" descr="txp_fig"/>
          <p:cNvPicPr>
            <a:picLocks noChangeAspect="1" noChangeArrowheads="1"/>
          </p:cNvPicPr>
          <p:nvPr>
            <p:custDataLst>
              <p:tags r:id="rId4"/>
            </p:custDataLst>
          </p:nvPr>
        </p:nvPicPr>
        <p:blipFill>
          <a:blip r:embed="rId10"/>
          <a:srcRect/>
          <a:stretch>
            <a:fillRect/>
          </a:stretch>
        </p:blipFill>
        <p:spPr bwMode="auto">
          <a:xfrm>
            <a:off x="1152525" y="3417888"/>
            <a:ext cx="168275" cy="214312"/>
          </a:xfrm>
          <a:prstGeom prst="rect">
            <a:avLst/>
          </a:prstGeom>
          <a:noFill/>
          <a:ln w="9525">
            <a:noFill/>
            <a:miter lim="800000"/>
            <a:headEnd/>
            <a:tailEnd/>
          </a:ln>
          <a:effectLst/>
        </p:spPr>
      </p:pic>
      <p:sp>
        <p:nvSpPr>
          <p:cNvPr id="198708" name="Rectangle 52"/>
          <p:cNvSpPr>
            <a:spLocks noChangeArrowheads="1"/>
          </p:cNvSpPr>
          <p:nvPr/>
        </p:nvSpPr>
        <p:spPr bwMode="auto">
          <a:xfrm>
            <a:off x="1157288" y="214313"/>
            <a:ext cx="6442075" cy="396875"/>
          </a:xfrm>
          <a:prstGeom prst="rect">
            <a:avLst/>
          </a:prstGeom>
          <a:noFill/>
          <a:ln w="9525">
            <a:noFill/>
            <a:miter lim="800000"/>
            <a:headEnd/>
            <a:tailEnd/>
          </a:ln>
          <a:effectLst/>
        </p:spPr>
        <p:txBody>
          <a:bodyPr wrap="none">
            <a:prstTxWarp prst="textNoShape">
              <a:avLst/>
            </a:prstTxWarp>
            <a:spAutoFit/>
          </a:bodyPr>
          <a:lstStyle/>
          <a:p>
            <a:r>
              <a:rPr lang="en-US" sz="2000"/>
              <a:t>… let’s insert a metal sheet between capacitor plates  </a:t>
            </a:r>
          </a:p>
        </p:txBody>
      </p:sp>
      <p:sp>
        <p:nvSpPr>
          <p:cNvPr id="198709" name="Text Box 53"/>
          <p:cNvSpPr txBox="1">
            <a:spLocks noChangeArrowheads="1"/>
          </p:cNvSpPr>
          <p:nvPr/>
        </p:nvSpPr>
        <p:spPr bwMode="auto">
          <a:xfrm>
            <a:off x="2833688" y="2425700"/>
            <a:ext cx="336550" cy="457200"/>
          </a:xfrm>
          <a:prstGeom prst="rect">
            <a:avLst/>
          </a:prstGeom>
          <a:noFill/>
          <a:ln w="9525">
            <a:noFill/>
            <a:miter lim="800000"/>
            <a:headEnd/>
            <a:tailEnd/>
          </a:ln>
          <a:effectLst/>
        </p:spPr>
        <p:txBody>
          <a:bodyPr wrap="none">
            <a:prstTxWarp prst="textNoShape">
              <a:avLst/>
            </a:prstTxWarp>
            <a:spAutoFit/>
          </a:bodyPr>
          <a:lstStyle/>
          <a:p>
            <a:r>
              <a:rPr lang="en-US" i="1">
                <a:latin typeface="Times New Roman" pitchFamily="-65" charset="0"/>
              </a:rPr>
              <a:t>d</a:t>
            </a:r>
          </a:p>
        </p:txBody>
      </p:sp>
      <p:sp>
        <p:nvSpPr>
          <p:cNvPr id="198710" name="Rectangle 54"/>
          <p:cNvSpPr>
            <a:spLocks noChangeArrowheads="1"/>
          </p:cNvSpPr>
          <p:nvPr/>
        </p:nvSpPr>
        <p:spPr bwMode="auto">
          <a:xfrm>
            <a:off x="2674938" y="849313"/>
            <a:ext cx="682625" cy="1593850"/>
          </a:xfrm>
          <a:prstGeom prst="rect">
            <a:avLst/>
          </a:prstGeom>
          <a:solidFill>
            <a:schemeClr val="bg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98711" name="Line 55"/>
          <p:cNvSpPr>
            <a:spLocks noChangeShapeType="1"/>
          </p:cNvSpPr>
          <p:nvPr/>
        </p:nvSpPr>
        <p:spPr bwMode="auto">
          <a:xfrm flipV="1">
            <a:off x="2178050" y="968375"/>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8712" name="Line 56"/>
          <p:cNvSpPr>
            <a:spLocks noChangeShapeType="1"/>
          </p:cNvSpPr>
          <p:nvPr/>
        </p:nvSpPr>
        <p:spPr bwMode="auto">
          <a:xfrm flipV="1">
            <a:off x="2178050" y="1196975"/>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8713" name="Line 57"/>
          <p:cNvSpPr>
            <a:spLocks noChangeShapeType="1"/>
          </p:cNvSpPr>
          <p:nvPr/>
        </p:nvSpPr>
        <p:spPr bwMode="auto">
          <a:xfrm flipV="1">
            <a:off x="2178050" y="1423988"/>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8714" name="Line 58"/>
          <p:cNvSpPr>
            <a:spLocks noChangeShapeType="1"/>
          </p:cNvSpPr>
          <p:nvPr/>
        </p:nvSpPr>
        <p:spPr bwMode="auto">
          <a:xfrm flipV="1">
            <a:off x="2178050" y="1651000"/>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8715" name="Line 59"/>
          <p:cNvSpPr>
            <a:spLocks noChangeShapeType="1"/>
          </p:cNvSpPr>
          <p:nvPr/>
        </p:nvSpPr>
        <p:spPr bwMode="auto">
          <a:xfrm flipV="1">
            <a:off x="2178050" y="1879600"/>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8716" name="Line 60"/>
          <p:cNvSpPr>
            <a:spLocks noChangeShapeType="1"/>
          </p:cNvSpPr>
          <p:nvPr/>
        </p:nvSpPr>
        <p:spPr bwMode="auto">
          <a:xfrm flipV="1">
            <a:off x="2178050" y="2106613"/>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8717" name="Line 61"/>
          <p:cNvSpPr>
            <a:spLocks noChangeShapeType="1"/>
          </p:cNvSpPr>
          <p:nvPr/>
        </p:nvSpPr>
        <p:spPr bwMode="auto">
          <a:xfrm flipV="1">
            <a:off x="2178050" y="2335213"/>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8718" name="Line 62"/>
          <p:cNvSpPr>
            <a:spLocks noChangeShapeType="1"/>
          </p:cNvSpPr>
          <p:nvPr/>
        </p:nvSpPr>
        <p:spPr bwMode="auto">
          <a:xfrm flipV="1">
            <a:off x="3162300" y="968375"/>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8719" name="Line 63"/>
          <p:cNvSpPr>
            <a:spLocks noChangeShapeType="1"/>
          </p:cNvSpPr>
          <p:nvPr/>
        </p:nvSpPr>
        <p:spPr bwMode="auto">
          <a:xfrm flipV="1">
            <a:off x="3162300" y="1196975"/>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8720" name="Line 64"/>
          <p:cNvSpPr>
            <a:spLocks noChangeShapeType="1"/>
          </p:cNvSpPr>
          <p:nvPr/>
        </p:nvSpPr>
        <p:spPr bwMode="auto">
          <a:xfrm flipV="1">
            <a:off x="3162300" y="1423988"/>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8721" name="Line 65"/>
          <p:cNvSpPr>
            <a:spLocks noChangeShapeType="1"/>
          </p:cNvSpPr>
          <p:nvPr/>
        </p:nvSpPr>
        <p:spPr bwMode="auto">
          <a:xfrm flipV="1">
            <a:off x="3162300" y="1651000"/>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8722" name="Line 66"/>
          <p:cNvSpPr>
            <a:spLocks noChangeShapeType="1"/>
          </p:cNvSpPr>
          <p:nvPr/>
        </p:nvSpPr>
        <p:spPr bwMode="auto">
          <a:xfrm flipV="1">
            <a:off x="3162300" y="1879600"/>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8723" name="Line 67"/>
          <p:cNvSpPr>
            <a:spLocks noChangeShapeType="1"/>
          </p:cNvSpPr>
          <p:nvPr/>
        </p:nvSpPr>
        <p:spPr bwMode="auto">
          <a:xfrm flipV="1">
            <a:off x="3162300" y="2106613"/>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8724" name="Line 68"/>
          <p:cNvSpPr>
            <a:spLocks noChangeShapeType="1"/>
          </p:cNvSpPr>
          <p:nvPr/>
        </p:nvSpPr>
        <p:spPr bwMode="auto">
          <a:xfrm flipV="1">
            <a:off x="3162300" y="2335213"/>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8725" name="Line 69"/>
          <p:cNvSpPr>
            <a:spLocks noChangeShapeType="1"/>
          </p:cNvSpPr>
          <p:nvPr/>
        </p:nvSpPr>
        <p:spPr bwMode="auto">
          <a:xfrm flipV="1">
            <a:off x="2722563" y="968375"/>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8726" name="Line 70"/>
          <p:cNvSpPr>
            <a:spLocks noChangeShapeType="1"/>
          </p:cNvSpPr>
          <p:nvPr/>
        </p:nvSpPr>
        <p:spPr bwMode="auto">
          <a:xfrm flipV="1">
            <a:off x="2722563" y="1196975"/>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8727" name="Line 71"/>
          <p:cNvSpPr>
            <a:spLocks noChangeShapeType="1"/>
          </p:cNvSpPr>
          <p:nvPr/>
        </p:nvSpPr>
        <p:spPr bwMode="auto">
          <a:xfrm flipV="1">
            <a:off x="2722563" y="1423988"/>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8728" name="Line 72"/>
          <p:cNvSpPr>
            <a:spLocks noChangeShapeType="1"/>
          </p:cNvSpPr>
          <p:nvPr/>
        </p:nvSpPr>
        <p:spPr bwMode="auto">
          <a:xfrm flipV="1">
            <a:off x="2722563" y="1651000"/>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8729" name="Line 73"/>
          <p:cNvSpPr>
            <a:spLocks noChangeShapeType="1"/>
          </p:cNvSpPr>
          <p:nvPr/>
        </p:nvSpPr>
        <p:spPr bwMode="auto">
          <a:xfrm flipV="1">
            <a:off x="2722563" y="1879600"/>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8730" name="Line 74"/>
          <p:cNvSpPr>
            <a:spLocks noChangeShapeType="1"/>
          </p:cNvSpPr>
          <p:nvPr/>
        </p:nvSpPr>
        <p:spPr bwMode="auto">
          <a:xfrm flipV="1">
            <a:off x="2722563" y="2106613"/>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8731" name="Line 75"/>
          <p:cNvSpPr>
            <a:spLocks noChangeShapeType="1"/>
          </p:cNvSpPr>
          <p:nvPr/>
        </p:nvSpPr>
        <p:spPr bwMode="auto">
          <a:xfrm flipV="1">
            <a:off x="2722563" y="2335213"/>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8732" name="Line 76"/>
          <p:cNvSpPr>
            <a:spLocks noChangeShapeType="1"/>
          </p:cNvSpPr>
          <p:nvPr/>
        </p:nvSpPr>
        <p:spPr bwMode="auto">
          <a:xfrm rot="16200000" flipV="1">
            <a:off x="2720975" y="971550"/>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8733" name="Line 77"/>
          <p:cNvSpPr>
            <a:spLocks noChangeShapeType="1"/>
          </p:cNvSpPr>
          <p:nvPr/>
        </p:nvSpPr>
        <p:spPr bwMode="auto">
          <a:xfrm rot="16200000" flipV="1">
            <a:off x="2720975" y="1200150"/>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8734" name="Line 78"/>
          <p:cNvSpPr>
            <a:spLocks noChangeShapeType="1"/>
          </p:cNvSpPr>
          <p:nvPr/>
        </p:nvSpPr>
        <p:spPr bwMode="auto">
          <a:xfrm rot="16200000" flipV="1">
            <a:off x="2720975" y="1427163"/>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8735" name="Line 79"/>
          <p:cNvSpPr>
            <a:spLocks noChangeShapeType="1"/>
          </p:cNvSpPr>
          <p:nvPr/>
        </p:nvSpPr>
        <p:spPr bwMode="auto">
          <a:xfrm rot="16200000" flipV="1">
            <a:off x="2720975" y="1654175"/>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8736" name="Line 80"/>
          <p:cNvSpPr>
            <a:spLocks noChangeShapeType="1"/>
          </p:cNvSpPr>
          <p:nvPr/>
        </p:nvSpPr>
        <p:spPr bwMode="auto">
          <a:xfrm rot="16200000" flipV="1">
            <a:off x="2720975" y="1882775"/>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8737" name="Line 81"/>
          <p:cNvSpPr>
            <a:spLocks noChangeShapeType="1"/>
          </p:cNvSpPr>
          <p:nvPr/>
        </p:nvSpPr>
        <p:spPr bwMode="auto">
          <a:xfrm rot="16200000" flipV="1">
            <a:off x="2720975" y="2109788"/>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8738" name="Line 82"/>
          <p:cNvSpPr>
            <a:spLocks noChangeShapeType="1"/>
          </p:cNvSpPr>
          <p:nvPr/>
        </p:nvSpPr>
        <p:spPr bwMode="auto">
          <a:xfrm rot="16200000" flipV="1">
            <a:off x="2720975" y="2338388"/>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8739" name="Line 83"/>
          <p:cNvSpPr>
            <a:spLocks noChangeShapeType="1"/>
          </p:cNvSpPr>
          <p:nvPr/>
        </p:nvSpPr>
        <p:spPr bwMode="auto">
          <a:xfrm flipV="1">
            <a:off x="3698875" y="966788"/>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8740" name="Line 84"/>
          <p:cNvSpPr>
            <a:spLocks noChangeShapeType="1"/>
          </p:cNvSpPr>
          <p:nvPr/>
        </p:nvSpPr>
        <p:spPr bwMode="auto">
          <a:xfrm flipV="1">
            <a:off x="3698875" y="1195388"/>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8741" name="Line 85"/>
          <p:cNvSpPr>
            <a:spLocks noChangeShapeType="1"/>
          </p:cNvSpPr>
          <p:nvPr/>
        </p:nvSpPr>
        <p:spPr bwMode="auto">
          <a:xfrm flipV="1">
            <a:off x="3698875" y="1422400"/>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8742" name="Line 86"/>
          <p:cNvSpPr>
            <a:spLocks noChangeShapeType="1"/>
          </p:cNvSpPr>
          <p:nvPr/>
        </p:nvSpPr>
        <p:spPr bwMode="auto">
          <a:xfrm flipV="1">
            <a:off x="3698875" y="1649413"/>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8743" name="Line 87"/>
          <p:cNvSpPr>
            <a:spLocks noChangeShapeType="1"/>
          </p:cNvSpPr>
          <p:nvPr/>
        </p:nvSpPr>
        <p:spPr bwMode="auto">
          <a:xfrm flipV="1">
            <a:off x="3698875" y="1878013"/>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8744" name="Line 88"/>
          <p:cNvSpPr>
            <a:spLocks noChangeShapeType="1"/>
          </p:cNvSpPr>
          <p:nvPr/>
        </p:nvSpPr>
        <p:spPr bwMode="auto">
          <a:xfrm flipV="1">
            <a:off x="3698875" y="2105025"/>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8745" name="Line 89"/>
          <p:cNvSpPr>
            <a:spLocks noChangeShapeType="1"/>
          </p:cNvSpPr>
          <p:nvPr/>
        </p:nvSpPr>
        <p:spPr bwMode="auto">
          <a:xfrm flipV="1">
            <a:off x="3698875" y="2333625"/>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8746" name="Line 90"/>
          <p:cNvSpPr>
            <a:spLocks noChangeShapeType="1"/>
          </p:cNvSpPr>
          <p:nvPr/>
        </p:nvSpPr>
        <p:spPr bwMode="auto">
          <a:xfrm rot="16200000" flipV="1">
            <a:off x="3697288" y="969963"/>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8747" name="Line 91"/>
          <p:cNvSpPr>
            <a:spLocks noChangeShapeType="1"/>
          </p:cNvSpPr>
          <p:nvPr/>
        </p:nvSpPr>
        <p:spPr bwMode="auto">
          <a:xfrm rot="16200000" flipV="1">
            <a:off x="3697288" y="1198563"/>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8748" name="Line 92"/>
          <p:cNvSpPr>
            <a:spLocks noChangeShapeType="1"/>
          </p:cNvSpPr>
          <p:nvPr/>
        </p:nvSpPr>
        <p:spPr bwMode="auto">
          <a:xfrm rot="16200000" flipV="1">
            <a:off x="3697288" y="1425575"/>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8749" name="Line 93"/>
          <p:cNvSpPr>
            <a:spLocks noChangeShapeType="1"/>
          </p:cNvSpPr>
          <p:nvPr/>
        </p:nvSpPr>
        <p:spPr bwMode="auto">
          <a:xfrm rot="16200000" flipV="1">
            <a:off x="3697288" y="1652588"/>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8750" name="Line 94"/>
          <p:cNvSpPr>
            <a:spLocks noChangeShapeType="1"/>
          </p:cNvSpPr>
          <p:nvPr/>
        </p:nvSpPr>
        <p:spPr bwMode="auto">
          <a:xfrm rot="16200000" flipV="1">
            <a:off x="3697288" y="1881188"/>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8751" name="Line 95"/>
          <p:cNvSpPr>
            <a:spLocks noChangeShapeType="1"/>
          </p:cNvSpPr>
          <p:nvPr/>
        </p:nvSpPr>
        <p:spPr bwMode="auto">
          <a:xfrm rot="16200000" flipV="1">
            <a:off x="3697288" y="2108200"/>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8752" name="Line 96"/>
          <p:cNvSpPr>
            <a:spLocks noChangeShapeType="1"/>
          </p:cNvSpPr>
          <p:nvPr/>
        </p:nvSpPr>
        <p:spPr bwMode="auto">
          <a:xfrm rot="16200000" flipV="1">
            <a:off x="3697288" y="2336800"/>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8753" name="Line 97"/>
          <p:cNvSpPr>
            <a:spLocks noChangeShapeType="1"/>
          </p:cNvSpPr>
          <p:nvPr/>
        </p:nvSpPr>
        <p:spPr bwMode="auto">
          <a:xfrm flipV="1">
            <a:off x="2674938" y="3049588"/>
            <a:ext cx="1587" cy="455612"/>
          </a:xfrm>
          <a:prstGeom prst="line">
            <a:avLst/>
          </a:prstGeom>
          <a:noFill/>
          <a:ln w="28575">
            <a:solidFill>
              <a:srgbClr val="5B98D2"/>
            </a:solidFill>
            <a:round/>
            <a:headEnd/>
            <a:tailEnd/>
          </a:ln>
          <a:effectLst/>
        </p:spPr>
        <p:txBody>
          <a:bodyPr>
            <a:prstTxWarp prst="textNoShape">
              <a:avLst/>
            </a:prstTxWarp>
          </a:bodyPr>
          <a:lstStyle/>
          <a:p>
            <a:endParaRPr lang="en-US"/>
          </a:p>
        </p:txBody>
      </p:sp>
      <p:sp>
        <p:nvSpPr>
          <p:cNvPr id="198754" name="Line 98"/>
          <p:cNvSpPr>
            <a:spLocks noChangeShapeType="1"/>
          </p:cNvSpPr>
          <p:nvPr/>
        </p:nvSpPr>
        <p:spPr bwMode="auto">
          <a:xfrm flipV="1">
            <a:off x="2903538" y="3049588"/>
            <a:ext cx="1587" cy="455612"/>
          </a:xfrm>
          <a:prstGeom prst="line">
            <a:avLst/>
          </a:prstGeom>
          <a:noFill/>
          <a:ln w="28575">
            <a:solidFill>
              <a:srgbClr val="5B98D2"/>
            </a:solidFill>
            <a:round/>
            <a:headEnd/>
            <a:tailEnd/>
          </a:ln>
          <a:effectLst/>
        </p:spPr>
        <p:txBody>
          <a:bodyPr>
            <a:prstTxWarp prst="textNoShape">
              <a:avLst/>
            </a:prstTxWarp>
          </a:bodyPr>
          <a:lstStyle/>
          <a:p>
            <a:endParaRPr lang="en-US"/>
          </a:p>
        </p:txBody>
      </p:sp>
      <p:sp>
        <p:nvSpPr>
          <p:cNvPr id="198755" name="Line 99"/>
          <p:cNvSpPr>
            <a:spLocks noChangeShapeType="1"/>
          </p:cNvSpPr>
          <p:nvPr/>
        </p:nvSpPr>
        <p:spPr bwMode="auto">
          <a:xfrm>
            <a:off x="2674938" y="3049588"/>
            <a:ext cx="228600" cy="0"/>
          </a:xfrm>
          <a:prstGeom prst="line">
            <a:avLst/>
          </a:prstGeom>
          <a:noFill/>
          <a:ln w="28575">
            <a:solidFill>
              <a:srgbClr val="5B98D2"/>
            </a:solidFill>
            <a:round/>
            <a:headEnd/>
            <a:tailEnd/>
          </a:ln>
          <a:effectLst/>
        </p:spPr>
        <p:txBody>
          <a:bodyPr>
            <a:prstTxWarp prst="textNoShape">
              <a:avLst/>
            </a:prstTxWarp>
          </a:bodyPr>
          <a:lstStyle/>
          <a:p>
            <a:endParaRPr lang="en-US"/>
          </a:p>
        </p:txBody>
      </p:sp>
      <p:sp>
        <p:nvSpPr>
          <p:cNvPr id="198756" name="Line 100"/>
          <p:cNvSpPr>
            <a:spLocks noChangeShapeType="1"/>
          </p:cNvSpPr>
          <p:nvPr/>
        </p:nvSpPr>
        <p:spPr bwMode="auto">
          <a:xfrm>
            <a:off x="3357563" y="3505200"/>
            <a:ext cx="303212" cy="0"/>
          </a:xfrm>
          <a:prstGeom prst="line">
            <a:avLst/>
          </a:prstGeom>
          <a:noFill/>
          <a:ln w="28575">
            <a:solidFill>
              <a:srgbClr val="5B98D2"/>
            </a:solidFill>
            <a:round/>
            <a:headEnd/>
            <a:tailEnd/>
          </a:ln>
          <a:effectLst/>
        </p:spPr>
        <p:txBody>
          <a:bodyPr>
            <a:prstTxWarp prst="textNoShape">
              <a:avLst/>
            </a:prstTxWarp>
          </a:bodyPr>
          <a:lstStyle/>
          <a:p>
            <a:endParaRPr lang="en-US"/>
          </a:p>
        </p:txBody>
      </p:sp>
      <p:sp>
        <p:nvSpPr>
          <p:cNvPr id="198757" name="Line 101"/>
          <p:cNvSpPr>
            <a:spLocks noChangeShapeType="1"/>
          </p:cNvSpPr>
          <p:nvPr/>
        </p:nvSpPr>
        <p:spPr bwMode="auto">
          <a:xfrm flipV="1">
            <a:off x="3127375" y="3505200"/>
            <a:ext cx="1588" cy="455613"/>
          </a:xfrm>
          <a:prstGeom prst="line">
            <a:avLst/>
          </a:prstGeom>
          <a:noFill/>
          <a:ln w="28575">
            <a:solidFill>
              <a:srgbClr val="5B98D2"/>
            </a:solidFill>
            <a:round/>
            <a:headEnd/>
            <a:tailEnd/>
          </a:ln>
          <a:effectLst/>
        </p:spPr>
        <p:txBody>
          <a:bodyPr>
            <a:prstTxWarp prst="textNoShape">
              <a:avLst/>
            </a:prstTxWarp>
          </a:bodyPr>
          <a:lstStyle/>
          <a:p>
            <a:endParaRPr lang="en-US"/>
          </a:p>
        </p:txBody>
      </p:sp>
      <p:sp>
        <p:nvSpPr>
          <p:cNvPr id="198758" name="Line 102"/>
          <p:cNvSpPr>
            <a:spLocks noChangeShapeType="1"/>
          </p:cNvSpPr>
          <p:nvPr/>
        </p:nvSpPr>
        <p:spPr bwMode="auto">
          <a:xfrm flipV="1">
            <a:off x="3355975" y="3505200"/>
            <a:ext cx="1588" cy="455613"/>
          </a:xfrm>
          <a:prstGeom prst="line">
            <a:avLst/>
          </a:prstGeom>
          <a:noFill/>
          <a:ln w="28575">
            <a:solidFill>
              <a:srgbClr val="5B98D2"/>
            </a:solidFill>
            <a:round/>
            <a:headEnd/>
            <a:tailEnd/>
          </a:ln>
          <a:effectLst/>
        </p:spPr>
        <p:txBody>
          <a:bodyPr>
            <a:prstTxWarp prst="textNoShape">
              <a:avLst/>
            </a:prstTxWarp>
          </a:bodyPr>
          <a:lstStyle/>
          <a:p>
            <a:endParaRPr lang="en-US"/>
          </a:p>
        </p:txBody>
      </p:sp>
      <p:sp>
        <p:nvSpPr>
          <p:cNvPr id="198759" name="Line 103"/>
          <p:cNvSpPr>
            <a:spLocks noChangeShapeType="1"/>
          </p:cNvSpPr>
          <p:nvPr/>
        </p:nvSpPr>
        <p:spPr bwMode="auto">
          <a:xfrm>
            <a:off x="3127375" y="3960813"/>
            <a:ext cx="228600" cy="0"/>
          </a:xfrm>
          <a:prstGeom prst="line">
            <a:avLst/>
          </a:prstGeom>
          <a:noFill/>
          <a:ln w="28575">
            <a:solidFill>
              <a:srgbClr val="5B98D2"/>
            </a:solidFill>
            <a:round/>
            <a:headEnd/>
            <a:tailEnd/>
          </a:ln>
          <a:effectLst/>
        </p:spPr>
        <p:txBody>
          <a:bodyPr>
            <a:prstTxWarp prst="textNoShape">
              <a:avLst/>
            </a:prstTxWarp>
          </a:bodyPr>
          <a:lstStyle/>
          <a:p>
            <a:endParaRPr lang="en-US"/>
          </a:p>
        </p:txBody>
      </p:sp>
      <p:sp>
        <p:nvSpPr>
          <p:cNvPr id="198760" name="Line 104"/>
          <p:cNvSpPr>
            <a:spLocks noChangeShapeType="1"/>
          </p:cNvSpPr>
          <p:nvPr/>
        </p:nvSpPr>
        <p:spPr bwMode="auto">
          <a:xfrm>
            <a:off x="2901950" y="3505200"/>
            <a:ext cx="228600" cy="0"/>
          </a:xfrm>
          <a:prstGeom prst="line">
            <a:avLst/>
          </a:prstGeom>
          <a:noFill/>
          <a:ln w="28575">
            <a:solidFill>
              <a:srgbClr val="5B98D2"/>
            </a:solidFill>
            <a:round/>
            <a:headEnd/>
            <a:tailEnd/>
          </a:ln>
          <a:effectLst/>
        </p:spPr>
        <p:txBody>
          <a:bodyPr>
            <a:prstTxWarp prst="textNoShape">
              <a:avLst/>
            </a:prstTxWarp>
          </a:bodyPr>
          <a:lstStyle/>
          <a:p>
            <a:endParaRPr lang="en-US"/>
          </a:p>
        </p:txBody>
      </p:sp>
      <p:grpSp>
        <p:nvGrpSpPr>
          <p:cNvPr id="198772" name="Group 116"/>
          <p:cNvGrpSpPr>
            <a:grpSpLocks/>
          </p:cNvGrpSpPr>
          <p:nvPr/>
        </p:nvGrpSpPr>
        <p:grpSpPr bwMode="auto">
          <a:xfrm>
            <a:off x="1763713" y="5727700"/>
            <a:ext cx="2505075" cy="357188"/>
            <a:chOff x="1111" y="3608"/>
            <a:chExt cx="1578" cy="225"/>
          </a:xfrm>
        </p:grpSpPr>
        <p:sp>
          <p:nvSpPr>
            <p:cNvPr id="198694" name="Line 38"/>
            <p:cNvSpPr>
              <a:spLocks noChangeShapeType="1"/>
            </p:cNvSpPr>
            <p:nvPr/>
          </p:nvSpPr>
          <p:spPr bwMode="auto">
            <a:xfrm>
              <a:off x="1111" y="3833"/>
              <a:ext cx="239" cy="0"/>
            </a:xfrm>
            <a:prstGeom prst="line">
              <a:avLst/>
            </a:prstGeom>
            <a:noFill/>
            <a:ln w="28575">
              <a:solidFill>
                <a:srgbClr val="5B98D2"/>
              </a:solidFill>
              <a:round/>
              <a:headEnd/>
              <a:tailEnd/>
            </a:ln>
            <a:effectLst/>
          </p:spPr>
          <p:txBody>
            <a:bodyPr>
              <a:prstTxWarp prst="textNoShape">
                <a:avLst/>
              </a:prstTxWarp>
            </a:bodyPr>
            <a:lstStyle/>
            <a:p>
              <a:endParaRPr lang="en-US"/>
            </a:p>
          </p:txBody>
        </p:sp>
        <p:sp>
          <p:nvSpPr>
            <p:cNvPr id="198695" name="Line 39"/>
            <p:cNvSpPr>
              <a:spLocks noChangeShapeType="1"/>
            </p:cNvSpPr>
            <p:nvPr/>
          </p:nvSpPr>
          <p:spPr bwMode="auto">
            <a:xfrm>
              <a:off x="2450" y="3609"/>
              <a:ext cx="239" cy="0"/>
            </a:xfrm>
            <a:prstGeom prst="line">
              <a:avLst/>
            </a:prstGeom>
            <a:noFill/>
            <a:ln w="28575">
              <a:solidFill>
                <a:srgbClr val="5B98D2"/>
              </a:solidFill>
              <a:round/>
              <a:headEnd/>
              <a:tailEnd/>
            </a:ln>
            <a:effectLst/>
          </p:spPr>
          <p:txBody>
            <a:bodyPr>
              <a:prstTxWarp prst="textNoShape">
                <a:avLst/>
              </a:prstTxWarp>
            </a:bodyPr>
            <a:lstStyle/>
            <a:p>
              <a:endParaRPr lang="en-US"/>
            </a:p>
          </p:txBody>
        </p:sp>
        <p:sp>
          <p:nvSpPr>
            <p:cNvPr id="198696" name="Freeform 40"/>
            <p:cNvSpPr>
              <a:spLocks/>
            </p:cNvSpPr>
            <p:nvPr/>
          </p:nvSpPr>
          <p:spPr bwMode="auto">
            <a:xfrm>
              <a:off x="1494" y="3743"/>
              <a:ext cx="191" cy="67"/>
            </a:xfrm>
            <a:custGeom>
              <a:avLst/>
              <a:gdLst/>
              <a:ahLst/>
              <a:cxnLst>
                <a:cxn ang="0">
                  <a:pos x="0" y="264"/>
                </a:cxn>
                <a:cxn ang="0">
                  <a:pos x="812" y="0"/>
                </a:cxn>
              </a:cxnLst>
              <a:rect l="0" t="0" r="r" b="b"/>
              <a:pathLst>
                <a:path w="812" h="264">
                  <a:moveTo>
                    <a:pt x="0" y="264"/>
                  </a:moveTo>
                  <a:lnTo>
                    <a:pt x="812" y="0"/>
                  </a:lnTo>
                </a:path>
              </a:pathLst>
            </a:custGeom>
            <a:noFill/>
            <a:ln w="28575" cap="flat" cmpd="sng">
              <a:solidFill>
                <a:srgbClr val="5B98D2"/>
              </a:solidFill>
              <a:prstDash val="solid"/>
              <a:round/>
              <a:headEnd type="none" w="med" len="med"/>
              <a:tailEnd type="none" w="med" len="med"/>
            </a:ln>
            <a:effectLst/>
          </p:spPr>
          <p:txBody>
            <a:bodyPr>
              <a:prstTxWarp prst="textNoShape">
                <a:avLst/>
              </a:prstTxWarp>
            </a:bodyPr>
            <a:lstStyle/>
            <a:p>
              <a:endParaRPr lang="en-US"/>
            </a:p>
          </p:txBody>
        </p:sp>
        <p:sp>
          <p:nvSpPr>
            <p:cNvPr id="198697" name="Freeform 41"/>
            <p:cNvSpPr>
              <a:spLocks/>
            </p:cNvSpPr>
            <p:nvPr/>
          </p:nvSpPr>
          <p:spPr bwMode="auto">
            <a:xfrm>
              <a:off x="1350" y="3809"/>
              <a:ext cx="143" cy="24"/>
            </a:xfrm>
            <a:custGeom>
              <a:avLst/>
              <a:gdLst/>
              <a:ahLst/>
              <a:cxnLst>
                <a:cxn ang="0">
                  <a:pos x="0" y="24"/>
                </a:cxn>
                <a:cxn ang="0">
                  <a:pos x="84" y="15"/>
                </a:cxn>
                <a:cxn ang="0">
                  <a:pos x="143" y="0"/>
                </a:cxn>
              </a:cxnLst>
              <a:rect l="0" t="0" r="r" b="b"/>
              <a:pathLst>
                <a:path w="143" h="24">
                  <a:moveTo>
                    <a:pt x="0" y="24"/>
                  </a:moveTo>
                  <a:cubicBezTo>
                    <a:pt x="14" y="23"/>
                    <a:pt x="60" y="19"/>
                    <a:pt x="84" y="15"/>
                  </a:cubicBezTo>
                  <a:cubicBezTo>
                    <a:pt x="108" y="11"/>
                    <a:pt x="131" y="3"/>
                    <a:pt x="143" y="0"/>
                  </a:cubicBezTo>
                </a:path>
              </a:pathLst>
            </a:custGeom>
            <a:noFill/>
            <a:ln w="28575" cap="flat" cmpd="sng">
              <a:solidFill>
                <a:srgbClr val="5B98D2"/>
              </a:solidFill>
              <a:prstDash val="solid"/>
              <a:round/>
              <a:headEnd/>
              <a:tailEnd/>
            </a:ln>
            <a:effectLst/>
          </p:spPr>
          <p:txBody>
            <a:bodyPr>
              <a:prstTxWarp prst="textNoShape">
                <a:avLst/>
              </a:prstTxWarp>
            </a:bodyPr>
            <a:lstStyle/>
            <a:p>
              <a:endParaRPr lang="en-US"/>
            </a:p>
          </p:txBody>
        </p:sp>
        <p:sp>
          <p:nvSpPr>
            <p:cNvPr id="198765" name="Freeform 109"/>
            <p:cNvSpPr>
              <a:spLocks/>
            </p:cNvSpPr>
            <p:nvPr/>
          </p:nvSpPr>
          <p:spPr bwMode="auto">
            <a:xfrm rot="10800000">
              <a:off x="1684" y="3721"/>
              <a:ext cx="143" cy="24"/>
            </a:xfrm>
            <a:custGeom>
              <a:avLst/>
              <a:gdLst/>
              <a:ahLst/>
              <a:cxnLst>
                <a:cxn ang="0">
                  <a:pos x="0" y="24"/>
                </a:cxn>
                <a:cxn ang="0">
                  <a:pos x="84" y="15"/>
                </a:cxn>
                <a:cxn ang="0">
                  <a:pos x="143" y="0"/>
                </a:cxn>
              </a:cxnLst>
              <a:rect l="0" t="0" r="r" b="b"/>
              <a:pathLst>
                <a:path w="143" h="24">
                  <a:moveTo>
                    <a:pt x="0" y="24"/>
                  </a:moveTo>
                  <a:cubicBezTo>
                    <a:pt x="14" y="23"/>
                    <a:pt x="60" y="19"/>
                    <a:pt x="84" y="15"/>
                  </a:cubicBezTo>
                  <a:cubicBezTo>
                    <a:pt x="108" y="11"/>
                    <a:pt x="131" y="3"/>
                    <a:pt x="143" y="0"/>
                  </a:cubicBezTo>
                </a:path>
              </a:pathLst>
            </a:custGeom>
            <a:noFill/>
            <a:ln w="28575" cap="flat" cmpd="sng">
              <a:solidFill>
                <a:srgbClr val="5B98D2"/>
              </a:solidFill>
              <a:prstDash val="solid"/>
              <a:round/>
              <a:headEnd/>
              <a:tailEnd/>
            </a:ln>
            <a:effectLst/>
          </p:spPr>
          <p:txBody>
            <a:bodyPr>
              <a:prstTxWarp prst="textNoShape">
                <a:avLst/>
              </a:prstTxWarp>
            </a:bodyPr>
            <a:lstStyle/>
            <a:p>
              <a:endParaRPr lang="en-US"/>
            </a:p>
          </p:txBody>
        </p:sp>
        <p:sp>
          <p:nvSpPr>
            <p:cNvPr id="198766" name="Line 110"/>
            <p:cNvSpPr>
              <a:spLocks noChangeShapeType="1"/>
            </p:cNvSpPr>
            <p:nvPr/>
          </p:nvSpPr>
          <p:spPr bwMode="auto">
            <a:xfrm>
              <a:off x="1828" y="3720"/>
              <a:ext cx="143" cy="0"/>
            </a:xfrm>
            <a:prstGeom prst="line">
              <a:avLst/>
            </a:prstGeom>
            <a:noFill/>
            <a:ln w="28575">
              <a:solidFill>
                <a:srgbClr val="5B98D2"/>
              </a:solidFill>
              <a:round/>
              <a:headEnd/>
              <a:tailEnd/>
            </a:ln>
            <a:effectLst/>
          </p:spPr>
          <p:txBody>
            <a:bodyPr>
              <a:prstTxWarp prst="textNoShape">
                <a:avLst/>
              </a:prstTxWarp>
            </a:bodyPr>
            <a:lstStyle/>
            <a:p>
              <a:endParaRPr lang="en-US"/>
            </a:p>
          </p:txBody>
        </p:sp>
        <p:sp>
          <p:nvSpPr>
            <p:cNvPr id="198768" name="Freeform 112"/>
            <p:cNvSpPr>
              <a:spLocks/>
            </p:cNvSpPr>
            <p:nvPr/>
          </p:nvSpPr>
          <p:spPr bwMode="auto">
            <a:xfrm>
              <a:off x="2117" y="3630"/>
              <a:ext cx="191" cy="67"/>
            </a:xfrm>
            <a:custGeom>
              <a:avLst/>
              <a:gdLst/>
              <a:ahLst/>
              <a:cxnLst>
                <a:cxn ang="0">
                  <a:pos x="0" y="264"/>
                </a:cxn>
                <a:cxn ang="0">
                  <a:pos x="812" y="0"/>
                </a:cxn>
              </a:cxnLst>
              <a:rect l="0" t="0" r="r" b="b"/>
              <a:pathLst>
                <a:path w="812" h="264">
                  <a:moveTo>
                    <a:pt x="0" y="264"/>
                  </a:moveTo>
                  <a:lnTo>
                    <a:pt x="812" y="0"/>
                  </a:lnTo>
                </a:path>
              </a:pathLst>
            </a:custGeom>
            <a:noFill/>
            <a:ln w="28575" cap="flat" cmpd="sng">
              <a:solidFill>
                <a:srgbClr val="5B98D2"/>
              </a:solidFill>
              <a:prstDash val="solid"/>
              <a:round/>
              <a:headEnd type="none" w="med" len="med"/>
              <a:tailEnd type="none" w="med" len="med"/>
            </a:ln>
            <a:effectLst/>
          </p:spPr>
          <p:txBody>
            <a:bodyPr>
              <a:prstTxWarp prst="textNoShape">
                <a:avLst/>
              </a:prstTxWarp>
            </a:bodyPr>
            <a:lstStyle/>
            <a:p>
              <a:endParaRPr lang="en-US"/>
            </a:p>
          </p:txBody>
        </p:sp>
        <p:sp>
          <p:nvSpPr>
            <p:cNvPr id="198769" name="Freeform 113"/>
            <p:cNvSpPr>
              <a:spLocks/>
            </p:cNvSpPr>
            <p:nvPr/>
          </p:nvSpPr>
          <p:spPr bwMode="auto">
            <a:xfrm>
              <a:off x="1973" y="3696"/>
              <a:ext cx="143" cy="24"/>
            </a:xfrm>
            <a:custGeom>
              <a:avLst/>
              <a:gdLst/>
              <a:ahLst/>
              <a:cxnLst>
                <a:cxn ang="0">
                  <a:pos x="0" y="24"/>
                </a:cxn>
                <a:cxn ang="0">
                  <a:pos x="84" y="15"/>
                </a:cxn>
                <a:cxn ang="0">
                  <a:pos x="143" y="0"/>
                </a:cxn>
              </a:cxnLst>
              <a:rect l="0" t="0" r="r" b="b"/>
              <a:pathLst>
                <a:path w="143" h="24">
                  <a:moveTo>
                    <a:pt x="0" y="24"/>
                  </a:moveTo>
                  <a:cubicBezTo>
                    <a:pt x="14" y="23"/>
                    <a:pt x="60" y="19"/>
                    <a:pt x="84" y="15"/>
                  </a:cubicBezTo>
                  <a:cubicBezTo>
                    <a:pt x="108" y="11"/>
                    <a:pt x="131" y="3"/>
                    <a:pt x="143" y="0"/>
                  </a:cubicBezTo>
                </a:path>
              </a:pathLst>
            </a:custGeom>
            <a:noFill/>
            <a:ln w="28575" cap="flat" cmpd="sng">
              <a:solidFill>
                <a:srgbClr val="5B98D2"/>
              </a:solidFill>
              <a:prstDash val="solid"/>
              <a:round/>
              <a:headEnd/>
              <a:tailEnd/>
            </a:ln>
            <a:effectLst/>
          </p:spPr>
          <p:txBody>
            <a:bodyPr>
              <a:prstTxWarp prst="textNoShape">
                <a:avLst/>
              </a:prstTxWarp>
            </a:bodyPr>
            <a:lstStyle/>
            <a:p>
              <a:endParaRPr lang="en-US"/>
            </a:p>
          </p:txBody>
        </p:sp>
        <p:sp>
          <p:nvSpPr>
            <p:cNvPr id="198770" name="Freeform 114"/>
            <p:cNvSpPr>
              <a:spLocks/>
            </p:cNvSpPr>
            <p:nvPr/>
          </p:nvSpPr>
          <p:spPr bwMode="auto">
            <a:xfrm rot="10800000">
              <a:off x="2307" y="3608"/>
              <a:ext cx="143" cy="24"/>
            </a:xfrm>
            <a:custGeom>
              <a:avLst/>
              <a:gdLst/>
              <a:ahLst/>
              <a:cxnLst>
                <a:cxn ang="0">
                  <a:pos x="0" y="24"/>
                </a:cxn>
                <a:cxn ang="0">
                  <a:pos x="84" y="15"/>
                </a:cxn>
                <a:cxn ang="0">
                  <a:pos x="143" y="0"/>
                </a:cxn>
              </a:cxnLst>
              <a:rect l="0" t="0" r="r" b="b"/>
              <a:pathLst>
                <a:path w="143" h="24">
                  <a:moveTo>
                    <a:pt x="0" y="24"/>
                  </a:moveTo>
                  <a:cubicBezTo>
                    <a:pt x="14" y="23"/>
                    <a:pt x="60" y="19"/>
                    <a:pt x="84" y="15"/>
                  </a:cubicBezTo>
                  <a:cubicBezTo>
                    <a:pt x="108" y="11"/>
                    <a:pt x="131" y="3"/>
                    <a:pt x="143" y="0"/>
                  </a:cubicBezTo>
                </a:path>
              </a:pathLst>
            </a:custGeom>
            <a:noFill/>
            <a:ln w="28575" cap="flat" cmpd="sng">
              <a:solidFill>
                <a:srgbClr val="5B98D2"/>
              </a:solidFill>
              <a:prstDash val="solid"/>
              <a:round/>
              <a:headEnd/>
              <a:tailEnd/>
            </a:ln>
            <a:effectLst/>
          </p:spPr>
          <p:txBody>
            <a:bodyPr>
              <a:prstTxWarp prst="textNoShape">
                <a:avLst/>
              </a:prstTxWarp>
            </a:bodyPr>
            <a:lstStyle/>
            <a:p>
              <a:endParaRPr lang="en-US"/>
            </a:p>
          </p:txBody>
        </p:sp>
      </p:grpSp>
      <p:grpSp>
        <p:nvGrpSpPr>
          <p:cNvPr id="198778" name="Group 122"/>
          <p:cNvGrpSpPr>
            <a:grpSpLocks/>
          </p:cNvGrpSpPr>
          <p:nvPr/>
        </p:nvGrpSpPr>
        <p:grpSpPr bwMode="auto">
          <a:xfrm>
            <a:off x="5407025" y="4870450"/>
            <a:ext cx="3435350" cy="1006475"/>
            <a:chOff x="3406" y="3068"/>
            <a:chExt cx="2164" cy="634"/>
          </a:xfrm>
        </p:grpSpPr>
        <p:sp>
          <p:nvSpPr>
            <p:cNvPr id="198776" name="Text Box 120"/>
            <p:cNvSpPr txBox="1">
              <a:spLocks noChangeArrowheads="1"/>
            </p:cNvSpPr>
            <p:nvPr/>
          </p:nvSpPr>
          <p:spPr bwMode="auto">
            <a:xfrm>
              <a:off x="3406" y="3068"/>
              <a:ext cx="2164" cy="634"/>
            </a:xfrm>
            <a:prstGeom prst="rect">
              <a:avLst/>
            </a:prstGeom>
            <a:noFill/>
            <a:ln w="9525">
              <a:noFill/>
              <a:miter lim="800000"/>
              <a:headEnd/>
              <a:tailEnd/>
            </a:ln>
            <a:effectLst/>
          </p:spPr>
          <p:txBody>
            <a:bodyPr wrap="none">
              <a:prstTxWarp prst="textNoShape">
                <a:avLst/>
              </a:prstTxWarp>
              <a:spAutoFit/>
            </a:bodyPr>
            <a:lstStyle/>
            <a:p>
              <a:r>
                <a:rPr lang="en-US" sz="2000"/>
                <a:t>- Capacitance increases</a:t>
              </a:r>
            </a:p>
            <a:p>
              <a:r>
                <a:rPr lang="en-US" sz="2000"/>
                <a:t>- Since </a:t>
              </a:r>
              <a:r>
                <a:rPr lang="el-GR" sz="2000" i="1"/>
                <a:t>σ</a:t>
              </a:r>
              <a:r>
                <a:rPr lang="en-US" sz="2000" i="1"/>
                <a:t> </a:t>
              </a:r>
              <a:r>
                <a:rPr lang="en-US" sz="2000"/>
                <a:t>remained the same</a:t>
              </a:r>
              <a:br>
                <a:rPr lang="en-US" sz="2000"/>
              </a:br>
              <a:r>
                <a:rPr lang="en-US" sz="2000"/>
                <a:t>	then </a:t>
              </a:r>
              <a:r>
                <a:rPr lang="en-US" sz="2000" i="1">
                  <a:latin typeface="Maiandra GD" pitchFamily="34" charset="0"/>
                </a:rPr>
                <a:t> </a:t>
              </a:r>
              <a:r>
                <a:rPr lang="en-US" sz="2000"/>
                <a:t>  decreases</a:t>
              </a:r>
              <a:r>
                <a:rPr lang="en-US" sz="2000" i="1"/>
                <a:t> </a:t>
              </a:r>
              <a:r>
                <a:rPr lang="en-US" sz="2000"/>
                <a:t> </a:t>
              </a:r>
              <a:r>
                <a:rPr lang="en-US" sz="2000" i="1"/>
                <a:t> </a:t>
              </a:r>
              <a:r>
                <a:rPr lang="en-US" sz="2000"/>
                <a:t> </a:t>
              </a:r>
            </a:p>
          </p:txBody>
        </p:sp>
        <p:pic>
          <p:nvPicPr>
            <p:cNvPr id="198777" name="Picture 121" descr="txp_fig"/>
            <p:cNvPicPr>
              <a:picLocks noChangeAspect="1" noChangeArrowheads="1"/>
            </p:cNvPicPr>
            <p:nvPr>
              <p:custDataLst>
                <p:tags r:id="rId5"/>
              </p:custDataLst>
            </p:nvPr>
          </p:nvPicPr>
          <p:blipFill>
            <a:blip r:embed="rId7"/>
            <a:srcRect/>
            <a:stretch>
              <a:fillRect/>
            </a:stretch>
          </p:blipFill>
          <p:spPr bwMode="auto">
            <a:xfrm>
              <a:off x="4397" y="3539"/>
              <a:ext cx="96" cy="96"/>
            </a:xfrm>
            <a:prstGeom prst="rect">
              <a:avLst/>
            </a:prstGeom>
            <a:noFill/>
            <a:ln w="9525">
              <a:noFill/>
              <a:miter lim="800000"/>
              <a:headEnd/>
              <a:tailEnd/>
            </a:ln>
            <a:effectLst/>
          </p:spPr>
        </p:pic>
      </p:grpSp>
      <p:cxnSp>
        <p:nvCxnSpPr>
          <p:cNvPr id="3" name="Straight Connector 2"/>
          <p:cNvCxnSpPr>
            <a:stCxn id="198685" idx="0"/>
            <a:endCxn id="198689" idx="1"/>
          </p:cNvCxnSpPr>
          <p:nvPr/>
        </p:nvCxnSpPr>
        <p:spPr bwMode="auto">
          <a:xfrm>
            <a:off x="1763713" y="4795838"/>
            <a:ext cx="379413" cy="0"/>
          </a:xfrm>
          <a:prstGeom prst="line">
            <a:avLst/>
          </a:prstGeom>
          <a:solidFill>
            <a:schemeClr val="accent1"/>
          </a:solidFill>
          <a:ln w="31750" cap="flat" cmpd="sng" algn="ctr">
            <a:solidFill>
              <a:srgbClr val="5B98D2"/>
            </a:solidFill>
            <a:prstDash val="solid"/>
            <a:round/>
            <a:headEnd type="none" w="med" len="med"/>
            <a:tailEnd type="none" w="med" len="med"/>
          </a:ln>
          <a:effectLst/>
        </p:spPr>
      </p:cxnSp>
      <p:cxnSp>
        <p:nvCxnSpPr>
          <p:cNvPr id="6" name="Straight Connector 5"/>
          <p:cNvCxnSpPr>
            <a:stCxn id="198689" idx="1"/>
            <a:endCxn id="198686" idx="0"/>
          </p:cNvCxnSpPr>
          <p:nvPr/>
        </p:nvCxnSpPr>
        <p:spPr bwMode="auto">
          <a:xfrm>
            <a:off x="2143126" y="4795838"/>
            <a:ext cx="228600" cy="530225"/>
          </a:xfrm>
          <a:prstGeom prst="line">
            <a:avLst/>
          </a:prstGeom>
          <a:solidFill>
            <a:schemeClr val="accent1"/>
          </a:solidFill>
          <a:ln w="31750" cap="flat" cmpd="sng" algn="ctr">
            <a:solidFill>
              <a:srgbClr val="5B98D2"/>
            </a:solidFill>
            <a:prstDash val="solid"/>
            <a:round/>
            <a:headEnd type="none" w="med" len="med"/>
            <a:tailEnd type="none" w="med" len="med"/>
          </a:ln>
          <a:effectLst/>
        </p:spPr>
      </p:cxnSp>
      <p:cxnSp>
        <p:nvCxnSpPr>
          <p:cNvPr id="8" name="Straight Connector 7"/>
          <p:cNvCxnSpPr>
            <a:stCxn id="198689" idx="0"/>
            <a:endCxn id="198763" idx="0"/>
          </p:cNvCxnSpPr>
          <p:nvPr/>
        </p:nvCxnSpPr>
        <p:spPr bwMode="auto">
          <a:xfrm>
            <a:off x="2370139" y="5326063"/>
            <a:ext cx="304799" cy="0"/>
          </a:xfrm>
          <a:prstGeom prst="line">
            <a:avLst/>
          </a:prstGeom>
          <a:solidFill>
            <a:schemeClr val="accent1"/>
          </a:solidFill>
          <a:ln w="31750" cap="flat" cmpd="sng" algn="ctr">
            <a:solidFill>
              <a:srgbClr val="5B98D2"/>
            </a:solidFill>
            <a:prstDash val="solid"/>
            <a:round/>
            <a:headEnd type="none" w="med" len="med"/>
            <a:tailEnd type="none" w="med" len="med"/>
          </a:ln>
          <a:effectLst/>
        </p:spPr>
      </p:cxnSp>
      <p:cxnSp>
        <p:nvCxnSpPr>
          <p:cNvPr id="12" name="Straight Connector 11"/>
          <p:cNvCxnSpPr>
            <a:stCxn id="198763" idx="1"/>
            <a:endCxn id="198764" idx="1"/>
          </p:cNvCxnSpPr>
          <p:nvPr/>
        </p:nvCxnSpPr>
        <p:spPr bwMode="auto">
          <a:xfrm>
            <a:off x="2903538" y="4795838"/>
            <a:ext cx="227013" cy="0"/>
          </a:xfrm>
          <a:prstGeom prst="line">
            <a:avLst/>
          </a:prstGeom>
          <a:solidFill>
            <a:schemeClr val="accent1"/>
          </a:solidFill>
          <a:ln w="31750" cap="flat" cmpd="sng" algn="ctr">
            <a:solidFill>
              <a:srgbClr val="5B98D2"/>
            </a:solidFill>
            <a:prstDash val="solid"/>
            <a:round/>
            <a:headEnd type="none" w="med" len="med"/>
            <a:tailEnd type="none" w="med" len="med"/>
          </a:ln>
          <a:effectLst/>
        </p:spPr>
      </p:cxnSp>
      <p:cxnSp>
        <p:nvCxnSpPr>
          <p:cNvPr id="14" name="Straight Connector 13"/>
          <p:cNvCxnSpPr>
            <a:stCxn id="198764" idx="1"/>
            <a:endCxn id="198761" idx="0"/>
          </p:cNvCxnSpPr>
          <p:nvPr/>
        </p:nvCxnSpPr>
        <p:spPr bwMode="auto">
          <a:xfrm>
            <a:off x="3130551" y="4795838"/>
            <a:ext cx="227012" cy="530225"/>
          </a:xfrm>
          <a:prstGeom prst="line">
            <a:avLst/>
          </a:prstGeom>
          <a:solidFill>
            <a:schemeClr val="accent1"/>
          </a:solidFill>
          <a:ln w="31750" cap="flat" cmpd="sng" algn="ctr">
            <a:solidFill>
              <a:srgbClr val="5B98D2"/>
            </a:solidFill>
            <a:prstDash val="solid"/>
            <a:round/>
            <a:headEnd type="none" w="med" len="med"/>
            <a:tailEnd type="none" w="med" len="med"/>
          </a:ln>
          <a:effectLst/>
        </p:spPr>
      </p:cxnSp>
      <p:cxnSp>
        <p:nvCxnSpPr>
          <p:cNvPr id="16" name="Straight Connector 15"/>
          <p:cNvCxnSpPr>
            <a:stCxn id="198764" idx="0"/>
            <a:endCxn id="198688" idx="0"/>
          </p:cNvCxnSpPr>
          <p:nvPr/>
        </p:nvCxnSpPr>
        <p:spPr bwMode="auto">
          <a:xfrm>
            <a:off x="3357564" y="5326063"/>
            <a:ext cx="303212" cy="0"/>
          </a:xfrm>
          <a:prstGeom prst="line">
            <a:avLst/>
          </a:prstGeom>
          <a:solidFill>
            <a:schemeClr val="accent1"/>
          </a:solidFill>
          <a:ln w="31750" cap="flat" cmpd="sng" algn="ctr">
            <a:solidFill>
              <a:srgbClr val="5B98D2"/>
            </a:solidFill>
            <a:prstDash val="solid"/>
            <a:round/>
            <a:headEnd type="none" w="med" len="med"/>
            <a:tailEnd type="none" w="med" len="med"/>
          </a:ln>
          <a:effectLst/>
        </p:spPr>
      </p:cxnSp>
      <p:cxnSp>
        <p:nvCxnSpPr>
          <p:cNvPr id="18" name="Straight Connector 17"/>
          <p:cNvCxnSpPr>
            <a:stCxn id="198688" idx="0"/>
            <a:endCxn id="198687" idx="0"/>
          </p:cNvCxnSpPr>
          <p:nvPr/>
        </p:nvCxnSpPr>
        <p:spPr bwMode="auto">
          <a:xfrm flipV="1">
            <a:off x="3660776" y="4795838"/>
            <a:ext cx="228600" cy="530225"/>
          </a:xfrm>
          <a:prstGeom prst="line">
            <a:avLst/>
          </a:prstGeom>
          <a:solidFill>
            <a:schemeClr val="accent1"/>
          </a:solidFill>
          <a:ln w="31750" cap="flat" cmpd="sng" algn="ctr">
            <a:solidFill>
              <a:srgbClr val="5B98D2"/>
            </a:solidFill>
            <a:prstDash val="solid"/>
            <a:round/>
            <a:headEnd type="none" w="med" len="med"/>
            <a:tailEnd type="none" w="med" len="med"/>
          </a:ln>
          <a:effectLst/>
        </p:spPr>
      </p:cxnSp>
      <p:cxnSp>
        <p:nvCxnSpPr>
          <p:cNvPr id="20" name="Straight Connector 19"/>
          <p:cNvCxnSpPr>
            <a:stCxn id="198688" idx="1"/>
          </p:cNvCxnSpPr>
          <p:nvPr/>
        </p:nvCxnSpPr>
        <p:spPr bwMode="auto">
          <a:xfrm flipV="1">
            <a:off x="3889376" y="4795110"/>
            <a:ext cx="379044" cy="728"/>
          </a:xfrm>
          <a:prstGeom prst="line">
            <a:avLst/>
          </a:prstGeom>
          <a:solidFill>
            <a:schemeClr val="accent1"/>
          </a:solidFill>
          <a:ln w="31750" cap="flat" cmpd="sng" algn="ctr">
            <a:solidFill>
              <a:srgbClr val="5B98D2"/>
            </a:solidFill>
            <a:prstDash val="solid"/>
            <a:round/>
            <a:headEnd type="none" w="med" len="med"/>
            <a:tailEnd type="none" w="med" len="med"/>
          </a:ln>
          <a:effectLst/>
        </p:spPr>
      </p:cxnSp>
      <p:pic>
        <p:nvPicPr>
          <p:cNvPr id="128" name="Picture 127"/>
          <p:cNvPicPr>
            <a:picLocks noChangeAspect="1"/>
          </p:cNvPicPr>
          <p:nvPr/>
        </p:nvPicPr>
        <p:blipFill>
          <a:blip r:embed="rId11"/>
          <a:stretch>
            <a:fillRect/>
          </a:stretch>
        </p:blipFill>
        <p:spPr>
          <a:xfrm>
            <a:off x="1687990" y="1076255"/>
            <a:ext cx="417830" cy="142240"/>
          </a:xfrm>
          <a:prstGeom prst="rect">
            <a:avLst/>
          </a:prstGeom>
        </p:spPr>
      </p:pic>
      <p:pic>
        <p:nvPicPr>
          <p:cNvPr id="129" name="Picture 128"/>
          <p:cNvPicPr>
            <a:picLocks noChangeAspect="1"/>
          </p:cNvPicPr>
          <p:nvPr/>
        </p:nvPicPr>
        <p:blipFill>
          <a:blip r:embed="rId11"/>
          <a:stretch>
            <a:fillRect/>
          </a:stretch>
        </p:blipFill>
        <p:spPr>
          <a:xfrm>
            <a:off x="3054100" y="620885"/>
            <a:ext cx="417830" cy="142240"/>
          </a:xfrm>
          <a:prstGeom prst="rect">
            <a:avLst/>
          </a:prstGeom>
        </p:spPr>
      </p:pic>
      <p:pic>
        <p:nvPicPr>
          <p:cNvPr id="130" name="Picture 129"/>
          <p:cNvPicPr>
            <a:picLocks noChangeAspect="1"/>
          </p:cNvPicPr>
          <p:nvPr/>
        </p:nvPicPr>
        <p:blipFill>
          <a:blip r:embed="rId12"/>
          <a:stretch>
            <a:fillRect/>
          </a:stretch>
        </p:blipFill>
        <p:spPr>
          <a:xfrm>
            <a:off x="3964840" y="1076255"/>
            <a:ext cx="426720" cy="222250"/>
          </a:xfrm>
          <a:prstGeom prst="rect">
            <a:avLst/>
          </a:prstGeom>
        </p:spPr>
      </p:pic>
      <p:pic>
        <p:nvPicPr>
          <p:cNvPr id="131" name="Picture 130"/>
          <p:cNvPicPr>
            <a:picLocks noChangeAspect="1"/>
          </p:cNvPicPr>
          <p:nvPr/>
        </p:nvPicPr>
        <p:blipFill>
          <a:blip r:embed="rId12"/>
          <a:stretch>
            <a:fillRect/>
          </a:stretch>
        </p:blipFill>
        <p:spPr>
          <a:xfrm>
            <a:off x="2522835" y="544990"/>
            <a:ext cx="426720" cy="222250"/>
          </a:xfrm>
          <a:prstGeom prst="rect">
            <a:avLst/>
          </a:prstGeom>
        </p:spPr>
      </p:pic>
      <p:pic>
        <p:nvPicPr>
          <p:cNvPr id="132" name="Picture 131"/>
          <p:cNvPicPr>
            <a:picLocks noChangeAspect="1"/>
          </p:cNvPicPr>
          <p:nvPr/>
        </p:nvPicPr>
        <p:blipFill>
          <a:blip r:embed="rId13"/>
          <a:stretch>
            <a:fillRect/>
          </a:stretch>
        </p:blipFill>
        <p:spPr>
          <a:xfrm>
            <a:off x="6317585" y="848570"/>
            <a:ext cx="986790" cy="293370"/>
          </a:xfrm>
          <a:prstGeom prst="rect">
            <a:avLst/>
          </a:prstGeom>
        </p:spPr>
      </p:pic>
      <p:pic>
        <p:nvPicPr>
          <p:cNvPr id="133" name="Picture 132"/>
          <p:cNvPicPr>
            <a:picLocks noChangeAspect="1"/>
          </p:cNvPicPr>
          <p:nvPr/>
        </p:nvPicPr>
        <p:blipFill>
          <a:blip r:embed="rId14"/>
          <a:stretch>
            <a:fillRect/>
          </a:stretch>
        </p:blipFill>
        <p:spPr>
          <a:xfrm>
            <a:off x="6393480" y="2518260"/>
            <a:ext cx="986635" cy="631190"/>
          </a:xfrm>
          <a:prstGeom prst="rect">
            <a:avLst/>
          </a:prstGeom>
        </p:spPr>
      </p:pic>
      <p:pic>
        <p:nvPicPr>
          <p:cNvPr id="134" name="Picture 133"/>
          <p:cNvPicPr>
            <a:picLocks noChangeAspect="1"/>
          </p:cNvPicPr>
          <p:nvPr/>
        </p:nvPicPr>
        <p:blipFill>
          <a:blip r:embed="rId15"/>
          <a:stretch>
            <a:fillRect/>
          </a:stretch>
        </p:blipFill>
        <p:spPr>
          <a:xfrm>
            <a:off x="5938110" y="1531625"/>
            <a:ext cx="1591310" cy="6756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8772"/>
                                        </p:tgtEl>
                                        <p:attrNameLst>
                                          <p:attrName>style.visibility</p:attrName>
                                        </p:attrNameLst>
                                      </p:cBhvr>
                                      <p:to>
                                        <p:strVal val="visible"/>
                                      </p:to>
                                    </p:set>
                                    <p:animEffect transition="in" filter="wipe(left)">
                                      <p:cBhvr>
                                        <p:cTn id="7" dur="500"/>
                                        <p:tgtEl>
                                          <p:spTgt spid="19877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987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9816" name="Group 136"/>
          <p:cNvGrpSpPr>
            <a:grpSpLocks/>
          </p:cNvGrpSpPr>
          <p:nvPr/>
        </p:nvGrpSpPr>
        <p:grpSpPr bwMode="auto">
          <a:xfrm>
            <a:off x="1763713" y="5554663"/>
            <a:ext cx="2505075" cy="530225"/>
            <a:chOff x="1111" y="3499"/>
            <a:chExt cx="1578" cy="334"/>
          </a:xfrm>
        </p:grpSpPr>
        <p:sp>
          <p:nvSpPr>
            <p:cNvPr id="199817" name="Line 137"/>
            <p:cNvSpPr>
              <a:spLocks noChangeShapeType="1"/>
            </p:cNvSpPr>
            <p:nvPr/>
          </p:nvSpPr>
          <p:spPr bwMode="auto">
            <a:xfrm>
              <a:off x="1111" y="3833"/>
              <a:ext cx="239" cy="0"/>
            </a:xfrm>
            <a:prstGeom prst="line">
              <a:avLst/>
            </a:prstGeom>
            <a:noFill/>
            <a:ln w="28575">
              <a:solidFill>
                <a:schemeClr val="tx1"/>
              </a:solidFill>
              <a:round/>
              <a:headEnd/>
              <a:tailEnd/>
            </a:ln>
            <a:effectLst/>
          </p:spPr>
          <p:txBody>
            <a:bodyPr>
              <a:prstTxWarp prst="textNoShape">
                <a:avLst/>
              </a:prstTxWarp>
            </a:bodyPr>
            <a:lstStyle/>
            <a:p>
              <a:endParaRPr lang="en-US"/>
            </a:p>
          </p:txBody>
        </p:sp>
        <p:sp>
          <p:nvSpPr>
            <p:cNvPr id="199818" name="Line 138"/>
            <p:cNvSpPr>
              <a:spLocks noChangeShapeType="1"/>
            </p:cNvSpPr>
            <p:nvPr/>
          </p:nvSpPr>
          <p:spPr bwMode="auto">
            <a:xfrm>
              <a:off x="2450" y="3499"/>
              <a:ext cx="239" cy="0"/>
            </a:xfrm>
            <a:prstGeom prst="line">
              <a:avLst/>
            </a:prstGeom>
            <a:noFill/>
            <a:ln w="28575">
              <a:solidFill>
                <a:schemeClr val="tx1"/>
              </a:solidFill>
              <a:round/>
              <a:headEnd/>
              <a:tailEnd/>
            </a:ln>
            <a:effectLst/>
          </p:spPr>
          <p:txBody>
            <a:bodyPr>
              <a:prstTxWarp prst="textNoShape">
                <a:avLst/>
              </a:prstTxWarp>
            </a:bodyPr>
            <a:lstStyle/>
            <a:p>
              <a:endParaRPr lang="en-US"/>
            </a:p>
          </p:txBody>
        </p:sp>
        <p:sp>
          <p:nvSpPr>
            <p:cNvPr id="199819" name="Freeform 139"/>
            <p:cNvSpPr>
              <a:spLocks/>
            </p:cNvSpPr>
            <p:nvPr/>
          </p:nvSpPr>
          <p:spPr bwMode="auto">
            <a:xfrm>
              <a:off x="1494" y="3522"/>
              <a:ext cx="816" cy="288"/>
            </a:xfrm>
            <a:custGeom>
              <a:avLst/>
              <a:gdLst/>
              <a:ahLst/>
              <a:cxnLst>
                <a:cxn ang="0">
                  <a:pos x="0" y="264"/>
                </a:cxn>
                <a:cxn ang="0">
                  <a:pos x="812" y="0"/>
                </a:cxn>
              </a:cxnLst>
              <a:rect l="0" t="0" r="r" b="b"/>
              <a:pathLst>
                <a:path w="812" h="264">
                  <a:moveTo>
                    <a:pt x="0" y="264"/>
                  </a:moveTo>
                  <a:lnTo>
                    <a:pt x="812" y="0"/>
                  </a:lnTo>
                </a:path>
              </a:pathLst>
            </a:custGeom>
            <a:noFill/>
            <a:ln w="28575" cap="flat" cmpd="sng">
              <a:solidFill>
                <a:schemeClr val="tx1"/>
              </a:solidFill>
              <a:prstDash val="solid"/>
              <a:round/>
              <a:headEnd type="none" w="med" len="med"/>
              <a:tailEnd type="none" w="med" len="med"/>
            </a:ln>
            <a:effectLst/>
          </p:spPr>
          <p:txBody>
            <a:bodyPr>
              <a:prstTxWarp prst="textNoShape">
                <a:avLst/>
              </a:prstTxWarp>
            </a:bodyPr>
            <a:lstStyle/>
            <a:p>
              <a:endParaRPr lang="en-US"/>
            </a:p>
          </p:txBody>
        </p:sp>
        <p:sp>
          <p:nvSpPr>
            <p:cNvPr id="199820" name="Freeform 140"/>
            <p:cNvSpPr>
              <a:spLocks/>
            </p:cNvSpPr>
            <p:nvPr/>
          </p:nvSpPr>
          <p:spPr bwMode="auto">
            <a:xfrm>
              <a:off x="1350" y="3809"/>
              <a:ext cx="143" cy="24"/>
            </a:xfrm>
            <a:custGeom>
              <a:avLst/>
              <a:gdLst/>
              <a:ahLst/>
              <a:cxnLst>
                <a:cxn ang="0">
                  <a:pos x="0" y="24"/>
                </a:cxn>
                <a:cxn ang="0">
                  <a:pos x="84" y="15"/>
                </a:cxn>
                <a:cxn ang="0">
                  <a:pos x="143" y="0"/>
                </a:cxn>
              </a:cxnLst>
              <a:rect l="0" t="0" r="r" b="b"/>
              <a:pathLst>
                <a:path w="143" h="24">
                  <a:moveTo>
                    <a:pt x="0" y="24"/>
                  </a:moveTo>
                  <a:cubicBezTo>
                    <a:pt x="14" y="23"/>
                    <a:pt x="60" y="19"/>
                    <a:pt x="84" y="15"/>
                  </a:cubicBezTo>
                  <a:cubicBezTo>
                    <a:pt x="108" y="11"/>
                    <a:pt x="131" y="3"/>
                    <a:pt x="143" y="0"/>
                  </a:cubicBezTo>
                </a:path>
              </a:pathLst>
            </a:custGeom>
            <a:noFill/>
            <a:ln w="28575" cap="flat" cmpd="sng">
              <a:solidFill>
                <a:schemeClr val="tx1"/>
              </a:solidFill>
              <a:prstDash val="solid"/>
              <a:round/>
              <a:headEnd/>
              <a:tailEnd/>
            </a:ln>
            <a:effectLst/>
          </p:spPr>
          <p:txBody>
            <a:bodyPr>
              <a:prstTxWarp prst="textNoShape">
                <a:avLst/>
              </a:prstTxWarp>
            </a:bodyPr>
            <a:lstStyle/>
            <a:p>
              <a:endParaRPr lang="en-US"/>
            </a:p>
          </p:txBody>
        </p:sp>
        <p:sp>
          <p:nvSpPr>
            <p:cNvPr id="199821" name="Freeform 141"/>
            <p:cNvSpPr>
              <a:spLocks/>
            </p:cNvSpPr>
            <p:nvPr/>
          </p:nvSpPr>
          <p:spPr bwMode="auto">
            <a:xfrm rot="10800000">
              <a:off x="2306" y="3499"/>
              <a:ext cx="143" cy="24"/>
            </a:xfrm>
            <a:custGeom>
              <a:avLst/>
              <a:gdLst/>
              <a:ahLst/>
              <a:cxnLst>
                <a:cxn ang="0">
                  <a:pos x="0" y="24"/>
                </a:cxn>
                <a:cxn ang="0">
                  <a:pos x="84" y="15"/>
                </a:cxn>
                <a:cxn ang="0">
                  <a:pos x="143" y="0"/>
                </a:cxn>
              </a:cxnLst>
              <a:rect l="0" t="0" r="r" b="b"/>
              <a:pathLst>
                <a:path w="143" h="24">
                  <a:moveTo>
                    <a:pt x="0" y="24"/>
                  </a:moveTo>
                  <a:cubicBezTo>
                    <a:pt x="14" y="23"/>
                    <a:pt x="60" y="19"/>
                    <a:pt x="84" y="15"/>
                  </a:cubicBezTo>
                  <a:cubicBezTo>
                    <a:pt x="108" y="11"/>
                    <a:pt x="131" y="3"/>
                    <a:pt x="143" y="0"/>
                  </a:cubicBezTo>
                </a:path>
              </a:pathLst>
            </a:custGeom>
            <a:noFill/>
            <a:ln w="28575" cap="flat" cmpd="sng">
              <a:solidFill>
                <a:schemeClr val="tx1"/>
              </a:solidFill>
              <a:prstDash val="solid"/>
              <a:round/>
              <a:headEnd/>
              <a:tailEnd/>
            </a:ln>
            <a:effectLst/>
          </p:spPr>
          <p:txBody>
            <a:bodyPr>
              <a:prstTxWarp prst="textNoShape">
                <a:avLst/>
              </a:prstTxWarp>
            </a:bodyPr>
            <a:lstStyle/>
            <a:p>
              <a:endParaRPr lang="en-US"/>
            </a:p>
          </p:txBody>
        </p:sp>
      </p:grpSp>
      <p:grpSp>
        <p:nvGrpSpPr>
          <p:cNvPr id="199824" name="Group 144"/>
          <p:cNvGrpSpPr>
            <a:grpSpLocks/>
          </p:cNvGrpSpPr>
          <p:nvPr/>
        </p:nvGrpSpPr>
        <p:grpSpPr bwMode="auto">
          <a:xfrm>
            <a:off x="2143125" y="5629275"/>
            <a:ext cx="2125663" cy="455613"/>
            <a:chOff x="1350" y="3499"/>
            <a:chExt cx="1339" cy="334"/>
          </a:xfrm>
        </p:grpSpPr>
        <p:sp>
          <p:nvSpPr>
            <p:cNvPr id="199786" name="Line 106"/>
            <p:cNvSpPr>
              <a:spLocks noChangeShapeType="1"/>
            </p:cNvSpPr>
            <p:nvPr/>
          </p:nvSpPr>
          <p:spPr bwMode="auto">
            <a:xfrm flipV="1">
              <a:off x="1828" y="3642"/>
              <a:ext cx="144" cy="48"/>
            </a:xfrm>
            <a:prstGeom prst="line">
              <a:avLst/>
            </a:prstGeom>
            <a:noFill/>
            <a:ln w="28575">
              <a:solidFill>
                <a:srgbClr val="5B98D2"/>
              </a:solidFill>
              <a:round/>
              <a:headEnd/>
              <a:tailEnd/>
            </a:ln>
            <a:effectLst/>
          </p:spPr>
          <p:txBody>
            <a:bodyPr>
              <a:prstTxWarp prst="textNoShape">
                <a:avLst/>
              </a:prstTxWarp>
            </a:bodyPr>
            <a:lstStyle/>
            <a:p>
              <a:endParaRPr lang="en-US"/>
            </a:p>
          </p:txBody>
        </p:sp>
        <p:grpSp>
          <p:nvGrpSpPr>
            <p:cNvPr id="199823" name="Group 143"/>
            <p:cNvGrpSpPr>
              <a:grpSpLocks/>
            </p:cNvGrpSpPr>
            <p:nvPr/>
          </p:nvGrpSpPr>
          <p:grpSpPr bwMode="auto">
            <a:xfrm>
              <a:off x="1350" y="3499"/>
              <a:ext cx="1339" cy="334"/>
              <a:chOff x="1350" y="3499"/>
              <a:chExt cx="1339" cy="334"/>
            </a:xfrm>
          </p:grpSpPr>
          <p:sp>
            <p:nvSpPr>
              <p:cNvPr id="199782" name="Line 102"/>
              <p:cNvSpPr>
                <a:spLocks noChangeShapeType="1"/>
              </p:cNvSpPr>
              <p:nvPr/>
            </p:nvSpPr>
            <p:spPr bwMode="auto">
              <a:xfrm>
                <a:off x="2450" y="3499"/>
                <a:ext cx="239" cy="0"/>
              </a:xfrm>
              <a:prstGeom prst="line">
                <a:avLst/>
              </a:prstGeom>
              <a:noFill/>
              <a:ln w="28575">
                <a:solidFill>
                  <a:srgbClr val="5B98D2"/>
                </a:solidFill>
                <a:round/>
                <a:headEnd/>
                <a:tailEnd/>
              </a:ln>
              <a:effectLst/>
            </p:spPr>
            <p:txBody>
              <a:bodyPr>
                <a:prstTxWarp prst="textNoShape">
                  <a:avLst/>
                </a:prstTxWarp>
              </a:bodyPr>
              <a:lstStyle/>
              <a:p>
                <a:endParaRPr lang="en-US"/>
              </a:p>
            </p:txBody>
          </p:sp>
          <p:grpSp>
            <p:nvGrpSpPr>
              <p:cNvPr id="199802" name="Group 122"/>
              <p:cNvGrpSpPr>
                <a:grpSpLocks/>
              </p:cNvGrpSpPr>
              <p:nvPr/>
            </p:nvGrpSpPr>
            <p:grpSpPr bwMode="auto">
              <a:xfrm>
                <a:off x="1350" y="3690"/>
                <a:ext cx="478" cy="143"/>
                <a:chOff x="1350" y="3721"/>
                <a:chExt cx="477" cy="112"/>
              </a:xfrm>
            </p:grpSpPr>
            <p:sp>
              <p:nvSpPr>
                <p:cNvPr id="199783" name="Freeform 103"/>
                <p:cNvSpPr>
                  <a:spLocks/>
                </p:cNvSpPr>
                <p:nvPr/>
              </p:nvSpPr>
              <p:spPr bwMode="auto">
                <a:xfrm>
                  <a:off x="1494" y="3743"/>
                  <a:ext cx="191" cy="67"/>
                </a:xfrm>
                <a:custGeom>
                  <a:avLst/>
                  <a:gdLst/>
                  <a:ahLst/>
                  <a:cxnLst>
                    <a:cxn ang="0">
                      <a:pos x="0" y="264"/>
                    </a:cxn>
                    <a:cxn ang="0">
                      <a:pos x="812" y="0"/>
                    </a:cxn>
                  </a:cxnLst>
                  <a:rect l="0" t="0" r="r" b="b"/>
                  <a:pathLst>
                    <a:path w="812" h="264">
                      <a:moveTo>
                        <a:pt x="0" y="264"/>
                      </a:moveTo>
                      <a:lnTo>
                        <a:pt x="812" y="0"/>
                      </a:lnTo>
                    </a:path>
                  </a:pathLst>
                </a:custGeom>
                <a:noFill/>
                <a:ln w="28575" cap="flat" cmpd="sng">
                  <a:solidFill>
                    <a:srgbClr val="5B98D2"/>
                  </a:solidFill>
                  <a:prstDash val="solid"/>
                  <a:round/>
                  <a:headEnd type="none" w="med" len="med"/>
                  <a:tailEnd type="none" w="med" len="med"/>
                </a:ln>
                <a:effectLst/>
              </p:spPr>
              <p:txBody>
                <a:bodyPr>
                  <a:prstTxWarp prst="textNoShape">
                    <a:avLst/>
                  </a:prstTxWarp>
                </a:bodyPr>
                <a:lstStyle/>
                <a:p>
                  <a:endParaRPr lang="en-US"/>
                </a:p>
              </p:txBody>
            </p:sp>
            <p:sp>
              <p:nvSpPr>
                <p:cNvPr id="199784" name="Freeform 104"/>
                <p:cNvSpPr>
                  <a:spLocks/>
                </p:cNvSpPr>
                <p:nvPr/>
              </p:nvSpPr>
              <p:spPr bwMode="auto">
                <a:xfrm>
                  <a:off x="1350" y="3809"/>
                  <a:ext cx="143" cy="24"/>
                </a:xfrm>
                <a:custGeom>
                  <a:avLst/>
                  <a:gdLst/>
                  <a:ahLst/>
                  <a:cxnLst>
                    <a:cxn ang="0">
                      <a:pos x="0" y="24"/>
                    </a:cxn>
                    <a:cxn ang="0">
                      <a:pos x="84" y="15"/>
                    </a:cxn>
                    <a:cxn ang="0">
                      <a:pos x="143" y="0"/>
                    </a:cxn>
                  </a:cxnLst>
                  <a:rect l="0" t="0" r="r" b="b"/>
                  <a:pathLst>
                    <a:path w="143" h="24">
                      <a:moveTo>
                        <a:pt x="0" y="24"/>
                      </a:moveTo>
                      <a:cubicBezTo>
                        <a:pt x="14" y="23"/>
                        <a:pt x="60" y="19"/>
                        <a:pt x="84" y="15"/>
                      </a:cubicBezTo>
                      <a:cubicBezTo>
                        <a:pt x="108" y="11"/>
                        <a:pt x="131" y="3"/>
                        <a:pt x="143" y="0"/>
                      </a:cubicBezTo>
                    </a:path>
                  </a:pathLst>
                </a:custGeom>
                <a:noFill/>
                <a:ln w="28575" cap="flat" cmpd="sng">
                  <a:solidFill>
                    <a:srgbClr val="5B98D2"/>
                  </a:solidFill>
                  <a:prstDash val="solid"/>
                  <a:round/>
                  <a:headEnd/>
                  <a:tailEnd/>
                </a:ln>
                <a:effectLst/>
              </p:spPr>
              <p:txBody>
                <a:bodyPr>
                  <a:prstTxWarp prst="textNoShape">
                    <a:avLst/>
                  </a:prstTxWarp>
                </a:bodyPr>
                <a:lstStyle/>
                <a:p>
                  <a:endParaRPr lang="en-US"/>
                </a:p>
              </p:txBody>
            </p:sp>
            <p:sp>
              <p:nvSpPr>
                <p:cNvPr id="199785" name="Freeform 105"/>
                <p:cNvSpPr>
                  <a:spLocks/>
                </p:cNvSpPr>
                <p:nvPr/>
              </p:nvSpPr>
              <p:spPr bwMode="auto">
                <a:xfrm rot="10800000">
                  <a:off x="1684" y="3721"/>
                  <a:ext cx="143" cy="24"/>
                </a:xfrm>
                <a:custGeom>
                  <a:avLst/>
                  <a:gdLst/>
                  <a:ahLst/>
                  <a:cxnLst>
                    <a:cxn ang="0">
                      <a:pos x="0" y="24"/>
                    </a:cxn>
                    <a:cxn ang="0">
                      <a:pos x="84" y="15"/>
                    </a:cxn>
                    <a:cxn ang="0">
                      <a:pos x="143" y="0"/>
                    </a:cxn>
                  </a:cxnLst>
                  <a:rect l="0" t="0" r="r" b="b"/>
                  <a:pathLst>
                    <a:path w="143" h="24">
                      <a:moveTo>
                        <a:pt x="0" y="24"/>
                      </a:moveTo>
                      <a:cubicBezTo>
                        <a:pt x="14" y="23"/>
                        <a:pt x="60" y="19"/>
                        <a:pt x="84" y="15"/>
                      </a:cubicBezTo>
                      <a:cubicBezTo>
                        <a:pt x="108" y="11"/>
                        <a:pt x="131" y="3"/>
                        <a:pt x="143" y="0"/>
                      </a:cubicBezTo>
                    </a:path>
                  </a:pathLst>
                </a:custGeom>
                <a:noFill/>
                <a:ln w="28575" cap="flat" cmpd="sng">
                  <a:solidFill>
                    <a:srgbClr val="5B98D2"/>
                  </a:solidFill>
                  <a:prstDash val="solid"/>
                  <a:round/>
                  <a:headEnd/>
                  <a:tailEnd/>
                </a:ln>
                <a:effectLst/>
              </p:spPr>
              <p:txBody>
                <a:bodyPr>
                  <a:prstTxWarp prst="textNoShape">
                    <a:avLst/>
                  </a:prstTxWarp>
                </a:bodyPr>
                <a:lstStyle/>
                <a:p>
                  <a:endParaRPr lang="en-US"/>
                </a:p>
              </p:txBody>
            </p:sp>
          </p:grpSp>
          <p:grpSp>
            <p:nvGrpSpPr>
              <p:cNvPr id="199804" name="Group 124"/>
              <p:cNvGrpSpPr>
                <a:grpSpLocks/>
              </p:cNvGrpSpPr>
              <p:nvPr/>
            </p:nvGrpSpPr>
            <p:grpSpPr bwMode="auto">
              <a:xfrm>
                <a:off x="1972" y="3499"/>
                <a:ext cx="478" cy="143"/>
                <a:chOff x="1350" y="3721"/>
                <a:chExt cx="477" cy="112"/>
              </a:xfrm>
            </p:grpSpPr>
            <p:sp>
              <p:nvSpPr>
                <p:cNvPr id="199805" name="Freeform 125"/>
                <p:cNvSpPr>
                  <a:spLocks/>
                </p:cNvSpPr>
                <p:nvPr/>
              </p:nvSpPr>
              <p:spPr bwMode="auto">
                <a:xfrm>
                  <a:off x="1494" y="3743"/>
                  <a:ext cx="191" cy="67"/>
                </a:xfrm>
                <a:custGeom>
                  <a:avLst/>
                  <a:gdLst/>
                  <a:ahLst/>
                  <a:cxnLst>
                    <a:cxn ang="0">
                      <a:pos x="0" y="264"/>
                    </a:cxn>
                    <a:cxn ang="0">
                      <a:pos x="812" y="0"/>
                    </a:cxn>
                  </a:cxnLst>
                  <a:rect l="0" t="0" r="r" b="b"/>
                  <a:pathLst>
                    <a:path w="812" h="264">
                      <a:moveTo>
                        <a:pt x="0" y="264"/>
                      </a:moveTo>
                      <a:lnTo>
                        <a:pt x="812" y="0"/>
                      </a:lnTo>
                    </a:path>
                  </a:pathLst>
                </a:custGeom>
                <a:noFill/>
                <a:ln w="28575" cap="flat" cmpd="sng">
                  <a:solidFill>
                    <a:srgbClr val="5B98D2"/>
                  </a:solidFill>
                  <a:prstDash val="solid"/>
                  <a:round/>
                  <a:headEnd type="none" w="med" len="med"/>
                  <a:tailEnd type="none" w="med" len="med"/>
                </a:ln>
                <a:effectLst/>
              </p:spPr>
              <p:txBody>
                <a:bodyPr>
                  <a:prstTxWarp prst="textNoShape">
                    <a:avLst/>
                  </a:prstTxWarp>
                </a:bodyPr>
                <a:lstStyle/>
                <a:p>
                  <a:endParaRPr lang="en-US"/>
                </a:p>
              </p:txBody>
            </p:sp>
            <p:sp>
              <p:nvSpPr>
                <p:cNvPr id="199806" name="Freeform 126"/>
                <p:cNvSpPr>
                  <a:spLocks/>
                </p:cNvSpPr>
                <p:nvPr/>
              </p:nvSpPr>
              <p:spPr bwMode="auto">
                <a:xfrm>
                  <a:off x="1350" y="3809"/>
                  <a:ext cx="143" cy="24"/>
                </a:xfrm>
                <a:custGeom>
                  <a:avLst/>
                  <a:gdLst/>
                  <a:ahLst/>
                  <a:cxnLst>
                    <a:cxn ang="0">
                      <a:pos x="0" y="24"/>
                    </a:cxn>
                    <a:cxn ang="0">
                      <a:pos x="84" y="15"/>
                    </a:cxn>
                    <a:cxn ang="0">
                      <a:pos x="143" y="0"/>
                    </a:cxn>
                  </a:cxnLst>
                  <a:rect l="0" t="0" r="r" b="b"/>
                  <a:pathLst>
                    <a:path w="143" h="24">
                      <a:moveTo>
                        <a:pt x="0" y="24"/>
                      </a:moveTo>
                      <a:cubicBezTo>
                        <a:pt x="14" y="23"/>
                        <a:pt x="60" y="19"/>
                        <a:pt x="84" y="15"/>
                      </a:cubicBezTo>
                      <a:cubicBezTo>
                        <a:pt x="108" y="11"/>
                        <a:pt x="131" y="3"/>
                        <a:pt x="143" y="0"/>
                      </a:cubicBezTo>
                    </a:path>
                  </a:pathLst>
                </a:custGeom>
                <a:noFill/>
                <a:ln w="28575" cap="flat" cmpd="sng">
                  <a:solidFill>
                    <a:srgbClr val="5B98D2"/>
                  </a:solidFill>
                  <a:prstDash val="solid"/>
                  <a:round/>
                  <a:headEnd/>
                  <a:tailEnd/>
                </a:ln>
                <a:effectLst/>
              </p:spPr>
              <p:txBody>
                <a:bodyPr>
                  <a:prstTxWarp prst="textNoShape">
                    <a:avLst/>
                  </a:prstTxWarp>
                </a:bodyPr>
                <a:lstStyle/>
                <a:p>
                  <a:endParaRPr lang="en-US"/>
                </a:p>
              </p:txBody>
            </p:sp>
            <p:sp>
              <p:nvSpPr>
                <p:cNvPr id="199807" name="Freeform 127"/>
                <p:cNvSpPr>
                  <a:spLocks/>
                </p:cNvSpPr>
                <p:nvPr/>
              </p:nvSpPr>
              <p:spPr bwMode="auto">
                <a:xfrm rot="10800000">
                  <a:off x="1684" y="3721"/>
                  <a:ext cx="143" cy="24"/>
                </a:xfrm>
                <a:custGeom>
                  <a:avLst/>
                  <a:gdLst/>
                  <a:ahLst/>
                  <a:cxnLst>
                    <a:cxn ang="0">
                      <a:pos x="0" y="24"/>
                    </a:cxn>
                    <a:cxn ang="0">
                      <a:pos x="84" y="15"/>
                    </a:cxn>
                    <a:cxn ang="0">
                      <a:pos x="143" y="0"/>
                    </a:cxn>
                  </a:cxnLst>
                  <a:rect l="0" t="0" r="r" b="b"/>
                  <a:pathLst>
                    <a:path w="143" h="24">
                      <a:moveTo>
                        <a:pt x="0" y="24"/>
                      </a:moveTo>
                      <a:cubicBezTo>
                        <a:pt x="14" y="23"/>
                        <a:pt x="60" y="19"/>
                        <a:pt x="84" y="15"/>
                      </a:cubicBezTo>
                      <a:cubicBezTo>
                        <a:pt x="108" y="11"/>
                        <a:pt x="131" y="3"/>
                        <a:pt x="143" y="0"/>
                      </a:cubicBezTo>
                    </a:path>
                  </a:pathLst>
                </a:custGeom>
                <a:noFill/>
                <a:ln w="28575" cap="flat" cmpd="sng">
                  <a:solidFill>
                    <a:srgbClr val="5B98D2"/>
                  </a:solidFill>
                  <a:prstDash val="solid"/>
                  <a:round/>
                  <a:headEnd/>
                  <a:tailEnd/>
                </a:ln>
                <a:effectLst/>
              </p:spPr>
              <p:txBody>
                <a:bodyPr>
                  <a:prstTxWarp prst="textNoShape">
                    <a:avLst/>
                  </a:prstTxWarp>
                </a:bodyPr>
                <a:lstStyle/>
                <a:p>
                  <a:endParaRPr lang="en-US"/>
                </a:p>
              </p:txBody>
            </p:sp>
          </p:grpSp>
        </p:grpSp>
      </p:grpSp>
      <p:grpSp>
        <p:nvGrpSpPr>
          <p:cNvPr id="199810" name="Group 130"/>
          <p:cNvGrpSpPr>
            <a:grpSpLocks/>
          </p:cNvGrpSpPr>
          <p:nvPr/>
        </p:nvGrpSpPr>
        <p:grpSpPr bwMode="auto">
          <a:xfrm>
            <a:off x="1763713" y="4795838"/>
            <a:ext cx="2505075" cy="530225"/>
            <a:chOff x="1111" y="3021"/>
            <a:chExt cx="1578" cy="334"/>
          </a:xfrm>
        </p:grpSpPr>
        <p:sp>
          <p:nvSpPr>
            <p:cNvPr id="199812" name="Line 132"/>
            <p:cNvSpPr>
              <a:spLocks noChangeShapeType="1"/>
            </p:cNvSpPr>
            <p:nvPr/>
          </p:nvSpPr>
          <p:spPr bwMode="auto">
            <a:xfrm>
              <a:off x="1494" y="3355"/>
              <a:ext cx="812" cy="0"/>
            </a:xfrm>
            <a:prstGeom prst="line">
              <a:avLst/>
            </a:prstGeom>
            <a:noFill/>
            <a:ln w="28575">
              <a:solidFill>
                <a:schemeClr val="tx1"/>
              </a:solidFill>
              <a:round/>
              <a:headEnd/>
              <a:tailEnd/>
            </a:ln>
            <a:effectLst/>
          </p:spPr>
          <p:txBody>
            <a:bodyPr>
              <a:prstTxWarp prst="textNoShape">
                <a:avLst/>
              </a:prstTxWarp>
            </a:bodyPr>
            <a:lstStyle/>
            <a:p>
              <a:endParaRPr lang="en-US"/>
            </a:p>
          </p:txBody>
        </p:sp>
        <p:sp>
          <p:nvSpPr>
            <p:cNvPr id="199811" name="Line 131"/>
            <p:cNvSpPr>
              <a:spLocks noChangeShapeType="1"/>
            </p:cNvSpPr>
            <p:nvPr/>
          </p:nvSpPr>
          <p:spPr bwMode="auto">
            <a:xfrm>
              <a:off x="1111" y="3021"/>
              <a:ext cx="239" cy="0"/>
            </a:xfrm>
            <a:prstGeom prst="line">
              <a:avLst/>
            </a:prstGeom>
            <a:noFill/>
            <a:ln w="28575">
              <a:solidFill>
                <a:srgbClr val="0000CC"/>
              </a:solidFill>
              <a:round/>
              <a:headEnd/>
              <a:tailEnd/>
            </a:ln>
            <a:effectLst/>
          </p:spPr>
          <p:txBody>
            <a:bodyPr>
              <a:prstTxWarp prst="textNoShape">
                <a:avLst/>
              </a:prstTxWarp>
            </a:bodyPr>
            <a:lstStyle/>
            <a:p>
              <a:endParaRPr lang="en-US"/>
            </a:p>
          </p:txBody>
        </p:sp>
        <p:sp>
          <p:nvSpPr>
            <p:cNvPr id="199813" name="Line 133"/>
            <p:cNvSpPr>
              <a:spLocks noChangeShapeType="1"/>
            </p:cNvSpPr>
            <p:nvPr/>
          </p:nvSpPr>
          <p:spPr bwMode="auto">
            <a:xfrm>
              <a:off x="2450" y="3021"/>
              <a:ext cx="239" cy="0"/>
            </a:xfrm>
            <a:prstGeom prst="line">
              <a:avLst/>
            </a:prstGeom>
            <a:noFill/>
            <a:ln w="28575">
              <a:solidFill>
                <a:srgbClr val="0000CC"/>
              </a:solidFill>
              <a:round/>
              <a:headEnd/>
              <a:tailEnd/>
            </a:ln>
            <a:effectLst/>
          </p:spPr>
          <p:txBody>
            <a:bodyPr>
              <a:prstTxWarp prst="textNoShape">
                <a:avLst/>
              </a:prstTxWarp>
            </a:bodyPr>
            <a:lstStyle/>
            <a:p>
              <a:endParaRPr lang="en-US"/>
            </a:p>
          </p:txBody>
        </p:sp>
        <p:sp>
          <p:nvSpPr>
            <p:cNvPr id="199814" name="Line 134"/>
            <p:cNvSpPr>
              <a:spLocks noChangeShapeType="1"/>
            </p:cNvSpPr>
            <p:nvPr/>
          </p:nvSpPr>
          <p:spPr bwMode="auto">
            <a:xfrm flipV="1">
              <a:off x="2306" y="3021"/>
              <a:ext cx="144" cy="334"/>
            </a:xfrm>
            <a:prstGeom prst="line">
              <a:avLst/>
            </a:prstGeom>
            <a:noFill/>
            <a:ln w="28575">
              <a:solidFill>
                <a:srgbClr val="0000CC"/>
              </a:solidFill>
              <a:round/>
              <a:headEnd/>
              <a:tailEnd/>
            </a:ln>
            <a:effectLst/>
          </p:spPr>
          <p:txBody>
            <a:bodyPr>
              <a:prstTxWarp prst="textNoShape">
                <a:avLst/>
              </a:prstTxWarp>
            </a:bodyPr>
            <a:lstStyle/>
            <a:p>
              <a:endParaRPr lang="en-US"/>
            </a:p>
          </p:txBody>
        </p:sp>
        <p:sp>
          <p:nvSpPr>
            <p:cNvPr id="199815" name="Line 135"/>
            <p:cNvSpPr>
              <a:spLocks noChangeShapeType="1"/>
            </p:cNvSpPr>
            <p:nvPr/>
          </p:nvSpPr>
          <p:spPr bwMode="auto">
            <a:xfrm flipH="1" flipV="1">
              <a:off x="1350" y="3021"/>
              <a:ext cx="143" cy="334"/>
            </a:xfrm>
            <a:prstGeom prst="line">
              <a:avLst/>
            </a:prstGeom>
            <a:noFill/>
            <a:ln w="28575">
              <a:solidFill>
                <a:srgbClr val="0000CC"/>
              </a:solidFill>
              <a:round/>
              <a:headEnd/>
              <a:tailEnd/>
            </a:ln>
            <a:effectLst/>
          </p:spPr>
          <p:txBody>
            <a:bodyPr>
              <a:prstTxWarp prst="textNoShape">
                <a:avLst/>
              </a:prstTxWarp>
            </a:bodyPr>
            <a:lstStyle/>
            <a:p>
              <a:endParaRPr lang="en-US"/>
            </a:p>
          </p:txBody>
        </p:sp>
      </p:grpSp>
      <p:sp>
        <p:nvSpPr>
          <p:cNvPr id="199682" name="Rectangle 2"/>
          <p:cNvSpPr>
            <a:spLocks noChangeArrowheads="1"/>
          </p:cNvSpPr>
          <p:nvPr/>
        </p:nvSpPr>
        <p:spPr bwMode="auto">
          <a:xfrm>
            <a:off x="2143125" y="849313"/>
            <a:ext cx="228600" cy="1593850"/>
          </a:xfrm>
          <a:prstGeom prst="rect">
            <a:avLst/>
          </a:prstGeom>
          <a:solidFill>
            <a:schemeClr val="bg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99683" name="Rectangle 3"/>
          <p:cNvSpPr>
            <a:spLocks noChangeArrowheads="1"/>
          </p:cNvSpPr>
          <p:nvPr/>
        </p:nvSpPr>
        <p:spPr bwMode="auto">
          <a:xfrm>
            <a:off x="3660775" y="849313"/>
            <a:ext cx="228600" cy="1593850"/>
          </a:xfrm>
          <a:prstGeom prst="rect">
            <a:avLst/>
          </a:prstGeom>
          <a:solidFill>
            <a:schemeClr val="bg1"/>
          </a:solidFill>
          <a:ln w="9525">
            <a:solidFill>
              <a:schemeClr val="tx1"/>
            </a:solidFill>
            <a:miter lim="800000"/>
            <a:headEnd/>
            <a:tailEnd/>
          </a:ln>
          <a:effectLst/>
        </p:spPr>
        <p:txBody>
          <a:bodyPr wrap="none" anchor="ctr">
            <a:prstTxWarp prst="textNoShape">
              <a:avLst/>
            </a:prstTxWarp>
          </a:bodyPr>
          <a:lstStyle/>
          <a:p>
            <a:endParaRPr lang="en-US"/>
          </a:p>
        </p:txBody>
      </p:sp>
      <p:grpSp>
        <p:nvGrpSpPr>
          <p:cNvPr id="199684" name="Group 4"/>
          <p:cNvGrpSpPr>
            <a:grpSpLocks/>
          </p:cNvGrpSpPr>
          <p:nvPr/>
        </p:nvGrpSpPr>
        <p:grpSpPr bwMode="auto">
          <a:xfrm>
            <a:off x="1384300" y="2746375"/>
            <a:ext cx="3490913" cy="3795713"/>
            <a:chOff x="872" y="1729"/>
            <a:chExt cx="2199" cy="2391"/>
          </a:xfrm>
        </p:grpSpPr>
        <p:grpSp>
          <p:nvGrpSpPr>
            <p:cNvPr id="199685" name="Group 5"/>
            <p:cNvGrpSpPr>
              <a:grpSpLocks/>
            </p:cNvGrpSpPr>
            <p:nvPr/>
          </p:nvGrpSpPr>
          <p:grpSpPr bwMode="auto">
            <a:xfrm>
              <a:off x="1350" y="1729"/>
              <a:ext cx="1100" cy="2391"/>
              <a:chOff x="1350" y="1586"/>
              <a:chExt cx="1100" cy="2152"/>
            </a:xfrm>
          </p:grpSpPr>
          <p:sp>
            <p:nvSpPr>
              <p:cNvPr id="199686" name="Line 6"/>
              <p:cNvSpPr>
                <a:spLocks noChangeShapeType="1"/>
              </p:cNvSpPr>
              <p:nvPr/>
            </p:nvSpPr>
            <p:spPr bwMode="auto">
              <a:xfrm>
                <a:off x="1350" y="1586"/>
                <a:ext cx="0" cy="2152"/>
              </a:xfrm>
              <a:prstGeom prst="line">
                <a:avLst/>
              </a:prstGeom>
              <a:noFill/>
              <a:ln w="9525">
                <a:solidFill>
                  <a:schemeClr val="tx1"/>
                </a:solidFill>
                <a:prstDash val="dash"/>
                <a:round/>
                <a:headEnd/>
                <a:tailEnd/>
              </a:ln>
              <a:effectLst/>
            </p:spPr>
            <p:txBody>
              <a:bodyPr>
                <a:prstTxWarp prst="textNoShape">
                  <a:avLst/>
                </a:prstTxWarp>
              </a:bodyPr>
              <a:lstStyle/>
              <a:p>
                <a:endParaRPr lang="en-US"/>
              </a:p>
            </p:txBody>
          </p:sp>
          <p:sp>
            <p:nvSpPr>
              <p:cNvPr id="199687" name="Line 7"/>
              <p:cNvSpPr>
                <a:spLocks noChangeShapeType="1"/>
              </p:cNvSpPr>
              <p:nvPr/>
            </p:nvSpPr>
            <p:spPr bwMode="auto">
              <a:xfrm>
                <a:off x="1494" y="1586"/>
                <a:ext cx="0" cy="2152"/>
              </a:xfrm>
              <a:prstGeom prst="line">
                <a:avLst/>
              </a:prstGeom>
              <a:noFill/>
              <a:ln w="9525">
                <a:solidFill>
                  <a:schemeClr val="tx1"/>
                </a:solidFill>
                <a:prstDash val="dash"/>
                <a:round/>
                <a:headEnd/>
                <a:tailEnd/>
              </a:ln>
              <a:effectLst/>
            </p:spPr>
            <p:txBody>
              <a:bodyPr>
                <a:prstTxWarp prst="textNoShape">
                  <a:avLst/>
                </a:prstTxWarp>
              </a:bodyPr>
              <a:lstStyle/>
              <a:p>
                <a:endParaRPr lang="en-US"/>
              </a:p>
            </p:txBody>
          </p:sp>
          <p:sp>
            <p:nvSpPr>
              <p:cNvPr id="199688" name="Line 8"/>
              <p:cNvSpPr>
                <a:spLocks noChangeShapeType="1"/>
              </p:cNvSpPr>
              <p:nvPr/>
            </p:nvSpPr>
            <p:spPr bwMode="auto">
              <a:xfrm>
                <a:off x="2306" y="1586"/>
                <a:ext cx="0" cy="2152"/>
              </a:xfrm>
              <a:prstGeom prst="line">
                <a:avLst/>
              </a:prstGeom>
              <a:noFill/>
              <a:ln w="9525">
                <a:solidFill>
                  <a:schemeClr val="tx1"/>
                </a:solidFill>
                <a:prstDash val="dash"/>
                <a:round/>
                <a:headEnd/>
                <a:tailEnd/>
              </a:ln>
              <a:effectLst/>
            </p:spPr>
            <p:txBody>
              <a:bodyPr>
                <a:prstTxWarp prst="textNoShape">
                  <a:avLst/>
                </a:prstTxWarp>
              </a:bodyPr>
              <a:lstStyle/>
              <a:p>
                <a:endParaRPr lang="en-US"/>
              </a:p>
            </p:txBody>
          </p:sp>
          <p:sp>
            <p:nvSpPr>
              <p:cNvPr id="199689" name="Line 9"/>
              <p:cNvSpPr>
                <a:spLocks noChangeShapeType="1"/>
              </p:cNvSpPr>
              <p:nvPr/>
            </p:nvSpPr>
            <p:spPr bwMode="auto">
              <a:xfrm>
                <a:off x="2450" y="1586"/>
                <a:ext cx="0" cy="2152"/>
              </a:xfrm>
              <a:prstGeom prst="line">
                <a:avLst/>
              </a:prstGeom>
              <a:noFill/>
              <a:ln w="9525">
                <a:solidFill>
                  <a:schemeClr val="tx1"/>
                </a:solidFill>
                <a:prstDash val="dash"/>
                <a:round/>
                <a:headEnd/>
                <a:tailEnd/>
              </a:ln>
              <a:effectLst/>
            </p:spPr>
            <p:txBody>
              <a:bodyPr>
                <a:prstTxWarp prst="textNoShape">
                  <a:avLst/>
                </a:prstTxWarp>
              </a:bodyPr>
              <a:lstStyle/>
              <a:p>
                <a:endParaRPr lang="en-US"/>
              </a:p>
            </p:txBody>
          </p:sp>
        </p:grpSp>
        <p:sp>
          <p:nvSpPr>
            <p:cNvPr id="199690" name="Line 10"/>
            <p:cNvSpPr>
              <a:spLocks noChangeShapeType="1"/>
            </p:cNvSpPr>
            <p:nvPr/>
          </p:nvSpPr>
          <p:spPr bwMode="auto">
            <a:xfrm>
              <a:off x="872" y="2207"/>
              <a:ext cx="2199"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99691" name="Line 11"/>
            <p:cNvSpPr>
              <a:spLocks noChangeShapeType="1"/>
            </p:cNvSpPr>
            <p:nvPr/>
          </p:nvSpPr>
          <p:spPr bwMode="auto">
            <a:xfrm>
              <a:off x="872" y="3020"/>
              <a:ext cx="2199"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99692" name="Line 12"/>
            <p:cNvSpPr>
              <a:spLocks noChangeShapeType="1"/>
            </p:cNvSpPr>
            <p:nvPr/>
          </p:nvSpPr>
          <p:spPr bwMode="auto">
            <a:xfrm>
              <a:off x="872" y="3833"/>
              <a:ext cx="2199" cy="0"/>
            </a:xfrm>
            <a:prstGeom prst="line">
              <a:avLst/>
            </a:prstGeom>
            <a:noFill/>
            <a:ln w="9525">
              <a:solidFill>
                <a:schemeClr val="tx1"/>
              </a:solidFill>
              <a:round/>
              <a:headEnd/>
              <a:tailEnd/>
            </a:ln>
            <a:effectLst/>
          </p:spPr>
          <p:txBody>
            <a:bodyPr>
              <a:prstTxWarp prst="textNoShape">
                <a:avLst/>
              </a:prstTxWarp>
            </a:bodyPr>
            <a:lstStyle/>
            <a:p>
              <a:endParaRPr lang="en-US"/>
            </a:p>
          </p:txBody>
        </p:sp>
      </p:grpSp>
      <p:sp>
        <p:nvSpPr>
          <p:cNvPr id="199695" name="Line 15"/>
          <p:cNvSpPr>
            <a:spLocks noChangeShapeType="1"/>
          </p:cNvSpPr>
          <p:nvPr/>
        </p:nvSpPr>
        <p:spPr bwMode="auto">
          <a:xfrm flipH="1">
            <a:off x="1763713" y="1608138"/>
            <a:ext cx="379412"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9696" name="Oval 16"/>
          <p:cNvSpPr>
            <a:spLocks noChangeArrowheads="1"/>
          </p:cNvSpPr>
          <p:nvPr/>
        </p:nvSpPr>
        <p:spPr bwMode="auto">
          <a:xfrm>
            <a:off x="1687513" y="1565275"/>
            <a:ext cx="76200" cy="76200"/>
          </a:xfrm>
          <a:prstGeom prst="ellipse">
            <a:avLst/>
          </a:prstGeom>
          <a:solidFill>
            <a:schemeClr val="tx1"/>
          </a:solidFill>
          <a:ln w="9525">
            <a:solidFill>
              <a:schemeClr val="tx1"/>
            </a:solidFill>
            <a:round/>
            <a:headEnd/>
            <a:tailEnd/>
          </a:ln>
          <a:effectLst/>
        </p:spPr>
        <p:txBody>
          <a:bodyPr wrap="none" anchor="ctr">
            <a:prstTxWarp prst="textNoShape">
              <a:avLst/>
            </a:prstTxWarp>
          </a:bodyPr>
          <a:lstStyle/>
          <a:p>
            <a:endParaRPr lang="en-US"/>
          </a:p>
        </p:txBody>
      </p:sp>
      <p:sp>
        <p:nvSpPr>
          <p:cNvPr id="199697" name="Oval 17"/>
          <p:cNvSpPr>
            <a:spLocks noChangeArrowheads="1"/>
          </p:cNvSpPr>
          <p:nvPr/>
        </p:nvSpPr>
        <p:spPr bwMode="auto">
          <a:xfrm>
            <a:off x="4252913" y="1573213"/>
            <a:ext cx="76200" cy="76200"/>
          </a:xfrm>
          <a:prstGeom prst="ellipse">
            <a:avLst/>
          </a:prstGeom>
          <a:solidFill>
            <a:schemeClr val="tx1"/>
          </a:solidFill>
          <a:ln w="9525">
            <a:solidFill>
              <a:schemeClr val="tx1"/>
            </a:solidFill>
            <a:round/>
            <a:headEnd/>
            <a:tailEnd/>
          </a:ln>
          <a:effectLst/>
        </p:spPr>
        <p:txBody>
          <a:bodyPr wrap="none" anchor="ctr">
            <a:prstTxWarp prst="textNoShape">
              <a:avLst/>
            </a:prstTxWarp>
          </a:bodyPr>
          <a:lstStyle/>
          <a:p>
            <a:endParaRPr lang="en-US"/>
          </a:p>
        </p:txBody>
      </p:sp>
      <p:sp>
        <p:nvSpPr>
          <p:cNvPr id="199698" name="Line 18"/>
          <p:cNvSpPr>
            <a:spLocks noChangeShapeType="1"/>
          </p:cNvSpPr>
          <p:nvPr/>
        </p:nvSpPr>
        <p:spPr bwMode="auto">
          <a:xfrm flipH="1">
            <a:off x="3889375" y="1608138"/>
            <a:ext cx="379413"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9699" name="Line 19"/>
          <p:cNvSpPr>
            <a:spLocks noChangeShapeType="1"/>
          </p:cNvSpPr>
          <p:nvPr/>
        </p:nvSpPr>
        <p:spPr bwMode="auto">
          <a:xfrm>
            <a:off x="1763713" y="3505200"/>
            <a:ext cx="379412" cy="0"/>
          </a:xfrm>
          <a:prstGeom prst="line">
            <a:avLst/>
          </a:prstGeom>
          <a:noFill/>
          <a:ln w="28575">
            <a:solidFill>
              <a:srgbClr val="5B98D2"/>
            </a:solidFill>
            <a:round/>
            <a:headEnd/>
            <a:tailEnd/>
          </a:ln>
          <a:effectLst/>
        </p:spPr>
        <p:txBody>
          <a:bodyPr>
            <a:prstTxWarp prst="textNoShape">
              <a:avLst/>
            </a:prstTxWarp>
          </a:bodyPr>
          <a:lstStyle/>
          <a:p>
            <a:endParaRPr lang="en-US"/>
          </a:p>
        </p:txBody>
      </p:sp>
      <p:sp>
        <p:nvSpPr>
          <p:cNvPr id="199700" name="Line 20"/>
          <p:cNvSpPr>
            <a:spLocks noChangeShapeType="1"/>
          </p:cNvSpPr>
          <p:nvPr/>
        </p:nvSpPr>
        <p:spPr bwMode="auto">
          <a:xfrm>
            <a:off x="2371725" y="3505200"/>
            <a:ext cx="303213" cy="0"/>
          </a:xfrm>
          <a:prstGeom prst="line">
            <a:avLst/>
          </a:prstGeom>
          <a:noFill/>
          <a:ln w="28575">
            <a:solidFill>
              <a:srgbClr val="5B98D2"/>
            </a:solidFill>
            <a:round/>
            <a:headEnd/>
            <a:tailEnd/>
          </a:ln>
          <a:effectLst/>
        </p:spPr>
        <p:txBody>
          <a:bodyPr>
            <a:prstTxWarp prst="textNoShape">
              <a:avLst/>
            </a:prstTxWarp>
          </a:bodyPr>
          <a:lstStyle/>
          <a:p>
            <a:endParaRPr lang="en-US"/>
          </a:p>
        </p:txBody>
      </p:sp>
      <p:sp>
        <p:nvSpPr>
          <p:cNvPr id="199701" name="Line 21"/>
          <p:cNvSpPr>
            <a:spLocks noChangeShapeType="1"/>
          </p:cNvSpPr>
          <p:nvPr/>
        </p:nvSpPr>
        <p:spPr bwMode="auto">
          <a:xfrm>
            <a:off x="3889375" y="3505200"/>
            <a:ext cx="379413" cy="0"/>
          </a:xfrm>
          <a:prstGeom prst="line">
            <a:avLst/>
          </a:prstGeom>
          <a:noFill/>
          <a:ln w="28575">
            <a:solidFill>
              <a:srgbClr val="5B98D2"/>
            </a:solidFill>
            <a:round/>
            <a:headEnd/>
            <a:tailEnd/>
          </a:ln>
          <a:effectLst/>
        </p:spPr>
        <p:txBody>
          <a:bodyPr>
            <a:prstTxWarp prst="textNoShape">
              <a:avLst/>
            </a:prstTxWarp>
          </a:bodyPr>
          <a:lstStyle/>
          <a:p>
            <a:endParaRPr lang="en-US"/>
          </a:p>
        </p:txBody>
      </p:sp>
      <p:sp>
        <p:nvSpPr>
          <p:cNvPr id="199702" name="Line 22"/>
          <p:cNvSpPr>
            <a:spLocks noChangeShapeType="1"/>
          </p:cNvSpPr>
          <p:nvPr/>
        </p:nvSpPr>
        <p:spPr bwMode="auto">
          <a:xfrm>
            <a:off x="2143125" y="3960813"/>
            <a:ext cx="228600" cy="0"/>
          </a:xfrm>
          <a:prstGeom prst="line">
            <a:avLst/>
          </a:prstGeom>
          <a:noFill/>
          <a:ln w="28575">
            <a:solidFill>
              <a:srgbClr val="5B98D2"/>
            </a:solidFill>
            <a:round/>
            <a:headEnd/>
            <a:tailEnd/>
          </a:ln>
          <a:effectLst/>
        </p:spPr>
        <p:txBody>
          <a:bodyPr>
            <a:prstTxWarp prst="textNoShape">
              <a:avLst/>
            </a:prstTxWarp>
          </a:bodyPr>
          <a:lstStyle/>
          <a:p>
            <a:endParaRPr lang="en-US"/>
          </a:p>
        </p:txBody>
      </p:sp>
      <p:sp>
        <p:nvSpPr>
          <p:cNvPr id="199703" name="Line 23"/>
          <p:cNvSpPr>
            <a:spLocks noChangeShapeType="1"/>
          </p:cNvSpPr>
          <p:nvPr/>
        </p:nvSpPr>
        <p:spPr bwMode="auto">
          <a:xfrm flipV="1">
            <a:off x="2370138" y="3505200"/>
            <a:ext cx="1587" cy="455613"/>
          </a:xfrm>
          <a:prstGeom prst="line">
            <a:avLst/>
          </a:prstGeom>
          <a:noFill/>
          <a:ln w="28575">
            <a:solidFill>
              <a:srgbClr val="5B98D2"/>
            </a:solidFill>
            <a:round/>
            <a:headEnd/>
            <a:tailEnd/>
          </a:ln>
          <a:effectLst/>
        </p:spPr>
        <p:txBody>
          <a:bodyPr>
            <a:prstTxWarp prst="textNoShape">
              <a:avLst/>
            </a:prstTxWarp>
          </a:bodyPr>
          <a:lstStyle/>
          <a:p>
            <a:endParaRPr lang="en-US"/>
          </a:p>
        </p:txBody>
      </p:sp>
      <p:sp>
        <p:nvSpPr>
          <p:cNvPr id="199704" name="Line 24"/>
          <p:cNvSpPr>
            <a:spLocks noChangeShapeType="1"/>
          </p:cNvSpPr>
          <p:nvPr/>
        </p:nvSpPr>
        <p:spPr bwMode="auto">
          <a:xfrm flipV="1">
            <a:off x="2143125" y="3505200"/>
            <a:ext cx="1588" cy="455613"/>
          </a:xfrm>
          <a:prstGeom prst="line">
            <a:avLst/>
          </a:prstGeom>
          <a:noFill/>
          <a:ln w="28575">
            <a:solidFill>
              <a:srgbClr val="5B98D2"/>
            </a:solidFill>
            <a:round/>
            <a:headEnd/>
            <a:tailEnd/>
          </a:ln>
          <a:effectLst/>
        </p:spPr>
        <p:txBody>
          <a:bodyPr>
            <a:prstTxWarp prst="textNoShape">
              <a:avLst/>
            </a:prstTxWarp>
          </a:bodyPr>
          <a:lstStyle/>
          <a:p>
            <a:endParaRPr lang="en-US"/>
          </a:p>
        </p:txBody>
      </p:sp>
      <p:sp>
        <p:nvSpPr>
          <p:cNvPr id="199705" name="Line 25"/>
          <p:cNvSpPr>
            <a:spLocks noChangeShapeType="1"/>
          </p:cNvSpPr>
          <p:nvPr/>
        </p:nvSpPr>
        <p:spPr bwMode="auto">
          <a:xfrm flipV="1">
            <a:off x="3660775" y="3049588"/>
            <a:ext cx="1588" cy="455612"/>
          </a:xfrm>
          <a:prstGeom prst="line">
            <a:avLst/>
          </a:prstGeom>
          <a:noFill/>
          <a:ln w="28575">
            <a:solidFill>
              <a:srgbClr val="5B98D2"/>
            </a:solidFill>
            <a:round/>
            <a:headEnd/>
            <a:tailEnd/>
          </a:ln>
          <a:effectLst/>
        </p:spPr>
        <p:txBody>
          <a:bodyPr>
            <a:prstTxWarp prst="textNoShape">
              <a:avLst/>
            </a:prstTxWarp>
          </a:bodyPr>
          <a:lstStyle/>
          <a:p>
            <a:endParaRPr lang="en-US"/>
          </a:p>
        </p:txBody>
      </p:sp>
      <p:sp>
        <p:nvSpPr>
          <p:cNvPr id="199706" name="Line 26"/>
          <p:cNvSpPr>
            <a:spLocks noChangeShapeType="1"/>
          </p:cNvSpPr>
          <p:nvPr/>
        </p:nvSpPr>
        <p:spPr bwMode="auto">
          <a:xfrm flipV="1">
            <a:off x="3889375" y="3049588"/>
            <a:ext cx="1588" cy="455612"/>
          </a:xfrm>
          <a:prstGeom prst="line">
            <a:avLst/>
          </a:prstGeom>
          <a:noFill/>
          <a:ln w="28575">
            <a:solidFill>
              <a:srgbClr val="5B98D2"/>
            </a:solidFill>
            <a:round/>
            <a:headEnd/>
            <a:tailEnd/>
          </a:ln>
          <a:effectLst/>
        </p:spPr>
        <p:txBody>
          <a:bodyPr>
            <a:prstTxWarp prst="textNoShape">
              <a:avLst/>
            </a:prstTxWarp>
          </a:bodyPr>
          <a:lstStyle/>
          <a:p>
            <a:endParaRPr lang="en-US"/>
          </a:p>
        </p:txBody>
      </p:sp>
      <p:sp>
        <p:nvSpPr>
          <p:cNvPr id="199707" name="Line 27"/>
          <p:cNvSpPr>
            <a:spLocks noChangeShapeType="1"/>
          </p:cNvSpPr>
          <p:nvPr/>
        </p:nvSpPr>
        <p:spPr bwMode="auto">
          <a:xfrm>
            <a:off x="3660775" y="3049588"/>
            <a:ext cx="228600" cy="0"/>
          </a:xfrm>
          <a:prstGeom prst="line">
            <a:avLst/>
          </a:prstGeom>
          <a:noFill/>
          <a:ln w="28575">
            <a:solidFill>
              <a:srgbClr val="5B98D2"/>
            </a:solidFill>
            <a:round/>
            <a:headEnd/>
            <a:tailEnd/>
          </a:ln>
          <a:effectLst/>
        </p:spPr>
        <p:txBody>
          <a:bodyPr>
            <a:prstTxWarp prst="textNoShape">
              <a:avLst/>
            </a:prstTxWarp>
          </a:bodyPr>
          <a:lstStyle/>
          <a:p>
            <a:endParaRPr lang="en-US"/>
          </a:p>
        </p:txBody>
      </p:sp>
      <p:sp>
        <p:nvSpPr>
          <p:cNvPr id="199708" name="Line 28"/>
          <p:cNvSpPr>
            <a:spLocks noChangeShapeType="1"/>
          </p:cNvSpPr>
          <p:nvPr/>
        </p:nvSpPr>
        <p:spPr bwMode="auto">
          <a:xfrm>
            <a:off x="2371725" y="2517775"/>
            <a:ext cx="1289050" cy="0"/>
          </a:xfrm>
          <a:prstGeom prst="line">
            <a:avLst/>
          </a:prstGeom>
          <a:noFill/>
          <a:ln w="9525">
            <a:solidFill>
              <a:schemeClr val="tx1"/>
            </a:solidFill>
            <a:round/>
            <a:headEnd type="triangle" w="med" len="med"/>
            <a:tailEnd type="triangle" w="med" len="med"/>
          </a:ln>
          <a:effectLst/>
        </p:spPr>
        <p:txBody>
          <a:bodyPr>
            <a:prstTxWarp prst="textNoShape">
              <a:avLst/>
            </a:prstTxWarp>
          </a:bodyPr>
          <a:lstStyle/>
          <a:p>
            <a:endParaRPr lang="en-US"/>
          </a:p>
        </p:txBody>
      </p:sp>
      <p:sp>
        <p:nvSpPr>
          <p:cNvPr id="199709" name="Freeform 29"/>
          <p:cNvSpPr>
            <a:spLocks/>
          </p:cNvSpPr>
          <p:nvPr/>
        </p:nvSpPr>
        <p:spPr bwMode="auto">
          <a:xfrm>
            <a:off x="1377950" y="1911350"/>
            <a:ext cx="841375" cy="176213"/>
          </a:xfrm>
          <a:custGeom>
            <a:avLst/>
            <a:gdLst/>
            <a:ahLst/>
            <a:cxnLst>
              <a:cxn ang="0">
                <a:pos x="0" y="111"/>
              </a:cxn>
              <a:cxn ang="0">
                <a:pos x="291" y="2"/>
              </a:cxn>
              <a:cxn ang="0">
                <a:pos x="339" y="96"/>
              </a:cxn>
              <a:cxn ang="0">
                <a:pos x="530" y="0"/>
              </a:cxn>
            </a:cxnLst>
            <a:rect l="0" t="0" r="r" b="b"/>
            <a:pathLst>
              <a:path w="530" h="111">
                <a:moveTo>
                  <a:pt x="0" y="111"/>
                </a:moveTo>
                <a:cubicBezTo>
                  <a:pt x="48" y="93"/>
                  <a:pt x="235" y="4"/>
                  <a:pt x="291" y="2"/>
                </a:cubicBezTo>
                <a:cubicBezTo>
                  <a:pt x="347" y="0"/>
                  <a:pt x="299" y="96"/>
                  <a:pt x="339" y="96"/>
                </a:cubicBezTo>
                <a:cubicBezTo>
                  <a:pt x="379" y="96"/>
                  <a:pt x="450" y="52"/>
                  <a:pt x="530" y="0"/>
                </a:cubicBezTo>
              </a:path>
            </a:pathLst>
          </a:custGeom>
          <a:noFill/>
          <a:ln w="9525" cap="flat" cmpd="sng">
            <a:solidFill>
              <a:schemeClr val="tx1"/>
            </a:solidFill>
            <a:prstDash val="solid"/>
            <a:round/>
            <a:headEnd/>
            <a:tailEnd/>
          </a:ln>
          <a:effectLst/>
        </p:spPr>
        <p:txBody>
          <a:bodyPr>
            <a:prstTxWarp prst="textNoShape">
              <a:avLst/>
            </a:prstTxWarp>
          </a:bodyPr>
          <a:lstStyle/>
          <a:p>
            <a:endParaRPr lang="en-US"/>
          </a:p>
        </p:txBody>
      </p:sp>
      <p:pic>
        <p:nvPicPr>
          <p:cNvPr id="199710" name="Picture 30" descr="txp_fig"/>
          <p:cNvPicPr>
            <a:picLocks noChangeAspect="1" noChangeArrowheads="1"/>
          </p:cNvPicPr>
          <p:nvPr>
            <p:custDataLst>
              <p:tags r:id="rId1"/>
            </p:custDataLst>
          </p:nvPr>
        </p:nvPicPr>
        <p:blipFill>
          <a:blip r:embed="rId7"/>
          <a:srcRect/>
          <a:stretch>
            <a:fillRect/>
          </a:stretch>
        </p:blipFill>
        <p:spPr bwMode="auto">
          <a:xfrm>
            <a:off x="1112838" y="6002338"/>
            <a:ext cx="152400" cy="152400"/>
          </a:xfrm>
          <a:prstGeom prst="rect">
            <a:avLst/>
          </a:prstGeom>
          <a:noFill/>
          <a:ln w="9525">
            <a:noFill/>
            <a:miter lim="800000"/>
            <a:headEnd/>
            <a:tailEnd/>
          </a:ln>
          <a:effectLst/>
        </p:spPr>
      </p:pic>
      <p:pic>
        <p:nvPicPr>
          <p:cNvPr id="199713" name="Picture 33" descr="txp_fig"/>
          <p:cNvPicPr>
            <a:picLocks noChangeAspect="1" noChangeArrowheads="1"/>
          </p:cNvPicPr>
          <p:nvPr>
            <p:custDataLst>
              <p:tags r:id="rId2"/>
            </p:custDataLst>
          </p:nvPr>
        </p:nvPicPr>
        <p:blipFill>
          <a:blip r:embed="rId8"/>
          <a:srcRect/>
          <a:stretch>
            <a:fillRect/>
          </a:stretch>
        </p:blipFill>
        <p:spPr bwMode="auto">
          <a:xfrm>
            <a:off x="1108075" y="1987550"/>
            <a:ext cx="244475" cy="228600"/>
          </a:xfrm>
          <a:prstGeom prst="rect">
            <a:avLst/>
          </a:prstGeom>
          <a:noFill/>
          <a:ln w="9525">
            <a:noFill/>
            <a:miter lim="800000"/>
            <a:headEnd/>
            <a:tailEnd/>
          </a:ln>
          <a:effectLst/>
        </p:spPr>
      </p:pic>
      <p:pic>
        <p:nvPicPr>
          <p:cNvPr id="199714" name="Picture 34" descr="txp_fig"/>
          <p:cNvPicPr>
            <a:picLocks noChangeAspect="1" noChangeArrowheads="1"/>
          </p:cNvPicPr>
          <p:nvPr>
            <p:custDataLst>
              <p:tags r:id="rId3"/>
            </p:custDataLst>
          </p:nvPr>
        </p:nvPicPr>
        <p:blipFill>
          <a:blip r:embed="rId9"/>
          <a:srcRect/>
          <a:stretch>
            <a:fillRect/>
          </a:stretch>
        </p:blipFill>
        <p:spPr bwMode="auto">
          <a:xfrm>
            <a:off x="1042988" y="4686300"/>
            <a:ext cx="244475" cy="214313"/>
          </a:xfrm>
          <a:prstGeom prst="rect">
            <a:avLst/>
          </a:prstGeom>
          <a:noFill/>
          <a:ln w="9525">
            <a:noFill/>
            <a:miter lim="800000"/>
            <a:headEnd/>
            <a:tailEnd/>
          </a:ln>
          <a:effectLst/>
        </p:spPr>
      </p:pic>
      <p:pic>
        <p:nvPicPr>
          <p:cNvPr id="199715" name="Picture 35" descr="txp_fig"/>
          <p:cNvPicPr>
            <a:picLocks noChangeAspect="1" noChangeArrowheads="1"/>
          </p:cNvPicPr>
          <p:nvPr>
            <p:custDataLst>
              <p:tags r:id="rId4"/>
            </p:custDataLst>
          </p:nvPr>
        </p:nvPicPr>
        <p:blipFill>
          <a:blip r:embed="rId10"/>
          <a:srcRect/>
          <a:stretch>
            <a:fillRect/>
          </a:stretch>
        </p:blipFill>
        <p:spPr bwMode="auto">
          <a:xfrm>
            <a:off x="1152525" y="3417888"/>
            <a:ext cx="168275" cy="214312"/>
          </a:xfrm>
          <a:prstGeom prst="rect">
            <a:avLst/>
          </a:prstGeom>
          <a:noFill/>
          <a:ln w="9525">
            <a:noFill/>
            <a:miter lim="800000"/>
            <a:headEnd/>
            <a:tailEnd/>
          </a:ln>
          <a:effectLst/>
        </p:spPr>
      </p:pic>
      <p:sp>
        <p:nvSpPr>
          <p:cNvPr id="199717" name="Rectangle 37"/>
          <p:cNvSpPr>
            <a:spLocks noChangeArrowheads="1"/>
          </p:cNvSpPr>
          <p:nvPr/>
        </p:nvSpPr>
        <p:spPr bwMode="auto">
          <a:xfrm>
            <a:off x="4830763" y="222250"/>
            <a:ext cx="4143375" cy="701675"/>
          </a:xfrm>
          <a:prstGeom prst="rect">
            <a:avLst/>
          </a:prstGeom>
          <a:noFill/>
          <a:ln w="9525">
            <a:noFill/>
            <a:miter lim="800000"/>
            <a:headEnd/>
            <a:tailEnd/>
          </a:ln>
          <a:effectLst/>
        </p:spPr>
        <p:txBody>
          <a:bodyPr wrap="none">
            <a:prstTxWarp prst="textNoShape">
              <a:avLst/>
            </a:prstTxWarp>
            <a:spAutoFit/>
          </a:bodyPr>
          <a:lstStyle/>
          <a:p>
            <a:r>
              <a:rPr lang="en-US" sz="2000"/>
              <a:t>… let’s insert an insulator sheet</a:t>
            </a:r>
          </a:p>
          <a:p>
            <a:r>
              <a:rPr lang="en-US" sz="2000"/>
              <a:t>	between capacitor plates  </a:t>
            </a:r>
          </a:p>
        </p:txBody>
      </p:sp>
      <p:sp>
        <p:nvSpPr>
          <p:cNvPr id="199718" name="Text Box 38"/>
          <p:cNvSpPr txBox="1">
            <a:spLocks noChangeArrowheads="1"/>
          </p:cNvSpPr>
          <p:nvPr/>
        </p:nvSpPr>
        <p:spPr bwMode="auto">
          <a:xfrm>
            <a:off x="2833688" y="2425700"/>
            <a:ext cx="336550" cy="457200"/>
          </a:xfrm>
          <a:prstGeom prst="rect">
            <a:avLst/>
          </a:prstGeom>
          <a:noFill/>
          <a:ln w="9525">
            <a:noFill/>
            <a:miter lim="800000"/>
            <a:headEnd/>
            <a:tailEnd/>
          </a:ln>
          <a:effectLst/>
        </p:spPr>
        <p:txBody>
          <a:bodyPr wrap="none">
            <a:prstTxWarp prst="textNoShape">
              <a:avLst/>
            </a:prstTxWarp>
            <a:spAutoFit/>
          </a:bodyPr>
          <a:lstStyle/>
          <a:p>
            <a:r>
              <a:rPr lang="en-US" i="1">
                <a:latin typeface="Times New Roman" pitchFamily="-65" charset="0"/>
              </a:rPr>
              <a:t>d</a:t>
            </a:r>
          </a:p>
        </p:txBody>
      </p:sp>
      <p:sp>
        <p:nvSpPr>
          <p:cNvPr id="199719" name="Rectangle 39"/>
          <p:cNvSpPr>
            <a:spLocks noChangeArrowheads="1"/>
          </p:cNvSpPr>
          <p:nvPr/>
        </p:nvSpPr>
        <p:spPr bwMode="auto">
          <a:xfrm>
            <a:off x="2674938" y="849313"/>
            <a:ext cx="682625" cy="1593850"/>
          </a:xfrm>
          <a:prstGeom prst="rect">
            <a:avLst/>
          </a:prstGeom>
          <a:solidFill>
            <a:schemeClr val="bg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99720" name="Line 40"/>
          <p:cNvSpPr>
            <a:spLocks noChangeShapeType="1"/>
          </p:cNvSpPr>
          <p:nvPr/>
        </p:nvSpPr>
        <p:spPr bwMode="auto">
          <a:xfrm flipV="1">
            <a:off x="2178050" y="968375"/>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9721" name="Line 41"/>
          <p:cNvSpPr>
            <a:spLocks noChangeShapeType="1"/>
          </p:cNvSpPr>
          <p:nvPr/>
        </p:nvSpPr>
        <p:spPr bwMode="auto">
          <a:xfrm flipV="1">
            <a:off x="2178050" y="1196975"/>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9722" name="Line 42"/>
          <p:cNvSpPr>
            <a:spLocks noChangeShapeType="1"/>
          </p:cNvSpPr>
          <p:nvPr/>
        </p:nvSpPr>
        <p:spPr bwMode="auto">
          <a:xfrm flipV="1">
            <a:off x="2178050" y="1423988"/>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9723" name="Line 43"/>
          <p:cNvSpPr>
            <a:spLocks noChangeShapeType="1"/>
          </p:cNvSpPr>
          <p:nvPr/>
        </p:nvSpPr>
        <p:spPr bwMode="auto">
          <a:xfrm flipV="1">
            <a:off x="2178050" y="1651000"/>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9724" name="Line 44"/>
          <p:cNvSpPr>
            <a:spLocks noChangeShapeType="1"/>
          </p:cNvSpPr>
          <p:nvPr/>
        </p:nvSpPr>
        <p:spPr bwMode="auto">
          <a:xfrm flipV="1">
            <a:off x="2178050" y="1879600"/>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9725" name="Line 45"/>
          <p:cNvSpPr>
            <a:spLocks noChangeShapeType="1"/>
          </p:cNvSpPr>
          <p:nvPr/>
        </p:nvSpPr>
        <p:spPr bwMode="auto">
          <a:xfrm flipV="1">
            <a:off x="2178050" y="2106613"/>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9726" name="Line 46"/>
          <p:cNvSpPr>
            <a:spLocks noChangeShapeType="1"/>
          </p:cNvSpPr>
          <p:nvPr/>
        </p:nvSpPr>
        <p:spPr bwMode="auto">
          <a:xfrm flipV="1">
            <a:off x="2178050" y="2335213"/>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9727" name="Line 47"/>
          <p:cNvSpPr>
            <a:spLocks noChangeShapeType="1"/>
          </p:cNvSpPr>
          <p:nvPr/>
        </p:nvSpPr>
        <p:spPr bwMode="auto">
          <a:xfrm flipV="1">
            <a:off x="3162300" y="968375"/>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9729" name="Line 49"/>
          <p:cNvSpPr>
            <a:spLocks noChangeShapeType="1"/>
          </p:cNvSpPr>
          <p:nvPr/>
        </p:nvSpPr>
        <p:spPr bwMode="auto">
          <a:xfrm flipV="1">
            <a:off x="3162300" y="1423988"/>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9731" name="Line 51"/>
          <p:cNvSpPr>
            <a:spLocks noChangeShapeType="1"/>
          </p:cNvSpPr>
          <p:nvPr/>
        </p:nvSpPr>
        <p:spPr bwMode="auto">
          <a:xfrm flipV="1">
            <a:off x="3162300" y="1879600"/>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9733" name="Line 53"/>
          <p:cNvSpPr>
            <a:spLocks noChangeShapeType="1"/>
          </p:cNvSpPr>
          <p:nvPr/>
        </p:nvSpPr>
        <p:spPr bwMode="auto">
          <a:xfrm flipV="1">
            <a:off x="3162300" y="2335213"/>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9734" name="Line 54"/>
          <p:cNvSpPr>
            <a:spLocks noChangeShapeType="1"/>
          </p:cNvSpPr>
          <p:nvPr/>
        </p:nvSpPr>
        <p:spPr bwMode="auto">
          <a:xfrm flipV="1">
            <a:off x="2722563" y="968375"/>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9736" name="Line 56"/>
          <p:cNvSpPr>
            <a:spLocks noChangeShapeType="1"/>
          </p:cNvSpPr>
          <p:nvPr/>
        </p:nvSpPr>
        <p:spPr bwMode="auto">
          <a:xfrm flipV="1">
            <a:off x="2722563" y="1423988"/>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9738" name="Line 58"/>
          <p:cNvSpPr>
            <a:spLocks noChangeShapeType="1"/>
          </p:cNvSpPr>
          <p:nvPr/>
        </p:nvSpPr>
        <p:spPr bwMode="auto">
          <a:xfrm flipV="1">
            <a:off x="2722563" y="1879600"/>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9740" name="Line 60"/>
          <p:cNvSpPr>
            <a:spLocks noChangeShapeType="1"/>
          </p:cNvSpPr>
          <p:nvPr/>
        </p:nvSpPr>
        <p:spPr bwMode="auto">
          <a:xfrm flipV="1">
            <a:off x="2722563" y="2335213"/>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9741" name="Line 61"/>
          <p:cNvSpPr>
            <a:spLocks noChangeShapeType="1"/>
          </p:cNvSpPr>
          <p:nvPr/>
        </p:nvSpPr>
        <p:spPr bwMode="auto">
          <a:xfrm rot="16200000" flipV="1">
            <a:off x="2720975" y="971550"/>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9743" name="Line 63"/>
          <p:cNvSpPr>
            <a:spLocks noChangeShapeType="1"/>
          </p:cNvSpPr>
          <p:nvPr/>
        </p:nvSpPr>
        <p:spPr bwMode="auto">
          <a:xfrm rot="16200000" flipV="1">
            <a:off x="2720975" y="1427163"/>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9745" name="Line 65"/>
          <p:cNvSpPr>
            <a:spLocks noChangeShapeType="1"/>
          </p:cNvSpPr>
          <p:nvPr/>
        </p:nvSpPr>
        <p:spPr bwMode="auto">
          <a:xfrm rot="16200000" flipV="1">
            <a:off x="2720975" y="1882775"/>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9747" name="Line 67"/>
          <p:cNvSpPr>
            <a:spLocks noChangeShapeType="1"/>
          </p:cNvSpPr>
          <p:nvPr/>
        </p:nvSpPr>
        <p:spPr bwMode="auto">
          <a:xfrm rot="16200000" flipV="1">
            <a:off x="2720975" y="2338388"/>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9748" name="Line 68"/>
          <p:cNvSpPr>
            <a:spLocks noChangeShapeType="1"/>
          </p:cNvSpPr>
          <p:nvPr/>
        </p:nvSpPr>
        <p:spPr bwMode="auto">
          <a:xfrm flipV="1">
            <a:off x="3698875" y="966788"/>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9749" name="Line 69"/>
          <p:cNvSpPr>
            <a:spLocks noChangeShapeType="1"/>
          </p:cNvSpPr>
          <p:nvPr/>
        </p:nvSpPr>
        <p:spPr bwMode="auto">
          <a:xfrm flipV="1">
            <a:off x="3698875" y="1195388"/>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9750" name="Line 70"/>
          <p:cNvSpPr>
            <a:spLocks noChangeShapeType="1"/>
          </p:cNvSpPr>
          <p:nvPr/>
        </p:nvSpPr>
        <p:spPr bwMode="auto">
          <a:xfrm flipV="1">
            <a:off x="3698875" y="1422400"/>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9751" name="Line 71"/>
          <p:cNvSpPr>
            <a:spLocks noChangeShapeType="1"/>
          </p:cNvSpPr>
          <p:nvPr/>
        </p:nvSpPr>
        <p:spPr bwMode="auto">
          <a:xfrm flipV="1">
            <a:off x="3698875" y="1649413"/>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9752" name="Line 72"/>
          <p:cNvSpPr>
            <a:spLocks noChangeShapeType="1"/>
          </p:cNvSpPr>
          <p:nvPr/>
        </p:nvSpPr>
        <p:spPr bwMode="auto">
          <a:xfrm flipV="1">
            <a:off x="3698875" y="1878013"/>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9753" name="Line 73"/>
          <p:cNvSpPr>
            <a:spLocks noChangeShapeType="1"/>
          </p:cNvSpPr>
          <p:nvPr/>
        </p:nvSpPr>
        <p:spPr bwMode="auto">
          <a:xfrm flipV="1">
            <a:off x="3698875" y="2105025"/>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9754" name="Line 74"/>
          <p:cNvSpPr>
            <a:spLocks noChangeShapeType="1"/>
          </p:cNvSpPr>
          <p:nvPr/>
        </p:nvSpPr>
        <p:spPr bwMode="auto">
          <a:xfrm flipV="1">
            <a:off x="3698875" y="2333625"/>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9755" name="Line 75"/>
          <p:cNvSpPr>
            <a:spLocks noChangeShapeType="1"/>
          </p:cNvSpPr>
          <p:nvPr/>
        </p:nvSpPr>
        <p:spPr bwMode="auto">
          <a:xfrm rot="16200000" flipV="1">
            <a:off x="3697288" y="969963"/>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9756" name="Line 76"/>
          <p:cNvSpPr>
            <a:spLocks noChangeShapeType="1"/>
          </p:cNvSpPr>
          <p:nvPr/>
        </p:nvSpPr>
        <p:spPr bwMode="auto">
          <a:xfrm rot="16200000" flipV="1">
            <a:off x="3697288" y="1198563"/>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9757" name="Line 77"/>
          <p:cNvSpPr>
            <a:spLocks noChangeShapeType="1"/>
          </p:cNvSpPr>
          <p:nvPr/>
        </p:nvSpPr>
        <p:spPr bwMode="auto">
          <a:xfrm rot="16200000" flipV="1">
            <a:off x="3697288" y="1425575"/>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9758" name="Line 78"/>
          <p:cNvSpPr>
            <a:spLocks noChangeShapeType="1"/>
          </p:cNvSpPr>
          <p:nvPr/>
        </p:nvSpPr>
        <p:spPr bwMode="auto">
          <a:xfrm rot="16200000" flipV="1">
            <a:off x="3697288" y="1652588"/>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9759" name="Line 79"/>
          <p:cNvSpPr>
            <a:spLocks noChangeShapeType="1"/>
          </p:cNvSpPr>
          <p:nvPr/>
        </p:nvSpPr>
        <p:spPr bwMode="auto">
          <a:xfrm rot="16200000" flipV="1">
            <a:off x="3697288" y="1881188"/>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9760" name="Line 80"/>
          <p:cNvSpPr>
            <a:spLocks noChangeShapeType="1"/>
          </p:cNvSpPr>
          <p:nvPr/>
        </p:nvSpPr>
        <p:spPr bwMode="auto">
          <a:xfrm rot="16200000" flipV="1">
            <a:off x="3697288" y="2108200"/>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9761" name="Line 81"/>
          <p:cNvSpPr>
            <a:spLocks noChangeShapeType="1"/>
          </p:cNvSpPr>
          <p:nvPr/>
        </p:nvSpPr>
        <p:spPr bwMode="auto">
          <a:xfrm rot="16200000" flipV="1">
            <a:off x="3697288" y="2336800"/>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199762" name="Line 82"/>
          <p:cNvSpPr>
            <a:spLocks noChangeShapeType="1"/>
          </p:cNvSpPr>
          <p:nvPr/>
        </p:nvSpPr>
        <p:spPr bwMode="auto">
          <a:xfrm flipV="1">
            <a:off x="2674938" y="3352800"/>
            <a:ext cx="0" cy="152400"/>
          </a:xfrm>
          <a:prstGeom prst="line">
            <a:avLst/>
          </a:prstGeom>
          <a:noFill/>
          <a:ln w="28575">
            <a:solidFill>
              <a:srgbClr val="5B98D2"/>
            </a:solidFill>
            <a:round/>
            <a:headEnd/>
            <a:tailEnd/>
          </a:ln>
          <a:effectLst/>
        </p:spPr>
        <p:txBody>
          <a:bodyPr>
            <a:prstTxWarp prst="textNoShape">
              <a:avLst/>
            </a:prstTxWarp>
          </a:bodyPr>
          <a:lstStyle/>
          <a:p>
            <a:endParaRPr lang="en-US"/>
          </a:p>
        </p:txBody>
      </p:sp>
      <p:sp>
        <p:nvSpPr>
          <p:cNvPr id="199763" name="Line 83"/>
          <p:cNvSpPr>
            <a:spLocks noChangeShapeType="1"/>
          </p:cNvSpPr>
          <p:nvPr/>
        </p:nvSpPr>
        <p:spPr bwMode="auto">
          <a:xfrm flipH="1" flipV="1">
            <a:off x="2901950" y="3352800"/>
            <a:ext cx="1588" cy="152400"/>
          </a:xfrm>
          <a:prstGeom prst="line">
            <a:avLst/>
          </a:prstGeom>
          <a:noFill/>
          <a:ln w="28575">
            <a:solidFill>
              <a:srgbClr val="5B98D2"/>
            </a:solidFill>
            <a:round/>
            <a:headEnd/>
            <a:tailEnd/>
          </a:ln>
          <a:effectLst/>
        </p:spPr>
        <p:txBody>
          <a:bodyPr>
            <a:prstTxWarp prst="textNoShape">
              <a:avLst/>
            </a:prstTxWarp>
          </a:bodyPr>
          <a:lstStyle/>
          <a:p>
            <a:endParaRPr lang="en-US"/>
          </a:p>
        </p:txBody>
      </p:sp>
      <p:sp>
        <p:nvSpPr>
          <p:cNvPr id="199764" name="Line 84"/>
          <p:cNvSpPr>
            <a:spLocks noChangeShapeType="1"/>
          </p:cNvSpPr>
          <p:nvPr/>
        </p:nvSpPr>
        <p:spPr bwMode="auto">
          <a:xfrm>
            <a:off x="2674938" y="3352800"/>
            <a:ext cx="228600" cy="0"/>
          </a:xfrm>
          <a:prstGeom prst="line">
            <a:avLst/>
          </a:prstGeom>
          <a:noFill/>
          <a:ln w="28575">
            <a:solidFill>
              <a:srgbClr val="5B98D2"/>
            </a:solidFill>
            <a:round/>
            <a:headEnd/>
            <a:tailEnd/>
          </a:ln>
          <a:effectLst/>
        </p:spPr>
        <p:txBody>
          <a:bodyPr>
            <a:prstTxWarp prst="textNoShape">
              <a:avLst/>
            </a:prstTxWarp>
          </a:bodyPr>
          <a:lstStyle/>
          <a:p>
            <a:endParaRPr lang="en-US"/>
          </a:p>
        </p:txBody>
      </p:sp>
      <p:sp>
        <p:nvSpPr>
          <p:cNvPr id="199765" name="Line 85"/>
          <p:cNvSpPr>
            <a:spLocks noChangeShapeType="1"/>
          </p:cNvSpPr>
          <p:nvPr/>
        </p:nvSpPr>
        <p:spPr bwMode="auto">
          <a:xfrm>
            <a:off x="3357563" y="3505200"/>
            <a:ext cx="303212" cy="0"/>
          </a:xfrm>
          <a:prstGeom prst="line">
            <a:avLst/>
          </a:prstGeom>
          <a:noFill/>
          <a:ln w="28575">
            <a:solidFill>
              <a:srgbClr val="5B98D2"/>
            </a:solidFill>
            <a:round/>
            <a:headEnd/>
            <a:tailEnd/>
          </a:ln>
          <a:effectLst/>
        </p:spPr>
        <p:txBody>
          <a:bodyPr>
            <a:prstTxWarp prst="textNoShape">
              <a:avLst/>
            </a:prstTxWarp>
          </a:bodyPr>
          <a:lstStyle/>
          <a:p>
            <a:endParaRPr lang="en-US"/>
          </a:p>
        </p:txBody>
      </p:sp>
      <p:sp>
        <p:nvSpPr>
          <p:cNvPr id="199766" name="Line 86"/>
          <p:cNvSpPr>
            <a:spLocks noChangeShapeType="1"/>
          </p:cNvSpPr>
          <p:nvPr/>
        </p:nvSpPr>
        <p:spPr bwMode="auto">
          <a:xfrm flipH="1" flipV="1">
            <a:off x="3128963" y="3505200"/>
            <a:ext cx="1587" cy="150813"/>
          </a:xfrm>
          <a:prstGeom prst="line">
            <a:avLst/>
          </a:prstGeom>
          <a:noFill/>
          <a:ln w="28575">
            <a:solidFill>
              <a:srgbClr val="5B98D2"/>
            </a:solidFill>
            <a:round/>
            <a:headEnd/>
            <a:tailEnd/>
          </a:ln>
          <a:effectLst/>
        </p:spPr>
        <p:txBody>
          <a:bodyPr>
            <a:prstTxWarp prst="textNoShape">
              <a:avLst/>
            </a:prstTxWarp>
          </a:bodyPr>
          <a:lstStyle/>
          <a:p>
            <a:endParaRPr lang="en-US"/>
          </a:p>
        </p:txBody>
      </p:sp>
      <p:sp>
        <p:nvSpPr>
          <p:cNvPr id="199767" name="Line 87"/>
          <p:cNvSpPr>
            <a:spLocks noChangeShapeType="1"/>
          </p:cNvSpPr>
          <p:nvPr/>
        </p:nvSpPr>
        <p:spPr bwMode="auto">
          <a:xfrm flipV="1">
            <a:off x="3357563" y="3505200"/>
            <a:ext cx="0" cy="150813"/>
          </a:xfrm>
          <a:prstGeom prst="line">
            <a:avLst/>
          </a:prstGeom>
          <a:noFill/>
          <a:ln w="28575">
            <a:solidFill>
              <a:srgbClr val="5B98D2"/>
            </a:solidFill>
            <a:round/>
            <a:headEnd/>
            <a:tailEnd/>
          </a:ln>
          <a:effectLst/>
        </p:spPr>
        <p:txBody>
          <a:bodyPr>
            <a:prstTxWarp prst="textNoShape">
              <a:avLst/>
            </a:prstTxWarp>
          </a:bodyPr>
          <a:lstStyle/>
          <a:p>
            <a:endParaRPr lang="en-US"/>
          </a:p>
        </p:txBody>
      </p:sp>
      <p:sp>
        <p:nvSpPr>
          <p:cNvPr id="199768" name="Line 88"/>
          <p:cNvSpPr>
            <a:spLocks noChangeShapeType="1"/>
          </p:cNvSpPr>
          <p:nvPr/>
        </p:nvSpPr>
        <p:spPr bwMode="auto">
          <a:xfrm>
            <a:off x="3130550" y="3656013"/>
            <a:ext cx="228600" cy="0"/>
          </a:xfrm>
          <a:prstGeom prst="line">
            <a:avLst/>
          </a:prstGeom>
          <a:noFill/>
          <a:ln w="28575">
            <a:solidFill>
              <a:srgbClr val="5B98D2"/>
            </a:solidFill>
            <a:round/>
            <a:headEnd/>
            <a:tailEnd/>
          </a:ln>
          <a:effectLst/>
        </p:spPr>
        <p:txBody>
          <a:bodyPr>
            <a:prstTxWarp prst="textNoShape">
              <a:avLst/>
            </a:prstTxWarp>
          </a:bodyPr>
          <a:lstStyle/>
          <a:p>
            <a:endParaRPr lang="en-US"/>
          </a:p>
        </p:txBody>
      </p:sp>
      <p:sp>
        <p:nvSpPr>
          <p:cNvPr id="199769" name="Line 89"/>
          <p:cNvSpPr>
            <a:spLocks noChangeShapeType="1"/>
          </p:cNvSpPr>
          <p:nvPr/>
        </p:nvSpPr>
        <p:spPr bwMode="auto">
          <a:xfrm>
            <a:off x="2901950" y="3505200"/>
            <a:ext cx="228600" cy="0"/>
          </a:xfrm>
          <a:prstGeom prst="line">
            <a:avLst/>
          </a:prstGeom>
          <a:noFill/>
          <a:ln w="28575">
            <a:solidFill>
              <a:srgbClr val="5B98D2"/>
            </a:solidFill>
            <a:round/>
            <a:headEnd/>
            <a:tailEnd/>
          </a:ln>
          <a:effectLst/>
        </p:spPr>
        <p:txBody>
          <a:bodyPr>
            <a:prstTxWarp prst="textNoShape">
              <a:avLst/>
            </a:prstTxWarp>
          </a:bodyPr>
          <a:lstStyle/>
          <a:p>
            <a:endParaRPr lang="en-US"/>
          </a:p>
        </p:txBody>
      </p:sp>
      <p:sp>
        <p:nvSpPr>
          <p:cNvPr id="199771" name="Line 91"/>
          <p:cNvSpPr>
            <a:spLocks noChangeShapeType="1"/>
          </p:cNvSpPr>
          <p:nvPr/>
        </p:nvSpPr>
        <p:spPr bwMode="auto">
          <a:xfrm>
            <a:off x="1763713" y="4795838"/>
            <a:ext cx="379412" cy="0"/>
          </a:xfrm>
          <a:prstGeom prst="line">
            <a:avLst/>
          </a:prstGeom>
          <a:noFill/>
          <a:ln w="28575">
            <a:solidFill>
              <a:srgbClr val="5B98D2"/>
            </a:solidFill>
            <a:round/>
            <a:headEnd/>
            <a:tailEnd/>
          </a:ln>
          <a:effectLst/>
        </p:spPr>
        <p:txBody>
          <a:bodyPr>
            <a:prstTxWarp prst="textNoShape">
              <a:avLst/>
            </a:prstTxWarp>
          </a:bodyPr>
          <a:lstStyle/>
          <a:p>
            <a:endParaRPr lang="en-US"/>
          </a:p>
        </p:txBody>
      </p:sp>
      <p:sp>
        <p:nvSpPr>
          <p:cNvPr id="199772" name="Line 92"/>
          <p:cNvSpPr>
            <a:spLocks noChangeShapeType="1"/>
          </p:cNvSpPr>
          <p:nvPr/>
        </p:nvSpPr>
        <p:spPr bwMode="auto">
          <a:xfrm>
            <a:off x="2371725" y="5326063"/>
            <a:ext cx="303213" cy="0"/>
          </a:xfrm>
          <a:prstGeom prst="line">
            <a:avLst/>
          </a:prstGeom>
          <a:noFill/>
          <a:ln w="28575">
            <a:solidFill>
              <a:srgbClr val="5B98D2"/>
            </a:solidFill>
            <a:round/>
            <a:headEnd/>
            <a:tailEnd/>
          </a:ln>
          <a:effectLst/>
        </p:spPr>
        <p:txBody>
          <a:bodyPr>
            <a:prstTxWarp prst="textNoShape">
              <a:avLst/>
            </a:prstTxWarp>
          </a:bodyPr>
          <a:lstStyle/>
          <a:p>
            <a:endParaRPr lang="en-US"/>
          </a:p>
        </p:txBody>
      </p:sp>
      <p:sp>
        <p:nvSpPr>
          <p:cNvPr id="199773" name="Line 93"/>
          <p:cNvSpPr>
            <a:spLocks noChangeShapeType="1"/>
          </p:cNvSpPr>
          <p:nvPr/>
        </p:nvSpPr>
        <p:spPr bwMode="auto">
          <a:xfrm>
            <a:off x="3889375" y="4795838"/>
            <a:ext cx="379413" cy="0"/>
          </a:xfrm>
          <a:prstGeom prst="line">
            <a:avLst/>
          </a:prstGeom>
          <a:noFill/>
          <a:ln w="28575">
            <a:solidFill>
              <a:srgbClr val="5B98D2"/>
            </a:solidFill>
            <a:round/>
            <a:headEnd/>
            <a:tailEnd/>
          </a:ln>
          <a:effectLst/>
        </p:spPr>
        <p:txBody>
          <a:bodyPr>
            <a:prstTxWarp prst="textNoShape">
              <a:avLst/>
            </a:prstTxWarp>
          </a:bodyPr>
          <a:lstStyle/>
          <a:p>
            <a:endParaRPr lang="en-US"/>
          </a:p>
        </p:txBody>
      </p:sp>
      <p:sp>
        <p:nvSpPr>
          <p:cNvPr id="199774" name="Line 94"/>
          <p:cNvSpPr>
            <a:spLocks noChangeShapeType="1"/>
          </p:cNvSpPr>
          <p:nvPr/>
        </p:nvSpPr>
        <p:spPr bwMode="auto">
          <a:xfrm flipV="1">
            <a:off x="3660775" y="4795838"/>
            <a:ext cx="228600" cy="530225"/>
          </a:xfrm>
          <a:prstGeom prst="line">
            <a:avLst/>
          </a:prstGeom>
          <a:noFill/>
          <a:ln w="28575">
            <a:solidFill>
              <a:srgbClr val="5B98D2"/>
            </a:solidFill>
            <a:round/>
            <a:headEnd/>
            <a:tailEnd/>
          </a:ln>
          <a:effectLst/>
        </p:spPr>
        <p:txBody>
          <a:bodyPr>
            <a:prstTxWarp prst="textNoShape">
              <a:avLst/>
            </a:prstTxWarp>
          </a:bodyPr>
          <a:lstStyle/>
          <a:p>
            <a:endParaRPr lang="en-US"/>
          </a:p>
        </p:txBody>
      </p:sp>
      <p:sp>
        <p:nvSpPr>
          <p:cNvPr id="199775" name="Line 95"/>
          <p:cNvSpPr>
            <a:spLocks noChangeShapeType="1"/>
          </p:cNvSpPr>
          <p:nvPr/>
        </p:nvSpPr>
        <p:spPr bwMode="auto">
          <a:xfrm flipH="1" flipV="1">
            <a:off x="2143125" y="4795838"/>
            <a:ext cx="227013" cy="530225"/>
          </a:xfrm>
          <a:prstGeom prst="line">
            <a:avLst/>
          </a:prstGeom>
          <a:noFill/>
          <a:ln w="28575">
            <a:solidFill>
              <a:srgbClr val="5B98D2"/>
            </a:solidFill>
            <a:round/>
            <a:headEnd/>
            <a:tailEnd/>
          </a:ln>
          <a:effectLst/>
        </p:spPr>
        <p:txBody>
          <a:bodyPr>
            <a:prstTxWarp prst="textNoShape">
              <a:avLst/>
            </a:prstTxWarp>
          </a:bodyPr>
          <a:lstStyle/>
          <a:p>
            <a:endParaRPr lang="en-US"/>
          </a:p>
        </p:txBody>
      </p:sp>
      <p:sp>
        <p:nvSpPr>
          <p:cNvPr id="199776" name="Line 96"/>
          <p:cNvSpPr>
            <a:spLocks noChangeShapeType="1"/>
          </p:cNvSpPr>
          <p:nvPr/>
        </p:nvSpPr>
        <p:spPr bwMode="auto">
          <a:xfrm>
            <a:off x="3357563" y="5326063"/>
            <a:ext cx="303212" cy="0"/>
          </a:xfrm>
          <a:prstGeom prst="line">
            <a:avLst/>
          </a:prstGeom>
          <a:noFill/>
          <a:ln w="28575">
            <a:solidFill>
              <a:srgbClr val="5B98D2"/>
            </a:solidFill>
            <a:round/>
            <a:headEnd/>
            <a:tailEnd/>
          </a:ln>
          <a:effectLst/>
        </p:spPr>
        <p:txBody>
          <a:bodyPr>
            <a:prstTxWarp prst="textNoShape">
              <a:avLst/>
            </a:prstTxWarp>
          </a:bodyPr>
          <a:lstStyle/>
          <a:p>
            <a:endParaRPr lang="en-US"/>
          </a:p>
        </p:txBody>
      </p:sp>
      <p:sp>
        <p:nvSpPr>
          <p:cNvPr id="199777" name="Line 97"/>
          <p:cNvSpPr>
            <a:spLocks noChangeShapeType="1"/>
          </p:cNvSpPr>
          <p:nvPr/>
        </p:nvSpPr>
        <p:spPr bwMode="auto">
          <a:xfrm>
            <a:off x="2903538" y="5099050"/>
            <a:ext cx="227012" cy="0"/>
          </a:xfrm>
          <a:prstGeom prst="line">
            <a:avLst/>
          </a:prstGeom>
          <a:noFill/>
          <a:ln w="28575">
            <a:solidFill>
              <a:srgbClr val="5B98D2"/>
            </a:solidFill>
            <a:round/>
            <a:headEnd/>
            <a:tailEnd/>
          </a:ln>
          <a:effectLst/>
        </p:spPr>
        <p:txBody>
          <a:bodyPr>
            <a:prstTxWarp prst="textNoShape">
              <a:avLst/>
            </a:prstTxWarp>
          </a:bodyPr>
          <a:lstStyle/>
          <a:p>
            <a:endParaRPr lang="en-US"/>
          </a:p>
        </p:txBody>
      </p:sp>
      <p:sp>
        <p:nvSpPr>
          <p:cNvPr id="199778" name="Line 98"/>
          <p:cNvSpPr>
            <a:spLocks noChangeShapeType="1"/>
          </p:cNvSpPr>
          <p:nvPr/>
        </p:nvSpPr>
        <p:spPr bwMode="auto">
          <a:xfrm flipV="1">
            <a:off x="2674938" y="5099050"/>
            <a:ext cx="227012" cy="227013"/>
          </a:xfrm>
          <a:prstGeom prst="line">
            <a:avLst/>
          </a:prstGeom>
          <a:noFill/>
          <a:ln w="28575">
            <a:solidFill>
              <a:srgbClr val="5B98D2"/>
            </a:solidFill>
            <a:round/>
            <a:headEnd/>
            <a:tailEnd/>
          </a:ln>
          <a:effectLst/>
        </p:spPr>
        <p:txBody>
          <a:bodyPr>
            <a:prstTxWarp prst="textNoShape">
              <a:avLst/>
            </a:prstTxWarp>
          </a:bodyPr>
          <a:lstStyle/>
          <a:p>
            <a:endParaRPr lang="en-US"/>
          </a:p>
        </p:txBody>
      </p:sp>
      <p:sp>
        <p:nvSpPr>
          <p:cNvPr id="199779" name="Line 99"/>
          <p:cNvSpPr>
            <a:spLocks noChangeShapeType="1"/>
          </p:cNvSpPr>
          <p:nvPr/>
        </p:nvSpPr>
        <p:spPr bwMode="auto">
          <a:xfrm flipH="1" flipV="1">
            <a:off x="3130550" y="5099050"/>
            <a:ext cx="227013" cy="227013"/>
          </a:xfrm>
          <a:prstGeom prst="line">
            <a:avLst/>
          </a:prstGeom>
          <a:noFill/>
          <a:ln w="28575">
            <a:solidFill>
              <a:srgbClr val="5B98D2"/>
            </a:solidFill>
            <a:round/>
            <a:headEnd/>
            <a:tailEnd/>
          </a:ln>
          <a:effectLst/>
        </p:spPr>
        <p:txBody>
          <a:bodyPr>
            <a:prstTxWarp prst="textNoShape">
              <a:avLst/>
            </a:prstTxWarp>
          </a:bodyPr>
          <a:lstStyle/>
          <a:p>
            <a:endParaRPr lang="en-US"/>
          </a:p>
        </p:txBody>
      </p:sp>
      <p:sp>
        <p:nvSpPr>
          <p:cNvPr id="199781" name="Line 101"/>
          <p:cNvSpPr>
            <a:spLocks noChangeShapeType="1"/>
          </p:cNvSpPr>
          <p:nvPr/>
        </p:nvSpPr>
        <p:spPr bwMode="auto">
          <a:xfrm>
            <a:off x="1763713" y="6084888"/>
            <a:ext cx="379412" cy="0"/>
          </a:xfrm>
          <a:prstGeom prst="line">
            <a:avLst/>
          </a:prstGeom>
          <a:noFill/>
          <a:ln w="28575">
            <a:solidFill>
              <a:srgbClr val="5B98D2"/>
            </a:solidFill>
            <a:round/>
            <a:headEnd/>
            <a:tailEnd/>
          </a:ln>
          <a:effectLst/>
        </p:spPr>
        <p:txBody>
          <a:bodyPr>
            <a:prstTxWarp prst="textNoShape">
              <a:avLst/>
            </a:prstTxWarp>
          </a:bodyPr>
          <a:lstStyle/>
          <a:p>
            <a:endParaRPr lang="en-US"/>
          </a:p>
        </p:txBody>
      </p:sp>
      <p:sp>
        <p:nvSpPr>
          <p:cNvPr id="199790" name="Text Box 110"/>
          <p:cNvSpPr txBox="1">
            <a:spLocks noChangeArrowheads="1"/>
          </p:cNvSpPr>
          <p:nvPr/>
        </p:nvSpPr>
        <p:spPr bwMode="auto">
          <a:xfrm>
            <a:off x="5407025" y="4870450"/>
            <a:ext cx="3435350" cy="1006475"/>
          </a:xfrm>
          <a:prstGeom prst="rect">
            <a:avLst/>
          </a:prstGeom>
          <a:noFill/>
          <a:ln w="9525">
            <a:noFill/>
            <a:miter lim="800000"/>
            <a:headEnd/>
            <a:tailEnd/>
          </a:ln>
          <a:effectLst/>
        </p:spPr>
        <p:txBody>
          <a:bodyPr wrap="none">
            <a:prstTxWarp prst="textNoShape">
              <a:avLst/>
            </a:prstTxWarp>
            <a:spAutoFit/>
          </a:bodyPr>
          <a:lstStyle/>
          <a:p>
            <a:r>
              <a:rPr lang="en-US" sz="2000"/>
              <a:t>- Capacitance increases</a:t>
            </a:r>
          </a:p>
          <a:p>
            <a:r>
              <a:rPr lang="en-US" sz="2000"/>
              <a:t>- Since </a:t>
            </a:r>
            <a:r>
              <a:rPr lang="el-GR" sz="2000" i="1"/>
              <a:t>σ</a:t>
            </a:r>
            <a:r>
              <a:rPr lang="en-US" sz="2000" i="1"/>
              <a:t> </a:t>
            </a:r>
            <a:r>
              <a:rPr lang="en-US" sz="2000"/>
              <a:t>remained the same</a:t>
            </a:r>
            <a:br>
              <a:rPr lang="en-US" sz="2000"/>
            </a:br>
            <a:r>
              <a:rPr lang="en-US" sz="2000"/>
              <a:t>	then </a:t>
            </a:r>
            <a:r>
              <a:rPr lang="en-US" sz="2000" i="1">
                <a:latin typeface="Maiandra GD" pitchFamily="34" charset="0"/>
              </a:rPr>
              <a:t> </a:t>
            </a:r>
            <a:r>
              <a:rPr lang="en-US" sz="2000"/>
              <a:t>  decreases</a:t>
            </a:r>
            <a:r>
              <a:rPr lang="en-US" sz="2000" i="1"/>
              <a:t> </a:t>
            </a:r>
            <a:r>
              <a:rPr lang="en-US" sz="2000"/>
              <a:t> </a:t>
            </a:r>
            <a:r>
              <a:rPr lang="en-US" sz="2000" i="1"/>
              <a:t> </a:t>
            </a:r>
            <a:r>
              <a:rPr lang="en-US" sz="2000"/>
              <a:t> </a:t>
            </a:r>
          </a:p>
        </p:txBody>
      </p:sp>
      <p:sp>
        <p:nvSpPr>
          <p:cNvPr id="199796" name="Line 116"/>
          <p:cNvSpPr>
            <a:spLocks noChangeShapeType="1"/>
          </p:cNvSpPr>
          <p:nvPr/>
        </p:nvSpPr>
        <p:spPr bwMode="auto">
          <a:xfrm>
            <a:off x="1612095" y="393200"/>
            <a:ext cx="1138238"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99797" name="Line 117"/>
          <p:cNvSpPr>
            <a:spLocks noChangeShapeType="1"/>
          </p:cNvSpPr>
          <p:nvPr/>
        </p:nvSpPr>
        <p:spPr bwMode="auto">
          <a:xfrm>
            <a:off x="2598730" y="393200"/>
            <a:ext cx="152408" cy="41325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99798" name="Line 118"/>
          <p:cNvSpPr>
            <a:spLocks noChangeShapeType="1"/>
          </p:cNvSpPr>
          <p:nvPr/>
        </p:nvSpPr>
        <p:spPr bwMode="auto">
          <a:xfrm>
            <a:off x="3206750" y="427038"/>
            <a:ext cx="1138238" cy="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199799" name="Line 119"/>
          <p:cNvSpPr>
            <a:spLocks noChangeShapeType="1"/>
          </p:cNvSpPr>
          <p:nvPr/>
        </p:nvSpPr>
        <p:spPr bwMode="auto">
          <a:xfrm flipH="1">
            <a:off x="3227388" y="427038"/>
            <a:ext cx="152400" cy="379412"/>
          </a:xfrm>
          <a:prstGeom prst="line">
            <a:avLst/>
          </a:prstGeom>
          <a:noFill/>
          <a:ln w="9525">
            <a:solidFill>
              <a:schemeClr val="tx1"/>
            </a:solidFill>
            <a:round/>
            <a:headEnd/>
            <a:tailEnd/>
          </a:ln>
          <a:effectLst/>
        </p:spPr>
        <p:txBody>
          <a:bodyPr>
            <a:prstTxWarp prst="textNoShape">
              <a:avLst/>
            </a:prstTxWarp>
          </a:bodyPr>
          <a:lstStyle/>
          <a:p>
            <a:endParaRPr lang="en-US"/>
          </a:p>
        </p:txBody>
      </p:sp>
      <p:pic>
        <p:nvPicPr>
          <p:cNvPr id="199808" name="Picture 128" descr="txp_fig"/>
          <p:cNvPicPr>
            <a:picLocks noChangeAspect="1" noChangeArrowheads="1"/>
          </p:cNvPicPr>
          <p:nvPr>
            <p:custDataLst>
              <p:tags r:id="rId5"/>
            </p:custDataLst>
          </p:nvPr>
        </p:nvPicPr>
        <p:blipFill>
          <a:blip r:embed="rId7"/>
          <a:srcRect/>
          <a:stretch>
            <a:fillRect/>
          </a:stretch>
        </p:blipFill>
        <p:spPr bwMode="auto">
          <a:xfrm>
            <a:off x="6980238" y="5618163"/>
            <a:ext cx="152400" cy="152400"/>
          </a:xfrm>
          <a:prstGeom prst="rect">
            <a:avLst/>
          </a:prstGeom>
          <a:noFill/>
          <a:ln w="9525">
            <a:noFill/>
            <a:miter lim="800000"/>
            <a:headEnd/>
            <a:tailEnd/>
          </a:ln>
          <a:effectLst/>
        </p:spPr>
      </p:pic>
      <p:pic>
        <p:nvPicPr>
          <p:cNvPr id="2" name="Picture 1"/>
          <p:cNvPicPr>
            <a:picLocks noChangeAspect="1"/>
          </p:cNvPicPr>
          <p:nvPr/>
        </p:nvPicPr>
        <p:blipFill>
          <a:blip r:embed="rId11"/>
          <a:stretch>
            <a:fillRect/>
          </a:stretch>
        </p:blipFill>
        <p:spPr>
          <a:xfrm>
            <a:off x="6089900" y="3960265"/>
            <a:ext cx="1884680" cy="257810"/>
          </a:xfrm>
          <a:prstGeom prst="rect">
            <a:avLst/>
          </a:prstGeom>
        </p:spPr>
      </p:pic>
      <p:pic>
        <p:nvPicPr>
          <p:cNvPr id="3" name="Picture 2"/>
          <p:cNvPicPr>
            <a:picLocks noChangeAspect="1"/>
          </p:cNvPicPr>
          <p:nvPr/>
        </p:nvPicPr>
        <p:blipFill>
          <a:blip r:embed="rId12"/>
          <a:stretch>
            <a:fillRect/>
          </a:stretch>
        </p:blipFill>
        <p:spPr>
          <a:xfrm>
            <a:off x="1612095" y="165515"/>
            <a:ext cx="1138425" cy="180809"/>
          </a:xfrm>
          <a:prstGeom prst="rect">
            <a:avLst/>
          </a:prstGeom>
        </p:spPr>
      </p:pic>
      <p:pic>
        <p:nvPicPr>
          <p:cNvPr id="4" name="Picture 3"/>
          <p:cNvPicPr>
            <a:picLocks noChangeAspect="1"/>
          </p:cNvPicPr>
          <p:nvPr/>
        </p:nvPicPr>
        <p:blipFill>
          <a:blip r:embed="rId13"/>
          <a:stretch>
            <a:fillRect/>
          </a:stretch>
        </p:blipFill>
        <p:spPr>
          <a:xfrm>
            <a:off x="3205890" y="241410"/>
            <a:ext cx="1166023" cy="151790"/>
          </a:xfrm>
          <a:prstGeom prst="rect">
            <a:avLst/>
          </a:prstGeom>
        </p:spPr>
      </p:pic>
      <p:pic>
        <p:nvPicPr>
          <p:cNvPr id="124" name="Picture 123"/>
          <p:cNvPicPr>
            <a:picLocks noChangeAspect="1"/>
          </p:cNvPicPr>
          <p:nvPr/>
        </p:nvPicPr>
        <p:blipFill>
          <a:blip r:embed="rId14"/>
          <a:stretch>
            <a:fillRect/>
          </a:stretch>
        </p:blipFill>
        <p:spPr>
          <a:xfrm>
            <a:off x="3964840" y="1076255"/>
            <a:ext cx="426720" cy="222250"/>
          </a:xfrm>
          <a:prstGeom prst="rect">
            <a:avLst/>
          </a:prstGeom>
        </p:spPr>
      </p:pic>
      <p:pic>
        <p:nvPicPr>
          <p:cNvPr id="125" name="Picture 124"/>
          <p:cNvPicPr>
            <a:picLocks noChangeAspect="1"/>
          </p:cNvPicPr>
          <p:nvPr/>
        </p:nvPicPr>
        <p:blipFill>
          <a:blip r:embed="rId15"/>
          <a:stretch>
            <a:fillRect/>
          </a:stretch>
        </p:blipFill>
        <p:spPr>
          <a:xfrm>
            <a:off x="1687990" y="1076255"/>
            <a:ext cx="417830" cy="14224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2" name="Text Box 4"/>
          <p:cNvSpPr txBox="1">
            <a:spLocks noChangeArrowheads="1"/>
          </p:cNvSpPr>
          <p:nvPr/>
        </p:nvSpPr>
        <p:spPr bwMode="auto">
          <a:xfrm>
            <a:off x="2392363" y="398601"/>
            <a:ext cx="4835525" cy="1552575"/>
          </a:xfrm>
          <a:prstGeom prst="rect">
            <a:avLst/>
          </a:prstGeom>
          <a:noFill/>
          <a:ln w="9525">
            <a:noFill/>
            <a:miter lim="800000"/>
            <a:headEnd/>
            <a:tailEnd/>
          </a:ln>
          <a:effectLst/>
        </p:spPr>
        <p:txBody>
          <a:bodyPr wrap="none">
            <a:prstTxWarp prst="textNoShape">
              <a:avLst/>
            </a:prstTxWarp>
            <a:spAutoFit/>
          </a:bodyPr>
          <a:lstStyle/>
          <a:p>
            <a:pPr algn="ctr"/>
            <a:r>
              <a:rPr lang="en-US"/>
              <a:t>Why is there</a:t>
            </a:r>
            <a:r>
              <a:rPr lang="en-US">
                <a:latin typeface="Times New Roman" pitchFamily="-65" charset="0"/>
              </a:rPr>
              <a:t> </a:t>
            </a:r>
            <a:r>
              <a:rPr lang="el-GR" i="1">
                <a:latin typeface="Times New Roman" pitchFamily="-65" charset="0"/>
                <a:ea typeface="Times New Roman" pitchFamily="-65" charset="0"/>
                <a:cs typeface="Times New Roman" pitchFamily="-65" charset="0"/>
              </a:rPr>
              <a:t>σ</a:t>
            </a:r>
            <a:r>
              <a:rPr lang="en-US" i="1" baseline="-25000">
                <a:latin typeface="Times New Roman" pitchFamily="-65" charset="0"/>
              </a:rPr>
              <a:t>dielectric</a:t>
            </a:r>
            <a:r>
              <a:rPr lang="en-US">
                <a:latin typeface="Times New Roman" pitchFamily="-65" charset="0"/>
              </a:rPr>
              <a:t> </a:t>
            </a:r>
            <a:r>
              <a:rPr lang="en-US"/>
              <a:t>?</a:t>
            </a:r>
          </a:p>
          <a:p>
            <a:pPr algn="ctr"/>
            <a:endParaRPr lang="en-US">
              <a:latin typeface="Times New Roman" pitchFamily="-65" charset="0"/>
            </a:endParaRPr>
          </a:p>
          <a:p>
            <a:pPr algn="ctr"/>
            <a:r>
              <a:rPr lang="en-US"/>
              <a:t>What is the magnitude of</a:t>
            </a:r>
            <a:r>
              <a:rPr lang="en-US">
                <a:latin typeface="Times New Roman" pitchFamily="-65" charset="0"/>
              </a:rPr>
              <a:t> </a:t>
            </a:r>
            <a:r>
              <a:rPr lang="el-GR" i="1">
                <a:latin typeface="Times New Roman" pitchFamily="-65" charset="0"/>
              </a:rPr>
              <a:t>σ</a:t>
            </a:r>
            <a:r>
              <a:rPr lang="en-US" i="1" baseline="-25000">
                <a:latin typeface="Times New Roman" pitchFamily="-65" charset="0"/>
              </a:rPr>
              <a:t>dielectric</a:t>
            </a:r>
            <a:r>
              <a:rPr lang="en-US">
                <a:latin typeface="Times New Roman" pitchFamily="-65" charset="0"/>
              </a:rPr>
              <a:t> </a:t>
            </a:r>
            <a:r>
              <a:rPr lang="en-US"/>
              <a:t>?</a:t>
            </a:r>
          </a:p>
          <a:p>
            <a:pPr algn="ctr"/>
            <a:endParaRPr lang="en-US">
              <a:latin typeface="Times New Roman" pitchFamily="-65" charset="0"/>
            </a:endParaRPr>
          </a:p>
        </p:txBody>
      </p:sp>
      <p:sp>
        <p:nvSpPr>
          <p:cNvPr id="201872" name="Rectangle 144"/>
          <p:cNvSpPr>
            <a:spLocks noChangeArrowheads="1"/>
          </p:cNvSpPr>
          <p:nvPr/>
        </p:nvSpPr>
        <p:spPr bwMode="auto">
          <a:xfrm>
            <a:off x="2613025" y="3286264"/>
            <a:ext cx="228600" cy="1593850"/>
          </a:xfrm>
          <a:prstGeom prst="rect">
            <a:avLst/>
          </a:prstGeom>
          <a:solidFill>
            <a:schemeClr val="bg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1873" name="Rectangle 145"/>
          <p:cNvSpPr>
            <a:spLocks noChangeArrowheads="1"/>
          </p:cNvSpPr>
          <p:nvPr/>
        </p:nvSpPr>
        <p:spPr bwMode="auto">
          <a:xfrm>
            <a:off x="6932613" y="3276600"/>
            <a:ext cx="228600" cy="1593850"/>
          </a:xfrm>
          <a:prstGeom prst="rect">
            <a:avLst/>
          </a:prstGeom>
          <a:solidFill>
            <a:schemeClr val="bg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1876" name="Line 148"/>
          <p:cNvSpPr>
            <a:spLocks noChangeShapeType="1"/>
          </p:cNvSpPr>
          <p:nvPr/>
        </p:nvSpPr>
        <p:spPr bwMode="auto">
          <a:xfrm flipH="1">
            <a:off x="2233613" y="4045089"/>
            <a:ext cx="379412"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201877" name="Oval 149"/>
          <p:cNvSpPr>
            <a:spLocks noChangeArrowheads="1"/>
          </p:cNvSpPr>
          <p:nvPr/>
        </p:nvSpPr>
        <p:spPr bwMode="auto">
          <a:xfrm>
            <a:off x="2157413" y="4002226"/>
            <a:ext cx="76200" cy="76200"/>
          </a:xfrm>
          <a:prstGeom prst="ellipse">
            <a:avLst/>
          </a:prstGeom>
          <a:solidFill>
            <a:schemeClr val="tx1"/>
          </a:solidFill>
          <a:ln w="9525">
            <a:solidFill>
              <a:schemeClr val="tx1"/>
            </a:solidFill>
            <a:round/>
            <a:headEnd/>
            <a:tailEnd/>
          </a:ln>
          <a:effectLst/>
        </p:spPr>
        <p:txBody>
          <a:bodyPr wrap="none" anchor="ctr">
            <a:prstTxWarp prst="textNoShape">
              <a:avLst/>
            </a:prstTxWarp>
          </a:bodyPr>
          <a:lstStyle/>
          <a:p>
            <a:endParaRPr lang="en-US"/>
          </a:p>
        </p:txBody>
      </p:sp>
      <p:sp>
        <p:nvSpPr>
          <p:cNvPr id="201878" name="Oval 150"/>
          <p:cNvSpPr>
            <a:spLocks noChangeArrowheads="1"/>
          </p:cNvSpPr>
          <p:nvPr/>
        </p:nvSpPr>
        <p:spPr bwMode="auto">
          <a:xfrm>
            <a:off x="7524750" y="4000500"/>
            <a:ext cx="76200" cy="76200"/>
          </a:xfrm>
          <a:prstGeom prst="ellipse">
            <a:avLst/>
          </a:prstGeom>
          <a:solidFill>
            <a:schemeClr val="tx1"/>
          </a:solidFill>
          <a:ln w="9525">
            <a:solidFill>
              <a:schemeClr val="tx1"/>
            </a:solidFill>
            <a:round/>
            <a:headEnd/>
            <a:tailEnd/>
          </a:ln>
          <a:effectLst/>
        </p:spPr>
        <p:txBody>
          <a:bodyPr wrap="none" anchor="ctr">
            <a:prstTxWarp prst="textNoShape">
              <a:avLst/>
            </a:prstTxWarp>
          </a:bodyPr>
          <a:lstStyle/>
          <a:p>
            <a:endParaRPr lang="en-US"/>
          </a:p>
        </p:txBody>
      </p:sp>
      <p:sp>
        <p:nvSpPr>
          <p:cNvPr id="201879" name="Line 151"/>
          <p:cNvSpPr>
            <a:spLocks noChangeShapeType="1"/>
          </p:cNvSpPr>
          <p:nvPr/>
        </p:nvSpPr>
        <p:spPr bwMode="auto">
          <a:xfrm flipH="1">
            <a:off x="7161213" y="4035425"/>
            <a:ext cx="379412"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201882" name="Rectangle 154"/>
          <p:cNvSpPr>
            <a:spLocks noChangeArrowheads="1"/>
          </p:cNvSpPr>
          <p:nvPr/>
        </p:nvSpPr>
        <p:spPr bwMode="auto">
          <a:xfrm>
            <a:off x="6932613" y="3276600"/>
            <a:ext cx="228600" cy="1593850"/>
          </a:xfrm>
          <a:prstGeom prst="rect">
            <a:avLst/>
          </a:prstGeom>
          <a:solidFill>
            <a:schemeClr val="bg1"/>
          </a:solidFill>
          <a:ln w="9525">
            <a:solidFill>
              <a:schemeClr val="tx1"/>
            </a:solidFill>
            <a:miter lim="800000"/>
            <a:headEnd/>
            <a:tailEnd/>
          </a:ln>
          <a:effectLst/>
        </p:spPr>
        <p:txBody>
          <a:bodyPr wrap="none" anchor="ctr">
            <a:prstTxWarp prst="textNoShape">
              <a:avLst/>
            </a:prstTxWarp>
          </a:bodyPr>
          <a:lstStyle/>
          <a:p>
            <a:endParaRPr lang="en-US"/>
          </a:p>
        </p:txBody>
      </p:sp>
      <p:sp>
        <p:nvSpPr>
          <p:cNvPr id="201883" name="Line 155"/>
          <p:cNvSpPr>
            <a:spLocks noChangeShapeType="1"/>
          </p:cNvSpPr>
          <p:nvPr/>
        </p:nvSpPr>
        <p:spPr bwMode="auto">
          <a:xfrm flipV="1">
            <a:off x="6970713" y="3394075"/>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201884" name="Line 156"/>
          <p:cNvSpPr>
            <a:spLocks noChangeShapeType="1"/>
          </p:cNvSpPr>
          <p:nvPr/>
        </p:nvSpPr>
        <p:spPr bwMode="auto">
          <a:xfrm flipV="1">
            <a:off x="6970713" y="3622675"/>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201885" name="Line 157"/>
          <p:cNvSpPr>
            <a:spLocks noChangeShapeType="1"/>
          </p:cNvSpPr>
          <p:nvPr/>
        </p:nvSpPr>
        <p:spPr bwMode="auto">
          <a:xfrm flipV="1">
            <a:off x="6970713" y="3849688"/>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201886" name="Line 158"/>
          <p:cNvSpPr>
            <a:spLocks noChangeShapeType="1"/>
          </p:cNvSpPr>
          <p:nvPr/>
        </p:nvSpPr>
        <p:spPr bwMode="auto">
          <a:xfrm flipV="1">
            <a:off x="6970713" y="4076700"/>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201887" name="Line 159"/>
          <p:cNvSpPr>
            <a:spLocks noChangeShapeType="1"/>
          </p:cNvSpPr>
          <p:nvPr/>
        </p:nvSpPr>
        <p:spPr bwMode="auto">
          <a:xfrm flipV="1">
            <a:off x="6970713" y="4305300"/>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201888" name="Line 160"/>
          <p:cNvSpPr>
            <a:spLocks noChangeShapeType="1"/>
          </p:cNvSpPr>
          <p:nvPr/>
        </p:nvSpPr>
        <p:spPr bwMode="auto">
          <a:xfrm flipV="1">
            <a:off x="6970713" y="4532313"/>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201889" name="Line 161"/>
          <p:cNvSpPr>
            <a:spLocks noChangeShapeType="1"/>
          </p:cNvSpPr>
          <p:nvPr/>
        </p:nvSpPr>
        <p:spPr bwMode="auto">
          <a:xfrm flipV="1">
            <a:off x="6970713" y="4760913"/>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201890" name="Line 162"/>
          <p:cNvSpPr>
            <a:spLocks noChangeShapeType="1"/>
          </p:cNvSpPr>
          <p:nvPr/>
        </p:nvSpPr>
        <p:spPr bwMode="auto">
          <a:xfrm rot="16200000" flipV="1">
            <a:off x="6969125" y="3397250"/>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201891" name="Line 163"/>
          <p:cNvSpPr>
            <a:spLocks noChangeShapeType="1"/>
          </p:cNvSpPr>
          <p:nvPr/>
        </p:nvSpPr>
        <p:spPr bwMode="auto">
          <a:xfrm rot="16200000" flipV="1">
            <a:off x="6969125" y="3625850"/>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201892" name="Line 164"/>
          <p:cNvSpPr>
            <a:spLocks noChangeShapeType="1"/>
          </p:cNvSpPr>
          <p:nvPr/>
        </p:nvSpPr>
        <p:spPr bwMode="auto">
          <a:xfrm rot="16200000" flipV="1">
            <a:off x="6969125" y="3852863"/>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201893" name="Line 165"/>
          <p:cNvSpPr>
            <a:spLocks noChangeShapeType="1"/>
          </p:cNvSpPr>
          <p:nvPr/>
        </p:nvSpPr>
        <p:spPr bwMode="auto">
          <a:xfrm rot="16200000" flipV="1">
            <a:off x="6969125" y="4079875"/>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201894" name="Line 166"/>
          <p:cNvSpPr>
            <a:spLocks noChangeShapeType="1"/>
          </p:cNvSpPr>
          <p:nvPr/>
        </p:nvSpPr>
        <p:spPr bwMode="auto">
          <a:xfrm rot="16200000" flipV="1">
            <a:off x="6969125" y="4308475"/>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201895" name="Line 167"/>
          <p:cNvSpPr>
            <a:spLocks noChangeShapeType="1"/>
          </p:cNvSpPr>
          <p:nvPr/>
        </p:nvSpPr>
        <p:spPr bwMode="auto">
          <a:xfrm rot="16200000" flipV="1">
            <a:off x="6969125" y="4535488"/>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201896" name="Line 168"/>
          <p:cNvSpPr>
            <a:spLocks noChangeShapeType="1"/>
          </p:cNvSpPr>
          <p:nvPr/>
        </p:nvSpPr>
        <p:spPr bwMode="auto">
          <a:xfrm rot="16200000" flipV="1">
            <a:off x="6969125" y="4764088"/>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201897" name="Line 169"/>
          <p:cNvSpPr>
            <a:spLocks noChangeShapeType="1"/>
          </p:cNvSpPr>
          <p:nvPr/>
        </p:nvSpPr>
        <p:spPr bwMode="auto">
          <a:xfrm flipV="1">
            <a:off x="2647950" y="3405326"/>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201898" name="Line 170"/>
          <p:cNvSpPr>
            <a:spLocks noChangeShapeType="1"/>
          </p:cNvSpPr>
          <p:nvPr/>
        </p:nvSpPr>
        <p:spPr bwMode="auto">
          <a:xfrm flipV="1">
            <a:off x="2647950" y="3633926"/>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201899" name="Line 171"/>
          <p:cNvSpPr>
            <a:spLocks noChangeShapeType="1"/>
          </p:cNvSpPr>
          <p:nvPr/>
        </p:nvSpPr>
        <p:spPr bwMode="auto">
          <a:xfrm flipV="1">
            <a:off x="2647950" y="3860939"/>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201900" name="Line 172"/>
          <p:cNvSpPr>
            <a:spLocks noChangeShapeType="1"/>
          </p:cNvSpPr>
          <p:nvPr/>
        </p:nvSpPr>
        <p:spPr bwMode="auto">
          <a:xfrm flipV="1">
            <a:off x="2647950" y="4087951"/>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201901" name="Line 173"/>
          <p:cNvSpPr>
            <a:spLocks noChangeShapeType="1"/>
          </p:cNvSpPr>
          <p:nvPr/>
        </p:nvSpPr>
        <p:spPr bwMode="auto">
          <a:xfrm flipV="1">
            <a:off x="2647950" y="4316551"/>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201902" name="Line 174"/>
          <p:cNvSpPr>
            <a:spLocks noChangeShapeType="1"/>
          </p:cNvSpPr>
          <p:nvPr/>
        </p:nvSpPr>
        <p:spPr bwMode="auto">
          <a:xfrm flipV="1">
            <a:off x="2647950" y="4543564"/>
            <a:ext cx="152400" cy="0"/>
          </a:xfrm>
          <a:prstGeom prst="line">
            <a:avLst/>
          </a:prstGeom>
          <a:noFill/>
          <a:ln w="19050">
            <a:solidFill>
              <a:schemeClr val="tx1"/>
            </a:solidFill>
            <a:round/>
            <a:headEnd/>
            <a:tailEnd/>
          </a:ln>
          <a:effectLst/>
        </p:spPr>
        <p:txBody>
          <a:bodyPr>
            <a:prstTxWarp prst="textNoShape">
              <a:avLst/>
            </a:prstTxWarp>
          </a:bodyPr>
          <a:lstStyle/>
          <a:p>
            <a:endParaRPr lang="en-US"/>
          </a:p>
        </p:txBody>
      </p:sp>
      <p:sp>
        <p:nvSpPr>
          <p:cNvPr id="201906" name="Rectangle 178"/>
          <p:cNvSpPr>
            <a:spLocks noChangeArrowheads="1"/>
          </p:cNvSpPr>
          <p:nvPr/>
        </p:nvSpPr>
        <p:spPr bwMode="auto">
          <a:xfrm>
            <a:off x="2667000" y="5616714"/>
            <a:ext cx="4271572" cy="707886"/>
          </a:xfrm>
          <a:prstGeom prst="rect">
            <a:avLst/>
          </a:prstGeom>
          <a:noFill/>
          <a:ln w="9525">
            <a:noFill/>
            <a:miter lim="800000"/>
            <a:headEnd/>
            <a:tailEnd/>
          </a:ln>
          <a:effectLst/>
        </p:spPr>
        <p:txBody>
          <a:bodyPr wrap="none">
            <a:prstTxWarp prst="textNoShape">
              <a:avLst/>
            </a:prstTxWarp>
            <a:spAutoFit/>
          </a:bodyPr>
          <a:lstStyle/>
          <a:p>
            <a:pPr algn="ctr"/>
            <a:r>
              <a:rPr lang="en-US" sz="2000" dirty="0">
                <a:solidFill>
                  <a:srgbClr val="5B98D2"/>
                </a:solidFill>
              </a:rPr>
              <a:t>Electric field polarizes </a:t>
            </a:r>
            <a:r>
              <a:rPr lang="en-US" sz="2000" dirty="0" smtClean="0">
                <a:solidFill>
                  <a:srgbClr val="5B98D2"/>
                </a:solidFill>
              </a:rPr>
              <a:t>molecules …</a:t>
            </a:r>
            <a:endParaRPr lang="en-US" sz="2000" dirty="0">
              <a:solidFill>
                <a:srgbClr val="5B98D2"/>
              </a:solidFill>
            </a:endParaRPr>
          </a:p>
          <a:p>
            <a:pPr algn="ctr"/>
            <a:r>
              <a:rPr lang="en-US" sz="2000" dirty="0">
                <a:solidFill>
                  <a:srgbClr val="5B98D2"/>
                </a:solidFill>
              </a:rPr>
              <a:t>… turns them into </a:t>
            </a:r>
            <a:r>
              <a:rPr lang="en-US" sz="2000" dirty="0" smtClean="0">
                <a:solidFill>
                  <a:srgbClr val="5B98D2"/>
                </a:solidFill>
              </a:rPr>
              <a:t>DIPOLES</a:t>
            </a:r>
            <a:endParaRPr lang="en-US" sz="2000" dirty="0">
              <a:solidFill>
                <a:srgbClr val="5B98D2"/>
              </a:solidFill>
            </a:endParaRPr>
          </a:p>
        </p:txBody>
      </p:sp>
      <p:sp>
        <p:nvSpPr>
          <p:cNvPr id="201908" name="Text Box 180"/>
          <p:cNvSpPr txBox="1">
            <a:spLocks noChangeArrowheads="1"/>
          </p:cNvSpPr>
          <p:nvPr/>
        </p:nvSpPr>
        <p:spPr bwMode="auto">
          <a:xfrm>
            <a:off x="476250" y="1894026"/>
            <a:ext cx="8201025" cy="457200"/>
          </a:xfrm>
          <a:prstGeom prst="rect">
            <a:avLst/>
          </a:prstGeom>
          <a:noFill/>
          <a:ln w="9525">
            <a:noFill/>
            <a:miter lim="800000"/>
            <a:headEnd/>
            <a:tailEnd/>
          </a:ln>
          <a:effectLst/>
        </p:spPr>
        <p:txBody>
          <a:bodyPr wrap="none">
            <a:prstTxWarp prst="textNoShape">
              <a:avLst/>
            </a:prstTxWarp>
            <a:spAutoFit/>
          </a:bodyPr>
          <a:lstStyle/>
          <a:p>
            <a:r>
              <a:rPr lang="en-US"/>
              <a:t>When molecules are in an electric field they get stretched</a:t>
            </a:r>
          </a:p>
        </p:txBody>
      </p:sp>
      <p:sp>
        <p:nvSpPr>
          <p:cNvPr id="201912" name="Line 184"/>
          <p:cNvSpPr>
            <a:spLocks noChangeShapeType="1"/>
          </p:cNvSpPr>
          <p:nvPr/>
        </p:nvSpPr>
        <p:spPr bwMode="auto">
          <a:xfrm flipH="1">
            <a:off x="4200525" y="3100526"/>
            <a:ext cx="1138238" cy="0"/>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pic>
        <p:nvPicPr>
          <p:cNvPr id="3" name="Picture 2"/>
          <p:cNvPicPr>
            <a:picLocks noChangeAspect="1"/>
          </p:cNvPicPr>
          <p:nvPr/>
        </p:nvPicPr>
        <p:blipFill>
          <a:blip r:embed="rId2"/>
          <a:stretch>
            <a:fillRect/>
          </a:stretch>
        </p:blipFill>
        <p:spPr>
          <a:xfrm>
            <a:off x="4723790" y="2670050"/>
            <a:ext cx="240030" cy="320040"/>
          </a:xfrm>
          <a:prstGeom prst="rect">
            <a:avLst/>
          </a:prstGeom>
        </p:spPr>
      </p:pic>
      <p:pic>
        <p:nvPicPr>
          <p:cNvPr id="6" name="Picture 5"/>
          <p:cNvPicPr>
            <a:picLocks noChangeAspect="1"/>
          </p:cNvPicPr>
          <p:nvPr/>
        </p:nvPicPr>
        <p:blipFill>
          <a:blip r:embed="rId3"/>
          <a:stretch>
            <a:fillRect/>
          </a:stretch>
        </p:blipFill>
        <p:spPr>
          <a:xfrm>
            <a:off x="2143360" y="3504895"/>
            <a:ext cx="417830" cy="142240"/>
          </a:xfrm>
          <a:prstGeom prst="rect">
            <a:avLst/>
          </a:prstGeom>
        </p:spPr>
      </p:pic>
      <p:pic>
        <p:nvPicPr>
          <p:cNvPr id="7" name="Picture 6"/>
          <p:cNvPicPr>
            <a:picLocks noChangeAspect="1"/>
          </p:cNvPicPr>
          <p:nvPr/>
        </p:nvPicPr>
        <p:blipFill>
          <a:blip r:embed="rId4"/>
          <a:stretch>
            <a:fillRect/>
          </a:stretch>
        </p:blipFill>
        <p:spPr>
          <a:xfrm>
            <a:off x="7228325" y="3504895"/>
            <a:ext cx="426720" cy="222250"/>
          </a:xfrm>
          <a:prstGeom prst="rect">
            <a:avLst/>
          </a:prstGeom>
        </p:spPr>
      </p:pic>
      <p:pic>
        <p:nvPicPr>
          <p:cNvPr id="8" name="Picture 7"/>
          <p:cNvPicPr>
            <a:picLocks noChangeAspect="1"/>
          </p:cNvPicPr>
          <p:nvPr/>
        </p:nvPicPr>
        <p:blipFill>
          <a:blip r:embed="rId5"/>
          <a:stretch>
            <a:fillRect/>
          </a:stretch>
        </p:blipFill>
        <p:spPr>
          <a:xfrm>
            <a:off x="3433575" y="3277210"/>
            <a:ext cx="2853535" cy="1596045"/>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6" name="Text Box 4"/>
          <p:cNvSpPr txBox="1">
            <a:spLocks noChangeArrowheads="1"/>
          </p:cNvSpPr>
          <p:nvPr/>
        </p:nvSpPr>
        <p:spPr bwMode="auto">
          <a:xfrm>
            <a:off x="3281785" y="165515"/>
            <a:ext cx="2721030" cy="461665"/>
          </a:xfrm>
          <a:prstGeom prst="rect">
            <a:avLst/>
          </a:prstGeom>
          <a:noFill/>
          <a:ln w="9525">
            <a:noFill/>
            <a:miter lim="800000"/>
            <a:headEnd/>
            <a:tailEnd/>
          </a:ln>
          <a:effectLst/>
        </p:spPr>
        <p:txBody>
          <a:bodyPr wrap="none">
            <a:prstTxWarp prst="textNoShape">
              <a:avLst/>
            </a:prstTxWarp>
            <a:spAutoFit/>
          </a:bodyPr>
          <a:lstStyle/>
          <a:p>
            <a:r>
              <a:rPr lang="en-US" i="1" u="sng" dirty="0"/>
              <a:t>What is a Dipole ?</a:t>
            </a:r>
          </a:p>
        </p:txBody>
      </p:sp>
      <p:sp>
        <p:nvSpPr>
          <p:cNvPr id="202759" name="Text Box 7"/>
          <p:cNvSpPr txBox="1">
            <a:spLocks noChangeArrowheads="1"/>
          </p:cNvSpPr>
          <p:nvPr/>
        </p:nvSpPr>
        <p:spPr bwMode="auto">
          <a:xfrm flipV="1">
            <a:off x="1374775" y="1030288"/>
            <a:ext cx="2362200" cy="2246769"/>
          </a:xfrm>
          <a:prstGeom prst="rect">
            <a:avLst/>
          </a:prstGeom>
          <a:noFill/>
          <a:ln w="9525">
            <a:noFill/>
            <a:miter lim="800000"/>
            <a:headEnd/>
            <a:tailEnd/>
          </a:ln>
          <a:effectLst/>
        </p:spPr>
        <p:txBody>
          <a:bodyPr>
            <a:prstTxWarp prst="textNoShape">
              <a:avLst/>
            </a:prstTxWarp>
            <a:spAutoFit/>
          </a:bodyPr>
          <a:lstStyle/>
          <a:p>
            <a:pPr eaLnBrk="0" hangingPunct="0"/>
            <a:r>
              <a:rPr lang="en-US" sz="2800" dirty="0">
                <a:latin typeface="Times New Roman" pitchFamily="-65" charset="0"/>
              </a:rPr>
              <a:t>       -	     -</a:t>
            </a:r>
          </a:p>
          <a:p>
            <a:pPr eaLnBrk="0" hangingPunct="0"/>
            <a:r>
              <a:rPr lang="en-US" sz="2800" dirty="0">
                <a:latin typeface="Times New Roman" pitchFamily="-65" charset="0"/>
              </a:rPr>
              <a:t>  -		 -</a:t>
            </a:r>
          </a:p>
          <a:p>
            <a:pPr eaLnBrk="0" hangingPunct="0"/>
            <a:r>
              <a:rPr lang="en-US" sz="2800" dirty="0">
                <a:latin typeface="Times New Roman" pitchFamily="-65" charset="0"/>
              </a:rPr>
              <a:t> -		  -</a:t>
            </a:r>
          </a:p>
          <a:p>
            <a:pPr eaLnBrk="0" hangingPunct="0"/>
            <a:r>
              <a:rPr lang="en-US" sz="2800" dirty="0">
                <a:latin typeface="Times New Roman" pitchFamily="-65" charset="0"/>
              </a:rPr>
              <a:t>  -		 -</a:t>
            </a:r>
          </a:p>
          <a:p>
            <a:pPr eaLnBrk="0" hangingPunct="0"/>
            <a:r>
              <a:rPr lang="en-US" sz="2800" dirty="0">
                <a:latin typeface="Times New Roman" pitchFamily="-65" charset="0"/>
              </a:rPr>
              <a:t>        -</a:t>
            </a:r>
            <a:r>
              <a:rPr lang="en-US" sz="2800" dirty="0" smtClean="0">
                <a:latin typeface="Times New Roman" pitchFamily="-65" charset="0"/>
              </a:rPr>
              <a:t>	</a:t>
            </a:r>
            <a:endParaRPr lang="en-US" sz="2800" dirty="0">
              <a:solidFill>
                <a:schemeClr val="bg1"/>
              </a:solidFill>
              <a:latin typeface="Times New Roman" pitchFamily="-65" charset="0"/>
            </a:endParaRPr>
          </a:p>
        </p:txBody>
      </p:sp>
      <p:sp>
        <p:nvSpPr>
          <p:cNvPr id="202760" name="Oval 8" descr="Newsprint"/>
          <p:cNvSpPr>
            <a:spLocks noChangeArrowheads="1"/>
          </p:cNvSpPr>
          <p:nvPr/>
        </p:nvSpPr>
        <p:spPr bwMode="auto">
          <a:xfrm flipV="1">
            <a:off x="1704975" y="1258888"/>
            <a:ext cx="1676400" cy="1676400"/>
          </a:xfrm>
          <a:prstGeom prst="ellipse">
            <a:avLst/>
          </a:prstGeom>
          <a:blipFill dpi="0" rotWithShape="0">
            <a:blip r:embed="rId2"/>
            <a:srcRect/>
            <a:tile tx="0" ty="0" sx="100000" sy="100000" flip="none" algn="tl"/>
          </a:blipFill>
          <a:ln w="9525">
            <a:noFill/>
            <a:round/>
            <a:headEnd/>
            <a:tailEnd/>
          </a:ln>
          <a:effectLst/>
        </p:spPr>
        <p:txBody>
          <a:bodyPr wrap="none" anchor="ctr">
            <a:prstTxWarp prst="textNoShape">
              <a:avLst/>
            </a:prstTxWarp>
          </a:bodyPr>
          <a:lstStyle/>
          <a:p>
            <a:endParaRPr lang="en-US"/>
          </a:p>
        </p:txBody>
      </p:sp>
      <p:sp>
        <p:nvSpPr>
          <p:cNvPr id="202761" name="Oval 9"/>
          <p:cNvSpPr>
            <a:spLocks noChangeArrowheads="1"/>
          </p:cNvSpPr>
          <p:nvPr/>
        </p:nvSpPr>
        <p:spPr bwMode="auto">
          <a:xfrm flipV="1">
            <a:off x="2417763" y="2009775"/>
            <a:ext cx="228600" cy="228600"/>
          </a:xfrm>
          <a:prstGeom prst="ellipse">
            <a:avLst/>
          </a:prstGeom>
          <a:solidFill>
            <a:schemeClr val="tx1"/>
          </a:solidFill>
          <a:ln w="9525">
            <a:solidFill>
              <a:schemeClr val="tx1"/>
            </a:solidFill>
            <a:round/>
            <a:headEnd/>
            <a:tailEnd/>
          </a:ln>
          <a:effectLst/>
        </p:spPr>
        <p:txBody>
          <a:bodyPr wrap="none" anchor="ctr">
            <a:prstTxWarp prst="textNoShape">
              <a:avLst/>
            </a:prstTxWarp>
          </a:bodyPr>
          <a:lstStyle/>
          <a:p>
            <a:endParaRPr lang="en-US"/>
          </a:p>
        </p:txBody>
      </p:sp>
      <p:sp>
        <p:nvSpPr>
          <p:cNvPr id="202762" name="Text Box 10"/>
          <p:cNvSpPr txBox="1">
            <a:spLocks noChangeArrowheads="1"/>
          </p:cNvSpPr>
          <p:nvPr/>
        </p:nvSpPr>
        <p:spPr bwMode="auto">
          <a:xfrm flipV="1">
            <a:off x="2252663" y="2084388"/>
            <a:ext cx="600075" cy="396875"/>
          </a:xfrm>
          <a:prstGeom prst="rect">
            <a:avLst/>
          </a:prstGeom>
          <a:noFill/>
          <a:ln w="9525">
            <a:noFill/>
            <a:miter lim="800000"/>
            <a:headEnd/>
            <a:tailEnd/>
          </a:ln>
          <a:effectLst/>
        </p:spPr>
        <p:txBody>
          <a:bodyPr wrap="none">
            <a:prstTxWarp prst="textNoShape">
              <a:avLst/>
            </a:prstTxWarp>
            <a:spAutoFit/>
          </a:bodyPr>
          <a:lstStyle/>
          <a:p>
            <a:pPr eaLnBrk="0" hangingPunct="0"/>
            <a:r>
              <a:rPr lang="en-US" sz="2000" b="1">
                <a:latin typeface="Times New Roman" pitchFamily="-65" charset="0"/>
              </a:rPr>
              <a:t>+  +</a:t>
            </a:r>
          </a:p>
        </p:txBody>
      </p:sp>
      <p:sp>
        <p:nvSpPr>
          <p:cNvPr id="202763" name="Text Box 11"/>
          <p:cNvSpPr txBox="1">
            <a:spLocks noChangeArrowheads="1"/>
          </p:cNvSpPr>
          <p:nvPr/>
        </p:nvSpPr>
        <p:spPr bwMode="auto">
          <a:xfrm flipV="1">
            <a:off x="2265363" y="1730375"/>
            <a:ext cx="600075" cy="396875"/>
          </a:xfrm>
          <a:prstGeom prst="rect">
            <a:avLst/>
          </a:prstGeom>
          <a:noFill/>
          <a:ln w="9525">
            <a:noFill/>
            <a:miter lim="800000"/>
            <a:headEnd/>
            <a:tailEnd/>
          </a:ln>
          <a:effectLst/>
        </p:spPr>
        <p:txBody>
          <a:bodyPr wrap="none">
            <a:prstTxWarp prst="textNoShape">
              <a:avLst/>
            </a:prstTxWarp>
            <a:spAutoFit/>
          </a:bodyPr>
          <a:lstStyle/>
          <a:p>
            <a:pPr eaLnBrk="0" hangingPunct="0"/>
            <a:r>
              <a:rPr lang="en-US" sz="2000" b="1">
                <a:latin typeface="Times New Roman" pitchFamily="-65" charset="0"/>
              </a:rPr>
              <a:t>+  +</a:t>
            </a:r>
          </a:p>
        </p:txBody>
      </p:sp>
      <p:sp>
        <p:nvSpPr>
          <p:cNvPr id="202764" name="Text Box 12"/>
          <p:cNvSpPr txBox="1">
            <a:spLocks noChangeArrowheads="1"/>
          </p:cNvSpPr>
          <p:nvPr/>
        </p:nvSpPr>
        <p:spPr bwMode="auto">
          <a:xfrm flipV="1">
            <a:off x="2151063" y="1905000"/>
            <a:ext cx="790575" cy="396875"/>
          </a:xfrm>
          <a:prstGeom prst="rect">
            <a:avLst/>
          </a:prstGeom>
          <a:noFill/>
          <a:ln w="9525">
            <a:noFill/>
            <a:miter lim="800000"/>
            <a:headEnd/>
            <a:tailEnd/>
          </a:ln>
          <a:effectLst/>
        </p:spPr>
        <p:txBody>
          <a:bodyPr wrap="none">
            <a:prstTxWarp prst="textNoShape">
              <a:avLst/>
            </a:prstTxWarp>
            <a:spAutoFit/>
          </a:bodyPr>
          <a:lstStyle/>
          <a:p>
            <a:pPr eaLnBrk="0" hangingPunct="0"/>
            <a:r>
              <a:rPr lang="en-US" sz="2000" b="1" dirty="0">
                <a:latin typeface="Times New Roman" pitchFamily="-65" charset="0"/>
              </a:rPr>
              <a:t>+     +</a:t>
            </a:r>
          </a:p>
        </p:txBody>
      </p:sp>
      <p:sp>
        <p:nvSpPr>
          <p:cNvPr id="202765" name="Oval 13"/>
          <p:cNvSpPr>
            <a:spLocks noChangeArrowheads="1"/>
          </p:cNvSpPr>
          <p:nvPr/>
        </p:nvSpPr>
        <p:spPr bwMode="auto">
          <a:xfrm flipV="1">
            <a:off x="1733550" y="1295400"/>
            <a:ext cx="1611313" cy="1595438"/>
          </a:xfrm>
          <a:prstGeom prst="ellipse">
            <a:avLst/>
          </a:prstGeom>
          <a:noFill/>
          <a:ln w="12700">
            <a:solidFill>
              <a:schemeClr val="tx1"/>
            </a:solidFill>
            <a:prstDash val="sysDot"/>
            <a:round/>
            <a:headEnd/>
            <a:tailEnd/>
          </a:ln>
          <a:effectLst/>
        </p:spPr>
        <p:txBody>
          <a:bodyPr wrap="none" anchor="ctr">
            <a:prstTxWarp prst="textNoShape">
              <a:avLst/>
            </a:prstTxWarp>
          </a:bodyPr>
          <a:lstStyle/>
          <a:p>
            <a:endParaRPr lang="en-US"/>
          </a:p>
        </p:txBody>
      </p:sp>
      <p:sp>
        <p:nvSpPr>
          <p:cNvPr id="202768" name="Text Box 16"/>
          <p:cNvSpPr txBox="1">
            <a:spLocks noChangeArrowheads="1"/>
          </p:cNvSpPr>
          <p:nvPr/>
        </p:nvSpPr>
        <p:spPr bwMode="auto">
          <a:xfrm flipV="1">
            <a:off x="5873750" y="1049338"/>
            <a:ext cx="2362200" cy="2227262"/>
          </a:xfrm>
          <a:prstGeom prst="rect">
            <a:avLst/>
          </a:prstGeom>
          <a:noFill/>
          <a:ln w="9525">
            <a:noFill/>
            <a:miter lim="800000"/>
            <a:headEnd/>
            <a:tailEnd/>
          </a:ln>
          <a:effectLst/>
        </p:spPr>
        <p:txBody>
          <a:bodyPr>
            <a:prstTxWarp prst="textNoShape">
              <a:avLst/>
            </a:prstTxWarp>
            <a:spAutoFit/>
          </a:bodyPr>
          <a:lstStyle/>
          <a:p>
            <a:pPr eaLnBrk="0" hangingPunct="0"/>
            <a:r>
              <a:rPr lang="en-US" sz="2800">
                <a:latin typeface="Times New Roman" pitchFamily="-65" charset="0"/>
              </a:rPr>
              <a:t>       -	     -</a:t>
            </a:r>
          </a:p>
          <a:p>
            <a:pPr eaLnBrk="0" hangingPunct="0"/>
            <a:r>
              <a:rPr lang="en-US" sz="2800">
                <a:latin typeface="Times New Roman" pitchFamily="-65" charset="0"/>
              </a:rPr>
              <a:t>  -		 -</a:t>
            </a:r>
          </a:p>
          <a:p>
            <a:pPr eaLnBrk="0" hangingPunct="0"/>
            <a:r>
              <a:rPr lang="en-US" sz="2800">
                <a:latin typeface="Times New Roman" pitchFamily="-65" charset="0"/>
              </a:rPr>
              <a:t> -		  -</a:t>
            </a:r>
          </a:p>
          <a:p>
            <a:pPr eaLnBrk="0" hangingPunct="0"/>
            <a:r>
              <a:rPr lang="en-US" sz="2800">
                <a:latin typeface="Times New Roman" pitchFamily="-65" charset="0"/>
              </a:rPr>
              <a:t>  -		 -</a:t>
            </a:r>
          </a:p>
          <a:p>
            <a:pPr eaLnBrk="0" hangingPunct="0"/>
            <a:r>
              <a:rPr lang="en-US" sz="2800">
                <a:latin typeface="Times New Roman" pitchFamily="-65" charset="0"/>
              </a:rPr>
              <a:t>        -	      -</a:t>
            </a:r>
          </a:p>
        </p:txBody>
      </p:sp>
      <p:sp>
        <p:nvSpPr>
          <p:cNvPr id="202769" name="Oval 17" descr="Newsprint"/>
          <p:cNvSpPr>
            <a:spLocks noChangeArrowheads="1"/>
          </p:cNvSpPr>
          <p:nvPr/>
        </p:nvSpPr>
        <p:spPr bwMode="auto">
          <a:xfrm flipV="1">
            <a:off x="6202363" y="1277938"/>
            <a:ext cx="1676400" cy="1676400"/>
          </a:xfrm>
          <a:prstGeom prst="ellipse">
            <a:avLst/>
          </a:prstGeom>
          <a:blipFill dpi="0" rotWithShape="0">
            <a:blip r:embed="rId2"/>
            <a:srcRect/>
            <a:tile tx="0" ty="0" sx="100000" sy="100000" flip="none" algn="tl"/>
          </a:blipFill>
          <a:ln w="9525">
            <a:noFill/>
            <a:round/>
            <a:headEnd/>
            <a:tailEnd/>
          </a:ln>
          <a:effectLst/>
        </p:spPr>
        <p:txBody>
          <a:bodyPr wrap="none" anchor="ctr">
            <a:prstTxWarp prst="textNoShape">
              <a:avLst/>
            </a:prstTxWarp>
          </a:bodyPr>
          <a:lstStyle/>
          <a:p>
            <a:endParaRPr lang="en-US"/>
          </a:p>
        </p:txBody>
      </p:sp>
      <p:sp>
        <p:nvSpPr>
          <p:cNvPr id="202770" name="Oval 18"/>
          <p:cNvSpPr>
            <a:spLocks noChangeArrowheads="1"/>
          </p:cNvSpPr>
          <p:nvPr/>
        </p:nvSpPr>
        <p:spPr bwMode="auto">
          <a:xfrm flipV="1">
            <a:off x="6634163" y="1963738"/>
            <a:ext cx="228600" cy="228600"/>
          </a:xfrm>
          <a:prstGeom prst="ellipse">
            <a:avLst/>
          </a:prstGeom>
          <a:solidFill>
            <a:schemeClr val="tx1"/>
          </a:solidFill>
          <a:ln w="9525">
            <a:solidFill>
              <a:schemeClr val="tx1"/>
            </a:solidFill>
            <a:round/>
            <a:headEnd/>
            <a:tailEnd/>
          </a:ln>
          <a:effectLst/>
        </p:spPr>
        <p:txBody>
          <a:bodyPr wrap="none" anchor="ctr">
            <a:prstTxWarp prst="textNoShape">
              <a:avLst/>
            </a:prstTxWarp>
          </a:bodyPr>
          <a:lstStyle/>
          <a:p>
            <a:endParaRPr lang="en-US"/>
          </a:p>
        </p:txBody>
      </p:sp>
      <p:sp>
        <p:nvSpPr>
          <p:cNvPr id="202771" name="Text Box 19"/>
          <p:cNvSpPr txBox="1">
            <a:spLocks noChangeArrowheads="1"/>
          </p:cNvSpPr>
          <p:nvPr/>
        </p:nvSpPr>
        <p:spPr bwMode="auto">
          <a:xfrm flipV="1">
            <a:off x="6469063" y="2038350"/>
            <a:ext cx="600075" cy="396875"/>
          </a:xfrm>
          <a:prstGeom prst="rect">
            <a:avLst/>
          </a:prstGeom>
          <a:noFill/>
          <a:ln w="9525">
            <a:noFill/>
            <a:miter lim="800000"/>
            <a:headEnd/>
            <a:tailEnd/>
          </a:ln>
          <a:effectLst/>
        </p:spPr>
        <p:txBody>
          <a:bodyPr wrap="none">
            <a:prstTxWarp prst="textNoShape">
              <a:avLst/>
            </a:prstTxWarp>
            <a:spAutoFit/>
          </a:bodyPr>
          <a:lstStyle/>
          <a:p>
            <a:pPr eaLnBrk="0" hangingPunct="0"/>
            <a:r>
              <a:rPr lang="en-US" sz="2000" b="1">
                <a:latin typeface="Times New Roman" pitchFamily="-65" charset="0"/>
              </a:rPr>
              <a:t>+  +</a:t>
            </a:r>
          </a:p>
        </p:txBody>
      </p:sp>
      <p:sp>
        <p:nvSpPr>
          <p:cNvPr id="202772" name="Text Box 20"/>
          <p:cNvSpPr txBox="1">
            <a:spLocks noChangeArrowheads="1"/>
          </p:cNvSpPr>
          <p:nvPr/>
        </p:nvSpPr>
        <p:spPr bwMode="auto">
          <a:xfrm flipV="1">
            <a:off x="6481763" y="1684338"/>
            <a:ext cx="600075" cy="396875"/>
          </a:xfrm>
          <a:prstGeom prst="rect">
            <a:avLst/>
          </a:prstGeom>
          <a:noFill/>
          <a:ln w="9525">
            <a:noFill/>
            <a:miter lim="800000"/>
            <a:headEnd/>
            <a:tailEnd/>
          </a:ln>
          <a:effectLst/>
        </p:spPr>
        <p:txBody>
          <a:bodyPr wrap="none">
            <a:prstTxWarp prst="textNoShape">
              <a:avLst/>
            </a:prstTxWarp>
            <a:spAutoFit/>
          </a:bodyPr>
          <a:lstStyle/>
          <a:p>
            <a:pPr eaLnBrk="0" hangingPunct="0"/>
            <a:r>
              <a:rPr lang="en-US" sz="2000" b="1">
                <a:latin typeface="Times New Roman" pitchFamily="-65" charset="0"/>
              </a:rPr>
              <a:t>+  +</a:t>
            </a:r>
          </a:p>
        </p:txBody>
      </p:sp>
      <p:sp>
        <p:nvSpPr>
          <p:cNvPr id="202773" name="Text Box 21"/>
          <p:cNvSpPr txBox="1">
            <a:spLocks noChangeArrowheads="1"/>
          </p:cNvSpPr>
          <p:nvPr/>
        </p:nvSpPr>
        <p:spPr bwMode="auto">
          <a:xfrm flipV="1">
            <a:off x="6367463" y="1858963"/>
            <a:ext cx="790575" cy="396875"/>
          </a:xfrm>
          <a:prstGeom prst="rect">
            <a:avLst/>
          </a:prstGeom>
          <a:noFill/>
          <a:ln w="9525">
            <a:noFill/>
            <a:miter lim="800000"/>
            <a:headEnd/>
            <a:tailEnd/>
          </a:ln>
          <a:effectLst/>
        </p:spPr>
        <p:txBody>
          <a:bodyPr wrap="none">
            <a:prstTxWarp prst="textNoShape">
              <a:avLst/>
            </a:prstTxWarp>
            <a:spAutoFit/>
          </a:bodyPr>
          <a:lstStyle/>
          <a:p>
            <a:pPr eaLnBrk="0" hangingPunct="0"/>
            <a:r>
              <a:rPr lang="en-US" sz="2000" b="1">
                <a:latin typeface="Times New Roman" pitchFamily="-65" charset="0"/>
              </a:rPr>
              <a:t>+     +</a:t>
            </a:r>
          </a:p>
        </p:txBody>
      </p:sp>
      <p:sp>
        <p:nvSpPr>
          <p:cNvPr id="202774" name="Oval 22"/>
          <p:cNvSpPr>
            <a:spLocks noChangeArrowheads="1"/>
          </p:cNvSpPr>
          <p:nvPr/>
        </p:nvSpPr>
        <p:spPr bwMode="auto">
          <a:xfrm flipV="1">
            <a:off x="5938838" y="1325563"/>
            <a:ext cx="1611312" cy="1595437"/>
          </a:xfrm>
          <a:prstGeom prst="ellipse">
            <a:avLst/>
          </a:prstGeom>
          <a:noFill/>
          <a:ln w="12700">
            <a:solidFill>
              <a:schemeClr val="tx1"/>
            </a:solidFill>
            <a:prstDash val="sysDot"/>
            <a:round/>
            <a:headEnd/>
            <a:tailEnd/>
          </a:ln>
          <a:effectLst/>
        </p:spPr>
        <p:txBody>
          <a:bodyPr wrap="none" anchor="ctr">
            <a:prstTxWarp prst="textNoShape">
              <a:avLst/>
            </a:prstTxWarp>
          </a:bodyPr>
          <a:lstStyle/>
          <a:p>
            <a:endParaRPr lang="en-US"/>
          </a:p>
        </p:txBody>
      </p:sp>
      <p:sp>
        <p:nvSpPr>
          <p:cNvPr id="202775" name="AutoShape 23"/>
          <p:cNvSpPr>
            <a:spLocks noChangeArrowheads="1"/>
          </p:cNvSpPr>
          <p:nvPr/>
        </p:nvSpPr>
        <p:spPr bwMode="auto">
          <a:xfrm rot="-5400000">
            <a:off x="6808788" y="696913"/>
            <a:ext cx="188912" cy="550862"/>
          </a:xfrm>
          <a:prstGeom prst="upDownArrow">
            <a:avLst>
              <a:gd name="adj1" fmla="val 50000"/>
              <a:gd name="adj2" fmla="val 58319"/>
            </a:avLst>
          </a:prstGeom>
          <a:solidFill>
            <a:srgbClr val="5B98D2"/>
          </a:solidFill>
          <a:ln w="19050">
            <a:solidFill>
              <a:schemeClr val="tx1"/>
            </a:solidFill>
            <a:miter lim="800000"/>
            <a:headEnd/>
            <a:tailEnd/>
          </a:ln>
          <a:effectLst/>
        </p:spPr>
        <p:txBody>
          <a:bodyPr wrap="none" anchor="ctr">
            <a:prstTxWarp prst="textNoShape">
              <a:avLst/>
            </a:prstTxWarp>
          </a:bodyPr>
          <a:lstStyle/>
          <a:p>
            <a:endParaRPr lang="en-US"/>
          </a:p>
        </p:txBody>
      </p:sp>
      <p:sp>
        <p:nvSpPr>
          <p:cNvPr id="202777" name="Text Box 25"/>
          <p:cNvSpPr txBox="1">
            <a:spLocks noChangeArrowheads="1"/>
          </p:cNvSpPr>
          <p:nvPr/>
        </p:nvSpPr>
        <p:spPr bwMode="auto">
          <a:xfrm>
            <a:off x="1368425" y="3433763"/>
            <a:ext cx="2136775" cy="366712"/>
          </a:xfrm>
          <a:prstGeom prst="rect">
            <a:avLst/>
          </a:prstGeom>
          <a:noFill/>
          <a:ln w="9525">
            <a:noFill/>
            <a:miter lim="800000"/>
            <a:headEnd/>
            <a:tailEnd/>
          </a:ln>
          <a:effectLst/>
        </p:spPr>
        <p:txBody>
          <a:bodyPr wrap="none">
            <a:prstTxWarp prst="textNoShape">
              <a:avLst/>
            </a:prstTxWarp>
            <a:spAutoFit/>
          </a:bodyPr>
          <a:lstStyle/>
          <a:p>
            <a:r>
              <a:rPr lang="en-US" sz="1800"/>
              <a:t>NO external E filed</a:t>
            </a:r>
          </a:p>
        </p:txBody>
      </p:sp>
      <p:sp>
        <p:nvSpPr>
          <p:cNvPr id="202778" name="Text Box 26"/>
          <p:cNvSpPr txBox="1">
            <a:spLocks noChangeArrowheads="1"/>
          </p:cNvSpPr>
          <p:nvPr/>
        </p:nvSpPr>
        <p:spPr bwMode="auto">
          <a:xfrm>
            <a:off x="5849938" y="3429000"/>
            <a:ext cx="2779712" cy="641350"/>
          </a:xfrm>
          <a:prstGeom prst="rect">
            <a:avLst/>
          </a:prstGeom>
          <a:noFill/>
          <a:ln w="9525">
            <a:noFill/>
            <a:miter lim="800000"/>
            <a:headEnd/>
            <a:tailEnd/>
          </a:ln>
          <a:effectLst/>
        </p:spPr>
        <p:txBody>
          <a:bodyPr wrap="none">
            <a:prstTxWarp prst="textNoShape">
              <a:avLst/>
            </a:prstTxWarp>
            <a:spAutoFit/>
          </a:bodyPr>
          <a:lstStyle/>
          <a:p>
            <a:pPr algn="ctr"/>
            <a:r>
              <a:rPr lang="en-US" sz="1800"/>
              <a:t>external E filed stretches</a:t>
            </a:r>
          </a:p>
          <a:p>
            <a:pPr algn="ctr"/>
            <a:r>
              <a:rPr lang="en-US" sz="1800"/>
              <a:t>the atom/molecule</a:t>
            </a:r>
          </a:p>
        </p:txBody>
      </p:sp>
      <p:sp>
        <p:nvSpPr>
          <p:cNvPr id="202891" name="Text Box 139"/>
          <p:cNvSpPr txBox="1">
            <a:spLocks noChangeArrowheads="1"/>
          </p:cNvSpPr>
          <p:nvPr/>
        </p:nvSpPr>
        <p:spPr bwMode="auto">
          <a:xfrm>
            <a:off x="2840038" y="4556125"/>
            <a:ext cx="2246312" cy="396875"/>
          </a:xfrm>
          <a:prstGeom prst="rect">
            <a:avLst/>
          </a:prstGeom>
          <a:noFill/>
          <a:ln w="9525">
            <a:noFill/>
            <a:miter lim="800000"/>
            <a:headEnd/>
            <a:tailEnd/>
          </a:ln>
          <a:effectLst/>
        </p:spPr>
        <p:txBody>
          <a:bodyPr wrap="none">
            <a:prstTxWarp prst="textNoShape">
              <a:avLst/>
            </a:prstTxWarp>
            <a:spAutoFit/>
          </a:bodyPr>
          <a:lstStyle/>
          <a:p>
            <a:r>
              <a:rPr lang="en-US" sz="2000" dirty="0"/>
              <a:t>Dipole Moment =  </a:t>
            </a:r>
          </a:p>
        </p:txBody>
      </p:sp>
      <p:sp>
        <p:nvSpPr>
          <p:cNvPr id="202895" name="Line 143"/>
          <p:cNvSpPr>
            <a:spLocks noChangeShapeType="1"/>
          </p:cNvSpPr>
          <p:nvPr/>
        </p:nvSpPr>
        <p:spPr bwMode="auto">
          <a:xfrm flipH="1">
            <a:off x="5938838" y="3201988"/>
            <a:ext cx="1214437" cy="0"/>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202896" name="Text Box 144"/>
          <p:cNvSpPr txBox="1">
            <a:spLocks noChangeArrowheads="1"/>
          </p:cNvSpPr>
          <p:nvPr/>
        </p:nvSpPr>
        <p:spPr bwMode="auto">
          <a:xfrm>
            <a:off x="103188" y="5099050"/>
            <a:ext cx="8955087" cy="1619250"/>
          </a:xfrm>
          <a:prstGeom prst="rect">
            <a:avLst/>
          </a:prstGeom>
          <a:noFill/>
          <a:ln w="9525">
            <a:noFill/>
            <a:miter lim="800000"/>
            <a:headEnd/>
            <a:tailEnd/>
          </a:ln>
          <a:effectLst/>
        </p:spPr>
        <p:txBody>
          <a:bodyPr>
            <a:prstTxWarp prst="textNoShape">
              <a:avLst/>
            </a:prstTxWarp>
            <a:spAutoFit/>
          </a:bodyPr>
          <a:lstStyle/>
          <a:p>
            <a:pPr algn="just"/>
            <a:r>
              <a:rPr lang="en-US" sz="1600" b="1"/>
              <a:t>electric dipole moment, </a:t>
            </a:r>
            <a:r>
              <a:rPr lang="en-US" sz="1800" b="1" i="1">
                <a:latin typeface="Times New Roman" pitchFamily="-65" charset="0"/>
              </a:rPr>
              <a:t>p</a:t>
            </a:r>
            <a:r>
              <a:rPr lang="en-US" sz="1600"/>
              <a:t> (or </a:t>
            </a:r>
            <a:r>
              <a:rPr lang="en-US" sz="1600" b="1"/>
              <a:t>electric dipole</a:t>
            </a:r>
            <a:r>
              <a:rPr lang="en-US" sz="1600"/>
              <a:t> for short), is a measure of the polarity of a system of electric charges.  Here </a:t>
            </a:r>
            <a:r>
              <a:rPr lang="en-US" sz="1800" b="1" i="1">
                <a:latin typeface="Times New Roman" pitchFamily="-65" charset="0"/>
              </a:rPr>
              <a:t>x</a:t>
            </a:r>
            <a:r>
              <a:rPr lang="en-US" sz="1600" b="1"/>
              <a:t> </a:t>
            </a:r>
            <a:r>
              <a:rPr lang="en-US" sz="1600"/>
              <a:t>is the displacement vector pointing from the negative charge to the positive charge. This implies that the electric dipole moment vector points from the negative charge to the positive charge. Note that the electric field lines run away from the positive charge and toward the negative charge. There is no inconsistency here, because the electric dipole moment has to do with the positions of the charges, not the field lines.</a:t>
            </a:r>
          </a:p>
        </p:txBody>
      </p:sp>
      <p:sp>
        <p:nvSpPr>
          <p:cNvPr id="202901" name="Text Box 149"/>
          <p:cNvSpPr txBox="1">
            <a:spLocks noChangeArrowheads="1"/>
          </p:cNvSpPr>
          <p:nvPr/>
        </p:nvSpPr>
        <p:spPr bwMode="auto">
          <a:xfrm>
            <a:off x="8027988" y="165100"/>
            <a:ext cx="1173162" cy="1330325"/>
          </a:xfrm>
          <a:prstGeom prst="rect">
            <a:avLst/>
          </a:prstGeom>
          <a:noFill/>
          <a:ln w="9525">
            <a:noFill/>
            <a:miter lim="800000"/>
            <a:headEnd/>
            <a:tailEnd/>
          </a:ln>
          <a:effectLst/>
        </p:spPr>
        <p:txBody>
          <a:bodyPr>
            <a:prstTxWarp prst="textNoShape">
              <a:avLst/>
            </a:prstTxWarp>
            <a:spAutoFit/>
          </a:bodyPr>
          <a:lstStyle/>
          <a:p>
            <a:pPr algn="ctr">
              <a:lnSpc>
                <a:spcPct val="90000"/>
              </a:lnSpc>
            </a:pPr>
            <a:r>
              <a:rPr lang="en-US" sz="1800"/>
              <a:t>small amount of charge moved by field E</a:t>
            </a:r>
          </a:p>
        </p:txBody>
      </p:sp>
      <p:sp>
        <p:nvSpPr>
          <p:cNvPr id="202902" name="Line 150"/>
          <p:cNvSpPr>
            <a:spLocks noChangeShapeType="1"/>
          </p:cNvSpPr>
          <p:nvPr/>
        </p:nvSpPr>
        <p:spPr bwMode="auto">
          <a:xfrm flipH="1">
            <a:off x="8518525" y="1531938"/>
            <a:ext cx="76200" cy="303212"/>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sp>
        <p:nvSpPr>
          <p:cNvPr id="34" name="Line 143"/>
          <p:cNvSpPr>
            <a:spLocks noChangeShapeType="1"/>
          </p:cNvSpPr>
          <p:nvPr/>
        </p:nvSpPr>
        <p:spPr bwMode="auto">
          <a:xfrm flipH="1">
            <a:off x="6629399" y="2683933"/>
            <a:ext cx="376237" cy="0"/>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pic>
        <p:nvPicPr>
          <p:cNvPr id="2" name="Picture 1"/>
          <p:cNvPicPr>
            <a:picLocks noChangeAspect="1"/>
          </p:cNvPicPr>
          <p:nvPr/>
        </p:nvPicPr>
        <p:blipFill>
          <a:blip r:embed="rId3"/>
          <a:stretch>
            <a:fillRect/>
          </a:stretch>
        </p:blipFill>
        <p:spPr>
          <a:xfrm>
            <a:off x="4192525" y="620885"/>
            <a:ext cx="712697" cy="390519"/>
          </a:xfrm>
          <a:prstGeom prst="rect">
            <a:avLst/>
          </a:prstGeom>
        </p:spPr>
      </p:pic>
      <p:pic>
        <p:nvPicPr>
          <p:cNvPr id="3" name="Picture 2"/>
          <p:cNvPicPr>
            <a:picLocks noChangeAspect="1"/>
          </p:cNvPicPr>
          <p:nvPr/>
        </p:nvPicPr>
        <p:blipFill>
          <a:blip r:embed="rId4"/>
          <a:stretch>
            <a:fillRect/>
          </a:stretch>
        </p:blipFill>
        <p:spPr>
          <a:xfrm>
            <a:off x="5406845" y="1911100"/>
            <a:ext cx="382270" cy="257810"/>
          </a:xfrm>
          <a:prstGeom prst="rect">
            <a:avLst/>
          </a:prstGeom>
        </p:spPr>
      </p:pic>
      <p:pic>
        <p:nvPicPr>
          <p:cNvPr id="4" name="Picture 3"/>
          <p:cNvPicPr>
            <a:picLocks noChangeAspect="1"/>
          </p:cNvPicPr>
          <p:nvPr/>
        </p:nvPicPr>
        <p:blipFill>
          <a:blip r:embed="rId5"/>
          <a:stretch>
            <a:fillRect/>
          </a:stretch>
        </p:blipFill>
        <p:spPr>
          <a:xfrm>
            <a:off x="8139065" y="1911100"/>
            <a:ext cx="373380" cy="240030"/>
          </a:xfrm>
          <a:prstGeom prst="rect">
            <a:avLst/>
          </a:prstGeom>
        </p:spPr>
      </p:pic>
      <p:pic>
        <p:nvPicPr>
          <p:cNvPr id="5" name="Picture 4"/>
          <p:cNvPicPr>
            <a:picLocks noChangeAspect="1"/>
          </p:cNvPicPr>
          <p:nvPr/>
        </p:nvPicPr>
        <p:blipFill>
          <a:blip r:embed="rId6"/>
          <a:stretch>
            <a:fillRect/>
          </a:stretch>
        </p:blipFill>
        <p:spPr>
          <a:xfrm>
            <a:off x="6772955" y="2366470"/>
            <a:ext cx="222250" cy="302260"/>
          </a:xfrm>
          <a:prstGeom prst="rect">
            <a:avLst/>
          </a:prstGeom>
        </p:spPr>
      </p:pic>
      <p:pic>
        <p:nvPicPr>
          <p:cNvPr id="6" name="Picture 5"/>
          <p:cNvPicPr>
            <a:picLocks noChangeAspect="1"/>
          </p:cNvPicPr>
          <p:nvPr/>
        </p:nvPicPr>
        <p:blipFill>
          <a:blip r:embed="rId7"/>
          <a:stretch>
            <a:fillRect/>
          </a:stretch>
        </p:blipFill>
        <p:spPr>
          <a:xfrm>
            <a:off x="7228325" y="3049525"/>
            <a:ext cx="240030" cy="320040"/>
          </a:xfrm>
          <a:prstGeom prst="rect">
            <a:avLst/>
          </a:prstGeom>
        </p:spPr>
      </p:pic>
      <p:pic>
        <p:nvPicPr>
          <p:cNvPr id="7" name="Picture 6"/>
          <p:cNvPicPr>
            <a:picLocks noChangeAspect="1"/>
          </p:cNvPicPr>
          <p:nvPr/>
        </p:nvPicPr>
        <p:blipFill>
          <a:blip r:embed="rId8"/>
          <a:stretch>
            <a:fillRect/>
          </a:stretch>
        </p:blipFill>
        <p:spPr>
          <a:xfrm>
            <a:off x="6848850" y="696780"/>
            <a:ext cx="168910" cy="151130"/>
          </a:xfrm>
          <a:prstGeom prst="rect">
            <a:avLst/>
          </a:prstGeom>
        </p:spPr>
      </p:pic>
      <p:pic>
        <p:nvPicPr>
          <p:cNvPr id="8" name="Picture 7"/>
          <p:cNvPicPr>
            <a:picLocks noChangeAspect="1"/>
          </p:cNvPicPr>
          <p:nvPr/>
        </p:nvPicPr>
        <p:blipFill>
          <a:blip r:embed="rId9"/>
          <a:stretch>
            <a:fillRect/>
          </a:stretch>
        </p:blipFill>
        <p:spPr>
          <a:xfrm>
            <a:off x="4951475" y="4643320"/>
            <a:ext cx="951230" cy="30226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1215305" y="317305"/>
            <a:ext cx="6696075" cy="457200"/>
          </a:xfrm>
          <a:prstGeom prst="rect">
            <a:avLst/>
          </a:prstGeom>
          <a:noFill/>
          <a:ln w="9525">
            <a:noFill/>
            <a:miter lim="800000"/>
            <a:headEnd/>
            <a:tailEnd/>
          </a:ln>
        </p:spPr>
        <p:txBody>
          <a:bodyPr wrap="none">
            <a:spAutoFit/>
          </a:bodyPr>
          <a:lstStyle/>
          <a:p>
            <a:r>
              <a:rPr lang="en-US" sz="2400" i="1" u="sng" dirty="0"/>
              <a:t>Analogy Between Magnetic and Electric Dipoles</a:t>
            </a:r>
          </a:p>
        </p:txBody>
      </p:sp>
      <p:sp>
        <p:nvSpPr>
          <p:cNvPr id="28678" name="Rectangle 122"/>
          <p:cNvSpPr>
            <a:spLocks noChangeArrowheads="1"/>
          </p:cNvSpPr>
          <p:nvPr/>
        </p:nvSpPr>
        <p:spPr bwMode="auto">
          <a:xfrm>
            <a:off x="1905000" y="1250700"/>
            <a:ext cx="1963738" cy="396875"/>
          </a:xfrm>
          <a:prstGeom prst="rect">
            <a:avLst/>
          </a:prstGeom>
          <a:noFill/>
          <a:ln w="9525">
            <a:noFill/>
            <a:miter lim="800000"/>
            <a:headEnd/>
            <a:tailEnd/>
          </a:ln>
        </p:spPr>
        <p:txBody>
          <a:bodyPr wrap="none">
            <a:spAutoFit/>
          </a:bodyPr>
          <a:lstStyle/>
          <a:p>
            <a:r>
              <a:rPr lang="en-US" sz="2000" i="1" u="sng"/>
              <a:t>Magnetic Fields</a:t>
            </a:r>
          </a:p>
        </p:txBody>
      </p:sp>
      <p:sp>
        <p:nvSpPr>
          <p:cNvPr id="28679" name="Rectangle 123"/>
          <p:cNvSpPr>
            <a:spLocks noChangeArrowheads="1"/>
          </p:cNvSpPr>
          <p:nvPr/>
        </p:nvSpPr>
        <p:spPr bwMode="auto">
          <a:xfrm>
            <a:off x="5558635" y="1250700"/>
            <a:ext cx="1709737" cy="396875"/>
          </a:xfrm>
          <a:prstGeom prst="rect">
            <a:avLst/>
          </a:prstGeom>
          <a:noFill/>
          <a:ln w="9525">
            <a:noFill/>
            <a:miter lim="800000"/>
            <a:headEnd/>
            <a:tailEnd/>
          </a:ln>
        </p:spPr>
        <p:txBody>
          <a:bodyPr wrap="none">
            <a:spAutoFit/>
          </a:bodyPr>
          <a:lstStyle/>
          <a:p>
            <a:r>
              <a:rPr lang="en-US" sz="2000" i="1" u="sng" dirty="0"/>
              <a:t>Electric Field</a:t>
            </a:r>
          </a:p>
        </p:txBody>
      </p:sp>
      <p:sp>
        <p:nvSpPr>
          <p:cNvPr id="9" name="Text Box 78"/>
          <p:cNvSpPr txBox="1">
            <a:spLocks noChangeArrowheads="1"/>
          </p:cNvSpPr>
          <p:nvPr/>
        </p:nvSpPr>
        <p:spPr bwMode="auto">
          <a:xfrm>
            <a:off x="2441145" y="4739125"/>
            <a:ext cx="1211263" cy="708025"/>
          </a:xfrm>
          <a:prstGeom prst="rect">
            <a:avLst/>
          </a:prstGeom>
          <a:noFill/>
          <a:ln w="9525">
            <a:noFill/>
            <a:miter lim="800000"/>
            <a:headEnd/>
            <a:tailEnd/>
          </a:ln>
        </p:spPr>
        <p:txBody>
          <a:bodyPr wrap="none">
            <a:spAutoFit/>
          </a:bodyPr>
          <a:lstStyle/>
          <a:p>
            <a:r>
              <a:rPr lang="en-US" sz="2000" dirty="0"/>
              <a:t>Magnetic</a:t>
            </a:r>
          </a:p>
          <a:p>
            <a:r>
              <a:rPr lang="en-US" sz="2000" dirty="0"/>
              <a:t>Moment</a:t>
            </a:r>
          </a:p>
        </p:txBody>
      </p:sp>
      <p:sp>
        <p:nvSpPr>
          <p:cNvPr id="10" name="Text Box 86"/>
          <p:cNvSpPr txBox="1">
            <a:spLocks noChangeArrowheads="1"/>
          </p:cNvSpPr>
          <p:nvPr/>
        </p:nvSpPr>
        <p:spPr bwMode="auto">
          <a:xfrm>
            <a:off x="2364945" y="5501125"/>
            <a:ext cx="1524000" cy="584200"/>
          </a:xfrm>
          <a:prstGeom prst="rect">
            <a:avLst/>
          </a:prstGeom>
          <a:noFill/>
          <a:ln w="9525">
            <a:noFill/>
            <a:miter lim="800000"/>
            <a:headEnd/>
            <a:tailEnd/>
          </a:ln>
        </p:spPr>
        <p:txBody>
          <a:bodyPr wrap="none">
            <a:spAutoFit/>
          </a:bodyPr>
          <a:lstStyle/>
          <a:p>
            <a:r>
              <a:rPr lang="en-US" sz="3200" i="1" dirty="0">
                <a:latin typeface="Times New Roman" charset="0"/>
              </a:rPr>
              <a:t>m = </a:t>
            </a:r>
            <a:r>
              <a:rPr lang="en-US" sz="3200" i="1" dirty="0" err="1">
                <a:solidFill>
                  <a:srgbClr val="7F7F7F"/>
                </a:solidFill>
                <a:latin typeface="Times New Roman" charset="0"/>
              </a:rPr>
              <a:t>i</a:t>
            </a:r>
            <a:r>
              <a:rPr lang="en-US" sz="3200" i="1" dirty="0">
                <a:latin typeface="Times New Roman" charset="0"/>
              </a:rPr>
              <a:t> </a:t>
            </a:r>
            <a:r>
              <a:rPr lang="en-US" sz="3200" b="1" i="1" dirty="0">
                <a:solidFill>
                  <a:srgbClr val="5B98D2"/>
                </a:solidFill>
                <a:latin typeface="Times New Roman" charset="0"/>
              </a:rPr>
              <a:t>a</a:t>
            </a:r>
          </a:p>
        </p:txBody>
      </p:sp>
      <p:sp>
        <p:nvSpPr>
          <p:cNvPr id="11" name="Text Box 78"/>
          <p:cNvSpPr txBox="1">
            <a:spLocks noChangeArrowheads="1"/>
          </p:cNvSpPr>
          <p:nvPr/>
        </p:nvSpPr>
        <p:spPr bwMode="auto">
          <a:xfrm>
            <a:off x="5512296" y="4750410"/>
            <a:ext cx="1867819" cy="707886"/>
          </a:xfrm>
          <a:prstGeom prst="rect">
            <a:avLst/>
          </a:prstGeom>
          <a:noFill/>
          <a:ln w="9525">
            <a:noFill/>
            <a:miter lim="800000"/>
            <a:headEnd/>
            <a:tailEnd/>
          </a:ln>
        </p:spPr>
        <p:txBody>
          <a:bodyPr wrap="none">
            <a:spAutoFit/>
          </a:bodyPr>
          <a:lstStyle/>
          <a:p>
            <a:r>
              <a:rPr lang="en-US" sz="2000" dirty="0" smtClean="0"/>
              <a:t>Electric Dipole</a:t>
            </a:r>
            <a:endParaRPr lang="en-US" sz="2000" dirty="0"/>
          </a:p>
          <a:p>
            <a:r>
              <a:rPr lang="en-US" sz="2000" dirty="0"/>
              <a:t>Moment</a:t>
            </a:r>
          </a:p>
        </p:txBody>
      </p:sp>
      <p:sp>
        <p:nvSpPr>
          <p:cNvPr id="12" name="Text Box 86"/>
          <p:cNvSpPr txBox="1">
            <a:spLocks noChangeArrowheads="1"/>
          </p:cNvSpPr>
          <p:nvPr/>
        </p:nvSpPr>
        <p:spPr bwMode="auto">
          <a:xfrm>
            <a:off x="5627515" y="5372710"/>
            <a:ext cx="1614478" cy="584776"/>
          </a:xfrm>
          <a:prstGeom prst="rect">
            <a:avLst/>
          </a:prstGeom>
          <a:noFill/>
          <a:ln w="9525">
            <a:noFill/>
            <a:miter lim="800000"/>
            <a:headEnd/>
            <a:tailEnd/>
          </a:ln>
        </p:spPr>
        <p:txBody>
          <a:bodyPr wrap="none">
            <a:spAutoFit/>
          </a:bodyPr>
          <a:lstStyle/>
          <a:p>
            <a:r>
              <a:rPr lang="en-US" sz="3200" i="1" dirty="0">
                <a:latin typeface="Times New Roman" charset="0"/>
              </a:rPr>
              <a:t>m = </a:t>
            </a:r>
            <a:r>
              <a:rPr lang="en-US" sz="3200" i="1" dirty="0" smtClean="0">
                <a:solidFill>
                  <a:srgbClr val="7F7F7F"/>
                </a:solidFill>
                <a:latin typeface="Times New Roman" charset="0"/>
              </a:rPr>
              <a:t>q</a:t>
            </a:r>
            <a:r>
              <a:rPr lang="en-US" sz="3200" i="1" dirty="0" smtClean="0">
                <a:latin typeface="Times New Roman" charset="0"/>
              </a:rPr>
              <a:t> </a:t>
            </a:r>
            <a:r>
              <a:rPr lang="en-US" sz="3200" b="1" i="1" dirty="0" smtClean="0">
                <a:solidFill>
                  <a:srgbClr val="5B98D2"/>
                </a:solidFill>
                <a:latin typeface="Times New Roman" charset="0"/>
              </a:rPr>
              <a:t>d</a:t>
            </a:r>
            <a:endParaRPr lang="en-US" sz="3200" b="1" i="1" dirty="0">
              <a:solidFill>
                <a:srgbClr val="5B98D2"/>
              </a:solidFill>
              <a:latin typeface="Times New Roman" charset="0"/>
            </a:endParaRPr>
          </a:p>
        </p:txBody>
      </p:sp>
      <p:pic>
        <p:nvPicPr>
          <p:cNvPr id="2050" name="Picture 2"/>
          <p:cNvPicPr>
            <a:picLocks noChangeAspect="1" noChangeArrowheads="1"/>
          </p:cNvPicPr>
          <p:nvPr/>
        </p:nvPicPr>
        <p:blipFill>
          <a:blip r:embed="rId2"/>
          <a:srcRect/>
          <a:stretch>
            <a:fillRect/>
          </a:stretch>
        </p:blipFill>
        <p:spPr bwMode="auto">
          <a:xfrm>
            <a:off x="1763885" y="1683415"/>
            <a:ext cx="2581032" cy="3048646"/>
          </a:xfrm>
          <a:prstGeom prst="rect">
            <a:avLst/>
          </a:prstGeom>
          <a:noFill/>
          <a:ln w="9525">
            <a:noFill/>
            <a:miter lim="800000"/>
            <a:headEnd/>
            <a:tailEnd/>
          </a:ln>
        </p:spPr>
      </p:pic>
      <p:pic>
        <p:nvPicPr>
          <p:cNvPr id="5" name="Picture 4"/>
          <p:cNvPicPr>
            <a:picLocks noChangeAspect="1"/>
          </p:cNvPicPr>
          <p:nvPr/>
        </p:nvPicPr>
        <p:blipFill>
          <a:blip r:embed="rId3"/>
          <a:stretch>
            <a:fillRect/>
          </a:stretch>
        </p:blipFill>
        <p:spPr>
          <a:xfrm>
            <a:off x="5482740" y="1683415"/>
            <a:ext cx="1874737" cy="3054096"/>
          </a:xfrm>
          <a:prstGeom prst="rect">
            <a:avLst/>
          </a:prstGeom>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FIRSTVLADIMIR@8PA3RCM2UVWXY596" val="2818"/>
  <p:tag name="DEFAULTFONTSIZE" val="10"/>
  <p:tag name="DEFAULTWIDTH" val="354"/>
  <p:tag name="DEFAULTHEIGHT" val="433"/>
</p:tagLst>
</file>

<file path=ppt/tags/tag1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rho&#10;$$&#10;\end{document}&#10;"/>
  <p:tag name="FILENAME" val="txp_fig"/>
  <p:tag name="FORMAT" val="pngmono"/>
  <p:tag name="RES" val="600"/>
  <p:tag name="BLEND" val="0"/>
  <p:tag name="TRANSPARENT" val="0"/>
  <p:tag name="TBUG" val="0"/>
  <p:tag name="ALLOWFS" val="0"/>
  <p:tag name="ORIGWIDTH" val="11"/>
  <p:tag name="PICTUREFILESIZE" val="434"/>
</p:tagLst>
</file>

<file path=ppt/tags/tag1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 v$$&#10;\end{document}&#10;"/>
  <p:tag name="FILENAME" val="txp_fig"/>
  <p:tag name="FORMAT" val="pngmono"/>
  <p:tag name="RES" val="600"/>
  <p:tag name="BLEND" val="0"/>
  <p:tag name="TRANSPARENT" val="0"/>
  <p:tag name="TBUG" val="0"/>
  <p:tag name="ALLOWFS" val="0"/>
  <p:tag name="ORIGWIDTH" val="10"/>
  <p:tag name="PICTUREFILESIZE" val="399"/>
</p:tagLst>
</file>

<file path=ppt/tags/tag1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 v$$&#10;\end{document}&#10;"/>
  <p:tag name="FILENAME" val="txp_fig"/>
  <p:tag name="FORMAT" val="pngmono"/>
  <p:tag name="RES" val="600"/>
  <p:tag name="BLEND" val="0"/>
  <p:tag name="TRANSPARENT" val="0"/>
  <p:tag name="TBUG" val="0"/>
  <p:tag name="ALLOWFS" val="0"/>
  <p:tag name="ORIGWIDTH" val="10"/>
  <p:tag name="PICTUREFILESIZE" val="399"/>
</p:tagLst>
</file>

<file path=ppt/tags/tag1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A&#10;$$&#10;\end{document}&#10;"/>
  <p:tag name="FILENAME" val="txp_fig"/>
  <p:tag name="FORMAT" val="pngmono"/>
  <p:tag name="RES" val="600"/>
  <p:tag name="BLEND" val="0"/>
  <p:tag name="TRANSPARENT" val="0"/>
  <p:tag name="TBUG" val="0"/>
  <p:tag name="ALLOWFS" val="0"/>
  <p:tag name="ORIGWIDTH" val="16"/>
  <p:tag name="PICTUREFILESIZE" val="435"/>
</p:tagLst>
</file>

<file path=ppt/tags/tag1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E&#10;$$&#10;\end{document}&#10;"/>
  <p:tag name="FILENAME" val="txp_fig"/>
  <p:tag name="FORMAT" val="pngmono"/>
  <p:tag name="RES" val="600"/>
  <p:tag name="BLEND" val="0"/>
  <p:tag name="TRANSPARENT" val="0"/>
  <p:tag name="TBUG" val="0"/>
  <p:tag name="ALLOWFS" val="0"/>
  <p:tag name="ORIGWIDTH" val="16"/>
  <p:tag name="PICTUREFILESIZE" val="459"/>
</p:tagLst>
</file>

<file path=ppt/tags/tag1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rho&#10;$$&#10;\end{document}&#10;"/>
  <p:tag name="FILENAME" val="txp_fig"/>
  <p:tag name="FORMAT" val="pngmono"/>
  <p:tag name="RES" val="600"/>
  <p:tag name="BLEND" val="0"/>
  <p:tag name="TRANSPARENT" val="0"/>
  <p:tag name="TBUG" val="0"/>
  <p:tag name="ALLOWFS" val="0"/>
  <p:tag name="ORIGWIDTH" val="11"/>
  <p:tag name="PICTUREFILESIZE" val="434"/>
</p:tagLst>
</file>

<file path=ppt/tags/tag1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 v$$&#10;\end{document}&#10;"/>
  <p:tag name="FILENAME" val="txp_fig"/>
  <p:tag name="FORMAT" val="pngmono"/>
  <p:tag name="RES" val="600"/>
  <p:tag name="BLEND" val="0"/>
  <p:tag name="TRANSPARENT" val="0"/>
  <p:tag name="TBUG" val="0"/>
  <p:tag name="ALLOWFS" val="0"/>
  <p:tag name="ORIGWIDTH" val="10"/>
  <p:tag name="PICTUREFILESIZE" val="399"/>
</p:tagLst>
</file>

<file path=ppt/tags/tag17.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 \overline{M} = \chi_m \,\overline{H}  &#10;$$&#10;\end{document}&#10;"/>
  <p:tag name="EXTERNALNAME" val="txp_fig"/>
  <p:tag name="BLEND" val="False"/>
  <p:tag name="TRANSPARENT" val="False"/>
  <p:tag name="KEEPFILES" val="False"/>
  <p:tag name="DEBUGPAUSE" val="False"/>
  <p:tag name="RESOLUTION" val="600"/>
  <p:tag name="TIMEOUT" val="(none)"/>
  <p:tag name="BOXWIDTH" val="500"/>
  <p:tag name="BOXHEIGHT" val="560"/>
  <p:tag name="BOXFONT" val="10"/>
  <p:tag name="BOXWRAP" val="False"/>
  <p:tag name="WORKAROUNDTRANSPARENCYBUG" val="False"/>
  <p:tag name="ALLOWFONTSUBSTITUTION" val="False"/>
  <p:tag name="BITMAPFORMAT" val="pngmono"/>
  <p:tag name="ORIGWIDTH" val="106"/>
  <p:tag name="PICTUREFILESIZE" val="2039"/>
</p:tagLst>
</file>

<file path=ppt/tags/tag1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A&#10;$$&#10;\end{document}&#10;"/>
  <p:tag name="FILENAME" val="txp_fig"/>
  <p:tag name="FORMAT" val="pngmono"/>
  <p:tag name="RES" val="600"/>
  <p:tag name="BLEND" val="0"/>
  <p:tag name="TRANSPARENT" val="0"/>
  <p:tag name="TBUG" val="0"/>
  <p:tag name="ALLOWFS" val="0"/>
  <p:tag name="ORIGWIDTH" val="16"/>
  <p:tag name="PICTUREFILESIZE" val="435"/>
</p:tagLst>
</file>

<file path=ppt/tags/tag1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rho&#10;$$&#10;\end{document}&#10;"/>
  <p:tag name="FILENAME" val="txp_fig"/>
  <p:tag name="FORMAT" val="pngmono"/>
  <p:tag name="RES" val="600"/>
  <p:tag name="BLEND" val="0"/>
  <p:tag name="TRANSPARENT" val="0"/>
  <p:tag name="TBUG" val="0"/>
  <p:tag name="ALLOWFS" val="0"/>
  <p:tag name="ORIGWIDTH" val="11"/>
  <p:tag name="PICTUREFILESIZE" val="434"/>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usepackage{amsmath}&#10;\usepackage{mathrsfs}&#10;\begin{document}&#10;$$&#10;H_{inside}\approx&#10;$$&#10;\end{document}&#10;"/>
  <p:tag name="EXTERNALNAME" val="txp_fig"/>
  <p:tag name="BLEND" val="False"/>
  <p:tag name="TRANSPARENT" val="False"/>
  <p:tag name="KEEPFILES" val="False"/>
  <p:tag name="DEBUGPAUSE" val="False"/>
  <p:tag name="RESOLUTION" val="600"/>
  <p:tag name="TIMEOUT" val="(none)"/>
  <p:tag name="BOXWIDTH" val="500"/>
  <p:tag name="BOXHEIGHT" val="560"/>
  <p:tag name="BOXFONT" val="10"/>
  <p:tag name="BOXWRAP" val="False"/>
  <p:tag name="WORKAROUNDTRANSPARENCYBUG" val="False"/>
  <p:tag name="ALLOWFONTSUBSTITUTION" val="False"/>
  <p:tag name="BITMAPFORMAT" val="pngmono"/>
  <p:tag name="ORIGWIDTH" val="87"/>
  <p:tag name="PICTUREFILESIZE" val="2058"/>
</p:tagLst>
</file>

<file path=ppt/tags/tag2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rho&#10;$$&#10;\end{document}&#10;"/>
  <p:tag name="FILENAME" val="txp_fig"/>
  <p:tag name="FORMAT" val="pngmono"/>
  <p:tag name="RES" val="600"/>
  <p:tag name="BLEND" val="0"/>
  <p:tag name="TRANSPARENT" val="0"/>
  <p:tag name="TBUG" val="0"/>
  <p:tag name="ALLOWFS" val="0"/>
  <p:tag name="ORIGWIDTH" val="11"/>
  <p:tag name="PICTUREFILESIZE" val="434"/>
</p:tagLst>
</file>

<file path=ppt/tags/tag2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A&#10;$$&#10;\end{document}&#10;"/>
  <p:tag name="FILENAME" val="txp_fig"/>
  <p:tag name="FORMAT" val="pngmono"/>
  <p:tag name="RES" val="600"/>
  <p:tag name="BLEND" val="0"/>
  <p:tag name="TRANSPARENT" val="0"/>
  <p:tag name="TBUG" val="0"/>
  <p:tag name="ALLOWFS" val="0"/>
  <p:tag name="ORIGWIDTH" val="16"/>
  <p:tag name="PICTUREFILESIZE" val="435"/>
</p:tagLst>
</file>

<file path=ppt/tags/tag2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rho&#10;$$&#10;\end{document}&#10;"/>
  <p:tag name="FILENAME" val="txp_fig"/>
  <p:tag name="FORMAT" val="pngmono"/>
  <p:tag name="RES" val="600"/>
  <p:tag name="BLEND" val="0"/>
  <p:tag name="TRANSPARENT" val="0"/>
  <p:tag name="TBUG" val="0"/>
  <p:tag name="ALLOWFS" val="0"/>
  <p:tag name="ORIGWIDTH" val="11"/>
  <p:tag name="PICTUREFILESIZE" val="434"/>
</p:tagLst>
</file>

<file path=ppt/tags/tag2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10;$$&#10;\end{document}&#10;"/>
  <p:tag name="FILENAME" val="txp_fig"/>
  <p:tag name="FORMAT" val="pngmono"/>
  <p:tag name="RES" val="600"/>
  <p:tag name="BLEND" val="0"/>
  <p:tag name="TRANSPARENT" val="0"/>
  <p:tag name="TBUG" val="0"/>
  <p:tag name="ALLOWFS" val="0"/>
  <p:tag name="ORIGWIDTH" val="14"/>
  <p:tag name="PICTUREFILESIZE" val="161"/>
</p:tagLst>
</file>

<file path=ppt/tags/tag2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10;\end{document}&#10;"/>
  <p:tag name="FILENAME" val="txp_fig"/>
  <p:tag name="FORMAT" val="pngmono"/>
  <p:tag name="RES" val="600"/>
  <p:tag name="BLEND" val="0"/>
  <p:tag name="TRANSPARENT" val="0"/>
  <p:tag name="TBUG" val="0"/>
  <p:tag name="ALLOWFS" val="0"/>
  <p:tag name="ORIGWIDTH" val="18"/>
  <p:tag name="PICTUREFILESIZE" val="216"/>
</p:tagLst>
</file>

<file path=ppt/tags/tag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 v$$&#10;\end{document}&#10;"/>
  <p:tag name="FILENAME" val="txp_fig"/>
  <p:tag name="FORMAT" val="pngmono"/>
  <p:tag name="RES" val="600"/>
  <p:tag name="BLEND" val="0"/>
  <p:tag name="TRANSPARENT" val="0"/>
  <p:tag name="TBUG" val="0"/>
  <p:tag name="ALLOWFS" val="0"/>
  <p:tag name="ORIGWIDTH" val="10"/>
  <p:tag name="PICTUREFILESIZE" val="399"/>
</p:tagLst>
</file>

<file path=ppt/tags/tag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A&#10;$$&#10;\end{document}&#10;"/>
  <p:tag name="FILENAME" val="txp_fig"/>
  <p:tag name="FORMAT" val="pngmono"/>
  <p:tag name="RES" val="600"/>
  <p:tag name="BLEND" val="0"/>
  <p:tag name="TRANSPARENT" val="0"/>
  <p:tag name="TBUG" val="0"/>
  <p:tag name="ALLOWFS" val="0"/>
  <p:tag name="ORIGWIDTH" val="16"/>
  <p:tag name="PICTUREFILESIZE" val="435"/>
</p:tagLst>
</file>

<file path=ppt/tags/tag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E&#10;$$&#10;\end{document}&#10;"/>
  <p:tag name="FILENAME" val="txp_fig"/>
  <p:tag name="FORMAT" val="pngmono"/>
  <p:tag name="RES" val="600"/>
  <p:tag name="BLEND" val="0"/>
  <p:tag name="TRANSPARENT" val="0"/>
  <p:tag name="TBUG" val="0"/>
  <p:tag name="ALLOWFS" val="0"/>
  <p:tag name="ORIGWIDTH" val="16"/>
  <p:tag name="PICTUREFILESIZE" val="459"/>
</p:tagLst>
</file>

<file path=ppt/tags/tag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rho&#10;$$&#10;\end{document}&#10;"/>
  <p:tag name="FILENAME" val="txp_fig"/>
  <p:tag name="FORMAT" val="pngmono"/>
  <p:tag name="RES" val="600"/>
  <p:tag name="BLEND" val="0"/>
  <p:tag name="TRANSPARENT" val="0"/>
  <p:tag name="TBUG" val="0"/>
  <p:tag name="ALLOWFS" val="0"/>
  <p:tag name="ORIGWIDTH" val="11"/>
  <p:tag name="PICTUREFILESIZE" val="434"/>
</p:tagLst>
</file>

<file path=ppt/tags/tag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 v$$&#10;\end{document}&#10;"/>
  <p:tag name="FILENAME" val="txp_fig"/>
  <p:tag name="FORMAT" val="pngmono"/>
  <p:tag name="RES" val="600"/>
  <p:tag name="BLEND" val="0"/>
  <p:tag name="TRANSPARENT" val="0"/>
  <p:tag name="TBUG" val="0"/>
  <p:tag name="ALLOWFS" val="0"/>
  <p:tag name="ORIGWIDTH" val="10"/>
  <p:tag name="PICTUREFILESIZE" val="399"/>
</p:tagLst>
</file>

<file path=ppt/tags/tag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A&#10;$$&#10;\end{document}&#10;"/>
  <p:tag name="FILENAME" val="txp_fig"/>
  <p:tag name="FORMAT" val="pngmono"/>
  <p:tag name="RES" val="600"/>
  <p:tag name="BLEND" val="0"/>
  <p:tag name="TRANSPARENT" val="0"/>
  <p:tag name="TBUG" val="0"/>
  <p:tag name="ALLOWFS" val="0"/>
  <p:tag name="ORIGWIDTH" val="16"/>
  <p:tag name="PICTUREFILESIZE" val="435"/>
</p:tagLst>
</file>

<file path=ppt/tags/tag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amsmath}&#10;\usepackage{mathrsfs}&#10;\begin{document}&#10;$$&#10;E&#10;$$&#10;\end{document}&#10;"/>
  <p:tag name="FILENAME" val="txp_fig"/>
  <p:tag name="FORMAT" val="pngmono"/>
  <p:tag name="RES" val="600"/>
  <p:tag name="BLEND" val="0"/>
  <p:tag name="TRANSPARENT" val="0"/>
  <p:tag name="TBUG" val="0"/>
  <p:tag name="ALLOWFS" val="0"/>
  <p:tag name="ORIGWIDTH" val="16"/>
  <p:tag name="PICTUREFILESIZE" val="459"/>
</p:tagLst>
</file>

<file path=ppt/theme/theme1.xml><?xml version="1.0" encoding="utf-8"?>
<a:theme xmlns:a="http://schemas.openxmlformats.org/drawingml/2006/main" name="Default Design">
  <a:themeElements>
    <a:clrScheme name="Custom 1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0000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rebuchet MS"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rebuchet MS" pitchFamily="-6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34998</TotalTime>
  <Words>837</Words>
  <Application>Microsoft Office PowerPoint</Application>
  <PresentationFormat>On-screen Show (4:3)</PresentationFormat>
  <Paragraphs>200</Paragraphs>
  <Slides>24</Slides>
  <Notes>1</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Waves and Optics</dc:title>
  <dc:creator>Computer Ctr Physic</dc:creator>
  <cp:lastModifiedBy>srani7</cp:lastModifiedBy>
  <cp:revision>405</cp:revision>
  <cp:lastPrinted>2009-03-03T04:12:36Z</cp:lastPrinted>
  <dcterms:created xsi:type="dcterms:W3CDTF">2010-09-28T01:31:08Z</dcterms:created>
  <dcterms:modified xsi:type="dcterms:W3CDTF">2012-12-10T13:13:58Z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name="NXPowerLiteLastOptimized" pid="2">
    <vt:lpwstr>14600627</vt:lpwstr>
  </property>
  <property fmtid="{D5CDD505-2E9C-101B-9397-08002B2CF9AE}" name="NXPowerLiteSettings" pid="3">
    <vt:lpwstr>F7000400038000</vt:lpwstr>
  </property>
  <property fmtid="{D5CDD505-2E9C-101B-9397-08002B2CF9AE}" name="NXPowerLiteVersion" pid="4">
    <vt:lpwstr>D5.0.8</vt:lpwstr>
  </property>
</Properties>
</file>