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5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50.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Default Extension="emf" ContentType="image/x-emf"/>
  <Override PartName="/ppt/tags/tag39.xml" ContentType="application/vnd.openxmlformats-officedocument.presentationml.tags+xml"/>
  <Override PartName="/ppt/tags/tag59.xml" ContentType="application/vnd.openxmlformats-officedocument.presentationml.tags+xml"/>
  <Override PartName="/ppt/tags/tag68.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57.xml" ContentType="application/vnd.openxmlformats-officedocument.presentationml.tags+xml"/>
  <Override PartName="/ppt/tags/tag66.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55.xml" ContentType="application/vnd.openxmlformats-officedocument.presentationml.tags+xml"/>
  <Override PartName="/ppt/tags/tag64.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53.xml" ContentType="application/vnd.openxmlformats-officedocument.presentationml.tags+xml"/>
  <Override PartName="/ppt/tags/tag6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notesSlides/notesSlide6.xml" ContentType="application/vnd.openxmlformats-officedocument.presentationml.notesSlide+xml"/>
  <Override PartName="/ppt/tags/tag51.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Default Extension="rels" ContentType="application/vnd.openxmlformats-package.relationships+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handoutMasterIdLst>
    <p:handoutMasterId r:id="rId24"/>
  </p:handoutMasterIdLst>
  <p:sldIdLst>
    <p:sldId id="373" r:id="rId2"/>
    <p:sldId id="416" r:id="rId3"/>
    <p:sldId id="417" r:id="rId4"/>
    <p:sldId id="392" r:id="rId5"/>
    <p:sldId id="393" r:id="rId6"/>
    <p:sldId id="434" r:id="rId7"/>
    <p:sldId id="410" r:id="rId8"/>
    <p:sldId id="420" r:id="rId9"/>
    <p:sldId id="408" r:id="rId10"/>
    <p:sldId id="409" r:id="rId11"/>
    <p:sldId id="433" r:id="rId12"/>
    <p:sldId id="389" r:id="rId13"/>
    <p:sldId id="432" r:id="rId14"/>
    <p:sldId id="431" r:id="rId15"/>
    <p:sldId id="388" r:id="rId16"/>
    <p:sldId id="391" r:id="rId17"/>
    <p:sldId id="430" r:id="rId18"/>
    <p:sldId id="414" r:id="rId19"/>
    <p:sldId id="429" r:id="rId20"/>
    <p:sldId id="427" r:id="rId21"/>
    <p:sldId id="435" r:id="rId22"/>
  </p:sldIdLst>
  <p:sldSz cx="9144000" cy="6858000" type="screen4x3"/>
  <p:notesSz cx="7315200" cy="9601200"/>
  <p:custDataLst>
    <p:tags r:id="rId25"/>
  </p:custDataLst>
  <p:defaultTextStyle>
    <a:defPPr>
      <a:defRPr lang="en-US"/>
    </a:defPPr>
    <a:lvl1pPr algn="l" rtl="0" fontAlgn="base">
      <a:spcBef>
        <a:spcPct val="0"/>
      </a:spcBef>
      <a:spcAft>
        <a:spcPct val="0"/>
      </a:spcAft>
      <a:defRPr sz="1600" kern="1200">
        <a:solidFill>
          <a:schemeClr val="tx1"/>
        </a:solidFill>
        <a:latin typeface="Trebuchet MS" pitchFamily="-65" charset="0"/>
        <a:ea typeface="+mn-ea"/>
        <a:cs typeface="+mn-cs"/>
      </a:defRPr>
    </a:lvl1pPr>
    <a:lvl2pPr marL="457200" algn="l" rtl="0" fontAlgn="base">
      <a:spcBef>
        <a:spcPct val="0"/>
      </a:spcBef>
      <a:spcAft>
        <a:spcPct val="0"/>
      </a:spcAft>
      <a:defRPr sz="1600" kern="1200">
        <a:solidFill>
          <a:schemeClr val="tx1"/>
        </a:solidFill>
        <a:latin typeface="Trebuchet MS" pitchFamily="-65" charset="0"/>
        <a:ea typeface="+mn-ea"/>
        <a:cs typeface="+mn-cs"/>
      </a:defRPr>
    </a:lvl2pPr>
    <a:lvl3pPr marL="914400" algn="l" rtl="0" fontAlgn="base">
      <a:spcBef>
        <a:spcPct val="0"/>
      </a:spcBef>
      <a:spcAft>
        <a:spcPct val="0"/>
      </a:spcAft>
      <a:defRPr sz="1600" kern="1200">
        <a:solidFill>
          <a:schemeClr val="tx1"/>
        </a:solidFill>
        <a:latin typeface="Trebuchet MS" pitchFamily="-65" charset="0"/>
        <a:ea typeface="+mn-ea"/>
        <a:cs typeface="+mn-cs"/>
      </a:defRPr>
    </a:lvl3pPr>
    <a:lvl4pPr marL="1371600" algn="l" rtl="0" fontAlgn="base">
      <a:spcBef>
        <a:spcPct val="0"/>
      </a:spcBef>
      <a:spcAft>
        <a:spcPct val="0"/>
      </a:spcAft>
      <a:defRPr sz="1600" kern="1200">
        <a:solidFill>
          <a:schemeClr val="tx1"/>
        </a:solidFill>
        <a:latin typeface="Trebuchet MS" pitchFamily="-65" charset="0"/>
        <a:ea typeface="+mn-ea"/>
        <a:cs typeface="+mn-cs"/>
      </a:defRPr>
    </a:lvl4pPr>
    <a:lvl5pPr marL="1828800" algn="l" rtl="0" fontAlgn="base">
      <a:spcBef>
        <a:spcPct val="0"/>
      </a:spcBef>
      <a:spcAft>
        <a:spcPct val="0"/>
      </a:spcAft>
      <a:defRPr sz="1600" kern="1200">
        <a:solidFill>
          <a:schemeClr val="tx1"/>
        </a:solidFill>
        <a:latin typeface="Trebuchet MS" pitchFamily="-65" charset="0"/>
        <a:ea typeface="+mn-ea"/>
        <a:cs typeface="+mn-cs"/>
      </a:defRPr>
    </a:lvl5pPr>
    <a:lvl6pPr marL="2286000" algn="l" defTabSz="457200" rtl="0" eaLnBrk="1" latinLnBrk="0" hangingPunct="1">
      <a:defRPr sz="1600" kern="1200">
        <a:solidFill>
          <a:schemeClr val="tx1"/>
        </a:solidFill>
        <a:latin typeface="Trebuchet MS" pitchFamily="-65" charset="0"/>
        <a:ea typeface="+mn-ea"/>
        <a:cs typeface="+mn-cs"/>
      </a:defRPr>
    </a:lvl6pPr>
    <a:lvl7pPr marL="2743200" algn="l" defTabSz="457200" rtl="0" eaLnBrk="1" latinLnBrk="0" hangingPunct="1">
      <a:defRPr sz="1600" kern="1200">
        <a:solidFill>
          <a:schemeClr val="tx1"/>
        </a:solidFill>
        <a:latin typeface="Trebuchet MS" pitchFamily="-65" charset="0"/>
        <a:ea typeface="+mn-ea"/>
        <a:cs typeface="+mn-cs"/>
      </a:defRPr>
    </a:lvl7pPr>
    <a:lvl8pPr marL="3200400" algn="l" defTabSz="457200" rtl="0" eaLnBrk="1" latinLnBrk="0" hangingPunct="1">
      <a:defRPr sz="1600" kern="1200">
        <a:solidFill>
          <a:schemeClr val="tx1"/>
        </a:solidFill>
        <a:latin typeface="Trebuchet MS" pitchFamily="-65" charset="0"/>
        <a:ea typeface="+mn-ea"/>
        <a:cs typeface="+mn-cs"/>
      </a:defRPr>
    </a:lvl8pPr>
    <a:lvl9pPr marL="3657600" algn="l" defTabSz="457200" rtl="0" eaLnBrk="1" latinLnBrk="0" hangingPunct="1">
      <a:defRPr sz="1600" kern="1200">
        <a:solidFill>
          <a:schemeClr val="tx1"/>
        </a:solidFill>
        <a:latin typeface="Trebuchet MS" pitchFamily="-65"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A5CBD0"/>
    <a:srgbClr val="0066FF"/>
    <a:srgbClr val="CCCC00"/>
    <a:srgbClr val="CC9900"/>
    <a:srgbClr val="FFCC00"/>
    <a:srgbClr val="FFCCCC"/>
    <a:srgbClr val="FFFF99"/>
    <a:srgbClr val="FFCC99"/>
    <a:srgbClr val="CC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p:cViewPr>
        <p:scale>
          <a:sx n="90" d="100"/>
          <a:sy n="90" d="100"/>
        </p:scale>
        <p:origin x="-1188"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836" y="-96"/>
      </p:cViewPr>
      <p:guideLst>
        <p:guide orient="horz" pos="3024"/>
        <p:guide pos="2304"/>
      </p:guideLst>
    </p:cSldViewPr>
  </p:notesViewPr>
  <p:gridSpacing cx="77716063" cy="7771606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0"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Times New Roman" pitchFamily="-65" charset="0"/>
                <a:cs typeface="宋体" pitchFamily="-65" charset="-122"/>
              </a:defRPr>
            </a:lvl1pPr>
          </a:lstStyle>
          <a:p>
            <a:pPr>
              <a:defRPr/>
            </a:pPr>
            <a:r>
              <a:rPr lang="en-US" altLang="zh-CN" sz="1200" dirty="0" smtClean="0">
                <a:latin typeface="Trebuchet MS"/>
                <a:cs typeface="Trebuchet MS"/>
              </a:rPr>
              <a:t>16 – Practical Dielectrics</a:t>
            </a:r>
            <a:endParaRPr lang="en-US" altLang="zh-CN" sz="1200" dirty="0">
              <a:latin typeface="Trebuchet MS"/>
              <a:cs typeface="Trebuchet MS"/>
            </a:endParaRPr>
          </a:p>
        </p:txBody>
      </p:sp>
      <p:sp>
        <p:nvSpPr>
          <p:cNvPr id="9221"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Times New Roman" pitchFamily="-65" charset="0"/>
                <a:cs typeface="宋体" pitchFamily="-65" charset="-122"/>
              </a:defRPr>
            </a:lvl1pPr>
          </a:lstStyle>
          <a:p>
            <a:pPr>
              <a:defRPr/>
            </a:pPr>
            <a:fld id="{7D8E7AA7-DD9C-234F-9B40-53B03BFBC5E7}" type="slidenum">
              <a:rPr lang="zh-CN" altLang="en-US" sz="1200">
                <a:latin typeface="Trebuchet MS"/>
                <a:cs typeface="Trebuchet MS"/>
              </a:rPr>
              <a:pPr>
                <a:defRPr/>
              </a:pPr>
              <a:t>‹#›</a:t>
            </a:fld>
            <a:endParaRPr lang="en-US" altLang="zh-CN" sz="1200">
              <a:latin typeface="Trebuchet MS"/>
              <a:cs typeface="Trebuchet MS"/>
            </a:endParaRPr>
          </a:p>
        </p:txBody>
      </p:sp>
      <p:sp>
        <p:nvSpPr>
          <p:cNvPr id="6"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6.007 – OCW</a:t>
            </a:r>
            <a:endParaRPr lang="en-US" dirty="0"/>
          </a:p>
        </p:txBody>
      </p:sp>
    </p:spTree>
    <p:extLst>
      <p:ext uri="{BB962C8B-B14F-4D97-AF65-F5344CB8AC3E}">
        <p14:creationId xmlns:p14="http://schemas.microsoft.com/office/powerpoint/2010/main" xmlns="" val="292137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Times New Roman" pitchFamily="-65" charset="0"/>
                <a:cs typeface="宋体" pitchFamily="-65" charset="-122"/>
              </a:defRPr>
            </a:lvl1pPr>
          </a:lstStyle>
          <a:p>
            <a:r>
              <a:rPr lang="zh-CN" altLang="en-US"/>
              <a:t>Phys2227</a:t>
            </a:r>
            <a:r>
              <a:rPr lang="en-US" altLang="zh-CN"/>
              <a:t>Phys2227</a:t>
            </a:r>
          </a:p>
        </p:txBody>
      </p:sp>
      <p:sp>
        <p:nvSpPr>
          <p:cNvPr id="1331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Times New Roman" pitchFamily="-65" charset="0"/>
                <a:cs typeface="宋体" pitchFamily="-65" charset="-122"/>
              </a:defRPr>
            </a:lvl1pPr>
          </a:lstStyle>
          <a:p>
            <a:pPr>
              <a:defRPr/>
            </a:pPr>
            <a:endParaRPr lang="en-US" altLang="zh-CN"/>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331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Times New Roman" pitchFamily="-65" charset="0"/>
                <a:cs typeface="宋体" pitchFamily="-65" charset="-122"/>
              </a:defRPr>
            </a:lvl1pPr>
          </a:lstStyle>
          <a:p>
            <a:pPr>
              <a:defRPr/>
            </a:pPr>
            <a:endParaRPr lang="en-US" altLang="zh-CN"/>
          </a:p>
        </p:txBody>
      </p:sp>
      <p:sp>
        <p:nvSpPr>
          <p:cNvPr id="1331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Times New Roman" pitchFamily="-65" charset="0"/>
                <a:cs typeface="宋体" pitchFamily="-65" charset="-122"/>
              </a:defRPr>
            </a:lvl1pPr>
          </a:lstStyle>
          <a:p>
            <a:pPr>
              <a:defRPr/>
            </a:pPr>
            <a:fld id="{0675B618-CDD1-FB48-9144-1D40BFE325EC}" type="slidenum">
              <a:rPr lang="zh-CN" altLang="en-US"/>
              <a:pPr>
                <a:defRPr/>
              </a:pPr>
              <a:t>‹#›</a:t>
            </a:fld>
            <a:endParaRPr lang="en-US" altLang="zh-CN"/>
          </a:p>
        </p:txBody>
      </p:sp>
    </p:spTree>
    <p:extLst>
      <p:ext uri="{BB962C8B-B14F-4D97-AF65-F5344CB8AC3E}">
        <p14:creationId xmlns:p14="http://schemas.microsoft.com/office/powerpoint/2010/main" xmlns="" val="33972722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snowflake has 180 billion </a:t>
            </a:r>
            <a:r>
              <a:rPr lang="en-US" dirty="0" err="1" smtClean="0"/>
              <a:t>mollecules</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675B618-CDD1-FB48-9144-1D40BFE325EC}" type="slidenum">
              <a:rPr lang="zh-CN" altLang="en-US" smtClean="0"/>
              <a:pPr>
                <a:defRPr/>
              </a:pPr>
              <a:t>8</a:t>
            </a:fld>
            <a:endParaRPr lang="en-US" altLang="zh-CN"/>
          </a:p>
        </p:txBody>
      </p:sp>
    </p:spTree>
    <p:extLst>
      <p:ext uri="{BB962C8B-B14F-4D97-AF65-F5344CB8AC3E}">
        <p14:creationId xmlns:p14="http://schemas.microsoft.com/office/powerpoint/2010/main" xmlns="" val="10340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0EDD4E-80DC-44AC-9D72-8309D33892C2}" type="slidenum">
              <a:rPr lang="en-US" smtClean="0"/>
              <a:pPr>
                <a:defRPr/>
              </a:pPr>
              <a:t>21</a:t>
            </a:fld>
            <a:endParaRPr lang="en-US"/>
          </a:p>
        </p:txBody>
      </p:sp>
    </p:spTree>
    <p:extLst>
      <p:ext uri="{BB962C8B-B14F-4D97-AF65-F5344CB8AC3E}">
        <p14:creationId xmlns:p14="http://schemas.microsoft.com/office/powerpoint/2010/main" xmlns="" val="66596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Drum is made up of a higher photoconductive material.</a:t>
            </a:r>
            <a:r>
              <a:rPr lang="en-US" baseline="0" dirty="0" smtClean="0"/>
              <a:t>  It is </a:t>
            </a:r>
            <a:r>
              <a:rPr lang="en-US" dirty="0" smtClean="0"/>
              <a:t>initially charged by a corona wire.  Light discharges some of these negative</a:t>
            </a:r>
            <a:r>
              <a:rPr lang="en-US" baseline="0" dirty="0" smtClean="0"/>
              <a:t> charges.  The toner clings only to the areas of the drum that have negative charge.  Paper, in turn, electrostatically attracts the toner.  </a:t>
            </a:r>
            <a:endParaRPr lang="en-US" dirty="0"/>
          </a:p>
        </p:txBody>
      </p:sp>
      <p:sp>
        <p:nvSpPr>
          <p:cNvPr id="4" name="Slide Number Placeholder 3"/>
          <p:cNvSpPr>
            <a:spLocks noGrp="1"/>
          </p:cNvSpPr>
          <p:nvPr>
            <p:ph type="sldNum" sz="quarter" idx="10"/>
          </p:nvPr>
        </p:nvSpPr>
        <p:spPr/>
        <p:txBody>
          <a:bodyPr/>
          <a:lstStyle/>
          <a:p>
            <a:pPr>
              <a:defRPr/>
            </a:pPr>
            <a:fld id="{0675B618-CDD1-FB48-9144-1D40BFE325EC}" type="slidenum">
              <a:rPr lang="zh-CN" altLang="en-US" smtClean="0"/>
              <a:pPr>
                <a:defRPr/>
              </a:pPr>
              <a:t>10</a:t>
            </a:fld>
            <a:endParaRPr lang="en-US" altLang="zh-CN"/>
          </a:p>
        </p:txBody>
      </p:sp>
    </p:spTree>
    <p:extLst>
      <p:ext uri="{BB962C8B-B14F-4D97-AF65-F5344CB8AC3E}">
        <p14:creationId xmlns:p14="http://schemas.microsoft.com/office/powerpoint/2010/main" xmlns="" val="394821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fld id="{36A53597-EC39-A748-866C-D487A8437EA7}" type="slidenum">
              <a:rPr lang="en-US" sz="1200"/>
              <a:pPr/>
              <a:t>11</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Calibri" charset="0"/>
                <a:ea typeface="ＭＳ Ｐゴシック" charset="0"/>
                <a:cs typeface="ＭＳ Ｐゴシック" charset="0"/>
              </a:rPr>
              <a:t>4.4 N/m2 = 6e-4 </a:t>
            </a:r>
            <a:r>
              <a:rPr lang="en-US" dirty="0" smtClean="0">
                <a:latin typeface="Calibri" charset="0"/>
                <a:ea typeface="ＭＳ Ｐゴシック" charset="0"/>
                <a:cs typeface="ＭＳ Ｐゴシック" charset="0"/>
              </a:rPr>
              <a:t>psi</a:t>
            </a:r>
          </a:p>
          <a:p>
            <a:pPr eaLnBrk="1" hangingPunct="1"/>
            <a:r>
              <a:rPr lang="en-US" dirty="0" smtClean="0">
                <a:latin typeface="Calibri" charset="0"/>
                <a:ea typeface="ＭＳ Ｐゴシック" charset="0"/>
                <a:cs typeface="ＭＳ Ｐゴシック" charset="0"/>
              </a:rPr>
              <a:t>Small gaps – 4.4e4 N/m^2</a:t>
            </a:r>
          </a:p>
          <a:p>
            <a:pPr eaLnBrk="1" hangingPunct="1"/>
            <a:endParaRPr lang="en-US" dirty="0" smtClean="0">
              <a:latin typeface="Calibri" charset="0"/>
              <a:ea typeface="ＭＳ Ｐゴシック" charset="0"/>
              <a:cs typeface="ＭＳ Ｐゴシック" charset="0"/>
            </a:endParaRPr>
          </a:p>
          <a:p>
            <a:pPr eaLnBrk="1" hangingPunct="1"/>
            <a:endParaRPr lang="en-US" dirty="0">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Ways to increase capacitance:  put a material</a:t>
            </a:r>
            <a:r>
              <a:rPr lang="en-US" baseline="0" dirty="0" smtClean="0"/>
              <a:t> with higher dielectric breakdown.  </a:t>
            </a:r>
            <a:endParaRPr lang="en-US" dirty="0"/>
          </a:p>
        </p:txBody>
      </p:sp>
      <p:sp>
        <p:nvSpPr>
          <p:cNvPr id="4" name="Slide Number Placeholder 3"/>
          <p:cNvSpPr>
            <a:spLocks noGrp="1"/>
          </p:cNvSpPr>
          <p:nvPr>
            <p:ph type="sldNum" sz="quarter" idx="10"/>
          </p:nvPr>
        </p:nvSpPr>
        <p:spPr/>
        <p:txBody>
          <a:bodyPr/>
          <a:lstStyle/>
          <a:p>
            <a:pPr>
              <a:defRPr/>
            </a:pPr>
            <a:fld id="{0675B618-CDD1-FB48-9144-1D40BFE325EC}" type="slidenum">
              <a:rPr lang="zh-CN" altLang="en-US" smtClean="0"/>
              <a:pPr>
                <a:defRPr/>
              </a:pPr>
              <a:t>12</a:t>
            </a:fld>
            <a:endParaRPr lang="en-US" altLang="zh-CN"/>
          </a:p>
        </p:txBody>
      </p:sp>
    </p:spTree>
    <p:extLst>
      <p:ext uri="{BB962C8B-B14F-4D97-AF65-F5344CB8AC3E}">
        <p14:creationId xmlns:p14="http://schemas.microsoft.com/office/powerpoint/2010/main" xmlns="" val="1138636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Magnetic actuators have higher energy storage per volume but are more difficult to integrate.  </a:t>
            </a:r>
            <a:endParaRPr lang="en-US" dirty="0"/>
          </a:p>
        </p:txBody>
      </p:sp>
      <p:sp>
        <p:nvSpPr>
          <p:cNvPr id="4" name="Slide Number Placeholder 3"/>
          <p:cNvSpPr>
            <a:spLocks noGrp="1"/>
          </p:cNvSpPr>
          <p:nvPr>
            <p:ph type="sldNum" sz="quarter" idx="10"/>
          </p:nvPr>
        </p:nvSpPr>
        <p:spPr/>
        <p:txBody>
          <a:bodyPr/>
          <a:lstStyle/>
          <a:p>
            <a:pPr>
              <a:defRPr/>
            </a:pPr>
            <a:fld id="{0675B618-CDD1-FB48-9144-1D40BFE325EC}" type="slidenum">
              <a:rPr lang="zh-CN" altLang="en-US" smtClean="0"/>
              <a:pPr>
                <a:defRPr/>
              </a:pPr>
              <a:t>14</a:t>
            </a:fld>
            <a:endParaRPr lang="en-US" altLang="zh-CN"/>
          </a:p>
        </p:txBody>
      </p:sp>
    </p:spTree>
    <p:extLst>
      <p:ext uri="{BB962C8B-B14F-4D97-AF65-F5344CB8AC3E}">
        <p14:creationId xmlns:p14="http://schemas.microsoft.com/office/powerpoint/2010/main" xmlns="" val="258400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I keep motor spinning? </a:t>
            </a:r>
            <a:endParaRPr lang="en-US" dirty="0"/>
          </a:p>
        </p:txBody>
      </p:sp>
      <p:sp>
        <p:nvSpPr>
          <p:cNvPr id="4" name="Slide Number Placeholder 3"/>
          <p:cNvSpPr>
            <a:spLocks noGrp="1"/>
          </p:cNvSpPr>
          <p:nvPr>
            <p:ph type="sldNum" sz="quarter" idx="10"/>
          </p:nvPr>
        </p:nvSpPr>
        <p:spPr/>
        <p:txBody>
          <a:bodyPr/>
          <a:lstStyle/>
          <a:p>
            <a:pPr>
              <a:defRPr/>
            </a:pPr>
            <a:fld id="{0675B618-CDD1-FB48-9144-1D40BFE325EC}" type="slidenum">
              <a:rPr lang="zh-CN" altLang="en-US" smtClean="0"/>
              <a:pPr>
                <a:defRPr/>
              </a:pPr>
              <a:t>15</a:t>
            </a:fld>
            <a:endParaRPr lang="en-US" altLang="zh-CN"/>
          </a:p>
        </p:txBody>
      </p:sp>
    </p:spTree>
    <p:extLst>
      <p:ext uri="{BB962C8B-B14F-4D97-AF65-F5344CB8AC3E}">
        <p14:creationId xmlns:p14="http://schemas.microsoft.com/office/powerpoint/2010/main" xmlns="" val="3202661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Nothing is different in this case except for</a:t>
            </a:r>
            <a:r>
              <a:rPr lang="en-US" baseline="0" dirty="0" smtClean="0"/>
              <a:t> the permittivity which is epsilon instead of </a:t>
            </a:r>
            <a:r>
              <a:rPr lang="en-US" baseline="0" dirty="0" err="1" smtClean="0"/>
              <a:t>epsilon_naught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675B618-CDD1-FB48-9144-1D40BFE325EC}" type="slidenum">
              <a:rPr lang="zh-CN" altLang="en-US" smtClean="0"/>
              <a:pPr>
                <a:defRPr/>
              </a:pPr>
              <a:t>16</a:t>
            </a:fld>
            <a:endParaRPr lang="en-US" altLang="zh-CN"/>
          </a:p>
        </p:txBody>
      </p:sp>
    </p:spTree>
    <p:extLst>
      <p:ext uri="{BB962C8B-B14F-4D97-AF65-F5344CB8AC3E}">
        <p14:creationId xmlns:p14="http://schemas.microsoft.com/office/powerpoint/2010/main" xmlns="" val="130490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limiting scanning</a:t>
            </a:r>
            <a:r>
              <a:rPr lang="en-US" baseline="0" dirty="0" smtClean="0"/>
              <a:t> frequency of MEMs – a few kilohertz.  </a:t>
            </a:r>
            <a:endParaRPr lang="en-US" dirty="0"/>
          </a:p>
        </p:txBody>
      </p:sp>
      <p:sp>
        <p:nvSpPr>
          <p:cNvPr id="4" name="Slide Number Placeholder 3"/>
          <p:cNvSpPr>
            <a:spLocks noGrp="1"/>
          </p:cNvSpPr>
          <p:nvPr>
            <p:ph type="sldNum" sz="quarter" idx="10"/>
          </p:nvPr>
        </p:nvSpPr>
        <p:spPr/>
        <p:txBody>
          <a:bodyPr/>
          <a:lstStyle/>
          <a:p>
            <a:pPr>
              <a:defRPr/>
            </a:pPr>
            <a:fld id="{0675B618-CDD1-FB48-9144-1D40BFE325EC}" type="slidenum">
              <a:rPr lang="zh-CN" altLang="en-US" smtClean="0"/>
              <a:pPr>
                <a:defRPr/>
              </a:pPr>
              <a:t>19</a:t>
            </a:fld>
            <a:endParaRPr lang="en-US" altLang="zh-CN"/>
          </a:p>
        </p:txBody>
      </p:sp>
    </p:spTree>
    <p:extLst>
      <p:ext uri="{BB962C8B-B14F-4D97-AF65-F5344CB8AC3E}">
        <p14:creationId xmlns:p14="http://schemas.microsoft.com/office/powerpoint/2010/main" xmlns="" val="3462212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75B618-CDD1-FB48-9144-1D40BFE325EC}" type="slidenum">
              <a:rPr lang="zh-CN" altLang="en-US" smtClean="0"/>
              <a:pPr>
                <a:defRPr/>
              </a:pPr>
              <a:t>20</a:t>
            </a:fld>
            <a:endParaRPr lang="en-US" altLang="zh-CN"/>
          </a:p>
        </p:txBody>
      </p:sp>
    </p:spTree>
    <p:extLst>
      <p:ext uri="{BB962C8B-B14F-4D97-AF65-F5344CB8AC3E}">
        <p14:creationId xmlns:p14="http://schemas.microsoft.com/office/powerpoint/2010/main" xmlns="" val="2995913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zh-CN" altLang="en-US"/>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2000" u="sng">
          <a:solidFill>
            <a:srgbClr val="FF0000"/>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2000" u="sng">
          <a:solidFill>
            <a:srgbClr val="FF0000"/>
          </a:solidFill>
          <a:latin typeface="Times New Roman"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2000" u="sng">
          <a:solidFill>
            <a:srgbClr val="FF0000"/>
          </a:solidFill>
          <a:latin typeface="Times New Roman"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2000" u="sng">
          <a:solidFill>
            <a:srgbClr val="FF0000"/>
          </a:solidFill>
          <a:latin typeface="Times New Roman"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2000" u="sng">
          <a:solidFill>
            <a:srgbClr val="FF0000"/>
          </a:solidFill>
          <a:latin typeface="Times New Roman" pitchFamily="-65" charset="0"/>
          <a:ea typeface="ＭＳ Ｐゴシック" pitchFamily="-65" charset="-128"/>
          <a:cs typeface="ＭＳ Ｐゴシック" pitchFamily="-65" charset="-128"/>
        </a:defRPr>
      </a:lvl5pPr>
      <a:lvl6pPr marL="457200" algn="ctr" rtl="0" fontAlgn="base">
        <a:spcBef>
          <a:spcPct val="0"/>
        </a:spcBef>
        <a:spcAft>
          <a:spcPct val="0"/>
        </a:spcAft>
        <a:defRPr sz="2000" u="sng">
          <a:solidFill>
            <a:srgbClr val="FF0000"/>
          </a:solidFill>
          <a:latin typeface="Times New Roman" pitchFamily="-65" charset="0"/>
        </a:defRPr>
      </a:lvl6pPr>
      <a:lvl7pPr marL="914400" algn="ctr" rtl="0" fontAlgn="base">
        <a:spcBef>
          <a:spcPct val="0"/>
        </a:spcBef>
        <a:spcAft>
          <a:spcPct val="0"/>
        </a:spcAft>
        <a:defRPr sz="2000" u="sng">
          <a:solidFill>
            <a:srgbClr val="FF0000"/>
          </a:solidFill>
          <a:latin typeface="Times New Roman" pitchFamily="-65" charset="0"/>
        </a:defRPr>
      </a:lvl7pPr>
      <a:lvl8pPr marL="1371600" algn="ctr" rtl="0" fontAlgn="base">
        <a:spcBef>
          <a:spcPct val="0"/>
        </a:spcBef>
        <a:spcAft>
          <a:spcPct val="0"/>
        </a:spcAft>
        <a:defRPr sz="2000" u="sng">
          <a:solidFill>
            <a:srgbClr val="FF0000"/>
          </a:solidFill>
          <a:latin typeface="Times New Roman" pitchFamily="-65" charset="0"/>
        </a:defRPr>
      </a:lvl8pPr>
      <a:lvl9pPr marL="1828800" algn="ctr" rtl="0" fontAlgn="base">
        <a:spcBef>
          <a:spcPct val="0"/>
        </a:spcBef>
        <a:spcAft>
          <a:spcPct val="0"/>
        </a:spcAft>
        <a:defRPr sz="2000" u="sng">
          <a:solidFill>
            <a:srgbClr val="FF0000"/>
          </a:solidFill>
          <a:latin typeface="Times New Roman"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11.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54.jpeg"/><Relationship Id="rId3" Type="http://schemas.openxmlformats.org/officeDocument/2006/relationships/tags" Target="../tags/tag28.xml"/><Relationship Id="rId7" Type="http://schemas.openxmlformats.org/officeDocument/2006/relationships/notesSlide" Target="../notesSlides/notesSlide3.xml"/><Relationship Id="rId12" Type="http://schemas.openxmlformats.org/officeDocument/2006/relationships/image" Target="../media/image53.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2.xml"/><Relationship Id="rId11" Type="http://schemas.openxmlformats.org/officeDocument/2006/relationships/image" Target="../media/image52.png"/><Relationship Id="rId5" Type="http://schemas.openxmlformats.org/officeDocument/2006/relationships/tags" Target="../tags/tag30.xml"/><Relationship Id="rId10" Type="http://schemas.openxmlformats.org/officeDocument/2006/relationships/image" Target="../media/image51.png"/><Relationship Id="rId4" Type="http://schemas.openxmlformats.org/officeDocument/2006/relationships/tags" Target="../tags/tag29.xml"/><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image" Target="../media/image55.emf"/><Relationship Id="rId1" Type="http://schemas.openxmlformats.org/officeDocument/2006/relationships/slideLayout" Target="../slideLayouts/slideLayout1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emf"/><Relationship Id="rId3" Type="http://schemas.openxmlformats.org/officeDocument/2006/relationships/tags" Target="../tags/tag33.xml"/><Relationship Id="rId7" Type="http://schemas.openxmlformats.org/officeDocument/2006/relationships/image" Target="../media/image61.emf"/><Relationship Id="rId12" Type="http://schemas.openxmlformats.org/officeDocument/2006/relationships/image" Target="../media/image64.emf"/><Relationship Id="rId17" Type="http://schemas.openxmlformats.org/officeDocument/2006/relationships/image" Target="../media/image68.emf"/><Relationship Id="rId2" Type="http://schemas.openxmlformats.org/officeDocument/2006/relationships/tags" Target="../tags/tag32.xml"/><Relationship Id="rId16" Type="http://schemas.openxmlformats.org/officeDocument/2006/relationships/image" Target="../media/image67.emf"/><Relationship Id="rId1" Type="http://schemas.openxmlformats.org/officeDocument/2006/relationships/tags" Target="../tags/tag31.xml"/><Relationship Id="rId6" Type="http://schemas.openxmlformats.org/officeDocument/2006/relationships/notesSlide" Target="../notesSlides/notesSlide5.xml"/><Relationship Id="rId11" Type="http://schemas.openxmlformats.org/officeDocument/2006/relationships/image" Target="../media/image63.jpeg"/><Relationship Id="rId5" Type="http://schemas.openxmlformats.org/officeDocument/2006/relationships/slideLayout" Target="../slideLayouts/slideLayout12.xml"/><Relationship Id="rId15" Type="http://schemas.openxmlformats.org/officeDocument/2006/relationships/image" Target="../media/image66.emf"/><Relationship Id="rId10" Type="http://schemas.openxmlformats.org/officeDocument/2006/relationships/image" Target="../media/image62.png"/><Relationship Id="rId4" Type="http://schemas.openxmlformats.org/officeDocument/2006/relationships/tags" Target="../tags/tag34.xml"/><Relationship Id="rId9" Type="http://schemas.openxmlformats.org/officeDocument/2006/relationships/image" Target="../media/image52.png"/><Relationship Id="rId14" Type="http://schemas.openxmlformats.org/officeDocument/2006/relationships/image" Target="../media/image65.emf"/></Relationships>
</file>

<file path=ppt/slides/_rels/slide15.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image" Target="../media/image69.jpeg"/><Relationship Id="rId18" Type="http://schemas.openxmlformats.org/officeDocument/2006/relationships/image" Target="../media/image74.png"/><Relationship Id="rId26" Type="http://schemas.openxmlformats.org/officeDocument/2006/relationships/image" Target="../media/image82.emf"/><Relationship Id="rId3" Type="http://schemas.openxmlformats.org/officeDocument/2006/relationships/tags" Target="../tags/tag37.xml"/><Relationship Id="rId21" Type="http://schemas.openxmlformats.org/officeDocument/2006/relationships/image" Target="../media/image77.png"/><Relationship Id="rId7" Type="http://schemas.openxmlformats.org/officeDocument/2006/relationships/tags" Target="../tags/tag41.xml"/><Relationship Id="rId12" Type="http://schemas.openxmlformats.org/officeDocument/2006/relationships/notesSlide" Target="../notesSlides/notesSlide6.xml"/><Relationship Id="rId17" Type="http://schemas.openxmlformats.org/officeDocument/2006/relationships/image" Target="../media/image73.png"/><Relationship Id="rId25" Type="http://schemas.openxmlformats.org/officeDocument/2006/relationships/image" Target="../media/image81.emf"/><Relationship Id="rId2" Type="http://schemas.openxmlformats.org/officeDocument/2006/relationships/tags" Target="../tags/tag36.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emf"/><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slideLayout" Target="../slideLayouts/slideLayout7.xml"/><Relationship Id="rId24" Type="http://schemas.openxmlformats.org/officeDocument/2006/relationships/image" Target="../media/image80.emf"/><Relationship Id="rId5" Type="http://schemas.openxmlformats.org/officeDocument/2006/relationships/tags" Target="../tags/tag39.xml"/><Relationship Id="rId15" Type="http://schemas.openxmlformats.org/officeDocument/2006/relationships/image" Target="../media/image71.png"/><Relationship Id="rId23" Type="http://schemas.openxmlformats.org/officeDocument/2006/relationships/image" Target="../media/image79.emf"/><Relationship Id="rId28" Type="http://schemas.openxmlformats.org/officeDocument/2006/relationships/image" Target="../media/image84.emf"/><Relationship Id="rId10" Type="http://schemas.openxmlformats.org/officeDocument/2006/relationships/tags" Target="../tags/tag44.xml"/><Relationship Id="rId19" Type="http://schemas.openxmlformats.org/officeDocument/2006/relationships/image" Target="../media/image75.png"/><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image" Target="../media/image70.png"/><Relationship Id="rId22" Type="http://schemas.openxmlformats.org/officeDocument/2006/relationships/image" Target="../media/image78.emf"/><Relationship Id="rId27" Type="http://schemas.openxmlformats.org/officeDocument/2006/relationships/image" Target="../media/image83.emf"/></Relationships>
</file>

<file path=ppt/slides/_rels/slide16.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notesSlide" Target="../notesSlides/notesSlide7.xml"/><Relationship Id="rId7" Type="http://schemas.openxmlformats.org/officeDocument/2006/relationships/image" Target="../media/image82.emf"/><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81.emf"/><Relationship Id="rId5" Type="http://schemas.openxmlformats.org/officeDocument/2006/relationships/image" Target="../media/image72.png"/><Relationship Id="rId10" Type="http://schemas.openxmlformats.org/officeDocument/2006/relationships/image" Target="../media/image85.emf"/><Relationship Id="rId4" Type="http://schemas.openxmlformats.org/officeDocument/2006/relationships/image" Target="../media/image86.jpeg"/><Relationship Id="rId9" Type="http://schemas.openxmlformats.org/officeDocument/2006/relationships/image" Target="../media/image87.emf"/></Relationships>
</file>

<file path=ppt/slides/_rels/slide17.xml.rels><?xml version="1.0" encoding="UTF-8" standalone="yes"?>
<Relationships xmlns="http://schemas.openxmlformats.org/package/2006/relationships"><Relationship Id="rId8" Type="http://schemas.openxmlformats.org/officeDocument/2006/relationships/image" Target="../media/image88.emf"/><Relationship Id="rId13" Type="http://schemas.openxmlformats.org/officeDocument/2006/relationships/image" Target="../media/image93.png"/><Relationship Id="rId18" Type="http://schemas.openxmlformats.org/officeDocument/2006/relationships/image" Target="../media/image98.emf"/><Relationship Id="rId3" Type="http://schemas.openxmlformats.org/officeDocument/2006/relationships/tags" Target="../tags/tag48.xml"/><Relationship Id="rId21" Type="http://schemas.openxmlformats.org/officeDocument/2006/relationships/image" Target="../media/image101.emf"/><Relationship Id="rId7" Type="http://schemas.openxmlformats.org/officeDocument/2006/relationships/slideLayout" Target="../slideLayouts/slideLayout2.xml"/><Relationship Id="rId12" Type="http://schemas.openxmlformats.org/officeDocument/2006/relationships/image" Target="../media/image92.png"/><Relationship Id="rId17" Type="http://schemas.openxmlformats.org/officeDocument/2006/relationships/image" Target="../media/image97.emf"/><Relationship Id="rId2" Type="http://schemas.openxmlformats.org/officeDocument/2006/relationships/tags" Target="../tags/tag47.xml"/><Relationship Id="rId16" Type="http://schemas.openxmlformats.org/officeDocument/2006/relationships/image" Target="../media/image96.emf"/><Relationship Id="rId20" Type="http://schemas.openxmlformats.org/officeDocument/2006/relationships/image" Target="../media/image100.emf"/><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91.png"/><Relationship Id="rId5" Type="http://schemas.openxmlformats.org/officeDocument/2006/relationships/tags" Target="../tags/tag50.xml"/><Relationship Id="rId15" Type="http://schemas.openxmlformats.org/officeDocument/2006/relationships/image" Target="../media/image95.emf"/><Relationship Id="rId10" Type="http://schemas.openxmlformats.org/officeDocument/2006/relationships/image" Target="../media/image90.png"/><Relationship Id="rId19" Type="http://schemas.openxmlformats.org/officeDocument/2006/relationships/image" Target="../media/image99.emf"/><Relationship Id="rId4" Type="http://schemas.openxmlformats.org/officeDocument/2006/relationships/tags" Target="../tags/tag49.xml"/><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emf"/></Relationships>
</file>

<file path=ppt/slides/_rels/slide18.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tags" Target="../tags/tag54.xml"/><Relationship Id="rId7" Type="http://schemas.openxmlformats.org/officeDocument/2006/relationships/image" Target="../media/image103.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77.png"/><Relationship Id="rId11" Type="http://schemas.openxmlformats.org/officeDocument/2006/relationships/image" Target="../media/image80.emf"/><Relationship Id="rId5" Type="http://schemas.openxmlformats.org/officeDocument/2006/relationships/image" Target="../media/image76.png"/><Relationship Id="rId10" Type="http://schemas.openxmlformats.org/officeDocument/2006/relationships/image" Target="../media/image102.emf"/><Relationship Id="rId4" Type="http://schemas.openxmlformats.org/officeDocument/2006/relationships/slideLayout" Target="../slideLayouts/slideLayout2.xml"/><Relationship Id="rId9" Type="http://schemas.openxmlformats.org/officeDocument/2006/relationships/image" Target="../media/image79.emf"/></Relationships>
</file>

<file path=ppt/slides/_rels/slide19.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notesSlide" Target="../notesSlides/notesSlide8.xml"/><Relationship Id="rId18" Type="http://schemas.openxmlformats.org/officeDocument/2006/relationships/image" Target="../media/image105.jpeg"/><Relationship Id="rId3" Type="http://schemas.openxmlformats.org/officeDocument/2006/relationships/tags" Target="../tags/tag57.xml"/><Relationship Id="rId21" Type="http://schemas.openxmlformats.org/officeDocument/2006/relationships/image" Target="../media/image108.png"/><Relationship Id="rId7" Type="http://schemas.openxmlformats.org/officeDocument/2006/relationships/tags" Target="../tags/tag61.xml"/><Relationship Id="rId12" Type="http://schemas.openxmlformats.org/officeDocument/2006/relationships/slideLayout" Target="../slideLayouts/slideLayout2.xml"/><Relationship Id="rId17" Type="http://schemas.openxmlformats.org/officeDocument/2006/relationships/image" Target="../media/image104.jpeg"/><Relationship Id="rId25" Type="http://schemas.openxmlformats.org/officeDocument/2006/relationships/image" Target="../media/image95.emf"/><Relationship Id="rId2" Type="http://schemas.openxmlformats.org/officeDocument/2006/relationships/tags" Target="../tags/tag56.xml"/><Relationship Id="rId16" Type="http://schemas.openxmlformats.org/officeDocument/2006/relationships/image" Target="../media/image91.png"/><Relationship Id="rId20" Type="http://schemas.openxmlformats.org/officeDocument/2006/relationships/image" Target="../media/image107.png"/><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image" Target="../media/image111.png"/><Relationship Id="rId5" Type="http://schemas.openxmlformats.org/officeDocument/2006/relationships/tags" Target="../tags/tag59.xml"/><Relationship Id="rId15" Type="http://schemas.openxmlformats.org/officeDocument/2006/relationships/image" Target="../media/image89.png"/><Relationship Id="rId23" Type="http://schemas.openxmlformats.org/officeDocument/2006/relationships/image" Target="../media/image110.png"/><Relationship Id="rId10" Type="http://schemas.openxmlformats.org/officeDocument/2006/relationships/tags" Target="../tags/tag64.xml"/><Relationship Id="rId19" Type="http://schemas.openxmlformats.org/officeDocument/2006/relationships/image" Target="../media/image106.png"/><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image" Target="../media/image88.emf"/><Relationship Id="rId22"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5.png"/><Relationship Id="rId26" Type="http://schemas.openxmlformats.org/officeDocument/2006/relationships/image" Target="../media/image13.png"/><Relationship Id="rId3" Type="http://schemas.openxmlformats.org/officeDocument/2006/relationships/tags" Target="../tags/tag4.xml"/><Relationship Id="rId21" Type="http://schemas.openxmlformats.org/officeDocument/2006/relationships/image" Target="../media/image8.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4.png"/><Relationship Id="rId25" Type="http://schemas.openxmlformats.org/officeDocument/2006/relationships/image" Target="../media/image12.png"/><Relationship Id="rId2" Type="http://schemas.openxmlformats.org/officeDocument/2006/relationships/tags" Target="../tags/tag3.xml"/><Relationship Id="rId16" Type="http://schemas.openxmlformats.org/officeDocument/2006/relationships/image" Target="../media/image3.png"/><Relationship Id="rId20" Type="http://schemas.openxmlformats.org/officeDocument/2006/relationships/image" Target="../media/image7.png"/><Relationship Id="rId29" Type="http://schemas.openxmlformats.org/officeDocument/2006/relationships/image" Target="../media/image16.emf"/><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1.png"/><Relationship Id="rId5" Type="http://schemas.openxmlformats.org/officeDocument/2006/relationships/tags" Target="../tags/tag6.xml"/><Relationship Id="rId15" Type="http://schemas.openxmlformats.org/officeDocument/2006/relationships/image" Target="../media/image2.png"/><Relationship Id="rId23" Type="http://schemas.openxmlformats.org/officeDocument/2006/relationships/image" Target="../media/image10.png"/><Relationship Id="rId28" Type="http://schemas.openxmlformats.org/officeDocument/2006/relationships/image" Target="../media/image15.emf"/><Relationship Id="rId10" Type="http://schemas.openxmlformats.org/officeDocument/2006/relationships/tags" Target="../tags/tag11.xml"/><Relationship Id="rId19" Type="http://schemas.openxmlformats.org/officeDocument/2006/relationships/image" Target="../media/image6.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Layout" Target="../slideLayouts/slideLayout2.xml"/><Relationship Id="rId22" Type="http://schemas.openxmlformats.org/officeDocument/2006/relationships/image" Target="../media/image9.png"/><Relationship Id="rId27" Type="http://schemas.openxmlformats.org/officeDocument/2006/relationships/image" Target="../media/image14.emf"/></Relationships>
</file>

<file path=ppt/slides/_rels/slide20.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tags" Target="../tags/tag68.xml"/><Relationship Id="rId7" Type="http://schemas.openxmlformats.org/officeDocument/2006/relationships/image" Target="../media/image77.png"/><Relationship Id="rId12" Type="http://schemas.openxmlformats.org/officeDocument/2006/relationships/image" Target="../media/image112.emf"/><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76.png"/><Relationship Id="rId11" Type="http://schemas.openxmlformats.org/officeDocument/2006/relationships/image" Target="../media/image6.png"/><Relationship Id="rId5" Type="http://schemas.openxmlformats.org/officeDocument/2006/relationships/notesSlide" Target="../notesSlides/notesSlide9.xml"/><Relationship Id="rId10" Type="http://schemas.openxmlformats.org/officeDocument/2006/relationships/image" Target="../media/image80.emf"/><Relationship Id="rId4" Type="http://schemas.openxmlformats.org/officeDocument/2006/relationships/slideLayout" Target="../slideLayouts/slideLayout1.xml"/><Relationship Id="rId9" Type="http://schemas.openxmlformats.org/officeDocument/2006/relationships/image" Target="../media/image79.emf"/></Relationships>
</file>

<file path=ppt/slides/_rels/slide21.xml.rels><?xml version="1.0" encoding="UTF-8" standalone="yes"?>
<Relationships xmlns="http://schemas.openxmlformats.org/package/2006/relationships"><Relationship Id="rId3" Type="http://schemas.openxmlformats.org/officeDocument/2006/relationships/hyperlink" Target="http://ocw.mit.edu/"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ocw.mit.edu/terms" TargetMode="External"/></Relationships>
</file>

<file path=ppt/slides/_rels/slide3.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3.png"/><Relationship Id="rId18" Type="http://schemas.openxmlformats.org/officeDocument/2006/relationships/image" Target="../media/image10.png"/><Relationship Id="rId3" Type="http://schemas.openxmlformats.org/officeDocument/2006/relationships/tags" Target="../tags/tag17.xml"/><Relationship Id="rId21" Type="http://schemas.openxmlformats.org/officeDocument/2006/relationships/image" Target="../media/image18.jpeg"/><Relationship Id="rId7" Type="http://schemas.openxmlformats.org/officeDocument/2006/relationships/tags" Target="../tags/tag21.xml"/><Relationship Id="rId12" Type="http://schemas.openxmlformats.org/officeDocument/2006/relationships/slideLayout" Target="../slideLayouts/slideLayout2.xml"/><Relationship Id="rId17" Type="http://schemas.openxmlformats.org/officeDocument/2006/relationships/image" Target="../media/image9.png"/><Relationship Id="rId25" Type="http://schemas.openxmlformats.org/officeDocument/2006/relationships/image" Target="../media/image15.emf"/><Relationship Id="rId2" Type="http://schemas.openxmlformats.org/officeDocument/2006/relationships/tags" Target="../tags/tag16.xml"/><Relationship Id="rId16" Type="http://schemas.openxmlformats.org/officeDocument/2006/relationships/image" Target="../media/image8.png"/><Relationship Id="rId20" Type="http://schemas.openxmlformats.org/officeDocument/2006/relationships/image" Target="../media/image13.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image" Target="../media/image14.emf"/><Relationship Id="rId5" Type="http://schemas.openxmlformats.org/officeDocument/2006/relationships/tags" Target="../tags/tag19.xml"/><Relationship Id="rId15" Type="http://schemas.openxmlformats.org/officeDocument/2006/relationships/image" Target="../media/image7.png"/><Relationship Id="rId23" Type="http://schemas.openxmlformats.org/officeDocument/2006/relationships/image" Target="../media/image20.png"/><Relationship Id="rId10" Type="http://schemas.openxmlformats.org/officeDocument/2006/relationships/tags" Target="../tags/tag24.xml"/><Relationship Id="rId19" Type="http://schemas.openxmlformats.org/officeDocument/2006/relationships/image" Target="../media/image17.png"/><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4.png"/><Relationship Id="rId22"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hyperlink" Target="http://ocw.mit.edu/fairuse"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5.emf"/></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hyperlink" Target="http://www.flickr.com/photos/dottiemae/5202454566/" TargetMode="External"/><Relationship Id="rId2"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image" Target="../media/image38.em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2925762" y="381000"/>
            <a:ext cx="3406775" cy="604838"/>
          </a:xfrm>
          <a:prstGeom prst="rect">
            <a:avLst/>
          </a:prstGeom>
          <a:noFill/>
          <a:ln w="25400">
            <a:noFill/>
            <a:miter lim="800000"/>
            <a:headEnd type="none" w="sm" len="sm"/>
            <a:tailEnd type="none" w="sm" len="sm"/>
          </a:ln>
          <a:effectLst/>
        </p:spPr>
        <p:txBody>
          <a:bodyPr wrap="none">
            <a:prstTxWarp prst="textNoShape">
              <a:avLst/>
            </a:prstTxWarp>
            <a:spAutoFit/>
          </a:bodyPr>
          <a:lstStyle/>
          <a:p>
            <a:pPr algn="ctr" eaLnBrk="0" hangingPunct="0">
              <a:lnSpc>
                <a:spcPct val="120000"/>
              </a:lnSpc>
              <a:defRPr/>
            </a:pPr>
            <a:r>
              <a:rPr lang="en-US" sz="2800" i="1" dirty="0">
                <a:effectLst>
                  <a:outerShdw blurRad="38100" dist="38100" dir="2700000" algn="tl">
                    <a:srgbClr val="DDDDDD"/>
                  </a:outerShdw>
                </a:effectLst>
              </a:rPr>
              <a:t>Practical Dielectrics</a:t>
            </a:r>
            <a:endParaRPr lang="en-US" sz="2400" i="1" dirty="0">
              <a:effectLst>
                <a:outerShdw blurRad="38100" dist="38100" dir="2700000" algn="tl">
                  <a:srgbClr val="DDDDDD"/>
                </a:outerShdw>
              </a:effectLst>
            </a:endParaRPr>
          </a:p>
        </p:txBody>
      </p:sp>
      <p:sp>
        <p:nvSpPr>
          <p:cNvPr id="15363" name="Text Box 3"/>
          <p:cNvSpPr txBox="1">
            <a:spLocks noChangeArrowheads="1"/>
          </p:cNvSpPr>
          <p:nvPr/>
        </p:nvSpPr>
        <p:spPr bwMode="auto">
          <a:xfrm>
            <a:off x="990600" y="1665744"/>
            <a:ext cx="7037203" cy="2677656"/>
          </a:xfrm>
          <a:prstGeom prst="rect">
            <a:avLst/>
          </a:prstGeom>
          <a:noFill/>
          <a:ln w="9525">
            <a:noFill/>
            <a:miter lim="800000"/>
            <a:headEnd/>
            <a:tailEnd/>
          </a:ln>
        </p:spPr>
        <p:txBody>
          <a:bodyPr wrap="none">
            <a:prstTxWarp prst="textNoShape">
              <a:avLst/>
            </a:prstTxWarp>
            <a:spAutoFit/>
          </a:bodyPr>
          <a:lstStyle/>
          <a:p>
            <a:pPr eaLnBrk="0" hangingPunct="0"/>
            <a:r>
              <a:rPr lang="en-US" sz="2400" dirty="0"/>
              <a:t>	 </a:t>
            </a:r>
            <a:r>
              <a:rPr lang="en-US" sz="2400" u="sng" dirty="0" smtClean="0"/>
              <a:t>Outline</a:t>
            </a:r>
          </a:p>
          <a:p>
            <a:pPr eaLnBrk="0" hangingPunct="0"/>
            <a:endParaRPr lang="en-US" sz="2400" dirty="0" smtClean="0"/>
          </a:p>
          <a:p>
            <a:pPr eaLnBrk="0" hangingPunct="0"/>
            <a:r>
              <a:rPr lang="en-US" sz="2400" dirty="0" smtClean="0"/>
              <a:t>What </a:t>
            </a:r>
            <a:r>
              <a:rPr lang="en-US" sz="2400" dirty="0"/>
              <a:t>Holds Liquids Together – electrostatics</a:t>
            </a:r>
          </a:p>
          <a:p>
            <a:pPr eaLnBrk="0" hangingPunct="0"/>
            <a:r>
              <a:rPr lang="en-US" sz="2400" dirty="0"/>
              <a:t>How does the Adhesive Tape Work</a:t>
            </a:r>
            <a:r>
              <a:rPr lang="en-US" sz="2400" dirty="0" smtClean="0"/>
              <a:t> – electrostatics</a:t>
            </a:r>
          </a:p>
          <a:p>
            <a:pPr eaLnBrk="0" hangingPunct="0"/>
            <a:endParaRPr lang="en-US" sz="2400" dirty="0"/>
          </a:p>
          <a:p>
            <a:pPr eaLnBrk="0" hangingPunct="0"/>
            <a:r>
              <a:rPr lang="en-US" sz="2400" dirty="0" smtClean="0"/>
              <a:t>Electrostatic Breakdown of Dielectrics</a:t>
            </a:r>
          </a:p>
          <a:p>
            <a:pPr eaLnBrk="0" hangingPunct="0"/>
            <a:r>
              <a:rPr lang="en-US" sz="2400" dirty="0" smtClean="0"/>
              <a:t>Rotary Electrostatic Motor</a:t>
            </a:r>
            <a:endParaRPr lang="en-US" sz="2400" dirty="0"/>
          </a:p>
        </p:txBody>
      </p:sp>
      <p:sp>
        <p:nvSpPr>
          <p:cNvPr id="15364" name="Text Box 5"/>
          <p:cNvSpPr txBox="1">
            <a:spLocks noChangeArrowheads="1"/>
          </p:cNvSpPr>
          <p:nvPr/>
        </p:nvSpPr>
        <p:spPr bwMode="auto">
          <a:xfrm>
            <a:off x="2901950" y="1236663"/>
            <a:ext cx="3651250" cy="366712"/>
          </a:xfrm>
          <a:prstGeom prst="rect">
            <a:avLst/>
          </a:prstGeom>
          <a:noFill/>
          <a:ln w="9525">
            <a:noFill/>
            <a:miter lim="800000"/>
            <a:headEnd/>
            <a:tailEnd/>
          </a:ln>
        </p:spPr>
        <p:txBody>
          <a:bodyPr wrap="none">
            <a:prstTxWarp prst="textNoShape">
              <a:avLst/>
            </a:prstTxWarp>
            <a:spAutoFit/>
          </a:bodyPr>
          <a:lstStyle/>
          <a:p>
            <a:r>
              <a:rPr lang="en-US" sz="1800" i="1" dirty="0"/>
              <a:t>Reading – </a:t>
            </a:r>
            <a:r>
              <a:rPr lang="en-US" sz="1800" i="1" dirty="0" err="1"/>
              <a:t>Shen</a:t>
            </a:r>
            <a:r>
              <a:rPr lang="en-US" sz="1800" i="1" dirty="0"/>
              <a:t> and Kong – Ch. 10 </a:t>
            </a:r>
          </a:p>
        </p:txBody>
      </p:sp>
      <p:pic>
        <p:nvPicPr>
          <p:cNvPr id="7" name="Picture 6"/>
          <p:cNvPicPr>
            <a:picLocks noChangeAspect="1"/>
          </p:cNvPicPr>
          <p:nvPr/>
        </p:nvPicPr>
        <p:blipFill rotWithShape="1">
          <a:blip r:embed="rId2"/>
          <a:srcRect t="77481"/>
          <a:stretch/>
        </p:blipFill>
        <p:spPr>
          <a:xfrm>
            <a:off x="2509515" y="5367345"/>
            <a:ext cx="3886199" cy="1119575"/>
          </a:xfrm>
          <a:prstGeom prst="rect">
            <a:avLst/>
          </a:prstGeom>
        </p:spPr>
      </p:pic>
      <p:sp>
        <p:nvSpPr>
          <p:cNvPr id="9" name="Text Box 5"/>
          <p:cNvSpPr txBox="1">
            <a:spLocks noChangeArrowheads="1"/>
          </p:cNvSpPr>
          <p:nvPr/>
        </p:nvSpPr>
        <p:spPr bwMode="auto">
          <a:xfrm>
            <a:off x="2935293" y="6506290"/>
            <a:ext cx="2767868" cy="307777"/>
          </a:xfrm>
          <a:prstGeom prst="rect">
            <a:avLst/>
          </a:prstGeom>
          <a:noFill/>
          <a:ln w="9525">
            <a:noFill/>
            <a:miter lim="800000"/>
            <a:headEnd/>
            <a:tailEnd/>
          </a:ln>
        </p:spPr>
        <p:txBody>
          <a:bodyPr wrap="none">
            <a:prstTxWarp prst="textNoShape">
              <a:avLst/>
            </a:prstTxWarp>
            <a:spAutoFit/>
          </a:bodyPr>
          <a:lstStyle/>
          <a:p>
            <a:r>
              <a:rPr lang="en-US" sz="1400" dirty="0" smtClean="0"/>
              <a:t>Images are in the public domain</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685800"/>
            <a:ext cx="1818724" cy="461665"/>
          </a:xfrm>
          <a:prstGeom prst="rect">
            <a:avLst/>
          </a:prstGeom>
          <a:noFill/>
        </p:spPr>
        <p:txBody>
          <a:bodyPr wrap="none" rtlCol="0">
            <a:spAutoFit/>
          </a:bodyPr>
          <a:lstStyle/>
          <a:p>
            <a:r>
              <a:rPr lang="en-US" sz="2400" i="1" u="sng" dirty="0" smtClean="0"/>
              <a:t>Xerography</a:t>
            </a:r>
            <a:endParaRPr lang="en-US" sz="2400" i="1" u="sng" dirty="0"/>
          </a:p>
        </p:txBody>
      </p:sp>
      <p:cxnSp>
        <p:nvCxnSpPr>
          <p:cNvPr id="11" name="Straight Connector 10"/>
          <p:cNvCxnSpPr/>
          <p:nvPr/>
        </p:nvCxnSpPr>
        <p:spPr bwMode="auto">
          <a:xfrm rot="5400000">
            <a:off x="2971800" y="3505200"/>
            <a:ext cx="5943600" cy="1588"/>
          </a:xfrm>
          <a:prstGeom prst="line">
            <a:avLst/>
          </a:prstGeom>
          <a:solidFill>
            <a:schemeClr val="accent1"/>
          </a:solidFill>
          <a:ln w="9525" cap="flat" cmpd="sng" algn="ctr">
            <a:solidFill>
              <a:schemeClr val="tx1"/>
            </a:solidFill>
            <a:prstDash val="dash"/>
            <a:round/>
            <a:headEnd type="none" w="med" len="med"/>
            <a:tailEnd type="none" w="med" len="med"/>
          </a:ln>
          <a:effectLst/>
        </p:spPr>
      </p:cxnSp>
      <p:pic>
        <p:nvPicPr>
          <p:cNvPr id="10" name="Picture 9"/>
          <p:cNvPicPr>
            <a:picLocks noChangeAspect="1"/>
          </p:cNvPicPr>
          <p:nvPr/>
        </p:nvPicPr>
        <p:blipFill>
          <a:blip r:embed="rId3"/>
          <a:stretch>
            <a:fillRect/>
          </a:stretch>
        </p:blipFill>
        <p:spPr>
          <a:xfrm>
            <a:off x="6399434" y="462921"/>
            <a:ext cx="2308014" cy="944948"/>
          </a:xfrm>
          <a:prstGeom prst="rect">
            <a:avLst/>
          </a:prstGeom>
        </p:spPr>
      </p:pic>
      <p:cxnSp>
        <p:nvCxnSpPr>
          <p:cNvPr id="12" name="Straight Arrow Connector 11"/>
          <p:cNvCxnSpPr/>
          <p:nvPr/>
        </p:nvCxnSpPr>
        <p:spPr>
          <a:xfrm flipV="1">
            <a:off x="6984809" y="1131016"/>
            <a:ext cx="277805" cy="406768"/>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6" name="Text Box 11"/>
          <p:cNvSpPr txBox="1">
            <a:spLocks noChangeArrowheads="1"/>
          </p:cNvSpPr>
          <p:nvPr/>
        </p:nvSpPr>
        <p:spPr bwMode="auto">
          <a:xfrm>
            <a:off x="6121801" y="1483985"/>
            <a:ext cx="1511026" cy="307777"/>
          </a:xfrm>
          <a:prstGeom prst="rect">
            <a:avLst/>
          </a:prstGeom>
          <a:noFill/>
          <a:ln w="9525">
            <a:noFill/>
            <a:miter lim="800000"/>
            <a:headEnd/>
            <a:tailEnd/>
          </a:ln>
        </p:spPr>
        <p:txBody>
          <a:bodyPr wrap="none">
            <a:prstTxWarp prst="textNoShape">
              <a:avLst/>
            </a:prstTxWarp>
            <a:spAutoFit/>
          </a:bodyPr>
          <a:lstStyle/>
          <a:p>
            <a:r>
              <a:rPr lang="en-US" sz="1400" dirty="0" smtClean="0"/>
              <a:t>Cylindrical drum</a:t>
            </a:r>
            <a:endParaRPr lang="en-US" sz="1400" dirty="0"/>
          </a:p>
        </p:txBody>
      </p:sp>
      <p:sp>
        <p:nvSpPr>
          <p:cNvPr id="17" name="Text Box 11"/>
          <p:cNvSpPr txBox="1">
            <a:spLocks noChangeArrowheads="1"/>
          </p:cNvSpPr>
          <p:nvPr/>
        </p:nvSpPr>
        <p:spPr bwMode="auto">
          <a:xfrm>
            <a:off x="7603210" y="1368510"/>
            <a:ext cx="1454307" cy="307777"/>
          </a:xfrm>
          <a:prstGeom prst="rect">
            <a:avLst/>
          </a:prstGeom>
          <a:noFill/>
          <a:ln w="9525">
            <a:noFill/>
            <a:miter lim="800000"/>
            <a:headEnd/>
            <a:tailEnd/>
          </a:ln>
        </p:spPr>
        <p:txBody>
          <a:bodyPr wrap="none">
            <a:prstTxWarp prst="textNoShape">
              <a:avLst/>
            </a:prstTxWarp>
            <a:spAutoFit/>
          </a:bodyPr>
          <a:lstStyle/>
          <a:p>
            <a:r>
              <a:rPr lang="en-US" sz="1400" dirty="0" smtClean="0"/>
              <a:t>photoconductor</a:t>
            </a:r>
            <a:endParaRPr lang="en-US" sz="1400" dirty="0"/>
          </a:p>
        </p:txBody>
      </p:sp>
      <p:cxnSp>
        <p:nvCxnSpPr>
          <p:cNvPr id="18" name="Straight Arrow Connector 17"/>
          <p:cNvCxnSpPr/>
          <p:nvPr/>
        </p:nvCxnSpPr>
        <p:spPr>
          <a:xfrm flipH="1" flipV="1">
            <a:off x="8165480" y="853224"/>
            <a:ext cx="59530" cy="585347"/>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2" name="Text Box 11"/>
          <p:cNvSpPr txBox="1">
            <a:spLocks noChangeArrowheads="1"/>
          </p:cNvSpPr>
          <p:nvPr/>
        </p:nvSpPr>
        <p:spPr bwMode="auto">
          <a:xfrm>
            <a:off x="5867407" y="664113"/>
            <a:ext cx="633507" cy="307777"/>
          </a:xfrm>
          <a:prstGeom prst="rect">
            <a:avLst/>
          </a:prstGeom>
          <a:noFill/>
          <a:ln w="9525">
            <a:noFill/>
            <a:miter lim="800000"/>
            <a:headEnd/>
            <a:tailEnd/>
          </a:ln>
        </p:spPr>
        <p:txBody>
          <a:bodyPr wrap="none">
            <a:prstTxWarp prst="textNoShape">
              <a:avLst/>
            </a:prstTxWarp>
            <a:spAutoFit/>
          </a:bodyPr>
          <a:lstStyle/>
          <a:p>
            <a:r>
              <a:rPr lang="en-US" sz="1400" dirty="0" smtClean="0"/>
              <a:t>15 kV</a:t>
            </a:r>
            <a:endParaRPr lang="en-US" sz="1400" dirty="0"/>
          </a:p>
        </p:txBody>
      </p:sp>
      <p:pic>
        <p:nvPicPr>
          <p:cNvPr id="23" name="Picture 22"/>
          <p:cNvPicPr>
            <a:picLocks noChangeAspect="1"/>
          </p:cNvPicPr>
          <p:nvPr/>
        </p:nvPicPr>
        <p:blipFill>
          <a:blip r:embed="rId4"/>
          <a:stretch>
            <a:fillRect/>
          </a:stretch>
        </p:blipFill>
        <p:spPr>
          <a:xfrm>
            <a:off x="6630104" y="2125706"/>
            <a:ext cx="2105040" cy="1078833"/>
          </a:xfrm>
          <a:prstGeom prst="rect">
            <a:avLst/>
          </a:prstGeom>
        </p:spPr>
      </p:pic>
      <p:sp>
        <p:nvSpPr>
          <p:cNvPr id="24" name="Text Box 11"/>
          <p:cNvSpPr txBox="1">
            <a:spLocks noChangeArrowheads="1"/>
          </p:cNvSpPr>
          <p:nvPr/>
        </p:nvSpPr>
        <p:spPr bwMode="auto">
          <a:xfrm>
            <a:off x="6968713" y="1854654"/>
            <a:ext cx="556563" cy="307777"/>
          </a:xfrm>
          <a:prstGeom prst="rect">
            <a:avLst/>
          </a:prstGeom>
          <a:noFill/>
          <a:ln w="9525">
            <a:noFill/>
            <a:miter lim="800000"/>
            <a:headEnd/>
            <a:tailEnd/>
          </a:ln>
        </p:spPr>
        <p:txBody>
          <a:bodyPr wrap="none">
            <a:prstTxWarp prst="textNoShape">
              <a:avLst/>
            </a:prstTxWarp>
            <a:spAutoFit/>
          </a:bodyPr>
          <a:lstStyle/>
          <a:p>
            <a:r>
              <a:rPr lang="en-US" sz="1400" dirty="0" smtClean="0"/>
              <a:t>light</a:t>
            </a:r>
            <a:endParaRPr lang="en-US" sz="1400" dirty="0"/>
          </a:p>
        </p:txBody>
      </p:sp>
      <p:pic>
        <p:nvPicPr>
          <p:cNvPr id="25" name="Picture 24"/>
          <p:cNvPicPr>
            <a:picLocks noChangeAspect="1"/>
          </p:cNvPicPr>
          <p:nvPr/>
        </p:nvPicPr>
        <p:blipFill>
          <a:blip r:embed="rId5"/>
          <a:stretch>
            <a:fillRect/>
          </a:stretch>
        </p:blipFill>
        <p:spPr>
          <a:xfrm>
            <a:off x="6707003" y="3425768"/>
            <a:ext cx="2107515" cy="1211821"/>
          </a:xfrm>
          <a:prstGeom prst="rect">
            <a:avLst/>
          </a:prstGeom>
        </p:spPr>
      </p:pic>
      <p:sp>
        <p:nvSpPr>
          <p:cNvPr id="26" name="Text Box 11"/>
          <p:cNvSpPr txBox="1">
            <a:spLocks noChangeArrowheads="1"/>
          </p:cNvSpPr>
          <p:nvPr/>
        </p:nvSpPr>
        <p:spPr bwMode="auto">
          <a:xfrm>
            <a:off x="6843308" y="3485308"/>
            <a:ext cx="617990" cy="307777"/>
          </a:xfrm>
          <a:prstGeom prst="rect">
            <a:avLst/>
          </a:prstGeom>
          <a:noFill/>
          <a:ln w="9525">
            <a:noFill/>
            <a:miter lim="800000"/>
            <a:headEnd/>
            <a:tailEnd/>
          </a:ln>
        </p:spPr>
        <p:txBody>
          <a:bodyPr wrap="none">
            <a:prstTxWarp prst="textNoShape">
              <a:avLst/>
            </a:prstTxWarp>
            <a:spAutoFit/>
          </a:bodyPr>
          <a:lstStyle/>
          <a:p>
            <a:r>
              <a:rPr lang="en-US" sz="1400" dirty="0" smtClean="0"/>
              <a:t>toner</a:t>
            </a:r>
            <a:endParaRPr lang="en-US" sz="1400" dirty="0"/>
          </a:p>
        </p:txBody>
      </p:sp>
      <p:cxnSp>
        <p:nvCxnSpPr>
          <p:cNvPr id="27" name="Straight Arrow Connector 26"/>
          <p:cNvCxnSpPr>
            <a:stCxn id="26" idx="2"/>
          </p:cNvCxnSpPr>
          <p:nvPr/>
        </p:nvCxnSpPr>
        <p:spPr>
          <a:xfrm flipH="1">
            <a:off x="6974889" y="3793085"/>
            <a:ext cx="177414" cy="115856"/>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6"/>
          <a:stretch>
            <a:fillRect/>
          </a:stretch>
        </p:blipFill>
        <p:spPr>
          <a:xfrm>
            <a:off x="6146640" y="5080206"/>
            <a:ext cx="2894901" cy="1338783"/>
          </a:xfrm>
          <a:prstGeom prst="rect">
            <a:avLst/>
          </a:prstGeom>
        </p:spPr>
      </p:pic>
      <p:sp>
        <p:nvSpPr>
          <p:cNvPr id="32" name="Text Box 11"/>
          <p:cNvSpPr txBox="1">
            <a:spLocks noChangeArrowheads="1"/>
          </p:cNvSpPr>
          <p:nvPr/>
        </p:nvSpPr>
        <p:spPr bwMode="auto">
          <a:xfrm>
            <a:off x="6162293" y="4917537"/>
            <a:ext cx="646744" cy="307777"/>
          </a:xfrm>
          <a:prstGeom prst="rect">
            <a:avLst/>
          </a:prstGeom>
          <a:noFill/>
          <a:ln w="9525">
            <a:noFill/>
            <a:miter lim="800000"/>
            <a:headEnd/>
            <a:tailEnd/>
          </a:ln>
        </p:spPr>
        <p:txBody>
          <a:bodyPr wrap="none">
            <a:prstTxWarp prst="textNoShape">
              <a:avLst/>
            </a:prstTxWarp>
            <a:spAutoFit/>
          </a:bodyPr>
          <a:lstStyle/>
          <a:p>
            <a:r>
              <a:rPr lang="en-US" sz="1400" dirty="0" smtClean="0"/>
              <a:t>paper</a:t>
            </a:r>
            <a:endParaRPr lang="en-US" sz="1400" dirty="0"/>
          </a:p>
        </p:txBody>
      </p:sp>
      <p:pic>
        <p:nvPicPr>
          <p:cNvPr id="2" name="Picture 1"/>
          <p:cNvPicPr>
            <a:picLocks noChangeAspect="1"/>
          </p:cNvPicPr>
          <p:nvPr/>
        </p:nvPicPr>
        <p:blipFill>
          <a:blip r:embed="rId7"/>
          <a:stretch>
            <a:fillRect/>
          </a:stretch>
        </p:blipFill>
        <p:spPr>
          <a:xfrm>
            <a:off x="491066" y="1354667"/>
            <a:ext cx="5353835" cy="4013200"/>
          </a:xfrm>
          <a:prstGeom prst="rect">
            <a:avLst/>
          </a:prstGeom>
        </p:spPr>
      </p:pic>
      <p:sp>
        <p:nvSpPr>
          <p:cNvPr id="28" name="TextBox 27"/>
          <p:cNvSpPr txBox="1"/>
          <p:nvPr/>
        </p:nvSpPr>
        <p:spPr>
          <a:xfrm>
            <a:off x="1651521" y="5390212"/>
            <a:ext cx="2557035" cy="307777"/>
          </a:xfrm>
          <a:prstGeom prst="rect">
            <a:avLst/>
          </a:prstGeom>
          <a:noFill/>
        </p:spPr>
        <p:txBody>
          <a:bodyPr wrap="none" rtlCol="0">
            <a:spAutoFit/>
          </a:bodyPr>
          <a:lstStyle/>
          <a:p>
            <a:r>
              <a:rPr lang="en-US" sz="1400" dirty="0" smtClean="0"/>
              <a:t>Image is in the public domain</a:t>
            </a:r>
            <a:endParaRPr lang="en-US"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5"/>
          <p:cNvGrpSpPr>
            <a:grpSpLocks/>
          </p:cNvGrpSpPr>
          <p:nvPr/>
        </p:nvGrpSpPr>
        <p:grpSpPr bwMode="auto">
          <a:xfrm>
            <a:off x="637470" y="4425244"/>
            <a:ext cx="1849438" cy="2328863"/>
            <a:chOff x="593656" y="4038600"/>
            <a:chExt cx="2217277" cy="2667000"/>
          </a:xfrm>
        </p:grpSpPr>
        <p:pic>
          <p:nvPicPr>
            <p:cNvPr id="38929" name="Picture 2"/>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685800" y="4038600"/>
              <a:ext cx="2125133"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30" name="TextBox 3"/>
            <p:cNvSpPr txBox="1">
              <a:spLocks noChangeArrowheads="1"/>
            </p:cNvSpPr>
            <p:nvPr/>
          </p:nvSpPr>
          <p:spPr bwMode="auto">
            <a:xfrm>
              <a:off x="619007" y="4135875"/>
              <a:ext cx="2694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t>
              </a:r>
            </a:p>
          </p:txBody>
        </p:sp>
        <p:sp>
          <p:nvSpPr>
            <p:cNvPr id="38931" name="TextBox 19"/>
            <p:cNvSpPr txBox="1">
              <a:spLocks noChangeArrowheads="1"/>
            </p:cNvSpPr>
            <p:nvPr/>
          </p:nvSpPr>
          <p:spPr bwMode="auto">
            <a:xfrm>
              <a:off x="809035" y="4570485"/>
              <a:ext cx="2694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t>
              </a:r>
            </a:p>
          </p:txBody>
        </p:sp>
        <p:sp>
          <p:nvSpPr>
            <p:cNvPr id="38932" name="TextBox 20"/>
            <p:cNvSpPr txBox="1">
              <a:spLocks noChangeArrowheads="1"/>
            </p:cNvSpPr>
            <p:nvPr/>
          </p:nvSpPr>
          <p:spPr bwMode="auto">
            <a:xfrm>
              <a:off x="1196610" y="5023909"/>
              <a:ext cx="2694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t>
              </a:r>
            </a:p>
          </p:txBody>
        </p:sp>
        <p:sp>
          <p:nvSpPr>
            <p:cNvPr id="38933" name="TextBox 21"/>
            <p:cNvSpPr txBox="1">
              <a:spLocks noChangeArrowheads="1"/>
            </p:cNvSpPr>
            <p:nvPr/>
          </p:nvSpPr>
          <p:spPr bwMode="auto">
            <a:xfrm>
              <a:off x="1678255" y="5016390"/>
              <a:ext cx="2694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t>
              </a:r>
            </a:p>
          </p:txBody>
        </p:sp>
        <p:sp>
          <p:nvSpPr>
            <p:cNvPr id="38934" name="TextBox 22"/>
            <p:cNvSpPr txBox="1">
              <a:spLocks noChangeArrowheads="1"/>
            </p:cNvSpPr>
            <p:nvPr/>
          </p:nvSpPr>
          <p:spPr bwMode="auto">
            <a:xfrm>
              <a:off x="2018795" y="4444451"/>
              <a:ext cx="2694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t>
              </a:r>
            </a:p>
          </p:txBody>
        </p:sp>
        <p:sp>
          <p:nvSpPr>
            <p:cNvPr id="38935" name="TextBox 23"/>
            <p:cNvSpPr txBox="1">
              <a:spLocks noChangeArrowheads="1"/>
            </p:cNvSpPr>
            <p:nvPr/>
          </p:nvSpPr>
          <p:spPr bwMode="auto">
            <a:xfrm>
              <a:off x="1296344" y="4483967"/>
              <a:ext cx="2694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t>
              </a:r>
            </a:p>
          </p:txBody>
        </p:sp>
        <p:sp>
          <p:nvSpPr>
            <p:cNvPr id="38936" name="TextBox 24"/>
            <p:cNvSpPr txBox="1">
              <a:spLocks noChangeArrowheads="1"/>
            </p:cNvSpPr>
            <p:nvPr/>
          </p:nvSpPr>
          <p:spPr bwMode="auto">
            <a:xfrm>
              <a:off x="1599256" y="5511218"/>
              <a:ext cx="2694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t>
              </a:r>
            </a:p>
          </p:txBody>
        </p:sp>
        <p:sp>
          <p:nvSpPr>
            <p:cNvPr id="38937" name="TextBox 25"/>
            <p:cNvSpPr txBox="1">
              <a:spLocks noChangeArrowheads="1"/>
            </p:cNvSpPr>
            <p:nvPr/>
          </p:nvSpPr>
          <p:spPr bwMode="auto">
            <a:xfrm>
              <a:off x="2005645" y="5268524"/>
              <a:ext cx="2694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t>
              </a:r>
            </a:p>
          </p:txBody>
        </p:sp>
        <p:sp>
          <p:nvSpPr>
            <p:cNvPr id="38938" name="TextBox 26"/>
            <p:cNvSpPr txBox="1">
              <a:spLocks noChangeArrowheads="1"/>
            </p:cNvSpPr>
            <p:nvPr/>
          </p:nvSpPr>
          <p:spPr bwMode="auto">
            <a:xfrm>
              <a:off x="2158045" y="5740762"/>
              <a:ext cx="2694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t>
              </a:r>
            </a:p>
          </p:txBody>
        </p:sp>
        <p:sp>
          <p:nvSpPr>
            <p:cNvPr id="38939" name="Text Box 19"/>
            <p:cNvSpPr txBox="1">
              <a:spLocks noChangeArrowheads="1"/>
            </p:cNvSpPr>
            <p:nvPr/>
          </p:nvSpPr>
          <p:spPr bwMode="auto">
            <a:xfrm>
              <a:off x="593656" y="6040383"/>
              <a:ext cx="109116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600" dirty="0"/>
                <a:t>ionization</a:t>
              </a:r>
            </a:p>
          </p:txBody>
        </p:sp>
      </p:grpSp>
      <p:sp>
        <p:nvSpPr>
          <p:cNvPr id="38914" name="Rectangle 7"/>
          <p:cNvSpPr>
            <a:spLocks noChangeArrowheads="1"/>
          </p:cNvSpPr>
          <p:nvPr/>
        </p:nvSpPr>
        <p:spPr bwMode="auto">
          <a:xfrm>
            <a:off x="3886200" y="381000"/>
            <a:ext cx="37195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i="1" u="sng"/>
              <a:t>How Strong is this Force ?</a:t>
            </a:r>
          </a:p>
        </p:txBody>
      </p:sp>
      <p:pic>
        <p:nvPicPr>
          <p:cNvPr id="38915" name="Picture 9" descr="txp_fig"/>
          <p:cNvPicPr>
            <a:picLocks noChangeAspect="1" noChangeArrowheads="1"/>
          </p:cNvPicPr>
          <p:nvPr>
            <p:custDataLst>
              <p:tags r:id="rId1"/>
            </p:custDataLst>
          </p:nvPr>
        </p:nvPicPr>
        <p:blipFill>
          <a:blip r:embed="rId9">
            <a:extLst>
              <a:ext uri="{28A0092B-C50C-407E-A947-70E740481C1C}">
                <a14:useLocalDpi xmlns:a14="http://schemas.microsoft.com/office/drawing/2010/main" xmlns="" val="0"/>
              </a:ext>
            </a:extLst>
          </a:blip>
          <a:srcRect/>
          <a:stretch>
            <a:fillRect/>
          </a:stretch>
        </p:blipFill>
        <p:spPr bwMode="auto">
          <a:xfrm>
            <a:off x="660400" y="296863"/>
            <a:ext cx="1817688"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11" descr="txp_fig"/>
          <p:cNvPicPr>
            <a:picLocks noChangeAspect="1" noChangeArrowheads="1"/>
          </p:cNvPicPr>
          <p:nvPr>
            <p:custDataLst>
              <p:tags r:id="rId2"/>
            </p:custDataLst>
          </p:nvPr>
        </p:nvPicPr>
        <p:blipFill>
          <a:blip r:embed="rId10">
            <a:extLst>
              <a:ext uri="{28A0092B-C50C-407E-A947-70E740481C1C}">
                <a14:useLocalDpi xmlns:a14="http://schemas.microsoft.com/office/drawing/2010/main" xmlns="" val="0"/>
              </a:ext>
            </a:extLst>
          </a:blip>
          <a:srcRect/>
          <a:stretch>
            <a:fillRect/>
          </a:stretch>
        </p:blipFill>
        <p:spPr bwMode="auto">
          <a:xfrm>
            <a:off x="3657600" y="2057400"/>
            <a:ext cx="2187575" cy="66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45" name="Picture 13"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xmlns="" val="0"/>
              </a:ext>
            </a:extLst>
          </a:blip>
          <a:srcRect/>
          <a:stretch>
            <a:fillRect/>
          </a:stretch>
        </p:blipFill>
        <p:spPr bwMode="auto">
          <a:xfrm>
            <a:off x="3581400" y="4495800"/>
            <a:ext cx="2187575" cy="66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8" name="Picture 15" descr="txp_fig"/>
          <p:cNvPicPr>
            <a:picLocks noChangeAspect="1" noChangeArrowheads="1"/>
          </p:cNvPicPr>
          <p:nvPr>
            <p:custDataLst>
              <p:tags r:id="rId4"/>
            </p:custDataLst>
          </p:nvPr>
        </p:nvPicPr>
        <p:blipFill>
          <a:blip r:embed="rId12">
            <a:extLst>
              <a:ext uri="{28A0092B-C50C-407E-A947-70E740481C1C}">
                <a14:useLocalDpi xmlns:a14="http://schemas.microsoft.com/office/drawing/2010/main" xmlns="" val="0"/>
              </a:ext>
            </a:extLst>
          </a:blip>
          <a:srcRect/>
          <a:stretch>
            <a:fillRect/>
          </a:stretch>
        </p:blipFill>
        <p:spPr bwMode="auto">
          <a:xfrm>
            <a:off x="4800600" y="2971800"/>
            <a:ext cx="2001838"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9" name="Text Box 18"/>
          <p:cNvSpPr txBox="1">
            <a:spLocks noChangeArrowheads="1"/>
          </p:cNvSpPr>
          <p:nvPr/>
        </p:nvSpPr>
        <p:spPr bwMode="auto">
          <a:xfrm>
            <a:off x="3172877" y="1789113"/>
            <a:ext cx="1270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dirty="0"/>
              <a:t>Typically…</a:t>
            </a:r>
          </a:p>
        </p:txBody>
      </p:sp>
      <p:sp>
        <p:nvSpPr>
          <p:cNvPr id="120851" name="Text Box 19"/>
          <p:cNvSpPr txBox="1">
            <a:spLocks noChangeArrowheads="1"/>
          </p:cNvSpPr>
          <p:nvPr/>
        </p:nvSpPr>
        <p:spPr bwMode="auto">
          <a:xfrm>
            <a:off x="3192459" y="4129088"/>
            <a:ext cx="18113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dirty="0"/>
              <a:t>For small gaps…</a:t>
            </a:r>
          </a:p>
        </p:txBody>
      </p:sp>
      <p:pic>
        <p:nvPicPr>
          <p:cNvPr id="120852" name="Picture 20" descr="txp_fig"/>
          <p:cNvPicPr>
            <a:picLocks noChangeAspect="1" noChangeArrowheads="1"/>
          </p:cNvPicPr>
          <p:nvPr>
            <p:custDataLst>
              <p:tags r:id="rId5"/>
            </p:custDataLst>
          </p:nvPr>
        </p:nvPicPr>
        <p:blipFill>
          <a:blip r:embed="rId12">
            <a:extLst>
              <a:ext uri="{28A0092B-C50C-407E-A947-70E740481C1C}">
                <a14:useLocalDpi xmlns:a14="http://schemas.microsoft.com/office/drawing/2010/main" xmlns="" val="0"/>
              </a:ext>
            </a:extLst>
          </a:blip>
          <a:srcRect/>
          <a:stretch>
            <a:fillRect/>
          </a:stretch>
        </p:blipFill>
        <p:spPr bwMode="auto">
          <a:xfrm>
            <a:off x="4779963" y="5572125"/>
            <a:ext cx="2001837"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22" name="Rectangle 21"/>
          <p:cNvSpPr>
            <a:spLocks noChangeArrowheads="1"/>
          </p:cNvSpPr>
          <p:nvPr/>
        </p:nvSpPr>
        <p:spPr bwMode="auto">
          <a:xfrm>
            <a:off x="6858000" y="2844800"/>
            <a:ext cx="1828800"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54" name="Rectangle 22"/>
          <p:cNvSpPr>
            <a:spLocks noChangeArrowheads="1"/>
          </p:cNvSpPr>
          <p:nvPr/>
        </p:nvSpPr>
        <p:spPr bwMode="auto">
          <a:xfrm>
            <a:off x="6858000" y="5410200"/>
            <a:ext cx="1828800"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8924" name="Rectangle 25"/>
          <p:cNvSpPr>
            <a:spLocks noChangeArrowheads="1"/>
          </p:cNvSpPr>
          <p:nvPr/>
        </p:nvSpPr>
        <p:spPr bwMode="auto">
          <a:xfrm>
            <a:off x="457200" y="6477000"/>
            <a:ext cx="228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5" name="TextBox 15"/>
          <p:cNvSpPr txBox="1">
            <a:spLocks noChangeArrowheads="1"/>
          </p:cNvSpPr>
          <p:nvPr/>
        </p:nvSpPr>
        <p:spPr bwMode="auto">
          <a:xfrm>
            <a:off x="3225800" y="838200"/>
            <a:ext cx="5080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1800"/>
              <a:t>The maximum electric field strength is </a:t>
            </a:r>
            <a:br>
              <a:rPr lang="en-US" sz="1800"/>
            </a:br>
            <a:r>
              <a:rPr lang="en-US" sz="1800"/>
              <a:t>limited by the electrostatic breakdown</a:t>
            </a:r>
          </a:p>
        </p:txBody>
      </p:sp>
      <p:sp>
        <p:nvSpPr>
          <p:cNvPr id="38926" name="TextBox 27"/>
          <p:cNvSpPr txBox="1">
            <a:spLocks noChangeArrowheads="1"/>
          </p:cNvSpPr>
          <p:nvPr/>
        </p:nvSpPr>
        <p:spPr bwMode="auto">
          <a:xfrm>
            <a:off x="1839913" y="6410325"/>
            <a:ext cx="2698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a:t>
            </a:r>
          </a:p>
        </p:txBody>
      </p:sp>
      <p:sp>
        <p:nvSpPr>
          <p:cNvPr id="29" name="Text Box 19"/>
          <p:cNvSpPr txBox="1">
            <a:spLocks noChangeArrowheads="1"/>
          </p:cNvSpPr>
          <p:nvPr/>
        </p:nvSpPr>
        <p:spPr bwMode="auto">
          <a:xfrm>
            <a:off x="2567869" y="4985075"/>
            <a:ext cx="167616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600" dirty="0" smtClean="0"/>
              <a:t>Electron </a:t>
            </a:r>
          </a:p>
          <a:p>
            <a:pPr eaLnBrk="1" hangingPunct="1"/>
            <a:r>
              <a:rPr lang="en-US" sz="1600" dirty="0"/>
              <a:t>t</a:t>
            </a:r>
            <a:r>
              <a:rPr lang="en-US" sz="1600" dirty="0" smtClean="0"/>
              <a:t>hermalizes </a:t>
            </a:r>
          </a:p>
          <a:p>
            <a:pPr eaLnBrk="1" hangingPunct="1"/>
            <a:r>
              <a:rPr lang="en-US" sz="1600" dirty="0"/>
              <a:t>d</a:t>
            </a:r>
            <a:r>
              <a:rPr lang="en-US" sz="1600" dirty="0" smtClean="0"/>
              <a:t>ue to collisions</a:t>
            </a:r>
            <a:endParaRPr lang="en-US" sz="1600" dirty="0"/>
          </a:p>
        </p:txBody>
      </p:sp>
      <p:pic>
        <p:nvPicPr>
          <p:cNvPr id="3" name="Picture 2"/>
          <p:cNvPicPr>
            <a:picLocks noChangeAspect="1"/>
          </p:cNvPicPr>
          <p:nvPr/>
        </p:nvPicPr>
        <p:blipFill>
          <a:blip r:embed="rId13"/>
          <a:stretch>
            <a:fillRect/>
          </a:stretch>
        </p:blipFill>
        <p:spPr>
          <a:xfrm>
            <a:off x="445753" y="1138767"/>
            <a:ext cx="2327079" cy="2603500"/>
          </a:xfrm>
          <a:prstGeom prst="rect">
            <a:avLst/>
          </a:prstGeom>
        </p:spPr>
      </p:pic>
      <p:sp>
        <p:nvSpPr>
          <p:cNvPr id="30" name="TextBox 29"/>
          <p:cNvSpPr txBox="1"/>
          <p:nvPr/>
        </p:nvSpPr>
        <p:spPr>
          <a:xfrm>
            <a:off x="347654" y="3730745"/>
            <a:ext cx="2557035" cy="307777"/>
          </a:xfrm>
          <a:prstGeom prst="rect">
            <a:avLst/>
          </a:prstGeom>
          <a:noFill/>
        </p:spPr>
        <p:txBody>
          <a:bodyPr wrap="none" rtlCol="0">
            <a:spAutoFit/>
          </a:bodyPr>
          <a:lstStyle/>
          <a:p>
            <a:r>
              <a:rPr lang="en-US" sz="1400" dirty="0" smtClean="0"/>
              <a:t>Image is in the public domain</a:t>
            </a:r>
            <a:endParaRPr lang="en-US" sz="1400" dirty="0"/>
          </a:p>
        </p:txBody>
      </p:sp>
    </p:spTree>
    <p:extLst>
      <p:ext uri="{BB962C8B-B14F-4D97-AF65-F5344CB8AC3E}">
        <p14:creationId xmlns:p14="http://schemas.microsoft.com/office/powerpoint/2010/main" xmlns="" val="1078397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0845"/>
                                        </p:tgtEl>
                                        <p:attrNameLst>
                                          <p:attrName>style.visibility</p:attrName>
                                        </p:attrNameLst>
                                      </p:cBhvr>
                                      <p:to>
                                        <p:strVal val="visible"/>
                                      </p:to>
                                    </p:set>
                                    <p:animEffect transition="in" filter="blinds(horizontal)">
                                      <p:cBhvr>
                                        <p:cTn id="7" dur="500"/>
                                        <p:tgtEl>
                                          <p:spTgt spid="12084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0851"/>
                                        </p:tgtEl>
                                        <p:attrNameLst>
                                          <p:attrName>style.visibility</p:attrName>
                                        </p:attrNameLst>
                                      </p:cBhvr>
                                      <p:to>
                                        <p:strVal val="visible"/>
                                      </p:to>
                                    </p:set>
                                    <p:animEffect transition="in" filter="blinds(horizontal)">
                                      <p:cBhvr>
                                        <p:cTn id="10" dur="500"/>
                                        <p:tgtEl>
                                          <p:spTgt spid="120851"/>
                                        </p:tgtEl>
                                      </p:cBhvr>
                                    </p:animEffect>
                                  </p:childTnLst>
                                </p:cTn>
                              </p:par>
                              <p:par>
                                <p:cTn id="11" presetID="3" presetClass="entr" presetSubtype="10" fill="hold" nodeType="withEffect">
                                  <p:stCondLst>
                                    <p:cond delay="0"/>
                                  </p:stCondLst>
                                  <p:childTnLst>
                                    <p:set>
                                      <p:cBhvr>
                                        <p:cTn id="12" dur="1" fill="hold">
                                          <p:stCondLst>
                                            <p:cond delay="0"/>
                                          </p:stCondLst>
                                        </p:cTn>
                                        <p:tgtEl>
                                          <p:spTgt spid="120852"/>
                                        </p:tgtEl>
                                        <p:attrNameLst>
                                          <p:attrName>style.visibility</p:attrName>
                                        </p:attrNameLst>
                                      </p:cBhvr>
                                      <p:to>
                                        <p:strVal val="visible"/>
                                      </p:to>
                                    </p:set>
                                    <p:animEffect transition="in" filter="blinds(horizontal)">
                                      <p:cBhvr>
                                        <p:cTn id="13" dur="500"/>
                                        <p:tgtEl>
                                          <p:spTgt spid="12085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0854"/>
                                        </p:tgtEl>
                                        <p:attrNameLst>
                                          <p:attrName>style.visibility</p:attrName>
                                        </p:attrNameLst>
                                      </p:cBhvr>
                                      <p:to>
                                        <p:strVal val="visible"/>
                                      </p:to>
                                    </p:set>
                                    <p:animEffect transition="in" filter="blinds(horizontal)">
                                      <p:cBhvr>
                                        <p:cTn id="16" dur="500"/>
                                        <p:tgtEl>
                                          <p:spTgt spid="120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51" grpId="0"/>
      <p:bldP spid="1208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3049588" y="495300"/>
            <a:ext cx="3116262" cy="457200"/>
          </a:xfrm>
          <a:prstGeom prst="rect">
            <a:avLst/>
          </a:prstGeom>
          <a:noFill/>
          <a:ln w="9525">
            <a:noFill/>
            <a:miter lim="800000"/>
            <a:headEnd/>
            <a:tailEnd/>
          </a:ln>
        </p:spPr>
        <p:txBody>
          <a:bodyPr wrap="none">
            <a:prstTxWarp prst="textNoShape">
              <a:avLst/>
            </a:prstTxWarp>
            <a:spAutoFit/>
          </a:bodyPr>
          <a:lstStyle/>
          <a:p>
            <a:r>
              <a:rPr lang="en-US" sz="2400" i="1" u="sng"/>
              <a:t>Dielectric Breakdown</a:t>
            </a:r>
          </a:p>
        </p:txBody>
      </p:sp>
      <p:sp>
        <p:nvSpPr>
          <p:cNvPr id="31747" name="Text Box 5"/>
          <p:cNvSpPr txBox="1">
            <a:spLocks noChangeArrowheads="1"/>
          </p:cNvSpPr>
          <p:nvPr/>
        </p:nvSpPr>
        <p:spPr bwMode="auto">
          <a:xfrm>
            <a:off x="5235575" y="966788"/>
            <a:ext cx="3055938" cy="336550"/>
          </a:xfrm>
          <a:prstGeom prst="rect">
            <a:avLst/>
          </a:prstGeom>
          <a:noFill/>
          <a:ln w="9525">
            <a:noFill/>
            <a:miter lim="800000"/>
            <a:headEnd/>
            <a:tailEnd/>
          </a:ln>
        </p:spPr>
        <p:txBody>
          <a:bodyPr wrap="none">
            <a:prstTxWarp prst="textNoShape">
              <a:avLst/>
            </a:prstTxWarp>
            <a:spAutoFit/>
          </a:bodyPr>
          <a:lstStyle/>
          <a:p>
            <a:r>
              <a:rPr lang="en-US"/>
              <a:t>… is similar to ionization of air.</a:t>
            </a:r>
          </a:p>
        </p:txBody>
      </p:sp>
      <p:sp>
        <p:nvSpPr>
          <p:cNvPr id="31748" name="Text Box 6"/>
          <p:cNvSpPr txBox="1">
            <a:spLocks noChangeArrowheads="1"/>
          </p:cNvSpPr>
          <p:nvPr/>
        </p:nvSpPr>
        <p:spPr bwMode="auto">
          <a:xfrm>
            <a:off x="615139" y="1492252"/>
            <a:ext cx="8102231" cy="1569660"/>
          </a:xfrm>
          <a:prstGeom prst="rect">
            <a:avLst/>
          </a:prstGeom>
          <a:noFill/>
          <a:ln w="9525">
            <a:noFill/>
            <a:miter lim="800000"/>
            <a:headEnd/>
            <a:tailEnd/>
          </a:ln>
        </p:spPr>
        <p:txBody>
          <a:bodyPr wrap="square">
            <a:prstTxWarp prst="textNoShape">
              <a:avLst/>
            </a:prstTxWarp>
            <a:spAutoFit/>
          </a:bodyPr>
          <a:lstStyle/>
          <a:p>
            <a:pPr algn="just"/>
            <a:r>
              <a:rPr lang="en-US" dirty="0" smtClean="0"/>
              <a:t>In the insulating region of a capacitor, there is a small number of free electrons due to impurities and other defects.  These electrons are accelerated by the electric field and collide with the lattice structure.  If the field strength is high enough, the electron generates more electrons with collision, resulting in a avalanche effect or a large current. </a:t>
            </a:r>
          </a:p>
          <a:p>
            <a:pPr algn="just"/>
            <a:endParaRPr lang="en-US" dirty="0"/>
          </a:p>
        </p:txBody>
      </p:sp>
      <p:sp>
        <p:nvSpPr>
          <p:cNvPr id="31752" name="Rectangle 10"/>
          <p:cNvSpPr>
            <a:spLocks noChangeArrowheads="1"/>
          </p:cNvSpPr>
          <p:nvPr/>
        </p:nvSpPr>
        <p:spPr bwMode="auto">
          <a:xfrm>
            <a:off x="6013450" y="4470400"/>
            <a:ext cx="1138238" cy="227013"/>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xmlns="" val="145770083"/>
              </p:ext>
            </p:extLst>
          </p:nvPr>
        </p:nvGraphicFramePr>
        <p:xfrm>
          <a:off x="1444628" y="3093519"/>
          <a:ext cx="6096000" cy="2865120"/>
        </p:xfrm>
        <a:graphic>
          <a:graphicData uri="http://schemas.openxmlformats.org/drawingml/2006/table">
            <a:tbl>
              <a:tblPr firstRow="1" bandRow="1">
                <a:tableStyleId>{F5AB1C69-6EDB-4FF4-983F-18BD219EF322}</a:tableStyleId>
              </a:tblPr>
              <a:tblGrid>
                <a:gridCol w="2032000"/>
                <a:gridCol w="2032000"/>
                <a:gridCol w="2032000"/>
              </a:tblGrid>
              <a:tr h="370840">
                <a:tc>
                  <a:txBody>
                    <a:bodyPr/>
                    <a:lstStyle/>
                    <a:p>
                      <a:r>
                        <a:rPr lang="en-US" dirty="0" smtClean="0">
                          <a:solidFill>
                            <a:schemeClr val="tx1"/>
                          </a:solidFill>
                          <a:latin typeface="Trebuchet MS"/>
                          <a:cs typeface="Trebuchet MS"/>
                        </a:rPr>
                        <a:t>Material</a:t>
                      </a:r>
                      <a:endParaRPr lang="en-US" dirty="0">
                        <a:solidFill>
                          <a:schemeClr val="tx1"/>
                        </a:solidFill>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latin typeface="Trebuchet MS"/>
                          <a:cs typeface="Trebuchet MS"/>
                        </a:rPr>
                        <a:t>Relative</a:t>
                      </a:r>
                      <a:r>
                        <a:rPr lang="en-US" baseline="0" dirty="0" smtClean="0">
                          <a:solidFill>
                            <a:srgbClr val="000000"/>
                          </a:solidFill>
                          <a:latin typeface="Trebuchet MS"/>
                          <a:cs typeface="Trebuchet MS"/>
                        </a:rPr>
                        <a:t> permittivity</a:t>
                      </a:r>
                      <a:endParaRPr lang="en-US" dirty="0">
                        <a:solidFill>
                          <a:srgbClr val="000000"/>
                        </a:solidFill>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solidFill>
                            <a:srgbClr val="000000"/>
                          </a:solidFill>
                          <a:latin typeface="Trebuchet MS"/>
                          <a:cs typeface="Trebuchet MS"/>
                        </a:rPr>
                        <a:t>Breakdown</a:t>
                      </a:r>
                      <a:r>
                        <a:rPr lang="en-US" baseline="0" dirty="0" smtClean="0">
                          <a:solidFill>
                            <a:srgbClr val="000000"/>
                          </a:solidFill>
                          <a:latin typeface="Trebuchet MS"/>
                          <a:cs typeface="Trebuchet MS"/>
                        </a:rPr>
                        <a:t> E field (10</a:t>
                      </a:r>
                      <a:r>
                        <a:rPr lang="en-US" baseline="30000" dirty="0" smtClean="0">
                          <a:solidFill>
                            <a:srgbClr val="000000"/>
                          </a:solidFill>
                          <a:latin typeface="Trebuchet MS"/>
                          <a:cs typeface="Trebuchet MS"/>
                        </a:rPr>
                        <a:t>6</a:t>
                      </a:r>
                      <a:r>
                        <a:rPr lang="en-US" baseline="0" dirty="0" smtClean="0">
                          <a:solidFill>
                            <a:srgbClr val="000000"/>
                          </a:solidFill>
                          <a:latin typeface="Trebuchet MS"/>
                          <a:cs typeface="Trebuchet MS"/>
                        </a:rPr>
                        <a:t>V/m)</a:t>
                      </a:r>
                      <a:endParaRPr lang="en-US" dirty="0">
                        <a:solidFill>
                          <a:srgbClr val="000000"/>
                        </a:solidFill>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latin typeface="Trebuchet MS"/>
                          <a:cs typeface="Trebuchet MS"/>
                        </a:rPr>
                        <a:t>Air</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Trebuchet MS"/>
                          <a:cs typeface="Trebuchet MS"/>
                        </a:rPr>
                        <a:t>1.0</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Trebuchet MS"/>
                          <a:cs typeface="Trebuchet MS"/>
                        </a:rPr>
                        <a:t>Approx</a:t>
                      </a:r>
                      <a:r>
                        <a:rPr lang="en-US" baseline="0" dirty="0" smtClean="0">
                          <a:latin typeface="Trebuchet MS"/>
                          <a:cs typeface="Trebuchet MS"/>
                        </a:rPr>
                        <a:t>imately 3</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latin typeface="Trebuchet MS"/>
                          <a:cs typeface="Trebuchet MS"/>
                        </a:rPr>
                        <a:t>Oil</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Trebuchet MS"/>
                          <a:cs typeface="Trebuchet MS"/>
                        </a:rPr>
                        <a:t>2.3</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Trebuchet MS"/>
                          <a:cs typeface="Trebuchet MS"/>
                        </a:rPr>
                        <a:t>15</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latin typeface="Trebuchet MS"/>
                          <a:cs typeface="Trebuchet MS"/>
                        </a:rPr>
                        <a:t>Paper</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Trebuchet MS"/>
                          <a:cs typeface="Trebuchet MS"/>
                        </a:rPr>
                        <a:t>1.5-4.0</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Trebuchet MS"/>
                          <a:cs typeface="Trebuchet MS"/>
                        </a:rPr>
                        <a:t>15</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latin typeface="Trebuchet MS"/>
                          <a:cs typeface="Trebuchet MS"/>
                        </a:rPr>
                        <a:t>Polystyrene</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Trebuchet MS"/>
                          <a:cs typeface="Trebuchet MS"/>
                        </a:rPr>
                        <a:t>2.7</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Trebuchet MS"/>
                          <a:cs typeface="Trebuchet MS"/>
                        </a:rPr>
                        <a:t>20</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latin typeface="Trebuchet MS"/>
                          <a:cs typeface="Trebuchet MS"/>
                        </a:rPr>
                        <a:t>Glass</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Trebuchet MS"/>
                          <a:cs typeface="Trebuchet MS"/>
                        </a:rPr>
                        <a:t>6.0</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Trebuchet MS"/>
                          <a:cs typeface="Trebuchet MS"/>
                        </a:rPr>
                        <a:t>30</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latin typeface="Trebuchet MS"/>
                          <a:cs typeface="Trebuchet MS"/>
                        </a:rPr>
                        <a:t>Mica</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Trebuchet MS"/>
                          <a:cs typeface="Trebuchet MS"/>
                        </a:rPr>
                        <a:t>6.0</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Trebuchet MS"/>
                          <a:cs typeface="Trebuchet MS"/>
                        </a:rPr>
                        <a:t>200</a:t>
                      </a:r>
                      <a:endParaRPr lang="en-US" dirty="0">
                        <a:latin typeface="Trebuchet MS"/>
                        <a:cs typeface="Trebuchet M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p:cNvSpPr>
          <p:nvPr/>
        </p:nvSpPr>
        <p:spPr bwMode="auto">
          <a:xfrm>
            <a:off x="2435225" y="381000"/>
            <a:ext cx="45751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i="1" u="sng"/>
              <a:t>Electromagnetic Energy Storage</a:t>
            </a:r>
          </a:p>
        </p:txBody>
      </p:sp>
      <p:sp>
        <p:nvSpPr>
          <p:cNvPr id="52226" name="Text Box 5"/>
          <p:cNvSpPr txBox="1">
            <a:spLocks noChangeArrowheads="1"/>
          </p:cNvSpPr>
          <p:nvPr/>
        </p:nvSpPr>
        <p:spPr bwMode="auto">
          <a:xfrm>
            <a:off x="181505" y="1056217"/>
            <a:ext cx="29352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2000">
                <a:solidFill>
                  <a:srgbClr val="1A34CD"/>
                </a:solidFill>
              </a:rPr>
              <a:t>Recall from last week …</a:t>
            </a:r>
          </a:p>
        </p:txBody>
      </p:sp>
      <p:sp>
        <p:nvSpPr>
          <p:cNvPr id="52227" name="Text Box 6"/>
          <p:cNvSpPr txBox="1">
            <a:spLocks noChangeArrowheads="1"/>
          </p:cNvSpPr>
          <p:nvPr/>
        </p:nvSpPr>
        <p:spPr bwMode="auto">
          <a:xfrm>
            <a:off x="1538288" y="1509713"/>
            <a:ext cx="1277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2000" i="1"/>
              <a:t>Magnetic</a:t>
            </a:r>
          </a:p>
        </p:txBody>
      </p:sp>
      <p:sp>
        <p:nvSpPr>
          <p:cNvPr id="52228" name="Text Box 7"/>
          <p:cNvSpPr txBox="1">
            <a:spLocks noChangeArrowheads="1"/>
          </p:cNvSpPr>
          <p:nvPr/>
        </p:nvSpPr>
        <p:spPr bwMode="auto">
          <a:xfrm>
            <a:off x="6400800" y="1509713"/>
            <a:ext cx="11239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ctr" eaLnBrk="1" hangingPunct="1"/>
            <a:r>
              <a:rPr lang="en-US" sz="2000" i="1"/>
              <a:t>Electric</a:t>
            </a:r>
          </a:p>
        </p:txBody>
      </p:sp>
      <p:sp>
        <p:nvSpPr>
          <p:cNvPr id="52230" name="Rectangle 9"/>
          <p:cNvSpPr>
            <a:spLocks noChangeArrowheads="1"/>
          </p:cNvSpPr>
          <p:nvPr/>
        </p:nvSpPr>
        <p:spPr bwMode="auto">
          <a:xfrm>
            <a:off x="911225" y="3581400"/>
            <a:ext cx="23193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i="1"/>
              <a:t>Magnetic machine</a:t>
            </a:r>
          </a:p>
        </p:txBody>
      </p:sp>
      <p:sp>
        <p:nvSpPr>
          <p:cNvPr id="52231" name="Rectangle 10"/>
          <p:cNvSpPr>
            <a:spLocks noChangeArrowheads="1"/>
          </p:cNvSpPr>
          <p:nvPr/>
        </p:nvSpPr>
        <p:spPr bwMode="auto">
          <a:xfrm>
            <a:off x="5867400" y="3581400"/>
            <a:ext cx="21653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i="1"/>
              <a:t>Electric machine</a:t>
            </a:r>
          </a:p>
        </p:txBody>
      </p:sp>
      <p:pic>
        <p:nvPicPr>
          <p:cNvPr id="52233" name="Picture 12" descr="latex-image-1.pd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0" y="2087563"/>
            <a:ext cx="19939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4" name="Picture 13" descr="latex-image-1.pd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6000" y="2087563"/>
            <a:ext cx="2108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5" name="Picture 14" descr="latex-image-1.pdf"/>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655763" y="2857500"/>
            <a:ext cx="1346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6" name="Picture 15" descr="latex-image-1.pdf"/>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6743700" y="2857500"/>
            <a:ext cx="13335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971550" y="4015317"/>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p:nvPicPr>
        <p:blipFill>
          <a:blip r:embed="rId7"/>
          <a:stretch>
            <a:fillRect/>
          </a:stretch>
        </p:blipFill>
        <p:spPr>
          <a:xfrm>
            <a:off x="5358118" y="4104215"/>
            <a:ext cx="3061982" cy="1940985"/>
          </a:xfrm>
          <a:prstGeom prst="rect">
            <a:avLst/>
          </a:prstGeom>
        </p:spPr>
      </p:pic>
    </p:spTree>
    <p:extLst>
      <p:ext uri="{BB962C8B-B14F-4D97-AF65-F5344CB8AC3E}">
        <p14:creationId xmlns:p14="http://schemas.microsoft.com/office/powerpoint/2010/main" xmlns="" val="3471632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stretch>
            <a:fillRect/>
          </a:stretch>
        </p:blipFill>
        <p:spPr>
          <a:xfrm>
            <a:off x="1227667" y="3210984"/>
            <a:ext cx="6667500" cy="546100"/>
          </a:xfrm>
          <a:prstGeom prst="rect">
            <a:avLst/>
          </a:prstGeom>
        </p:spPr>
      </p:pic>
      <p:graphicFrame>
        <p:nvGraphicFramePr>
          <p:cNvPr id="142425" name="Group 89"/>
          <p:cNvGraphicFramePr>
            <a:graphicFrameLocks noGrp="1"/>
          </p:cNvGraphicFramePr>
          <p:nvPr>
            <p:ph/>
            <p:extLst>
              <p:ext uri="{D42A27DB-BD31-4B8C-83A1-F6EECF244321}">
                <p14:modId xmlns:p14="http://schemas.microsoft.com/office/powerpoint/2010/main" xmlns="" val="3991215109"/>
              </p:ext>
            </p:extLst>
          </p:nvPr>
        </p:nvGraphicFramePr>
        <p:xfrm>
          <a:off x="1219200" y="2565400"/>
          <a:ext cx="6705600" cy="2897188"/>
        </p:xfrm>
        <a:graphic>
          <a:graphicData uri="http://schemas.openxmlformats.org/drawingml/2006/table">
            <a:tbl>
              <a:tblPr/>
              <a:tblGrid>
                <a:gridCol w="3268663"/>
                <a:gridCol w="1760537"/>
                <a:gridCol w="1676400"/>
              </a:tblGrid>
              <a:tr h="636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rebuchet MS" charset="0"/>
                          <a:ea typeface="ＭＳ Ｐゴシック" charset="0"/>
                          <a:cs typeface="ＭＳ Ｐゴシック" charset="0"/>
                        </a:rPr>
                        <a:t>Max Field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rebuchet MS" charset="0"/>
                          <a:ea typeface="ＭＳ Ｐゴシック" charset="0"/>
                          <a:cs typeface="ＭＳ Ｐゴシック" charset="0"/>
                        </a:rPr>
                        <a:t>Magnetic</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rebuchet MS" charset="0"/>
                          <a:ea typeface="ＭＳ Ｐゴシック" charset="0"/>
                          <a:cs typeface="ＭＳ Ｐゴシック" charset="0"/>
                        </a:rPr>
                        <a:t>400 kJ/m</a:t>
                      </a:r>
                      <a:r>
                        <a:rPr kumimoji="0" lang="en-US" sz="1800" b="0" i="0" u="none" strike="noStrike" cap="none" normalizeH="0" baseline="30000">
                          <a:ln>
                            <a:noFill/>
                          </a:ln>
                          <a:solidFill>
                            <a:schemeClr val="tx1"/>
                          </a:solidFill>
                          <a:effectLst/>
                          <a:latin typeface="Trebuchet MS" charset="0"/>
                          <a:ea typeface="ＭＳ Ｐゴシック" charset="0"/>
                          <a:cs typeface="ＭＳ Ｐゴシック" charset="0"/>
                        </a:rPr>
                        <a:t>3</a:t>
                      </a:r>
                      <a:endParaRPr kumimoji="0" lang="en-US" sz="1800" b="0" i="0" u="none" strike="noStrike" cap="none" normalizeH="0" baseline="0">
                        <a:ln>
                          <a:noFill/>
                        </a:ln>
                        <a:solidFill>
                          <a:schemeClr val="tx1"/>
                        </a:solidFill>
                        <a:effectLst/>
                        <a:latin typeface="Trebuchet MS"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rebuchet MS" charset="0"/>
                          <a:ea typeface="ＭＳ Ｐゴシック" charset="0"/>
                          <a:cs typeface="ＭＳ Ｐゴシック" charset="0"/>
                        </a:rPr>
                        <a:t>Electric (Macro)</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rebuchet MS" charset="0"/>
                          <a:ea typeface="ＭＳ Ｐゴシック" charset="0"/>
                          <a:cs typeface="ＭＳ Ｐゴシック" charset="0"/>
                        </a:rPr>
                        <a:t>4.4 J/m</a:t>
                      </a:r>
                      <a:r>
                        <a:rPr kumimoji="0" lang="en-US" sz="1800" b="0" i="0" u="none" strike="noStrike" cap="none" normalizeH="0" baseline="30000">
                          <a:ln>
                            <a:noFill/>
                          </a:ln>
                          <a:solidFill>
                            <a:schemeClr val="tx1"/>
                          </a:solidFill>
                          <a:effectLst/>
                          <a:latin typeface="Trebuchet MS" charset="0"/>
                          <a:ea typeface="ＭＳ Ｐゴシック" charset="0"/>
                          <a:cs typeface="ＭＳ Ｐゴシック"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rebuchet MS" charset="0"/>
                          <a:ea typeface="ＭＳ Ｐゴシック" charset="0"/>
                          <a:cs typeface="ＭＳ Ｐゴシック" charset="0"/>
                        </a:rPr>
                        <a:t>Electric (Micro)</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rebuchet MS" charset="0"/>
                          <a:ea typeface="ＭＳ Ｐゴシック" charset="0"/>
                          <a:cs typeface="ＭＳ Ｐゴシック" charset="0"/>
                        </a:rPr>
                        <a:t>44 kJ/m</a:t>
                      </a:r>
                      <a:r>
                        <a:rPr kumimoji="0" lang="en-US" sz="1800" b="0" i="0" u="none" strike="noStrike" cap="none" normalizeH="0" baseline="30000">
                          <a:ln>
                            <a:noFill/>
                          </a:ln>
                          <a:solidFill>
                            <a:schemeClr val="tx1"/>
                          </a:solidFill>
                          <a:effectLst/>
                          <a:latin typeface="Trebuchet MS" charset="0"/>
                          <a:ea typeface="ＭＳ Ｐゴシック" charset="0"/>
                          <a:cs typeface="ＭＳ Ｐゴシック"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rebuchet MS" charset="0"/>
                          <a:ea typeface="ＭＳ Ｐゴシック" charset="0"/>
                          <a:cs typeface="ＭＳ Ｐゴシック" charset="0"/>
                        </a:rPr>
                        <a:t>Electric (Bio/Nano)</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rebuchet MS" charset="0"/>
                          <a:ea typeface="ＭＳ Ｐゴシック" charset="0"/>
                          <a:cs typeface="ＭＳ Ｐゴシック" charset="0"/>
                        </a:rPr>
                        <a:t>4.4 MJ/m</a:t>
                      </a:r>
                      <a:r>
                        <a:rPr kumimoji="0" lang="en-US" sz="1800" b="0" i="0" u="none" strike="noStrike" cap="none" normalizeH="0" baseline="30000" dirty="0">
                          <a:ln>
                            <a:noFill/>
                          </a:ln>
                          <a:solidFill>
                            <a:schemeClr val="tx1"/>
                          </a:solidFill>
                          <a:effectLst/>
                          <a:latin typeface="Trebuchet MS" charset="0"/>
                          <a:ea typeface="ＭＳ Ｐゴシック" charset="0"/>
                          <a:cs typeface="ＭＳ Ｐゴシック"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7131" name="Rectangle 2"/>
          <p:cNvSpPr>
            <a:spLocks noChangeArrowheads="1"/>
          </p:cNvSpPr>
          <p:nvPr/>
        </p:nvSpPr>
        <p:spPr bwMode="auto">
          <a:xfrm>
            <a:off x="1828800" y="533400"/>
            <a:ext cx="57610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i="1" u="sng"/>
              <a:t>Electrostatic vs Magnetostatic Actuators</a:t>
            </a:r>
          </a:p>
        </p:txBody>
      </p:sp>
      <p:sp>
        <p:nvSpPr>
          <p:cNvPr id="47132" name="Text Box 6"/>
          <p:cNvSpPr txBox="1">
            <a:spLocks noChangeArrowheads="1"/>
          </p:cNvSpPr>
          <p:nvPr/>
        </p:nvSpPr>
        <p:spPr bwMode="auto">
          <a:xfrm>
            <a:off x="1949450" y="1131888"/>
            <a:ext cx="1431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2000" b="1" i="1" u="sng"/>
              <a:t>MAGNETIC</a:t>
            </a:r>
          </a:p>
        </p:txBody>
      </p:sp>
      <p:sp>
        <p:nvSpPr>
          <p:cNvPr id="47133" name="Text Box 7"/>
          <p:cNvSpPr txBox="1">
            <a:spLocks noChangeArrowheads="1"/>
          </p:cNvSpPr>
          <p:nvPr/>
        </p:nvSpPr>
        <p:spPr bwMode="auto">
          <a:xfrm>
            <a:off x="5626100" y="1131888"/>
            <a:ext cx="13366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2000" b="1" i="1" u="sng"/>
              <a:t>ELECTRIC</a:t>
            </a:r>
          </a:p>
        </p:txBody>
      </p:sp>
      <p:pic>
        <p:nvPicPr>
          <p:cNvPr id="47134" name="Picture 12" descr="txp_fig"/>
          <p:cNvPicPr>
            <a:picLocks noChangeAspect="1" noChangeArrowheads="1"/>
          </p:cNvPicPr>
          <p:nvPr>
            <p:custDataLst>
              <p:tags r:id="rId1"/>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572000" y="3779838"/>
            <a:ext cx="151447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35" name="Picture 13"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546600" y="4356100"/>
            <a:ext cx="158750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36" name="Picture 17" descr="txp_fig"/>
          <p:cNvPicPr>
            <a:picLocks noChangeAspect="1" noChangeArrowheads="1"/>
          </p:cNvPicPr>
          <p:nvPr>
            <p:custDataLst>
              <p:tags r:id="rId3"/>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546600" y="4954588"/>
            <a:ext cx="158750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37" name="Picture 75" descr="txp_fig"/>
          <p:cNvPicPr>
            <a:picLocks noChangeAspect="1" noChangeArrowheads="1"/>
          </p:cNvPicPr>
          <p:nvPr>
            <p:custDataLst>
              <p:tags r:id="rId4"/>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875463" y="2617788"/>
            <a:ext cx="381000" cy="55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38" name="Picture 11" descr="latex-image-1.pdf"/>
          <p:cNvPicPr>
            <a:picLocks noChangeAspect="1"/>
          </p:cNvPicPr>
          <p:nvPr/>
        </p:nvPicPr>
        <p:blipFill>
          <a:blip r:embed="rId12">
            <a:extLst>
              <a:ext uri="{28A0092B-C50C-407E-A947-70E740481C1C}">
                <a14:useLocalDpi xmlns:a14="http://schemas.microsoft.com/office/drawing/2010/main" xmlns="" val="0"/>
              </a:ext>
            </a:extLst>
          </a:blip>
          <a:srcRect/>
          <a:stretch>
            <a:fillRect/>
          </a:stretch>
        </p:blipFill>
        <p:spPr bwMode="auto">
          <a:xfrm>
            <a:off x="5397500" y="1676400"/>
            <a:ext cx="19939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39" name="Picture 12" descr="latex-image-1.pdf"/>
          <p:cNvPicPr>
            <a:picLocks noChangeAspect="1"/>
          </p:cNvPicPr>
          <p:nvPr/>
        </p:nvPicPr>
        <p:blipFill>
          <a:blip r:embed="rId13">
            <a:extLst>
              <a:ext uri="{28A0092B-C50C-407E-A947-70E740481C1C}">
                <a14:useLocalDpi xmlns:a14="http://schemas.microsoft.com/office/drawing/2010/main" xmlns="" val="0"/>
              </a:ext>
            </a:extLst>
          </a:blip>
          <a:srcRect/>
          <a:stretch>
            <a:fillRect/>
          </a:stretch>
        </p:blipFill>
        <p:spPr bwMode="auto">
          <a:xfrm>
            <a:off x="1701800" y="1676400"/>
            <a:ext cx="2108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40" name="Picture 14" descr="latex-image-1.pdf"/>
          <p:cNvPicPr>
            <a:picLocks noChangeAspect="1"/>
          </p:cNvPicPr>
          <p:nvPr/>
        </p:nvPicPr>
        <p:blipFill>
          <a:blip r:embed="rId14">
            <a:extLst>
              <a:ext uri="{28A0092B-C50C-407E-A947-70E740481C1C}">
                <a14:useLocalDpi xmlns:a14="http://schemas.microsoft.com/office/drawing/2010/main" xmlns="" val="0"/>
              </a:ext>
            </a:extLst>
          </a:blip>
          <a:srcRect/>
          <a:stretch>
            <a:fillRect/>
          </a:stretch>
        </p:blipFill>
        <p:spPr bwMode="auto">
          <a:xfrm>
            <a:off x="4648200" y="3417888"/>
            <a:ext cx="14478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4" name="Table 13"/>
          <p:cNvGraphicFramePr>
            <a:graphicFrameLocks noGrp="1"/>
          </p:cNvGraphicFramePr>
          <p:nvPr>
            <p:extLst>
              <p:ext uri="{D42A27DB-BD31-4B8C-83A1-F6EECF244321}">
                <p14:modId xmlns:p14="http://schemas.microsoft.com/office/powerpoint/2010/main" xmlns="" val="1074064182"/>
              </p:ext>
            </p:extLst>
          </p:nvPr>
        </p:nvGraphicFramePr>
        <p:xfrm>
          <a:off x="1219200" y="5454650"/>
          <a:ext cx="6705600" cy="565150"/>
        </p:xfrm>
        <a:graphic>
          <a:graphicData uri="http://schemas.openxmlformats.org/drawingml/2006/table">
            <a:tbl>
              <a:tblPr/>
              <a:tblGrid>
                <a:gridCol w="3268663"/>
                <a:gridCol w="1760537"/>
                <a:gridCol w="1676400"/>
              </a:tblGrid>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rebuchet MS" charset="0"/>
                          <a:ea typeface="ＭＳ Ｐゴシック" charset="0"/>
                          <a:cs typeface="ＭＳ Ｐゴシック" charset="0"/>
                        </a:rPr>
                        <a:t>Gasoline</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rebuchet MS"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rebuchet MS" charset="0"/>
                          <a:ea typeface="ＭＳ Ｐゴシック" charset="0"/>
                          <a:cs typeface="ＭＳ Ｐゴシック" charset="0"/>
                        </a:rPr>
                        <a:t>38 GJ/m</a:t>
                      </a:r>
                      <a:r>
                        <a:rPr kumimoji="0" lang="en-US" sz="1800" b="0" i="0" u="none" strike="noStrike" cap="none" normalizeH="0" baseline="30000" dirty="0">
                          <a:ln>
                            <a:noFill/>
                          </a:ln>
                          <a:solidFill>
                            <a:schemeClr val="tx1"/>
                          </a:solidFill>
                          <a:effectLst/>
                          <a:latin typeface="Trebuchet MS" charset="0"/>
                          <a:ea typeface="ＭＳ Ｐゴシック" charset="0"/>
                          <a:cs typeface="ＭＳ Ｐゴシック" charset="0"/>
                        </a:rPr>
                        <a:t>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7151" name="Picture 18" descr="latex-image-1.pdf"/>
          <p:cNvPicPr>
            <a:picLocks noChangeAspect="1"/>
          </p:cNvPicPr>
          <p:nvPr/>
        </p:nvPicPr>
        <p:blipFill>
          <a:blip r:embed="rId15">
            <a:extLst>
              <a:ext uri="{28A0092B-C50C-407E-A947-70E740481C1C}">
                <a14:useLocalDpi xmlns:a14="http://schemas.microsoft.com/office/drawing/2010/main" xmlns="" val="0"/>
              </a:ext>
            </a:extLst>
          </a:blip>
          <a:srcRect/>
          <a:stretch>
            <a:fillRect/>
          </a:stretch>
        </p:blipFill>
        <p:spPr bwMode="auto">
          <a:xfrm>
            <a:off x="914400" y="1676400"/>
            <a:ext cx="5842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52" name="Picture 19" descr="latex-image-1.pdf"/>
          <p:cNvPicPr>
            <a:picLocks noChangeAspect="1"/>
          </p:cNvPicPr>
          <p:nvPr/>
        </p:nvPicPr>
        <p:blipFill>
          <a:blip r:embed="rId16">
            <a:extLst>
              <a:ext uri="{28A0092B-C50C-407E-A947-70E740481C1C}">
                <a14:useLocalDpi xmlns:a14="http://schemas.microsoft.com/office/drawing/2010/main" xmlns="" val="0"/>
              </a:ext>
            </a:extLst>
          </a:blip>
          <a:srcRect/>
          <a:stretch>
            <a:fillRect/>
          </a:stretch>
        </p:blipFill>
        <p:spPr bwMode="auto">
          <a:xfrm>
            <a:off x="374650" y="6461125"/>
            <a:ext cx="245745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53" name="Picture 20" descr="latex-image-1.pdf"/>
          <p:cNvPicPr>
            <a:picLocks noChangeAspect="1"/>
          </p:cNvPicPr>
          <p:nvPr/>
        </p:nvPicPr>
        <p:blipFill>
          <a:blip r:embed="rId17">
            <a:extLst>
              <a:ext uri="{28A0092B-C50C-407E-A947-70E740481C1C}">
                <a14:useLocalDpi xmlns:a14="http://schemas.microsoft.com/office/drawing/2010/main" xmlns="" val="0"/>
              </a:ext>
            </a:extLst>
          </a:blip>
          <a:srcRect/>
          <a:stretch>
            <a:fillRect/>
          </a:stretch>
        </p:blipFill>
        <p:spPr bwMode="auto">
          <a:xfrm>
            <a:off x="6019800" y="6477000"/>
            <a:ext cx="2811463"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27781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3"/>
          <a:stretch>
            <a:fillRect/>
          </a:stretch>
        </p:blipFill>
        <p:spPr>
          <a:xfrm>
            <a:off x="1050592" y="2021192"/>
            <a:ext cx="2918049" cy="2524604"/>
          </a:xfrm>
          <a:prstGeom prst="rect">
            <a:avLst/>
          </a:prstGeom>
        </p:spPr>
      </p:pic>
      <p:sp>
        <p:nvSpPr>
          <p:cNvPr id="29699" name="Text Box 12"/>
          <p:cNvSpPr txBox="1">
            <a:spLocks noChangeArrowheads="1"/>
          </p:cNvSpPr>
          <p:nvPr/>
        </p:nvSpPr>
        <p:spPr bwMode="auto">
          <a:xfrm>
            <a:off x="1612900" y="317500"/>
            <a:ext cx="4914900" cy="641350"/>
          </a:xfrm>
          <a:prstGeom prst="rect">
            <a:avLst/>
          </a:prstGeom>
          <a:noFill/>
          <a:ln w="9525">
            <a:noFill/>
            <a:miter lim="800000"/>
            <a:headEnd/>
            <a:tailEnd/>
          </a:ln>
        </p:spPr>
        <p:txBody>
          <a:bodyPr wrap="none">
            <a:prstTxWarp prst="textNoShape">
              <a:avLst/>
            </a:prstTxWarp>
            <a:spAutoFit/>
          </a:bodyPr>
          <a:lstStyle/>
          <a:p>
            <a:pPr algn="ctr"/>
            <a:r>
              <a:rPr lang="en-US" sz="2000" u="sng"/>
              <a:t>Rotary Electrostatic Motor (No Dielectric)</a:t>
            </a:r>
            <a:br>
              <a:rPr lang="en-US" sz="2000" u="sng"/>
            </a:br>
            <a:r>
              <a:rPr lang="en-US"/>
              <a:t>(with 4 segments)</a:t>
            </a:r>
          </a:p>
        </p:txBody>
      </p:sp>
      <p:sp>
        <p:nvSpPr>
          <p:cNvPr id="29700" name="Text Box 13"/>
          <p:cNvSpPr txBox="1">
            <a:spLocks noChangeArrowheads="1"/>
          </p:cNvSpPr>
          <p:nvPr/>
        </p:nvSpPr>
        <p:spPr bwMode="auto">
          <a:xfrm>
            <a:off x="1619250" y="1323975"/>
            <a:ext cx="2270125" cy="581025"/>
          </a:xfrm>
          <a:prstGeom prst="rect">
            <a:avLst/>
          </a:prstGeom>
          <a:noFill/>
          <a:ln w="9525">
            <a:noFill/>
            <a:miter lim="800000"/>
            <a:headEnd/>
            <a:tailEnd/>
          </a:ln>
        </p:spPr>
        <p:txBody>
          <a:bodyPr wrap="none">
            <a:prstTxWarp prst="textNoShape">
              <a:avLst/>
            </a:prstTxWarp>
            <a:spAutoFit/>
          </a:bodyPr>
          <a:lstStyle/>
          <a:p>
            <a:r>
              <a:rPr lang="en-US" dirty="0"/>
              <a:t>- Rotating Metal Plates</a:t>
            </a:r>
          </a:p>
          <a:p>
            <a:r>
              <a:rPr lang="en-US" dirty="0"/>
              <a:t>- Slip contact</a:t>
            </a:r>
          </a:p>
        </p:txBody>
      </p:sp>
      <p:pic>
        <p:nvPicPr>
          <p:cNvPr id="29702" name="Picture 15" descr="txp_fig"/>
          <p:cNvPicPr>
            <a:picLocks noChangeAspect="1" noChangeArrowheads="1"/>
          </p:cNvPicPr>
          <p:nvPr>
            <p:custDataLst>
              <p:tags r:id="rId1"/>
            </p:custDataLst>
          </p:nvPr>
        </p:nvPicPr>
        <p:blipFill>
          <a:blip r:embed="rId14">
            <a:clrChange>
              <a:clrFrom>
                <a:srgbClr val="FFFFFF"/>
              </a:clrFrom>
              <a:clrTo>
                <a:srgbClr val="FFFFFF">
                  <a:alpha val="0"/>
                </a:srgbClr>
              </a:clrTo>
            </a:clrChange>
          </a:blip>
          <a:srcRect/>
          <a:stretch>
            <a:fillRect/>
          </a:stretch>
        </p:blipFill>
        <p:spPr bwMode="auto">
          <a:xfrm>
            <a:off x="1884363" y="3870325"/>
            <a:ext cx="276225" cy="276225"/>
          </a:xfrm>
          <a:prstGeom prst="rect">
            <a:avLst/>
          </a:prstGeom>
          <a:noFill/>
          <a:ln w="9525">
            <a:noFill/>
            <a:miter lim="800000"/>
            <a:headEnd/>
            <a:tailEnd/>
          </a:ln>
        </p:spPr>
      </p:pic>
      <p:pic>
        <p:nvPicPr>
          <p:cNvPr id="29704" name="Picture 19" descr="txp_fig"/>
          <p:cNvPicPr>
            <a:picLocks noChangeAspect="1" noChangeArrowheads="1"/>
          </p:cNvPicPr>
          <p:nvPr>
            <p:custDataLst>
              <p:tags r:id="rId2"/>
            </p:custDataLst>
          </p:nvPr>
        </p:nvPicPr>
        <p:blipFill>
          <a:blip r:embed="rId15"/>
          <a:srcRect/>
          <a:stretch>
            <a:fillRect/>
          </a:stretch>
        </p:blipFill>
        <p:spPr bwMode="auto">
          <a:xfrm>
            <a:off x="3130550" y="4089400"/>
            <a:ext cx="214313" cy="30163"/>
          </a:xfrm>
          <a:prstGeom prst="rect">
            <a:avLst/>
          </a:prstGeom>
          <a:noFill/>
          <a:ln w="9525">
            <a:noFill/>
            <a:miter lim="800000"/>
            <a:headEnd/>
            <a:tailEnd/>
          </a:ln>
        </p:spPr>
      </p:pic>
      <p:pic>
        <p:nvPicPr>
          <p:cNvPr id="29705" name="Picture 41" descr="txp_fig"/>
          <p:cNvPicPr>
            <a:picLocks noChangeAspect="1" noChangeArrowheads="1"/>
          </p:cNvPicPr>
          <p:nvPr>
            <p:custDataLst>
              <p:tags r:id="rId3"/>
            </p:custDataLst>
          </p:nvPr>
        </p:nvPicPr>
        <p:blipFill>
          <a:blip r:embed="rId16"/>
          <a:srcRect/>
          <a:stretch>
            <a:fillRect/>
          </a:stretch>
        </p:blipFill>
        <p:spPr bwMode="auto">
          <a:xfrm>
            <a:off x="6057900" y="1731963"/>
            <a:ext cx="128588" cy="128587"/>
          </a:xfrm>
          <a:prstGeom prst="rect">
            <a:avLst/>
          </a:prstGeom>
          <a:noFill/>
          <a:ln w="9525">
            <a:noFill/>
            <a:miter lim="800000"/>
            <a:headEnd/>
            <a:tailEnd/>
          </a:ln>
        </p:spPr>
      </p:pic>
      <p:pic>
        <p:nvPicPr>
          <p:cNvPr id="29706" name="Picture 20" descr="txp_fig"/>
          <p:cNvPicPr>
            <a:picLocks noChangeAspect="1" noChangeArrowheads="1"/>
          </p:cNvPicPr>
          <p:nvPr>
            <p:custDataLst>
              <p:tags r:id="rId4"/>
            </p:custDataLst>
          </p:nvPr>
        </p:nvPicPr>
        <p:blipFill>
          <a:blip r:embed="rId14">
            <a:clrChange>
              <a:clrFrom>
                <a:srgbClr val="FFFFFF"/>
              </a:clrFrom>
              <a:clrTo>
                <a:srgbClr val="FFFFFF">
                  <a:alpha val="0"/>
                </a:srgbClr>
              </a:clrTo>
            </a:clrChange>
          </a:blip>
          <a:srcRect/>
          <a:stretch>
            <a:fillRect/>
          </a:stretch>
        </p:blipFill>
        <p:spPr bwMode="auto">
          <a:xfrm>
            <a:off x="3205163" y="2495550"/>
            <a:ext cx="276225" cy="276225"/>
          </a:xfrm>
          <a:prstGeom prst="rect">
            <a:avLst/>
          </a:prstGeom>
          <a:noFill/>
          <a:ln w="9525">
            <a:noFill/>
            <a:miter lim="800000"/>
            <a:headEnd/>
            <a:tailEnd/>
          </a:ln>
        </p:spPr>
      </p:pic>
      <p:sp>
        <p:nvSpPr>
          <p:cNvPr id="29707" name="Text Box 24"/>
          <p:cNvSpPr txBox="1">
            <a:spLocks noChangeArrowheads="1"/>
          </p:cNvSpPr>
          <p:nvPr/>
        </p:nvSpPr>
        <p:spPr bwMode="auto">
          <a:xfrm>
            <a:off x="1692275" y="3563938"/>
            <a:ext cx="723900" cy="336550"/>
          </a:xfrm>
          <a:prstGeom prst="rect">
            <a:avLst/>
          </a:prstGeom>
          <a:noFill/>
          <a:ln w="9525">
            <a:noFill/>
            <a:miter lim="800000"/>
            <a:headEnd/>
            <a:tailEnd/>
          </a:ln>
        </p:spPr>
        <p:txBody>
          <a:bodyPr wrap="none">
            <a:prstTxWarp prst="textNoShape">
              <a:avLst/>
            </a:prstTxWarp>
            <a:spAutoFit/>
          </a:bodyPr>
          <a:lstStyle/>
          <a:p>
            <a:r>
              <a:rPr lang="en-US"/>
              <a:t>stator</a:t>
            </a:r>
          </a:p>
        </p:txBody>
      </p:sp>
      <p:sp>
        <p:nvSpPr>
          <p:cNvPr id="29708" name="Text Box 25"/>
          <p:cNvSpPr txBox="1">
            <a:spLocks noChangeArrowheads="1"/>
          </p:cNvSpPr>
          <p:nvPr/>
        </p:nvSpPr>
        <p:spPr bwMode="auto">
          <a:xfrm>
            <a:off x="2928938" y="3754438"/>
            <a:ext cx="642937" cy="336550"/>
          </a:xfrm>
          <a:prstGeom prst="rect">
            <a:avLst/>
          </a:prstGeom>
          <a:noFill/>
          <a:ln w="9525">
            <a:noFill/>
            <a:miter lim="800000"/>
            <a:headEnd/>
            <a:tailEnd/>
          </a:ln>
        </p:spPr>
        <p:txBody>
          <a:bodyPr wrap="none">
            <a:prstTxWarp prst="textNoShape">
              <a:avLst/>
            </a:prstTxWarp>
            <a:spAutoFit/>
          </a:bodyPr>
          <a:lstStyle/>
          <a:p>
            <a:r>
              <a:rPr lang="en-US" dirty="0"/>
              <a:t>rotor</a:t>
            </a:r>
          </a:p>
        </p:txBody>
      </p:sp>
      <p:sp>
        <p:nvSpPr>
          <p:cNvPr id="29715" name="Text Box 36"/>
          <p:cNvSpPr txBox="1">
            <a:spLocks noChangeArrowheads="1"/>
          </p:cNvSpPr>
          <p:nvPr/>
        </p:nvSpPr>
        <p:spPr bwMode="auto">
          <a:xfrm>
            <a:off x="1512888" y="1981200"/>
            <a:ext cx="284162" cy="336550"/>
          </a:xfrm>
          <a:prstGeom prst="rect">
            <a:avLst/>
          </a:prstGeom>
          <a:noFill/>
          <a:ln w="9525">
            <a:noFill/>
            <a:miter lim="800000"/>
            <a:headEnd/>
            <a:tailEnd/>
          </a:ln>
        </p:spPr>
        <p:txBody>
          <a:bodyPr wrap="none">
            <a:prstTxWarp prst="textNoShape">
              <a:avLst/>
            </a:prstTxWarp>
            <a:spAutoFit/>
          </a:bodyPr>
          <a:lstStyle/>
          <a:p>
            <a:r>
              <a:rPr lang="en-US"/>
              <a:t>v</a:t>
            </a:r>
          </a:p>
        </p:txBody>
      </p:sp>
      <p:pic>
        <p:nvPicPr>
          <p:cNvPr id="214055" name="Picture 39" descr="txp_fig"/>
          <p:cNvPicPr>
            <a:picLocks noChangeAspect="1" noChangeArrowheads="1"/>
          </p:cNvPicPr>
          <p:nvPr>
            <p:custDataLst>
              <p:tags r:id="rId5"/>
            </p:custDataLst>
          </p:nvPr>
        </p:nvPicPr>
        <p:blipFill>
          <a:blip r:embed="rId17"/>
          <a:srcRect/>
          <a:stretch>
            <a:fillRect/>
          </a:stretch>
        </p:blipFill>
        <p:spPr bwMode="auto">
          <a:xfrm>
            <a:off x="5751513" y="2328863"/>
            <a:ext cx="1325562" cy="568325"/>
          </a:xfrm>
          <a:prstGeom prst="rect">
            <a:avLst/>
          </a:prstGeom>
          <a:noFill/>
          <a:ln w="9525">
            <a:noFill/>
            <a:miter lim="800000"/>
            <a:headEnd/>
            <a:tailEnd/>
          </a:ln>
        </p:spPr>
      </p:pic>
      <p:sp>
        <p:nvSpPr>
          <p:cNvPr id="29718" name="Text Box 40"/>
          <p:cNvSpPr txBox="1">
            <a:spLocks noChangeArrowheads="1"/>
          </p:cNvSpPr>
          <p:nvPr/>
        </p:nvSpPr>
        <p:spPr bwMode="auto">
          <a:xfrm>
            <a:off x="5158017" y="849313"/>
            <a:ext cx="2699878" cy="584776"/>
          </a:xfrm>
          <a:prstGeom prst="rect">
            <a:avLst/>
          </a:prstGeom>
          <a:noFill/>
          <a:ln w="9525">
            <a:noFill/>
            <a:miter lim="800000"/>
            <a:headEnd/>
            <a:tailEnd/>
          </a:ln>
        </p:spPr>
        <p:txBody>
          <a:bodyPr wrap="none">
            <a:prstTxWarp prst="textNoShape">
              <a:avLst/>
            </a:prstTxWarp>
            <a:spAutoFit/>
          </a:bodyPr>
          <a:lstStyle/>
          <a:p>
            <a:pPr algn="ctr"/>
            <a:r>
              <a:rPr lang="en-US" dirty="0"/>
              <a:t>Plate Overlap Area changes </a:t>
            </a:r>
            <a:endParaRPr lang="en-US" dirty="0" smtClean="0"/>
          </a:p>
          <a:p>
            <a:pPr algn="ctr"/>
            <a:r>
              <a:rPr lang="en-US" dirty="0" smtClean="0"/>
              <a:t>From     to</a:t>
            </a:r>
          </a:p>
        </p:txBody>
      </p:sp>
      <p:sp>
        <p:nvSpPr>
          <p:cNvPr id="29719" name="Text Box 42"/>
          <p:cNvSpPr txBox="1">
            <a:spLocks noChangeArrowheads="1"/>
          </p:cNvSpPr>
          <p:nvPr/>
        </p:nvSpPr>
        <p:spPr bwMode="auto">
          <a:xfrm>
            <a:off x="4859338" y="1624013"/>
            <a:ext cx="3203575" cy="581025"/>
          </a:xfrm>
          <a:prstGeom prst="rect">
            <a:avLst/>
          </a:prstGeom>
          <a:noFill/>
          <a:ln w="9525">
            <a:noFill/>
            <a:miter lim="800000"/>
            <a:headEnd/>
            <a:tailEnd/>
          </a:ln>
        </p:spPr>
        <p:txBody>
          <a:bodyPr>
            <a:prstTxWarp prst="textNoShape">
              <a:avLst/>
            </a:prstTxWarp>
            <a:spAutoFit/>
          </a:bodyPr>
          <a:lstStyle/>
          <a:p>
            <a:pPr algn="ctr"/>
            <a:r>
              <a:rPr lang="en-US" dirty="0"/>
              <a:t>If voltage     is applied across the plates, torque T is produced</a:t>
            </a:r>
          </a:p>
        </p:txBody>
      </p:sp>
      <p:pic>
        <p:nvPicPr>
          <p:cNvPr id="214061" name="Picture 45" descr="txp_fig"/>
          <p:cNvPicPr>
            <a:picLocks noChangeAspect="1" noChangeArrowheads="1"/>
          </p:cNvPicPr>
          <p:nvPr>
            <p:custDataLst>
              <p:tags r:id="rId6"/>
            </p:custDataLst>
          </p:nvPr>
        </p:nvPicPr>
        <p:blipFill>
          <a:blip r:embed="rId18"/>
          <a:srcRect/>
          <a:stretch>
            <a:fillRect/>
          </a:stretch>
        </p:blipFill>
        <p:spPr bwMode="auto">
          <a:xfrm>
            <a:off x="5624512" y="5119687"/>
            <a:ext cx="492125" cy="176213"/>
          </a:xfrm>
          <a:prstGeom prst="rect">
            <a:avLst/>
          </a:prstGeom>
          <a:noFill/>
          <a:ln w="9525">
            <a:noFill/>
            <a:miter lim="800000"/>
            <a:headEnd/>
            <a:tailEnd/>
          </a:ln>
        </p:spPr>
      </p:pic>
      <p:pic>
        <p:nvPicPr>
          <p:cNvPr id="214064" name="Picture 48" descr="txp_fig"/>
          <p:cNvPicPr>
            <a:picLocks noChangeAspect="1" noChangeArrowheads="1"/>
          </p:cNvPicPr>
          <p:nvPr>
            <p:custDataLst>
              <p:tags r:id="rId7"/>
            </p:custDataLst>
          </p:nvPr>
        </p:nvPicPr>
        <p:blipFill>
          <a:blip r:embed="rId19"/>
          <a:srcRect/>
          <a:stretch>
            <a:fillRect/>
          </a:stretch>
        </p:blipFill>
        <p:spPr bwMode="auto">
          <a:xfrm>
            <a:off x="4262437" y="6030912"/>
            <a:ext cx="1817688" cy="542925"/>
          </a:xfrm>
          <a:prstGeom prst="rect">
            <a:avLst/>
          </a:prstGeom>
          <a:noFill/>
          <a:ln w="9525">
            <a:noFill/>
            <a:miter lim="800000"/>
            <a:headEnd/>
            <a:tailEnd/>
          </a:ln>
        </p:spPr>
      </p:pic>
      <p:sp>
        <p:nvSpPr>
          <p:cNvPr id="29722" name="Rectangle 49"/>
          <p:cNvSpPr>
            <a:spLocks noChangeArrowheads="1"/>
          </p:cNvSpPr>
          <p:nvPr/>
        </p:nvSpPr>
        <p:spPr bwMode="auto">
          <a:xfrm>
            <a:off x="6178550" y="4776787"/>
            <a:ext cx="2884487" cy="911225"/>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29723" name="Rectangle 50"/>
          <p:cNvSpPr>
            <a:spLocks noChangeArrowheads="1"/>
          </p:cNvSpPr>
          <p:nvPr/>
        </p:nvSpPr>
        <p:spPr bwMode="auto">
          <a:xfrm>
            <a:off x="6183312" y="5870575"/>
            <a:ext cx="2884488" cy="911225"/>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nvGrpSpPr>
          <p:cNvPr id="40" name="Group 39"/>
          <p:cNvGrpSpPr/>
          <p:nvPr/>
        </p:nvGrpSpPr>
        <p:grpSpPr>
          <a:xfrm>
            <a:off x="398127" y="4876800"/>
            <a:ext cx="3564273" cy="1199842"/>
            <a:chOff x="2095500" y="1844447"/>
            <a:chExt cx="4707102" cy="1584553"/>
          </a:xfrm>
        </p:grpSpPr>
        <p:pic>
          <p:nvPicPr>
            <p:cNvPr id="34" name="Picture 6" descr="txp_fig"/>
            <p:cNvPicPr>
              <a:picLocks noChangeAspect="1" noChangeArrowheads="1"/>
            </p:cNvPicPr>
            <p:nvPr>
              <p:custDataLst>
                <p:tags r:id="rId9"/>
              </p:custDataLst>
            </p:nvPr>
          </p:nvPicPr>
          <p:blipFill>
            <a:blip r:embed="rId20"/>
            <a:srcRect/>
            <a:stretch>
              <a:fillRect/>
            </a:stretch>
          </p:blipFill>
          <p:spPr bwMode="auto">
            <a:xfrm>
              <a:off x="2743200" y="1844447"/>
              <a:ext cx="732407" cy="408373"/>
            </a:xfrm>
            <a:prstGeom prst="rect">
              <a:avLst/>
            </a:prstGeom>
            <a:noFill/>
            <a:ln w="9525">
              <a:noFill/>
              <a:miter lim="800000"/>
              <a:headEnd/>
              <a:tailEnd/>
            </a:ln>
          </p:spPr>
        </p:pic>
        <p:pic>
          <p:nvPicPr>
            <p:cNvPr id="35" name="Picture 8" descr="txp_fig"/>
            <p:cNvPicPr>
              <a:picLocks noChangeAspect="1" noChangeArrowheads="1"/>
            </p:cNvPicPr>
            <p:nvPr>
              <p:custDataLst>
                <p:tags r:id="rId10"/>
              </p:custDataLst>
            </p:nvPr>
          </p:nvPicPr>
          <p:blipFill>
            <a:blip r:embed="rId21"/>
            <a:srcRect/>
            <a:stretch>
              <a:fillRect/>
            </a:stretch>
          </p:blipFill>
          <p:spPr bwMode="auto">
            <a:xfrm>
              <a:off x="5519903" y="1887725"/>
              <a:ext cx="685800" cy="321816"/>
            </a:xfrm>
            <a:prstGeom prst="rect">
              <a:avLst/>
            </a:prstGeom>
            <a:noFill/>
            <a:ln w="9525">
              <a:noFill/>
              <a:miter lim="800000"/>
              <a:headEnd/>
              <a:tailEnd/>
            </a:ln>
          </p:spPr>
        </p:pic>
        <p:pic>
          <p:nvPicPr>
            <p:cNvPr id="38" name="Picture 37" descr="latex-image-1.pdf"/>
            <p:cNvPicPr>
              <a:picLocks noChangeAspect="1"/>
            </p:cNvPicPr>
            <p:nvPr/>
          </p:nvPicPr>
          <p:blipFill>
            <a:blip r:embed="rId22"/>
            <a:stretch>
              <a:fillRect/>
            </a:stretch>
          </p:blipFill>
          <p:spPr>
            <a:xfrm>
              <a:off x="5215103" y="2628900"/>
              <a:ext cx="1587499" cy="800100"/>
            </a:xfrm>
            <a:prstGeom prst="rect">
              <a:avLst/>
            </a:prstGeom>
          </p:spPr>
        </p:pic>
        <p:pic>
          <p:nvPicPr>
            <p:cNvPr id="39" name="Picture 38" descr="latex-image-1.pdf"/>
            <p:cNvPicPr>
              <a:picLocks noChangeAspect="1"/>
            </p:cNvPicPr>
            <p:nvPr/>
          </p:nvPicPr>
          <p:blipFill>
            <a:blip r:embed="rId23"/>
            <a:stretch>
              <a:fillRect/>
            </a:stretch>
          </p:blipFill>
          <p:spPr>
            <a:xfrm>
              <a:off x="2095500" y="2628900"/>
              <a:ext cx="1600200" cy="800100"/>
            </a:xfrm>
            <a:prstGeom prst="rect">
              <a:avLst/>
            </a:prstGeom>
          </p:spPr>
        </p:pic>
      </p:grpSp>
      <p:pic>
        <p:nvPicPr>
          <p:cNvPr id="41" name="Picture 40"/>
          <p:cNvPicPr>
            <a:picLocks noChangeAspect="1"/>
          </p:cNvPicPr>
          <p:nvPr/>
        </p:nvPicPr>
        <p:blipFill>
          <a:blip r:embed="rId24"/>
          <a:stretch>
            <a:fillRect/>
          </a:stretch>
        </p:blipFill>
        <p:spPr>
          <a:xfrm>
            <a:off x="1763885" y="4946900"/>
            <a:ext cx="719215" cy="227685"/>
          </a:xfrm>
          <a:prstGeom prst="rect">
            <a:avLst/>
          </a:prstGeom>
        </p:spPr>
      </p:pic>
      <p:pic>
        <p:nvPicPr>
          <p:cNvPr id="42" name="Picture 41"/>
          <p:cNvPicPr>
            <a:picLocks noChangeAspect="1"/>
          </p:cNvPicPr>
          <p:nvPr/>
        </p:nvPicPr>
        <p:blipFill>
          <a:blip r:embed="rId24"/>
          <a:stretch>
            <a:fillRect/>
          </a:stretch>
        </p:blipFill>
        <p:spPr>
          <a:xfrm>
            <a:off x="1803620" y="5629955"/>
            <a:ext cx="719215" cy="227685"/>
          </a:xfrm>
          <a:prstGeom prst="rect">
            <a:avLst/>
          </a:prstGeom>
        </p:spPr>
      </p:pic>
      <p:pic>
        <p:nvPicPr>
          <p:cNvPr id="4" name="Picture 3" descr="latex-image-1.pdf"/>
          <p:cNvPicPr>
            <a:picLocks noChangeAspect="1"/>
          </p:cNvPicPr>
          <p:nvPr/>
        </p:nvPicPr>
        <p:blipFill>
          <a:blip r:embed="rId25">
            <a:extLst>
              <a:ext uri="{28A0092B-C50C-407E-A947-70E740481C1C}">
                <a14:useLocalDpi xmlns:a14="http://schemas.microsoft.com/office/drawing/2010/main" xmlns="" val="0"/>
              </a:ext>
            </a:extLst>
          </a:blip>
          <a:stretch>
            <a:fillRect/>
          </a:stretch>
        </p:blipFill>
        <p:spPr>
          <a:xfrm>
            <a:off x="902467" y="2974751"/>
            <a:ext cx="139700" cy="241300"/>
          </a:xfrm>
          <a:prstGeom prst="rect">
            <a:avLst/>
          </a:prstGeom>
        </p:spPr>
      </p:pic>
      <p:pic>
        <p:nvPicPr>
          <p:cNvPr id="5" name="Picture 4" descr="latex-image-1.pdf"/>
          <p:cNvPicPr>
            <a:picLocks noChangeAspect="1"/>
          </p:cNvPicPr>
          <p:nvPr/>
        </p:nvPicPr>
        <p:blipFill>
          <a:blip r:embed="rId26">
            <a:extLst>
              <a:ext uri="{28A0092B-C50C-407E-A947-70E740481C1C}">
                <a14:useLocalDpi xmlns:a14="http://schemas.microsoft.com/office/drawing/2010/main" xmlns="" val="0"/>
              </a:ext>
            </a:extLst>
          </a:blip>
          <a:stretch>
            <a:fillRect/>
          </a:stretch>
        </p:blipFill>
        <p:spPr>
          <a:xfrm>
            <a:off x="1906137" y="3360883"/>
            <a:ext cx="215900" cy="203200"/>
          </a:xfrm>
          <a:prstGeom prst="rect">
            <a:avLst/>
          </a:prstGeom>
        </p:spPr>
      </p:pic>
      <p:pic>
        <p:nvPicPr>
          <p:cNvPr id="6" name="Picture 5" descr="latex-image-1.pdf"/>
          <p:cNvPicPr>
            <a:picLocks noChangeAspect="1"/>
          </p:cNvPicPr>
          <p:nvPr/>
        </p:nvPicPr>
        <p:blipFill>
          <a:blip r:embed="rId27">
            <a:extLst>
              <a:ext uri="{28A0092B-C50C-407E-A947-70E740481C1C}">
                <a14:useLocalDpi xmlns:a14="http://schemas.microsoft.com/office/drawing/2010/main" xmlns="" val="0"/>
              </a:ext>
            </a:extLst>
          </a:blip>
          <a:stretch>
            <a:fillRect/>
          </a:stretch>
        </p:blipFill>
        <p:spPr>
          <a:xfrm>
            <a:off x="2980448" y="2900940"/>
            <a:ext cx="190500" cy="190500"/>
          </a:xfrm>
          <a:prstGeom prst="rect">
            <a:avLst/>
          </a:prstGeom>
        </p:spPr>
      </p:pic>
      <p:pic>
        <p:nvPicPr>
          <p:cNvPr id="48" name="Picture 19" descr="txp_fig"/>
          <p:cNvPicPr>
            <a:picLocks noChangeAspect="1" noChangeArrowheads="1"/>
          </p:cNvPicPr>
          <p:nvPr>
            <p:custDataLst>
              <p:tags r:id="rId8"/>
            </p:custDataLst>
          </p:nvPr>
        </p:nvPicPr>
        <p:blipFill>
          <a:blip r:embed="rId15"/>
          <a:srcRect/>
          <a:stretch>
            <a:fillRect/>
          </a:stretch>
        </p:blipFill>
        <p:spPr bwMode="auto">
          <a:xfrm>
            <a:off x="2219255" y="2670050"/>
            <a:ext cx="214313" cy="30163"/>
          </a:xfrm>
          <a:prstGeom prst="rect">
            <a:avLst/>
          </a:prstGeom>
          <a:noFill/>
          <a:ln w="9525">
            <a:noFill/>
            <a:miter lim="800000"/>
            <a:headEnd/>
            <a:tailEnd/>
          </a:ln>
        </p:spPr>
      </p:pic>
      <p:pic>
        <p:nvPicPr>
          <p:cNvPr id="8" name="Picture 7" descr="latex-image-1.pdf"/>
          <p:cNvPicPr>
            <a:picLocks noChangeAspect="1"/>
          </p:cNvPicPr>
          <p:nvPr/>
        </p:nvPicPr>
        <p:blipFill>
          <a:blip r:embed="rId28">
            <a:extLst>
              <a:ext uri="{28A0092B-C50C-407E-A947-70E740481C1C}">
                <a14:useLocalDpi xmlns:a14="http://schemas.microsoft.com/office/drawing/2010/main" xmlns="" val="0"/>
              </a:ext>
            </a:extLst>
          </a:blip>
          <a:stretch>
            <a:fillRect/>
          </a:stretch>
        </p:blipFill>
        <p:spPr>
          <a:xfrm>
            <a:off x="6584958" y="1171992"/>
            <a:ext cx="114300" cy="177800"/>
          </a:xfrm>
          <a:prstGeom prst="rect">
            <a:avLst/>
          </a:prstGeom>
        </p:spPr>
      </p:pic>
      <p:pic>
        <p:nvPicPr>
          <p:cNvPr id="2" name="Picture 1" descr="latex-image-1.pdf"/>
          <p:cNvPicPr>
            <a:picLocks noChangeAspect="1"/>
          </p:cNvPicPr>
          <p:nvPr/>
        </p:nvPicPr>
        <p:blipFill>
          <a:blip r:embed="rId29">
            <a:extLst>
              <a:ext uri="{28A0092B-C50C-407E-A947-70E740481C1C}">
                <a14:useLocalDpi xmlns:a14="http://schemas.microsoft.com/office/drawing/2010/main" xmlns="" val="0"/>
              </a:ext>
            </a:extLst>
          </a:blip>
          <a:stretch>
            <a:fillRect/>
          </a:stretch>
        </p:blipFill>
        <p:spPr>
          <a:xfrm>
            <a:off x="7051816" y="1121833"/>
            <a:ext cx="481399" cy="419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0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40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4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040670" y="2693932"/>
            <a:ext cx="2977580" cy="2576109"/>
          </a:xfrm>
          <a:prstGeom prst="rect">
            <a:avLst/>
          </a:prstGeom>
        </p:spPr>
      </p:pic>
      <p:sp>
        <p:nvSpPr>
          <p:cNvPr id="30723" name="Text Box 9"/>
          <p:cNvSpPr txBox="1">
            <a:spLocks noChangeArrowheads="1"/>
          </p:cNvSpPr>
          <p:nvPr/>
        </p:nvSpPr>
        <p:spPr bwMode="auto">
          <a:xfrm>
            <a:off x="1504950" y="317500"/>
            <a:ext cx="5143500" cy="641350"/>
          </a:xfrm>
          <a:prstGeom prst="rect">
            <a:avLst/>
          </a:prstGeom>
          <a:noFill/>
          <a:ln w="9525">
            <a:noFill/>
            <a:miter lim="800000"/>
            <a:headEnd/>
            <a:tailEnd/>
          </a:ln>
        </p:spPr>
        <p:txBody>
          <a:bodyPr wrap="none">
            <a:prstTxWarp prst="textNoShape">
              <a:avLst/>
            </a:prstTxWarp>
            <a:spAutoFit/>
          </a:bodyPr>
          <a:lstStyle/>
          <a:p>
            <a:pPr algn="ctr"/>
            <a:r>
              <a:rPr lang="en-US" sz="2000" u="sng" dirty="0"/>
              <a:t>Rotary Electrostatic Motor (With Dielectric)</a:t>
            </a:r>
            <a:br>
              <a:rPr lang="en-US" sz="2000" u="sng" dirty="0"/>
            </a:br>
            <a:r>
              <a:rPr lang="en-US" dirty="0"/>
              <a:t>(with 4 segments)</a:t>
            </a:r>
          </a:p>
        </p:txBody>
      </p:sp>
      <p:sp>
        <p:nvSpPr>
          <p:cNvPr id="30724" name="Text Box 10"/>
          <p:cNvSpPr txBox="1">
            <a:spLocks noChangeArrowheads="1"/>
          </p:cNvSpPr>
          <p:nvPr/>
        </p:nvSpPr>
        <p:spPr bwMode="auto">
          <a:xfrm>
            <a:off x="1619250" y="1633538"/>
            <a:ext cx="3181350" cy="581025"/>
          </a:xfrm>
          <a:prstGeom prst="rect">
            <a:avLst/>
          </a:prstGeom>
          <a:noFill/>
          <a:ln w="9525">
            <a:noFill/>
            <a:miter lim="800000"/>
            <a:headEnd/>
            <a:tailEnd/>
          </a:ln>
        </p:spPr>
        <p:txBody>
          <a:bodyPr wrap="none">
            <a:prstTxWarp prst="textNoShape">
              <a:avLst/>
            </a:prstTxWarp>
            <a:spAutoFit/>
          </a:bodyPr>
          <a:lstStyle/>
          <a:p>
            <a:r>
              <a:rPr lang="en-US" dirty="0"/>
              <a:t>- Rotating Dielectric Plates</a:t>
            </a:r>
          </a:p>
          <a:p>
            <a:r>
              <a:rPr lang="en-US" dirty="0"/>
              <a:t>- No contact to the rotor needed</a:t>
            </a:r>
          </a:p>
        </p:txBody>
      </p:sp>
      <p:pic>
        <p:nvPicPr>
          <p:cNvPr id="30726" name="Picture 15" descr="txp_fig"/>
          <p:cNvPicPr>
            <a:picLocks noChangeAspect="1" noChangeArrowheads="1"/>
          </p:cNvPicPr>
          <p:nvPr>
            <p:custDataLst>
              <p:tags r:id="rId1"/>
            </p:custDataLst>
          </p:nvPr>
        </p:nvPicPr>
        <p:blipFill>
          <a:blip r:embed="rId5"/>
          <a:srcRect/>
          <a:stretch>
            <a:fillRect/>
          </a:stretch>
        </p:blipFill>
        <p:spPr bwMode="auto">
          <a:xfrm>
            <a:off x="6057900" y="1731963"/>
            <a:ext cx="128588" cy="128587"/>
          </a:xfrm>
          <a:prstGeom prst="rect">
            <a:avLst/>
          </a:prstGeom>
          <a:noFill/>
          <a:ln w="9525">
            <a:noFill/>
            <a:miter lim="800000"/>
            <a:headEnd/>
            <a:tailEnd/>
          </a:ln>
        </p:spPr>
      </p:pic>
      <p:sp>
        <p:nvSpPr>
          <p:cNvPr id="30727" name="Text Box 17"/>
          <p:cNvSpPr txBox="1">
            <a:spLocks noChangeArrowheads="1"/>
          </p:cNvSpPr>
          <p:nvPr/>
        </p:nvSpPr>
        <p:spPr bwMode="auto">
          <a:xfrm>
            <a:off x="1362847" y="4094605"/>
            <a:ext cx="1327150" cy="715962"/>
          </a:xfrm>
          <a:prstGeom prst="rect">
            <a:avLst/>
          </a:prstGeom>
          <a:noFill/>
          <a:ln w="9525">
            <a:noFill/>
            <a:miter lim="800000"/>
            <a:headEnd/>
            <a:tailEnd/>
          </a:ln>
        </p:spPr>
        <p:txBody>
          <a:bodyPr wrap="none">
            <a:prstTxWarp prst="textNoShape">
              <a:avLst/>
            </a:prstTxWarp>
            <a:spAutoFit/>
          </a:bodyPr>
          <a:lstStyle/>
          <a:p>
            <a:pPr algn="ctr">
              <a:lnSpc>
                <a:spcPct val="85000"/>
              </a:lnSpc>
            </a:pPr>
            <a:r>
              <a:rPr lang="en-US" dirty="0"/>
              <a:t>pair of +/-</a:t>
            </a:r>
          </a:p>
          <a:p>
            <a:pPr algn="ctr">
              <a:lnSpc>
                <a:spcPct val="85000"/>
              </a:lnSpc>
            </a:pPr>
            <a:r>
              <a:rPr lang="en-US" dirty="0"/>
              <a:t>metal plates</a:t>
            </a:r>
          </a:p>
          <a:p>
            <a:pPr algn="ctr">
              <a:lnSpc>
                <a:spcPct val="85000"/>
              </a:lnSpc>
            </a:pPr>
            <a:r>
              <a:rPr lang="en-US" dirty="0"/>
              <a:t>as stator</a:t>
            </a:r>
          </a:p>
        </p:txBody>
      </p:sp>
      <p:sp>
        <p:nvSpPr>
          <p:cNvPr id="30728" name="Text Box 18"/>
          <p:cNvSpPr txBox="1">
            <a:spLocks noChangeArrowheads="1"/>
          </p:cNvSpPr>
          <p:nvPr/>
        </p:nvSpPr>
        <p:spPr bwMode="auto">
          <a:xfrm>
            <a:off x="2679700" y="4340225"/>
            <a:ext cx="1057275" cy="508000"/>
          </a:xfrm>
          <a:prstGeom prst="rect">
            <a:avLst/>
          </a:prstGeom>
          <a:noFill/>
          <a:ln w="9525">
            <a:noFill/>
            <a:miter lim="800000"/>
            <a:headEnd/>
            <a:tailEnd/>
          </a:ln>
        </p:spPr>
        <p:txBody>
          <a:bodyPr wrap="none">
            <a:prstTxWarp prst="textNoShape">
              <a:avLst/>
            </a:prstTxWarp>
            <a:spAutoFit/>
          </a:bodyPr>
          <a:lstStyle/>
          <a:p>
            <a:pPr algn="ctr">
              <a:lnSpc>
                <a:spcPct val="85000"/>
              </a:lnSpc>
            </a:pPr>
            <a:r>
              <a:rPr lang="en-US" dirty="0"/>
              <a:t>dielectric</a:t>
            </a:r>
          </a:p>
          <a:p>
            <a:pPr algn="ctr">
              <a:lnSpc>
                <a:spcPct val="85000"/>
              </a:lnSpc>
            </a:pPr>
            <a:r>
              <a:rPr lang="en-US" dirty="0"/>
              <a:t>rotor</a:t>
            </a:r>
          </a:p>
        </p:txBody>
      </p:sp>
      <p:sp>
        <p:nvSpPr>
          <p:cNvPr id="30735" name="Text Box 25"/>
          <p:cNvSpPr txBox="1">
            <a:spLocks noChangeArrowheads="1"/>
          </p:cNvSpPr>
          <p:nvPr/>
        </p:nvSpPr>
        <p:spPr bwMode="auto">
          <a:xfrm>
            <a:off x="1512888" y="2762250"/>
            <a:ext cx="284162" cy="336550"/>
          </a:xfrm>
          <a:prstGeom prst="rect">
            <a:avLst/>
          </a:prstGeom>
          <a:noFill/>
          <a:ln w="9525">
            <a:noFill/>
            <a:miter lim="800000"/>
            <a:headEnd/>
            <a:tailEnd/>
          </a:ln>
        </p:spPr>
        <p:txBody>
          <a:bodyPr wrap="none">
            <a:prstTxWarp prst="textNoShape">
              <a:avLst/>
            </a:prstTxWarp>
            <a:spAutoFit/>
          </a:bodyPr>
          <a:lstStyle/>
          <a:p>
            <a:r>
              <a:rPr lang="en-US"/>
              <a:t>v</a:t>
            </a:r>
          </a:p>
        </p:txBody>
      </p:sp>
      <p:sp>
        <p:nvSpPr>
          <p:cNvPr id="30738" name="Text Box 29"/>
          <p:cNvSpPr txBox="1">
            <a:spLocks noChangeArrowheads="1"/>
          </p:cNvSpPr>
          <p:nvPr/>
        </p:nvSpPr>
        <p:spPr bwMode="auto">
          <a:xfrm>
            <a:off x="4859338" y="1624013"/>
            <a:ext cx="3203575" cy="830997"/>
          </a:xfrm>
          <a:prstGeom prst="rect">
            <a:avLst/>
          </a:prstGeom>
          <a:noFill/>
          <a:ln w="9525">
            <a:noFill/>
            <a:miter lim="800000"/>
            <a:headEnd/>
            <a:tailEnd/>
          </a:ln>
        </p:spPr>
        <p:txBody>
          <a:bodyPr>
            <a:prstTxWarp prst="textNoShape">
              <a:avLst/>
            </a:prstTxWarp>
            <a:spAutoFit/>
          </a:bodyPr>
          <a:lstStyle/>
          <a:p>
            <a:pPr algn="ctr"/>
            <a:r>
              <a:rPr lang="en-US" dirty="0"/>
              <a:t>If voltage     is applied across the plates, </a:t>
            </a:r>
            <a:r>
              <a:rPr lang="en-US" dirty="0" smtClean="0"/>
              <a:t>torque     </a:t>
            </a:r>
            <a:r>
              <a:rPr lang="en-US" dirty="0"/>
              <a:t>is </a:t>
            </a:r>
            <a:r>
              <a:rPr lang="en-US" dirty="0" smtClean="0"/>
              <a:t>produced</a:t>
            </a:r>
            <a:endParaRPr lang="en-US" dirty="0"/>
          </a:p>
          <a:p>
            <a:pPr algn="ctr"/>
            <a:endParaRPr lang="en-US" dirty="0"/>
          </a:p>
        </p:txBody>
      </p:sp>
      <p:pic>
        <p:nvPicPr>
          <p:cNvPr id="32" name="Picture 31"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92546" y="3698995"/>
            <a:ext cx="139700" cy="241300"/>
          </a:xfrm>
          <a:prstGeom prst="rect">
            <a:avLst/>
          </a:prstGeom>
        </p:spPr>
      </p:pic>
      <p:pic>
        <p:nvPicPr>
          <p:cNvPr id="33" name="Picture 32"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035117" y="3539463"/>
            <a:ext cx="215900" cy="203200"/>
          </a:xfrm>
          <a:prstGeom prst="rect">
            <a:avLst/>
          </a:prstGeom>
        </p:spPr>
      </p:pic>
      <p:sp>
        <p:nvSpPr>
          <p:cNvPr id="34" name="Text Box 40"/>
          <p:cNvSpPr txBox="1">
            <a:spLocks noChangeArrowheads="1"/>
          </p:cNvSpPr>
          <p:nvPr/>
        </p:nvSpPr>
        <p:spPr bwMode="auto">
          <a:xfrm>
            <a:off x="5158017" y="2595436"/>
            <a:ext cx="2699878" cy="584776"/>
          </a:xfrm>
          <a:prstGeom prst="rect">
            <a:avLst/>
          </a:prstGeom>
          <a:noFill/>
          <a:ln w="9525">
            <a:noFill/>
            <a:miter lim="800000"/>
            <a:headEnd/>
            <a:tailEnd/>
          </a:ln>
        </p:spPr>
        <p:txBody>
          <a:bodyPr wrap="none">
            <a:prstTxWarp prst="textNoShape">
              <a:avLst/>
            </a:prstTxWarp>
            <a:spAutoFit/>
          </a:bodyPr>
          <a:lstStyle/>
          <a:p>
            <a:pPr algn="ctr"/>
            <a:r>
              <a:rPr lang="en-US" dirty="0"/>
              <a:t>Plate Overlap Area changes </a:t>
            </a:r>
            <a:endParaRPr lang="en-US" dirty="0" smtClean="0"/>
          </a:p>
          <a:p>
            <a:pPr algn="ctr"/>
            <a:r>
              <a:rPr lang="en-US" dirty="0" smtClean="0"/>
              <a:t>From     to</a:t>
            </a:r>
          </a:p>
        </p:txBody>
      </p:sp>
      <p:pic>
        <p:nvPicPr>
          <p:cNvPr id="35" name="Picture 34" descr="latex-image-1.pdf"/>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584958" y="2918115"/>
            <a:ext cx="114300" cy="177800"/>
          </a:xfrm>
          <a:prstGeom prst="rect">
            <a:avLst/>
          </a:prstGeom>
        </p:spPr>
      </p:pic>
      <p:pic>
        <p:nvPicPr>
          <p:cNvPr id="5" name="Picture 4" descr="latex-image-1.pdf"/>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130568" y="1941367"/>
            <a:ext cx="165100" cy="165100"/>
          </a:xfrm>
          <a:prstGeom prst="rect">
            <a:avLst/>
          </a:prstGeom>
        </p:spPr>
      </p:pic>
      <p:pic>
        <p:nvPicPr>
          <p:cNvPr id="16" name="Picture 15" descr="latex-image-1.pdf"/>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7204216" y="2882900"/>
            <a:ext cx="481399" cy="4191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stretch>
            <a:fillRect/>
          </a:stretch>
        </p:blipFill>
        <p:spPr>
          <a:xfrm>
            <a:off x="1699108" y="1191684"/>
            <a:ext cx="7228991" cy="1761066"/>
          </a:xfrm>
          <a:prstGeom prst="rect">
            <a:avLst/>
          </a:prstGeom>
        </p:spPr>
      </p:pic>
      <p:sp>
        <p:nvSpPr>
          <p:cNvPr id="49153" name="Rectangle 2"/>
          <p:cNvSpPr>
            <a:spLocks noChangeArrowheads="1"/>
          </p:cNvSpPr>
          <p:nvPr/>
        </p:nvSpPr>
        <p:spPr bwMode="auto">
          <a:xfrm>
            <a:off x="2711450" y="304800"/>
            <a:ext cx="4603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i="1" u="sng"/>
              <a:t>Torsional Electrostatic Actuator</a:t>
            </a:r>
          </a:p>
        </p:txBody>
      </p:sp>
      <p:pic>
        <p:nvPicPr>
          <p:cNvPr id="49154" name="Picture 31" descr="txp_fig"/>
          <p:cNvPicPr>
            <a:picLocks noChangeAspect="1" noChangeArrowheads="1"/>
          </p:cNvPicPr>
          <p:nvPr>
            <p:custDataLst>
              <p:tags r:id="rId1"/>
            </p:custDataLst>
          </p:nvPr>
        </p:nvPicPr>
        <p:blipFill>
          <a:blip r:embed="rId9">
            <a:extLst>
              <a:ext uri="{28A0092B-C50C-407E-A947-70E740481C1C}">
                <a14:useLocalDpi xmlns:a14="http://schemas.microsoft.com/office/drawing/2010/main" xmlns="" val="0"/>
              </a:ext>
            </a:extLst>
          </a:blip>
          <a:srcRect/>
          <a:stretch>
            <a:fillRect/>
          </a:stretch>
        </p:blipFill>
        <p:spPr bwMode="auto">
          <a:xfrm>
            <a:off x="3683000" y="2209800"/>
            <a:ext cx="16827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1" name="Picture 34" descr="txp_fig"/>
          <p:cNvPicPr>
            <a:picLocks noChangeAspect="1" noChangeArrowheads="1"/>
          </p:cNvPicPr>
          <p:nvPr>
            <p:custDataLst>
              <p:tags r:id="rId2"/>
            </p:custDataLst>
          </p:nvPr>
        </p:nvPicPr>
        <p:blipFill>
          <a:blip r:embed="rId10">
            <a:extLst>
              <a:ext uri="{28A0092B-C50C-407E-A947-70E740481C1C}">
                <a14:useLocalDpi xmlns:a14="http://schemas.microsoft.com/office/drawing/2010/main" xmlns="" val="0"/>
              </a:ext>
            </a:extLst>
          </a:blip>
          <a:srcRect/>
          <a:stretch>
            <a:fillRect/>
          </a:stretch>
        </p:blipFill>
        <p:spPr bwMode="auto">
          <a:xfrm>
            <a:off x="5458883" y="1386417"/>
            <a:ext cx="231775" cy="15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3" name="Picture 37" descr="txp_fig"/>
          <p:cNvPicPr>
            <a:picLocks noChangeAspect="1" noChangeArrowheads="1"/>
          </p:cNvPicPr>
          <p:nvPr>
            <p:custDataLst>
              <p:tags r:id="rId3"/>
            </p:custDataLst>
          </p:nvPr>
        </p:nvPicPr>
        <p:blipFill>
          <a:blip r:embed="rId11">
            <a:extLst>
              <a:ext uri="{28A0092B-C50C-407E-A947-70E740481C1C}">
                <a14:useLocalDpi xmlns:a14="http://schemas.microsoft.com/office/drawing/2010/main" xmlns="" val="0"/>
              </a:ext>
            </a:extLst>
          </a:blip>
          <a:srcRect/>
          <a:stretch>
            <a:fillRect/>
          </a:stretch>
        </p:blipFill>
        <p:spPr bwMode="auto">
          <a:xfrm>
            <a:off x="1974850" y="1438275"/>
            <a:ext cx="15398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9" name="Picture 54" descr="txp_fig"/>
          <p:cNvPicPr>
            <a:picLocks noChangeAspect="1" noChangeArrowheads="1"/>
          </p:cNvPicPr>
          <p:nvPr>
            <p:custDataLst>
              <p:tags r:id="rId4"/>
            </p:custDataLst>
          </p:nvPr>
        </p:nvPicPr>
        <p:blipFill>
          <a:blip r:embed="rId12">
            <a:extLst>
              <a:ext uri="{28A0092B-C50C-407E-A947-70E740481C1C}">
                <a14:useLocalDpi xmlns:a14="http://schemas.microsoft.com/office/drawing/2010/main" xmlns="" val="0"/>
              </a:ext>
            </a:extLst>
          </a:blip>
          <a:srcRect/>
          <a:stretch>
            <a:fillRect/>
          </a:stretch>
        </p:blipFill>
        <p:spPr bwMode="auto">
          <a:xfrm>
            <a:off x="778933" y="3866092"/>
            <a:ext cx="7843309" cy="723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70" name="Picture 55" descr="txp_fig"/>
          <p:cNvPicPr>
            <a:picLocks noChangeAspect="1" noChangeArrowheads="1"/>
          </p:cNvPicPr>
          <p:nvPr>
            <p:custDataLst>
              <p:tags r:id="rId5"/>
            </p:custDataLst>
          </p:nvPr>
        </p:nvPicPr>
        <p:blipFill>
          <a:blip r:embed="rId13">
            <a:extLst>
              <a:ext uri="{28A0092B-C50C-407E-A947-70E740481C1C}">
                <a14:useLocalDpi xmlns:a14="http://schemas.microsoft.com/office/drawing/2010/main" xmlns="" val="0"/>
              </a:ext>
            </a:extLst>
          </a:blip>
          <a:srcRect/>
          <a:stretch>
            <a:fillRect/>
          </a:stretch>
        </p:blipFill>
        <p:spPr bwMode="auto">
          <a:xfrm>
            <a:off x="5113867" y="4788958"/>
            <a:ext cx="2198158" cy="634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71" name="Picture 58" descr="txp_fig"/>
          <p:cNvPicPr>
            <a:picLocks noChangeAspect="1" noChangeArrowheads="1"/>
          </p:cNvPicPr>
          <p:nvPr>
            <p:custDataLst>
              <p:tags r:id="rId6"/>
            </p:custDataLst>
          </p:nvPr>
        </p:nvPicPr>
        <p:blipFill>
          <a:blip r:embed="rId14">
            <a:extLst>
              <a:ext uri="{28A0092B-C50C-407E-A947-70E740481C1C}">
                <a14:useLocalDpi xmlns:a14="http://schemas.microsoft.com/office/drawing/2010/main" xmlns="" val="0"/>
              </a:ext>
            </a:extLst>
          </a:blip>
          <a:srcRect/>
          <a:stretch>
            <a:fillRect/>
          </a:stretch>
        </p:blipFill>
        <p:spPr bwMode="auto">
          <a:xfrm>
            <a:off x="1878818" y="4833408"/>
            <a:ext cx="3195361"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72" name="TextBox 30"/>
          <p:cNvSpPr txBox="1">
            <a:spLocks noChangeArrowheads="1"/>
          </p:cNvSpPr>
          <p:nvPr/>
        </p:nvSpPr>
        <p:spPr bwMode="auto">
          <a:xfrm>
            <a:off x="228600" y="3454400"/>
            <a:ext cx="28749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u="sng" dirty="0"/>
              <a:t>CHARGE ON LEFT PADDLE:</a:t>
            </a:r>
          </a:p>
        </p:txBody>
      </p:sp>
      <p:pic>
        <p:nvPicPr>
          <p:cNvPr id="49174" name="Picture 33" descr="latex-image-1.pdf"/>
          <p:cNvPicPr>
            <a:picLocks noChangeAspect="1"/>
          </p:cNvPicPr>
          <p:nvPr/>
        </p:nvPicPr>
        <p:blipFill>
          <a:blip r:embed="rId15">
            <a:extLst>
              <a:ext uri="{28A0092B-C50C-407E-A947-70E740481C1C}">
                <a14:useLocalDpi xmlns:a14="http://schemas.microsoft.com/office/drawing/2010/main" xmlns="" val="0"/>
              </a:ext>
            </a:extLst>
          </a:blip>
          <a:srcRect/>
          <a:stretch>
            <a:fillRect/>
          </a:stretch>
        </p:blipFill>
        <p:spPr bwMode="auto">
          <a:xfrm>
            <a:off x="8208963" y="2416175"/>
            <a:ext cx="1397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77" name="TextBox 43"/>
          <p:cNvSpPr txBox="1">
            <a:spLocks noChangeArrowheads="1"/>
          </p:cNvSpPr>
          <p:nvPr/>
        </p:nvSpPr>
        <p:spPr bwMode="auto">
          <a:xfrm flipH="1" flipV="1">
            <a:off x="8350782" y="2729971"/>
            <a:ext cx="612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b="1" dirty="0"/>
              <a:t>x</a:t>
            </a:r>
          </a:p>
        </p:txBody>
      </p:sp>
      <p:sp>
        <p:nvSpPr>
          <p:cNvPr id="49178" name="TextBox 44"/>
          <p:cNvSpPr txBox="1">
            <a:spLocks noChangeArrowheads="1"/>
          </p:cNvSpPr>
          <p:nvPr/>
        </p:nvSpPr>
        <p:spPr bwMode="auto">
          <a:xfrm>
            <a:off x="8372475" y="2971800"/>
            <a:ext cx="7715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origin</a:t>
            </a:r>
          </a:p>
        </p:txBody>
      </p:sp>
      <p:sp>
        <p:nvSpPr>
          <p:cNvPr id="49180" name="TextBox 48"/>
          <p:cNvSpPr txBox="1">
            <a:spLocks noChangeArrowheads="1"/>
          </p:cNvSpPr>
          <p:nvPr/>
        </p:nvSpPr>
        <p:spPr bwMode="auto">
          <a:xfrm>
            <a:off x="7199842" y="1229784"/>
            <a:ext cx="15779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algn="r" eaLnBrk="1" hangingPunct="1"/>
            <a:r>
              <a:rPr lang="en-US" sz="1800" dirty="0"/>
              <a:t>= length </a:t>
            </a:r>
            <a:br>
              <a:rPr lang="en-US" sz="1800" dirty="0"/>
            </a:br>
            <a:r>
              <a:rPr lang="en-US" sz="1800" dirty="0"/>
              <a:t>of the paddle</a:t>
            </a:r>
          </a:p>
        </p:txBody>
      </p:sp>
      <p:pic>
        <p:nvPicPr>
          <p:cNvPr id="49181" name="Picture 49" descr="latex-image-1.pdf"/>
          <p:cNvPicPr>
            <a:picLocks noChangeAspect="1"/>
          </p:cNvPicPr>
          <p:nvPr/>
        </p:nvPicPr>
        <p:blipFill>
          <a:blip r:embed="rId16">
            <a:extLst>
              <a:ext uri="{28A0092B-C50C-407E-A947-70E740481C1C}">
                <a14:useLocalDpi xmlns:a14="http://schemas.microsoft.com/office/drawing/2010/main" xmlns="" val="0"/>
              </a:ext>
            </a:extLst>
          </a:blip>
          <a:srcRect/>
          <a:stretch>
            <a:fillRect/>
          </a:stretch>
        </p:blipFill>
        <p:spPr bwMode="auto">
          <a:xfrm>
            <a:off x="7543800" y="1295400"/>
            <a:ext cx="762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82" name="Picture 50" descr="latex-image-1.pdf"/>
          <p:cNvPicPr>
            <a:picLocks noChangeAspect="1"/>
          </p:cNvPicPr>
          <p:nvPr/>
        </p:nvPicPr>
        <p:blipFill>
          <a:blip r:embed="rId17">
            <a:extLst>
              <a:ext uri="{28A0092B-C50C-407E-A947-70E740481C1C}">
                <a14:useLocalDpi xmlns:a14="http://schemas.microsoft.com/office/drawing/2010/main" xmlns="" val="0"/>
              </a:ext>
            </a:extLst>
          </a:blip>
          <a:srcRect/>
          <a:stretch>
            <a:fillRect/>
          </a:stretch>
        </p:blipFill>
        <p:spPr bwMode="auto">
          <a:xfrm>
            <a:off x="1582980" y="4072997"/>
            <a:ext cx="1003058" cy="278870"/>
          </a:xfrm>
          <a:prstGeom prst="rect">
            <a:avLst/>
          </a:prstGeom>
          <a:solidFill>
            <a:schemeClr val="bg1"/>
          </a:solidFill>
          <a:ln w="9525">
            <a:solidFill>
              <a:schemeClr val="bg1"/>
            </a:solidFill>
            <a:miter lim="800000"/>
            <a:headEnd/>
            <a:tailEnd/>
          </a:ln>
        </p:spPr>
      </p:pic>
      <p:pic>
        <p:nvPicPr>
          <p:cNvPr id="49183" name="Picture 52" descr="latex-image-1.pdf"/>
          <p:cNvPicPr>
            <a:picLocks noChangeAspect="1"/>
          </p:cNvPicPr>
          <p:nvPr/>
        </p:nvPicPr>
        <p:blipFill>
          <a:blip r:embed="rId18">
            <a:extLst>
              <a:ext uri="{28A0092B-C50C-407E-A947-70E740481C1C}">
                <a14:useLocalDpi xmlns:a14="http://schemas.microsoft.com/office/drawing/2010/main" xmlns="" val="0"/>
              </a:ext>
            </a:extLst>
          </a:blip>
          <a:srcRect/>
          <a:stretch>
            <a:fillRect/>
          </a:stretch>
        </p:blipFill>
        <p:spPr bwMode="auto">
          <a:xfrm>
            <a:off x="7538508" y="4766734"/>
            <a:ext cx="10890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latex-image-1.pdf"/>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245985" y="2105633"/>
            <a:ext cx="2197806" cy="564417"/>
          </a:xfrm>
          <a:prstGeom prst="rect">
            <a:avLst/>
          </a:prstGeom>
        </p:spPr>
      </p:pic>
      <p:pic>
        <p:nvPicPr>
          <p:cNvPr id="4" name="Picture 3" descr="latex-image-1.pdf"/>
          <p:cNvPicPr>
            <a:picLocks noChangeAspect="1"/>
          </p:cNvPicPr>
          <p:nvPr/>
        </p:nvPicPr>
        <p:blipFill>
          <a:blip r:embed="rId20">
            <a:extLst>
              <a:ext uri="{28A0092B-C50C-407E-A947-70E740481C1C}">
                <a14:useLocalDpi xmlns:a14="http://schemas.microsoft.com/office/drawing/2010/main" xmlns="" val="0"/>
              </a:ext>
            </a:extLst>
          </a:blip>
          <a:stretch>
            <a:fillRect/>
          </a:stretch>
        </p:blipFill>
        <p:spPr>
          <a:xfrm>
            <a:off x="1460305" y="3049525"/>
            <a:ext cx="623215" cy="251146"/>
          </a:xfrm>
          <a:prstGeom prst="rect">
            <a:avLst/>
          </a:prstGeom>
        </p:spPr>
      </p:pic>
      <p:pic>
        <p:nvPicPr>
          <p:cNvPr id="5" name="Picture 4" descr="latex-image-1.pdf"/>
          <p:cNvPicPr>
            <a:picLocks noChangeAspect="1"/>
          </p:cNvPicPr>
          <p:nvPr/>
        </p:nvPicPr>
        <p:blipFill>
          <a:blip r:embed="rId21">
            <a:extLst>
              <a:ext uri="{28A0092B-C50C-407E-A947-70E740481C1C}">
                <a14:useLocalDpi xmlns:a14="http://schemas.microsoft.com/office/drawing/2010/main" xmlns="" val="0"/>
              </a:ext>
            </a:extLst>
          </a:blip>
          <a:stretch>
            <a:fillRect/>
          </a:stretch>
        </p:blipFill>
        <p:spPr>
          <a:xfrm>
            <a:off x="6393472" y="3094597"/>
            <a:ext cx="825500" cy="279400"/>
          </a:xfrm>
          <a:prstGeom prst="rect">
            <a:avLst/>
          </a:prstGeom>
        </p:spPr>
      </p:pic>
      <p:pic>
        <p:nvPicPr>
          <p:cNvPr id="21" name="Picture 20" descr="latex-image-1.pdf"/>
          <p:cNvPicPr>
            <a:picLocks noChangeAspect="1"/>
          </p:cNvPicPr>
          <p:nvPr/>
        </p:nvPicPr>
        <p:blipFill>
          <a:blip r:embed="rId22"/>
          <a:stretch>
            <a:fillRect/>
          </a:stretch>
        </p:blipFill>
        <p:spPr>
          <a:xfrm>
            <a:off x="2269067" y="5740399"/>
            <a:ext cx="4741332" cy="740833"/>
          </a:xfrm>
          <a:prstGeom prst="rect">
            <a:avLst/>
          </a:prstGeom>
        </p:spPr>
      </p:pic>
    </p:spTree>
    <p:extLst>
      <p:ext uri="{BB962C8B-B14F-4D97-AF65-F5344CB8AC3E}">
        <p14:creationId xmlns:p14="http://schemas.microsoft.com/office/powerpoint/2010/main" xmlns="" val="175185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905000" y="381000"/>
            <a:ext cx="5632450" cy="457200"/>
          </a:xfrm>
          <a:prstGeom prst="rect">
            <a:avLst/>
          </a:prstGeom>
          <a:noFill/>
          <a:ln w="9525">
            <a:noFill/>
            <a:miter lim="800000"/>
            <a:headEnd/>
            <a:tailEnd/>
          </a:ln>
        </p:spPr>
        <p:txBody>
          <a:bodyPr wrap="none">
            <a:prstTxWarp prst="textNoShape">
              <a:avLst/>
            </a:prstTxWarp>
            <a:spAutoFit/>
          </a:bodyPr>
          <a:lstStyle/>
          <a:p>
            <a:pPr algn="l"/>
            <a:r>
              <a:rPr lang="en-US" sz="2400" i="1" u="sng"/>
              <a:t>Torsional Electrostatic Actuator (cont.)</a:t>
            </a:r>
          </a:p>
        </p:txBody>
      </p:sp>
      <p:pic>
        <p:nvPicPr>
          <p:cNvPr id="33795" name="Picture 6" descr="txp_fig"/>
          <p:cNvPicPr>
            <a:picLocks noChangeAspect="1" noChangeArrowheads="1"/>
          </p:cNvPicPr>
          <p:nvPr>
            <p:custDataLst>
              <p:tags r:id="rId1"/>
            </p:custDataLst>
          </p:nvPr>
        </p:nvPicPr>
        <p:blipFill>
          <a:blip r:embed="rId5"/>
          <a:srcRect/>
          <a:stretch>
            <a:fillRect/>
          </a:stretch>
        </p:blipFill>
        <p:spPr bwMode="auto">
          <a:xfrm>
            <a:off x="2743200" y="1649027"/>
            <a:ext cx="732407" cy="408373"/>
          </a:xfrm>
          <a:prstGeom prst="rect">
            <a:avLst/>
          </a:prstGeom>
          <a:noFill/>
          <a:ln w="9525">
            <a:noFill/>
            <a:miter lim="800000"/>
            <a:headEnd/>
            <a:tailEnd/>
          </a:ln>
        </p:spPr>
      </p:pic>
      <p:pic>
        <p:nvPicPr>
          <p:cNvPr id="33796" name="Picture 8" descr="txp_fig"/>
          <p:cNvPicPr>
            <a:picLocks noChangeAspect="1" noChangeArrowheads="1"/>
          </p:cNvPicPr>
          <p:nvPr>
            <p:custDataLst>
              <p:tags r:id="rId2"/>
            </p:custDataLst>
          </p:nvPr>
        </p:nvPicPr>
        <p:blipFill>
          <a:blip r:embed="rId6"/>
          <a:srcRect/>
          <a:stretch>
            <a:fillRect/>
          </a:stretch>
        </p:blipFill>
        <p:spPr bwMode="auto">
          <a:xfrm>
            <a:off x="6096000" y="1671714"/>
            <a:ext cx="685800" cy="321816"/>
          </a:xfrm>
          <a:prstGeom prst="rect">
            <a:avLst/>
          </a:prstGeom>
          <a:noFill/>
          <a:ln w="9525">
            <a:noFill/>
            <a:miter lim="800000"/>
            <a:headEnd/>
            <a:tailEnd/>
          </a:ln>
        </p:spPr>
      </p:pic>
      <p:pic>
        <p:nvPicPr>
          <p:cNvPr id="33799" name="Picture 14" descr="txp_fig"/>
          <p:cNvPicPr>
            <a:picLocks noChangeAspect="1" noChangeArrowheads="1"/>
          </p:cNvPicPr>
          <p:nvPr>
            <p:custDataLst>
              <p:tags r:id="rId3"/>
            </p:custDataLst>
          </p:nvPr>
        </p:nvPicPr>
        <p:blipFill>
          <a:blip r:embed="rId7"/>
          <a:srcRect/>
          <a:stretch>
            <a:fillRect/>
          </a:stretch>
        </p:blipFill>
        <p:spPr bwMode="auto">
          <a:xfrm>
            <a:off x="6324600" y="6338888"/>
            <a:ext cx="554038" cy="138112"/>
          </a:xfrm>
          <a:prstGeom prst="rect">
            <a:avLst/>
          </a:prstGeom>
          <a:noFill/>
          <a:ln w="9525">
            <a:noFill/>
            <a:miter lim="800000"/>
            <a:headEnd/>
            <a:tailEnd/>
          </a:ln>
        </p:spPr>
      </p:pic>
      <p:sp>
        <p:nvSpPr>
          <p:cNvPr id="33800" name="Rectangle 15"/>
          <p:cNvSpPr>
            <a:spLocks noChangeArrowheads="1"/>
          </p:cNvSpPr>
          <p:nvPr/>
        </p:nvSpPr>
        <p:spPr bwMode="auto">
          <a:xfrm>
            <a:off x="7010400" y="5791200"/>
            <a:ext cx="2057400" cy="9906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pic>
        <p:nvPicPr>
          <p:cNvPr id="11" name="Picture 10" descr="latex-image-1.pdf"/>
          <p:cNvPicPr>
            <a:picLocks noChangeAspect="1"/>
          </p:cNvPicPr>
          <p:nvPr/>
        </p:nvPicPr>
        <p:blipFill>
          <a:blip r:embed="rId8"/>
          <a:stretch>
            <a:fillRect/>
          </a:stretch>
        </p:blipFill>
        <p:spPr>
          <a:xfrm>
            <a:off x="5791200" y="2590800"/>
            <a:ext cx="1587500" cy="800100"/>
          </a:xfrm>
          <a:prstGeom prst="rect">
            <a:avLst/>
          </a:prstGeom>
        </p:spPr>
      </p:pic>
      <p:pic>
        <p:nvPicPr>
          <p:cNvPr id="12" name="Picture 11" descr="latex-image-1.pdf"/>
          <p:cNvPicPr>
            <a:picLocks noChangeAspect="1"/>
          </p:cNvPicPr>
          <p:nvPr/>
        </p:nvPicPr>
        <p:blipFill>
          <a:blip r:embed="rId9"/>
          <a:stretch>
            <a:fillRect/>
          </a:stretch>
        </p:blipFill>
        <p:spPr>
          <a:xfrm>
            <a:off x="2095500" y="2667000"/>
            <a:ext cx="1600200" cy="800100"/>
          </a:xfrm>
          <a:prstGeom prst="rect">
            <a:avLst/>
          </a:prstGeom>
        </p:spPr>
      </p:pic>
      <p:pic>
        <p:nvPicPr>
          <p:cNvPr id="14" name="Picture 13" descr="latex-image-1.pdf"/>
          <p:cNvPicPr>
            <a:picLocks noChangeAspect="1"/>
          </p:cNvPicPr>
          <p:nvPr/>
        </p:nvPicPr>
        <p:blipFill>
          <a:blip r:embed="rId10"/>
          <a:stretch>
            <a:fillRect/>
          </a:stretch>
        </p:blipFill>
        <p:spPr>
          <a:xfrm>
            <a:off x="1947334" y="4673600"/>
            <a:ext cx="5689600" cy="889000"/>
          </a:xfrm>
          <a:prstGeom prst="rect">
            <a:avLst/>
          </a:prstGeom>
        </p:spPr>
      </p:pic>
      <p:pic>
        <p:nvPicPr>
          <p:cNvPr id="15" name="Picture 14" descr="latex-image-1.pdf"/>
          <p:cNvPicPr>
            <a:picLocks noChangeAspect="1"/>
          </p:cNvPicPr>
          <p:nvPr/>
        </p:nvPicPr>
        <p:blipFill>
          <a:blip r:embed="rId10"/>
          <a:srcRect l="72322"/>
          <a:stretch>
            <a:fillRect/>
          </a:stretch>
        </p:blipFill>
        <p:spPr>
          <a:xfrm>
            <a:off x="7201989" y="5943600"/>
            <a:ext cx="1484811" cy="838200"/>
          </a:xfrm>
          <a:prstGeom prst="rect">
            <a:avLst/>
          </a:prstGeom>
        </p:spPr>
      </p:pic>
      <p:pic>
        <p:nvPicPr>
          <p:cNvPr id="13" name="Picture 12"/>
          <p:cNvPicPr>
            <a:picLocks noChangeAspect="1"/>
          </p:cNvPicPr>
          <p:nvPr/>
        </p:nvPicPr>
        <p:blipFill>
          <a:blip r:embed="rId11"/>
          <a:stretch>
            <a:fillRect/>
          </a:stretch>
        </p:blipFill>
        <p:spPr>
          <a:xfrm>
            <a:off x="4192525" y="1683415"/>
            <a:ext cx="1136650" cy="359834"/>
          </a:xfrm>
          <a:prstGeom prst="rect">
            <a:avLst/>
          </a:prstGeom>
        </p:spPr>
      </p:pic>
      <p:pic>
        <p:nvPicPr>
          <p:cNvPr id="16" name="Picture 15"/>
          <p:cNvPicPr>
            <a:picLocks noChangeAspect="1"/>
          </p:cNvPicPr>
          <p:nvPr/>
        </p:nvPicPr>
        <p:blipFill>
          <a:blip r:embed="rId11"/>
          <a:stretch>
            <a:fillRect/>
          </a:stretch>
        </p:blipFill>
        <p:spPr>
          <a:xfrm>
            <a:off x="4270195" y="2821840"/>
            <a:ext cx="1136650" cy="35983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14"/>
          <a:stretch>
            <a:fillRect/>
          </a:stretch>
        </p:blipFill>
        <p:spPr>
          <a:xfrm>
            <a:off x="1677942" y="1174750"/>
            <a:ext cx="6968642" cy="1936750"/>
          </a:xfrm>
          <a:prstGeom prst="rect">
            <a:avLst/>
          </a:prstGeom>
        </p:spPr>
      </p:pic>
      <p:sp>
        <p:nvSpPr>
          <p:cNvPr id="51201" name="Rectangle 2"/>
          <p:cNvSpPr>
            <a:spLocks noChangeArrowheads="1"/>
          </p:cNvSpPr>
          <p:nvPr/>
        </p:nvSpPr>
        <p:spPr bwMode="auto">
          <a:xfrm>
            <a:off x="1803400" y="381000"/>
            <a:ext cx="596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i="1" u="sng"/>
              <a:t>Example: Torsional Electrostatic Actuator</a:t>
            </a:r>
          </a:p>
        </p:txBody>
      </p:sp>
      <p:pic>
        <p:nvPicPr>
          <p:cNvPr id="51202" name="Picture 5" descr="txp_fig"/>
          <p:cNvPicPr>
            <a:picLocks noChangeAspect="1" noChangeArrowheads="1"/>
          </p:cNvPicPr>
          <p:nvPr>
            <p:custDataLst>
              <p:tags r:id="rId1"/>
            </p:custDataLst>
          </p:nvPr>
        </p:nvPicPr>
        <p:blipFill>
          <a:blip r:embed="rId15">
            <a:extLst>
              <a:ext uri="{28A0092B-C50C-407E-A947-70E740481C1C}">
                <a14:useLocalDpi xmlns:a14="http://schemas.microsoft.com/office/drawing/2010/main" xmlns="" val="0"/>
              </a:ext>
            </a:extLst>
          </a:blip>
          <a:srcRect/>
          <a:stretch>
            <a:fillRect/>
          </a:stretch>
        </p:blipFill>
        <p:spPr bwMode="auto">
          <a:xfrm>
            <a:off x="3886200" y="2286000"/>
            <a:ext cx="16827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0" name="Picture 18" descr="txp_fig"/>
          <p:cNvPicPr>
            <a:picLocks noChangeAspect="1" noChangeArrowheads="1"/>
          </p:cNvPicPr>
          <p:nvPr>
            <p:custDataLst>
              <p:tags r:id="rId2"/>
            </p:custDataLst>
          </p:nvPr>
        </p:nvPicPr>
        <p:blipFill>
          <a:blip r:embed="rId16">
            <a:extLst>
              <a:ext uri="{28A0092B-C50C-407E-A947-70E740481C1C}">
                <a14:useLocalDpi xmlns:a14="http://schemas.microsoft.com/office/drawing/2010/main" xmlns="" val="0"/>
              </a:ext>
            </a:extLst>
          </a:blip>
          <a:srcRect/>
          <a:stretch>
            <a:fillRect/>
          </a:stretch>
        </p:blipFill>
        <p:spPr bwMode="auto">
          <a:xfrm>
            <a:off x="1919817" y="1480609"/>
            <a:ext cx="15398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2" name="Picture 20" descr="txp_fig"/>
          <p:cNvPicPr>
            <a:picLocks noChangeAspect="1" noChangeArrowheads="1"/>
          </p:cNvPicPr>
          <p:nvPr>
            <p:custDataLst>
              <p:tags r:id="rId3"/>
            </p:custDataLst>
          </p:nvPr>
        </p:nvPicPr>
        <p:blipFill>
          <a:blip r:embed="rId17">
            <a:extLst>
              <a:ext uri="{28A0092B-C50C-407E-A947-70E740481C1C}">
                <a14:useLocalDpi xmlns:a14="http://schemas.microsoft.com/office/drawing/2010/main" xmlns="" val="0"/>
              </a:ext>
            </a:extLst>
          </a:blip>
          <a:srcRect/>
          <a:stretch>
            <a:fillRect/>
          </a:stretch>
        </p:blipFill>
        <p:spPr bwMode="auto">
          <a:xfrm>
            <a:off x="1682221" y="3142192"/>
            <a:ext cx="646112"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3" name="Picture 21" descr="txp_fig"/>
          <p:cNvPicPr>
            <a:picLocks noChangeAspect="1" noChangeArrowheads="1"/>
          </p:cNvPicPr>
          <p:nvPr>
            <p:custDataLst>
              <p:tags r:id="rId4"/>
            </p:custDataLst>
          </p:nvPr>
        </p:nvPicPr>
        <p:blipFill>
          <a:blip r:embed="rId18">
            <a:extLst>
              <a:ext uri="{28A0092B-C50C-407E-A947-70E740481C1C}">
                <a14:useLocalDpi xmlns:a14="http://schemas.microsoft.com/office/drawing/2010/main" xmlns="" val="0"/>
              </a:ext>
            </a:extLst>
          </a:blip>
          <a:srcRect/>
          <a:stretch>
            <a:fillRect/>
          </a:stretch>
        </p:blipFill>
        <p:spPr bwMode="auto">
          <a:xfrm>
            <a:off x="5939367" y="3152775"/>
            <a:ext cx="800100"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6" name="Picture 31" descr="txp_fig"/>
          <p:cNvPicPr>
            <a:picLocks noChangeAspect="1" noChangeArrowheads="1"/>
          </p:cNvPicPr>
          <p:nvPr>
            <p:custDataLst>
              <p:tags r:id="rId5"/>
            </p:custDataLst>
          </p:nvPr>
        </p:nvPicPr>
        <p:blipFill>
          <a:blip r:embed="rId19">
            <a:extLst>
              <a:ext uri="{28A0092B-C50C-407E-A947-70E740481C1C}">
                <a14:useLocalDpi xmlns:a14="http://schemas.microsoft.com/office/drawing/2010/main" xmlns="" val="0"/>
              </a:ext>
            </a:extLst>
          </a:blip>
          <a:srcRect/>
          <a:stretch>
            <a:fillRect/>
          </a:stretch>
        </p:blipFill>
        <p:spPr bwMode="auto">
          <a:xfrm>
            <a:off x="547763" y="2134130"/>
            <a:ext cx="1623937" cy="612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7" name="Picture 33" descr="txp_fig"/>
          <p:cNvPicPr>
            <a:picLocks noChangeAspect="1" noChangeArrowheads="1"/>
          </p:cNvPicPr>
          <p:nvPr>
            <p:custDataLst>
              <p:tags r:id="rId6"/>
            </p:custDataLst>
          </p:nvPr>
        </p:nvPicPr>
        <p:blipFill>
          <a:blip r:embed="rId20">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754519" y="1835149"/>
            <a:ext cx="1894181" cy="566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8" name="Picture 36" descr="txp_fig"/>
          <p:cNvPicPr>
            <a:picLocks noChangeAspect="1" noChangeArrowheads="1"/>
          </p:cNvPicPr>
          <p:nvPr>
            <p:custDataLst>
              <p:tags r:id="rId7"/>
            </p:custDataLst>
          </p:nvPr>
        </p:nvPicPr>
        <p:blipFill>
          <a:blip r:embed="rId21">
            <a:extLst>
              <a:ext uri="{28A0092B-C50C-407E-A947-70E740481C1C}">
                <a14:useLocalDpi xmlns:a14="http://schemas.microsoft.com/office/drawing/2010/main" xmlns="" val="0"/>
              </a:ext>
            </a:extLst>
          </a:blip>
          <a:srcRect/>
          <a:stretch>
            <a:fillRect/>
          </a:stretch>
        </p:blipFill>
        <p:spPr bwMode="auto">
          <a:xfrm>
            <a:off x="4590815" y="1257300"/>
            <a:ext cx="2561932" cy="24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19" name="Text Box 37"/>
          <p:cNvSpPr txBox="1">
            <a:spLocks noChangeArrowheads="1"/>
          </p:cNvSpPr>
          <p:nvPr/>
        </p:nvSpPr>
        <p:spPr bwMode="auto">
          <a:xfrm>
            <a:off x="304800" y="3962400"/>
            <a:ext cx="506571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a:t>Estimate time required to sweep 24</a:t>
            </a:r>
            <a:r>
              <a:rPr lang="en-US" sz="1800" baseline="30000"/>
              <a:t>o</a:t>
            </a:r>
            <a:r>
              <a:rPr lang="en-US" sz="1800"/>
              <a:t> (+/- 12</a:t>
            </a:r>
            <a:r>
              <a:rPr lang="en-US" sz="1800" baseline="30000"/>
              <a:t>o</a:t>
            </a:r>
            <a:r>
              <a:rPr lang="en-US" sz="1800"/>
              <a:t>)…</a:t>
            </a:r>
          </a:p>
        </p:txBody>
      </p:sp>
      <p:pic>
        <p:nvPicPr>
          <p:cNvPr id="51220" name="Picture 39" descr="txp_fig"/>
          <p:cNvPicPr>
            <a:picLocks noChangeAspect="1" noChangeArrowheads="1"/>
          </p:cNvPicPr>
          <p:nvPr>
            <p:custDataLst>
              <p:tags r:id="rId8"/>
            </p:custDataLst>
          </p:nvPr>
        </p:nvPicPr>
        <p:blipFill>
          <a:blip r:embed="rId22">
            <a:extLst>
              <a:ext uri="{28A0092B-C50C-407E-A947-70E740481C1C}">
                <a14:useLocalDpi xmlns:a14="http://schemas.microsoft.com/office/drawing/2010/main" xmlns="" val="0"/>
              </a:ext>
            </a:extLst>
          </a:blip>
          <a:srcRect/>
          <a:stretch>
            <a:fillRect/>
          </a:stretch>
        </p:blipFill>
        <p:spPr bwMode="auto">
          <a:xfrm>
            <a:off x="6494463" y="6108172"/>
            <a:ext cx="60007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21" name="Rectangle 40"/>
          <p:cNvSpPr>
            <a:spLocks noChangeArrowheads="1"/>
          </p:cNvSpPr>
          <p:nvPr/>
        </p:nvSpPr>
        <p:spPr bwMode="auto">
          <a:xfrm>
            <a:off x="7162800" y="5922434"/>
            <a:ext cx="1524000" cy="685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1225" name="Line 41"/>
          <p:cNvSpPr>
            <a:spLocks noChangeShapeType="1"/>
          </p:cNvSpPr>
          <p:nvPr/>
        </p:nvSpPr>
        <p:spPr bwMode="auto">
          <a:xfrm>
            <a:off x="374528" y="4724400"/>
            <a:ext cx="0" cy="129540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6" name="Line 42"/>
          <p:cNvSpPr>
            <a:spLocks noChangeShapeType="1"/>
          </p:cNvSpPr>
          <p:nvPr/>
        </p:nvSpPr>
        <p:spPr bwMode="auto">
          <a:xfrm>
            <a:off x="374528" y="6019800"/>
            <a:ext cx="133481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1227" name="Freeform 43"/>
          <p:cNvSpPr>
            <a:spLocks/>
          </p:cNvSpPr>
          <p:nvPr/>
        </p:nvSpPr>
        <p:spPr bwMode="auto">
          <a:xfrm>
            <a:off x="374528" y="5029200"/>
            <a:ext cx="1334814" cy="990600"/>
          </a:xfrm>
          <a:custGeom>
            <a:avLst/>
            <a:gdLst>
              <a:gd name="T0" fmla="*/ 0 w 864"/>
              <a:gd name="T1" fmla="*/ 624 h 624"/>
              <a:gd name="T2" fmla="*/ 312 w 864"/>
              <a:gd name="T3" fmla="*/ 516 h 624"/>
              <a:gd name="T4" fmla="*/ 558 w 864"/>
              <a:gd name="T5" fmla="*/ 162 h 624"/>
              <a:gd name="T6" fmla="*/ 714 w 864"/>
              <a:gd name="T7" fmla="*/ 36 h 624"/>
              <a:gd name="T8" fmla="*/ 864 w 864"/>
              <a:gd name="T9" fmla="*/ 0 h 624"/>
              <a:gd name="T10" fmla="*/ 0 60000 65536"/>
              <a:gd name="T11" fmla="*/ 0 60000 65536"/>
              <a:gd name="T12" fmla="*/ 0 60000 65536"/>
              <a:gd name="T13" fmla="*/ 0 60000 65536"/>
              <a:gd name="T14" fmla="*/ 0 60000 65536"/>
              <a:gd name="T15" fmla="*/ 0 w 864"/>
              <a:gd name="T16" fmla="*/ 0 h 624"/>
              <a:gd name="T17" fmla="*/ 864 w 864"/>
              <a:gd name="T18" fmla="*/ 624 h 624"/>
            </a:gdLst>
            <a:ahLst/>
            <a:cxnLst>
              <a:cxn ang="T10">
                <a:pos x="T0" y="T1"/>
              </a:cxn>
              <a:cxn ang="T11">
                <a:pos x="T2" y="T3"/>
              </a:cxn>
              <a:cxn ang="T12">
                <a:pos x="T4" y="T5"/>
              </a:cxn>
              <a:cxn ang="T13">
                <a:pos x="T6" y="T7"/>
              </a:cxn>
              <a:cxn ang="T14">
                <a:pos x="T8" y="T9"/>
              </a:cxn>
            </a:cxnLst>
            <a:rect l="T15" t="T16" r="T17" b="T18"/>
            <a:pathLst>
              <a:path w="864" h="624">
                <a:moveTo>
                  <a:pt x="0" y="624"/>
                </a:moveTo>
                <a:cubicBezTo>
                  <a:pt x="52" y="606"/>
                  <a:pt x="219" y="593"/>
                  <a:pt x="312" y="516"/>
                </a:cubicBezTo>
                <a:cubicBezTo>
                  <a:pt x="405" y="439"/>
                  <a:pt x="491" y="242"/>
                  <a:pt x="558" y="162"/>
                </a:cubicBezTo>
                <a:cubicBezTo>
                  <a:pt x="625" y="82"/>
                  <a:pt x="663" y="63"/>
                  <a:pt x="714" y="36"/>
                </a:cubicBezTo>
                <a:cubicBezTo>
                  <a:pt x="765" y="9"/>
                  <a:pt x="839" y="6"/>
                  <a:pt x="864" y="0"/>
                </a:cubicBezTo>
              </a:path>
            </a:pathLst>
          </a:custGeom>
          <a:noFill/>
          <a:ln w="28575" cmpd="sng">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51228" name="Picture 45" descr="txp_fig"/>
          <p:cNvPicPr>
            <a:picLocks noChangeAspect="1" noChangeArrowheads="1"/>
          </p:cNvPicPr>
          <p:nvPr>
            <p:custDataLst>
              <p:tags r:id="rId9"/>
            </p:custDataLst>
          </p:nvPr>
        </p:nvPicPr>
        <p:blipFill>
          <a:blip r:embed="rId23">
            <a:extLst>
              <a:ext uri="{28A0092B-C50C-407E-A947-70E740481C1C}">
                <a14:useLocalDpi xmlns:a14="http://schemas.microsoft.com/office/drawing/2010/main" xmlns="" val="0"/>
              </a:ext>
            </a:extLst>
          </a:blip>
          <a:srcRect/>
          <a:stretch>
            <a:fillRect/>
          </a:stretch>
        </p:blipFill>
        <p:spPr bwMode="auto">
          <a:xfrm>
            <a:off x="1635186" y="6096000"/>
            <a:ext cx="117414"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29" name="Picture 47" descr="txp_fig"/>
          <p:cNvPicPr>
            <a:picLocks noChangeAspect="1" noChangeArrowheads="1"/>
          </p:cNvPicPr>
          <p:nvPr>
            <p:custDataLst>
              <p:tags r:id="rId10"/>
            </p:custDataLst>
          </p:nvPr>
        </p:nvPicPr>
        <p:blipFill>
          <a:blip r:embed="rId16">
            <a:extLst>
              <a:ext uri="{28A0092B-C50C-407E-A947-70E740481C1C}">
                <a14:useLocalDpi xmlns:a14="http://schemas.microsoft.com/office/drawing/2010/main" xmlns="" val="0"/>
              </a:ext>
            </a:extLst>
          </a:blip>
          <a:srcRect/>
          <a:stretch>
            <a:fillRect/>
          </a:stretch>
        </p:blipFill>
        <p:spPr bwMode="auto">
          <a:xfrm>
            <a:off x="139700" y="4786313"/>
            <a:ext cx="14985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0" name="Picture 49" descr="txp_fig"/>
          <p:cNvPicPr>
            <a:picLocks noChangeAspect="1" noChangeArrowheads="1"/>
          </p:cNvPicPr>
          <p:nvPr>
            <p:custDataLst>
              <p:tags r:id="rId11"/>
            </p:custDataLst>
          </p:nvPr>
        </p:nvPicPr>
        <p:blipFill>
          <a:blip r:embed="rId24">
            <a:extLst>
              <a:ext uri="{28A0092B-C50C-407E-A947-70E740481C1C}">
                <a14:useLocalDpi xmlns:a14="http://schemas.microsoft.com/office/drawing/2010/main" xmlns="" val="0"/>
              </a:ext>
            </a:extLst>
          </a:blip>
          <a:srcRect/>
          <a:stretch>
            <a:fillRect/>
          </a:stretch>
        </p:blipFill>
        <p:spPr bwMode="auto">
          <a:xfrm>
            <a:off x="800927" y="6076950"/>
            <a:ext cx="519094"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1" name="Line 50"/>
          <p:cNvSpPr>
            <a:spLocks noChangeShapeType="1"/>
          </p:cNvSpPr>
          <p:nvPr/>
        </p:nvSpPr>
        <p:spPr bwMode="auto">
          <a:xfrm>
            <a:off x="819466" y="5867400"/>
            <a:ext cx="222469" cy="22860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3" name="Line 52"/>
          <p:cNvSpPr>
            <a:spLocks noChangeShapeType="1"/>
          </p:cNvSpPr>
          <p:nvPr/>
        </p:nvSpPr>
        <p:spPr bwMode="auto">
          <a:xfrm>
            <a:off x="371475" y="5534025"/>
            <a:ext cx="695325"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24" name="Line 53"/>
          <p:cNvSpPr>
            <a:spLocks noChangeShapeType="1"/>
          </p:cNvSpPr>
          <p:nvPr/>
        </p:nvSpPr>
        <p:spPr bwMode="auto">
          <a:xfrm>
            <a:off x="1066800" y="5562600"/>
            <a:ext cx="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43" name="Picture 33" descr="latex-image-1.pdf"/>
          <p:cNvPicPr>
            <a:picLocks noChangeAspect="1"/>
          </p:cNvPicPr>
          <p:nvPr/>
        </p:nvPicPr>
        <p:blipFill>
          <a:blip r:embed="rId25">
            <a:extLst>
              <a:ext uri="{28A0092B-C50C-407E-A947-70E740481C1C}">
                <a14:useLocalDpi xmlns:a14="http://schemas.microsoft.com/office/drawing/2010/main" xmlns="" val="0"/>
              </a:ext>
            </a:extLst>
          </a:blip>
          <a:srcRect/>
          <a:stretch>
            <a:fillRect/>
          </a:stretch>
        </p:blipFill>
        <p:spPr bwMode="auto">
          <a:xfrm>
            <a:off x="7827965" y="2490264"/>
            <a:ext cx="1397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TextBox 43"/>
          <p:cNvSpPr txBox="1">
            <a:spLocks noChangeArrowheads="1"/>
          </p:cNvSpPr>
          <p:nvPr/>
        </p:nvSpPr>
        <p:spPr bwMode="auto">
          <a:xfrm flipH="1" flipV="1">
            <a:off x="8065031" y="2867558"/>
            <a:ext cx="612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rebuchet MS" charset="0"/>
                <a:ea typeface="ＭＳ Ｐゴシック" charset="0"/>
                <a:cs typeface="ＭＳ Ｐゴシック" charset="0"/>
              </a:defRPr>
            </a:lvl1pPr>
            <a:lvl2pPr marL="742950" indent="-285750" eaLnBrk="0" hangingPunct="0">
              <a:defRPr sz="2400">
                <a:solidFill>
                  <a:schemeClr val="tx1"/>
                </a:solidFill>
                <a:latin typeface="Trebuchet MS" charset="0"/>
                <a:ea typeface="ＭＳ Ｐゴシック" charset="0"/>
              </a:defRPr>
            </a:lvl2pPr>
            <a:lvl3pPr marL="1143000" indent="-228600" eaLnBrk="0" hangingPunct="0">
              <a:defRPr sz="2400">
                <a:solidFill>
                  <a:schemeClr val="tx1"/>
                </a:solidFill>
                <a:latin typeface="Trebuchet MS" charset="0"/>
                <a:ea typeface="ＭＳ Ｐゴシック" charset="0"/>
              </a:defRPr>
            </a:lvl3pPr>
            <a:lvl4pPr marL="1600200" indent="-228600" eaLnBrk="0" hangingPunct="0">
              <a:defRPr sz="2400">
                <a:solidFill>
                  <a:schemeClr val="tx1"/>
                </a:solidFill>
                <a:latin typeface="Trebuchet MS" charset="0"/>
                <a:ea typeface="ＭＳ Ｐゴシック" charset="0"/>
              </a:defRPr>
            </a:lvl4pPr>
            <a:lvl5pPr marL="2057400" indent="-228600" eaLnBrk="0" hangingPunct="0">
              <a:defRPr sz="2400">
                <a:solidFill>
                  <a:schemeClr val="tx1"/>
                </a:solidFill>
                <a:latin typeface="Trebuchet MS" charset="0"/>
                <a:ea typeface="ＭＳ Ｐゴシック" charset="0"/>
              </a:defRPr>
            </a:lvl5pPr>
            <a:lvl6pPr marL="2514600" indent="-228600" eaLnBrk="0" fontAlgn="base" hangingPunct="0">
              <a:spcBef>
                <a:spcPct val="0"/>
              </a:spcBef>
              <a:spcAft>
                <a:spcPct val="0"/>
              </a:spcAft>
              <a:defRPr sz="2400">
                <a:solidFill>
                  <a:schemeClr val="tx1"/>
                </a:solidFill>
                <a:latin typeface="Trebuchet MS" charset="0"/>
                <a:ea typeface="ＭＳ Ｐゴシック" charset="0"/>
              </a:defRPr>
            </a:lvl6pPr>
            <a:lvl7pPr marL="2971800" indent="-228600" eaLnBrk="0" fontAlgn="base" hangingPunct="0">
              <a:spcBef>
                <a:spcPct val="0"/>
              </a:spcBef>
              <a:spcAft>
                <a:spcPct val="0"/>
              </a:spcAft>
              <a:defRPr sz="2400">
                <a:solidFill>
                  <a:schemeClr val="tx1"/>
                </a:solidFill>
                <a:latin typeface="Trebuchet MS" charset="0"/>
                <a:ea typeface="ＭＳ Ｐゴシック" charset="0"/>
              </a:defRPr>
            </a:lvl7pPr>
            <a:lvl8pPr marL="3429000" indent="-228600" eaLnBrk="0" fontAlgn="base" hangingPunct="0">
              <a:spcBef>
                <a:spcPct val="0"/>
              </a:spcBef>
              <a:spcAft>
                <a:spcPct val="0"/>
              </a:spcAft>
              <a:defRPr sz="2400">
                <a:solidFill>
                  <a:schemeClr val="tx1"/>
                </a:solidFill>
                <a:latin typeface="Trebuchet MS" charset="0"/>
                <a:ea typeface="ＭＳ Ｐゴシック" charset="0"/>
              </a:defRPr>
            </a:lvl8pPr>
            <a:lvl9pPr marL="3886200" indent="-228600" eaLnBrk="0" fontAlgn="base" hangingPunct="0">
              <a:spcBef>
                <a:spcPct val="0"/>
              </a:spcBef>
              <a:spcAft>
                <a:spcPct val="0"/>
              </a:spcAft>
              <a:defRPr sz="2400">
                <a:solidFill>
                  <a:schemeClr val="tx1"/>
                </a:solidFill>
                <a:latin typeface="Trebuchet MS" charset="0"/>
                <a:ea typeface="ＭＳ Ｐゴシック" charset="0"/>
              </a:defRPr>
            </a:lvl9pPr>
          </a:lstStyle>
          <a:p>
            <a:pPr eaLnBrk="1" hangingPunct="1"/>
            <a:r>
              <a:rPr lang="en-US" sz="1800" b="1" dirty="0"/>
              <a:t>x</a:t>
            </a:r>
          </a:p>
        </p:txBody>
      </p:sp>
    </p:spTree>
    <p:extLst>
      <p:ext uri="{BB962C8B-B14F-4D97-AF65-F5344CB8AC3E}">
        <p14:creationId xmlns:p14="http://schemas.microsoft.com/office/powerpoint/2010/main" xmlns="" val="3439989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1" name="Rectangle 5"/>
          <p:cNvSpPr>
            <a:spLocks noChangeArrowheads="1"/>
          </p:cNvSpPr>
          <p:nvPr/>
        </p:nvSpPr>
        <p:spPr bwMode="auto">
          <a:xfrm>
            <a:off x="5483225" y="5715000"/>
            <a:ext cx="3597275" cy="10541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208904" name="Rectangle 8"/>
          <p:cNvSpPr>
            <a:spLocks noChangeArrowheads="1"/>
          </p:cNvSpPr>
          <p:nvPr/>
        </p:nvSpPr>
        <p:spPr bwMode="auto">
          <a:xfrm>
            <a:off x="2147888" y="2538412"/>
            <a:ext cx="3700462" cy="84138"/>
          </a:xfrm>
          <a:prstGeom prst="rect">
            <a:avLst/>
          </a:prstGeom>
          <a:solidFill>
            <a:srgbClr val="FF66FF"/>
          </a:solidFill>
          <a:ln w="9525">
            <a:miter lim="800000"/>
            <a:headEnd/>
            <a:tailEnd/>
          </a:ln>
          <a:effectLst/>
          <a:scene3d>
            <a:camera prst="legacyPerspectiveTopRight"/>
            <a:lightRig rig="legacyFlat2" dir="t"/>
          </a:scene3d>
          <a:sp3d extrusionH="3630600" prstMaterial="legacyPlastic">
            <a:bevelT w="13500" h="13500" prst="angle"/>
            <a:bevelB w="13500" h="13500" prst="angle"/>
            <a:extrusionClr>
              <a:srgbClr val="FF66FF"/>
            </a:extrusionClr>
          </a:sp3d>
        </p:spPr>
        <p:txBody>
          <a:bodyPr wrap="none" anchor="ctr">
            <a:prstTxWarp prst="textNoShape">
              <a:avLst/>
            </a:prstTxWarp>
            <a:flatTx/>
          </a:bodyPr>
          <a:lstStyle/>
          <a:p>
            <a:pPr algn="ctr"/>
            <a:endParaRPr lang="en-US" sz="1800"/>
          </a:p>
        </p:txBody>
      </p:sp>
      <p:sp>
        <p:nvSpPr>
          <p:cNvPr id="208970" name="Line 74"/>
          <p:cNvSpPr>
            <a:spLocks noChangeShapeType="1"/>
          </p:cNvSpPr>
          <p:nvPr/>
        </p:nvSpPr>
        <p:spPr bwMode="auto">
          <a:xfrm flipH="1">
            <a:off x="1784350" y="1909762"/>
            <a:ext cx="379413"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8971" name="Oval 75"/>
          <p:cNvSpPr>
            <a:spLocks noChangeArrowheads="1"/>
          </p:cNvSpPr>
          <p:nvPr/>
        </p:nvSpPr>
        <p:spPr bwMode="auto">
          <a:xfrm>
            <a:off x="1708150" y="1866900"/>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08972" name="Line 76"/>
          <p:cNvSpPr>
            <a:spLocks noChangeShapeType="1"/>
          </p:cNvSpPr>
          <p:nvPr/>
        </p:nvSpPr>
        <p:spPr bwMode="auto">
          <a:xfrm flipH="1">
            <a:off x="1784350" y="2581275"/>
            <a:ext cx="379413"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8973" name="Oval 77"/>
          <p:cNvSpPr>
            <a:spLocks noChangeArrowheads="1"/>
          </p:cNvSpPr>
          <p:nvPr/>
        </p:nvSpPr>
        <p:spPr bwMode="auto">
          <a:xfrm>
            <a:off x="1708150" y="2538412"/>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08978" name="Rectangle 82"/>
          <p:cNvSpPr>
            <a:spLocks noChangeArrowheads="1"/>
          </p:cNvSpPr>
          <p:nvPr/>
        </p:nvSpPr>
        <p:spPr bwMode="auto">
          <a:xfrm>
            <a:off x="4591050" y="1965325"/>
            <a:ext cx="3700463" cy="552450"/>
          </a:xfrm>
          <a:prstGeom prst="rect">
            <a:avLst/>
          </a:prstGeom>
          <a:solidFill>
            <a:srgbClr val="FFFFCC"/>
          </a:solidFill>
          <a:ln w="9525">
            <a:miter lim="800000"/>
            <a:headEnd/>
            <a:tailEnd/>
          </a:ln>
          <a:effectLst/>
          <a:scene3d>
            <a:camera prst="legacyPerspectiveTop"/>
            <a:lightRig rig="legacyFlat2" dir="t"/>
          </a:scene3d>
          <a:sp3d extrusionH="3630600" prstMaterial="legacyPlastic">
            <a:bevelT w="13500" h="13500" prst="angle"/>
            <a:bevelB w="13500" h="13500" prst="angle"/>
            <a:extrusionClr>
              <a:srgbClr val="FFFFCC"/>
            </a:extrusionClr>
          </a:sp3d>
        </p:spPr>
        <p:txBody>
          <a:bodyPr wrap="none" anchor="ctr">
            <a:prstTxWarp prst="textNoShape">
              <a:avLst/>
            </a:prstTxWarp>
            <a:flatTx/>
          </a:bodyPr>
          <a:lstStyle/>
          <a:p>
            <a:pPr algn="ctr"/>
            <a:endParaRPr lang="en-US" sz="1800">
              <a:solidFill>
                <a:srgbClr val="FF0000"/>
              </a:solidFill>
            </a:endParaRPr>
          </a:p>
        </p:txBody>
      </p:sp>
      <p:sp>
        <p:nvSpPr>
          <p:cNvPr id="208946" name="Rectangle 50"/>
          <p:cNvSpPr>
            <a:spLocks noChangeArrowheads="1"/>
          </p:cNvSpPr>
          <p:nvPr/>
        </p:nvSpPr>
        <p:spPr bwMode="auto">
          <a:xfrm>
            <a:off x="2147888" y="1858962"/>
            <a:ext cx="3700462" cy="84138"/>
          </a:xfrm>
          <a:prstGeom prst="rect">
            <a:avLst/>
          </a:prstGeom>
          <a:solidFill>
            <a:srgbClr val="FF66FF"/>
          </a:solidFill>
          <a:ln w="9525">
            <a:miter lim="800000"/>
            <a:headEnd/>
            <a:tailEnd/>
          </a:ln>
          <a:effectLst/>
          <a:scene3d>
            <a:camera prst="legacyPerspectiveTopRight"/>
            <a:lightRig rig="legacyFlat2" dir="t"/>
          </a:scene3d>
          <a:sp3d extrusionH="3630600" prstMaterial="legacyPlastic">
            <a:bevelT w="13500" h="13500" prst="angle"/>
            <a:bevelB w="13500" h="13500" prst="angle"/>
            <a:extrusionClr>
              <a:srgbClr val="FF66FF"/>
            </a:extrusionClr>
          </a:sp3d>
        </p:spPr>
        <p:txBody>
          <a:bodyPr wrap="none" anchor="ctr">
            <a:prstTxWarp prst="textNoShape">
              <a:avLst/>
            </a:prstTxWarp>
            <a:flatTx/>
          </a:bodyPr>
          <a:lstStyle/>
          <a:p>
            <a:pPr algn="ctr"/>
            <a:endParaRPr lang="en-US" sz="1800">
              <a:solidFill>
                <a:srgbClr val="FF0000"/>
              </a:solidFill>
            </a:endParaRPr>
          </a:p>
        </p:txBody>
      </p:sp>
      <p:sp>
        <p:nvSpPr>
          <p:cNvPr id="208979" name="Line 83"/>
          <p:cNvSpPr>
            <a:spLocks noChangeShapeType="1"/>
          </p:cNvSpPr>
          <p:nvPr/>
        </p:nvSpPr>
        <p:spPr bwMode="auto">
          <a:xfrm>
            <a:off x="2163763" y="2965450"/>
            <a:ext cx="0" cy="2270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8980" name="Line 84"/>
          <p:cNvSpPr>
            <a:spLocks noChangeShapeType="1"/>
          </p:cNvSpPr>
          <p:nvPr/>
        </p:nvSpPr>
        <p:spPr bwMode="auto">
          <a:xfrm>
            <a:off x="5881688" y="2965450"/>
            <a:ext cx="0" cy="227012"/>
          </a:xfrm>
          <a:prstGeom prst="line">
            <a:avLst/>
          </a:prstGeom>
          <a:noFill/>
          <a:ln w="9525">
            <a:solidFill>
              <a:schemeClr val="tx1"/>
            </a:solidFill>
            <a:round/>
            <a:headEnd/>
            <a:tailEnd/>
          </a:ln>
          <a:effectLst/>
        </p:spPr>
        <p:txBody>
          <a:bodyPr>
            <a:prstTxWarp prst="textNoShape">
              <a:avLst/>
            </a:prstTxWarp>
          </a:bodyPr>
          <a:lstStyle/>
          <a:p>
            <a:endParaRPr lang="en-US"/>
          </a:p>
        </p:txBody>
      </p:sp>
      <p:pic>
        <p:nvPicPr>
          <p:cNvPr id="209010" name="Picture 114" descr="txp_fig"/>
          <p:cNvPicPr>
            <a:picLocks noChangeAspect="1" noChangeArrowheads="1"/>
          </p:cNvPicPr>
          <p:nvPr>
            <p:custDataLst>
              <p:tags r:id="rId1"/>
            </p:custDataLst>
          </p:nvPr>
        </p:nvPicPr>
        <p:blipFill>
          <a:blip r:embed="rId15"/>
          <a:srcRect/>
          <a:stretch>
            <a:fillRect/>
          </a:stretch>
        </p:blipFill>
        <p:spPr bwMode="auto">
          <a:xfrm>
            <a:off x="944959" y="4995855"/>
            <a:ext cx="4471987" cy="693738"/>
          </a:xfrm>
          <a:prstGeom prst="rect">
            <a:avLst/>
          </a:prstGeom>
          <a:noFill/>
          <a:ln w="9525">
            <a:noFill/>
            <a:miter lim="800000"/>
            <a:headEnd/>
            <a:tailEnd/>
          </a:ln>
          <a:effectLst/>
        </p:spPr>
      </p:pic>
      <p:sp>
        <p:nvSpPr>
          <p:cNvPr id="208981" name="Line 85"/>
          <p:cNvSpPr>
            <a:spLocks noChangeShapeType="1"/>
          </p:cNvSpPr>
          <p:nvPr/>
        </p:nvSpPr>
        <p:spPr bwMode="auto">
          <a:xfrm>
            <a:off x="2163763" y="3084512"/>
            <a:ext cx="3717925"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pic>
        <p:nvPicPr>
          <p:cNvPr id="208983" name="Picture 87" descr="txp_fig"/>
          <p:cNvPicPr>
            <a:picLocks noChangeAspect="1" noChangeArrowheads="1"/>
          </p:cNvPicPr>
          <p:nvPr>
            <p:custDataLst>
              <p:tags r:id="rId2"/>
            </p:custDataLst>
          </p:nvPr>
        </p:nvPicPr>
        <p:blipFill>
          <a:blip r:embed="rId16">
            <a:clrChange>
              <a:clrFrom>
                <a:srgbClr val="FFFFFF"/>
              </a:clrFrom>
              <a:clrTo>
                <a:srgbClr val="FFFFFF">
                  <a:alpha val="0"/>
                </a:srgbClr>
              </a:clrTo>
            </a:clrChange>
          </a:blip>
          <a:srcRect/>
          <a:stretch>
            <a:fillRect/>
          </a:stretch>
        </p:blipFill>
        <p:spPr bwMode="auto">
          <a:xfrm>
            <a:off x="6181725" y="2170112"/>
            <a:ext cx="523875" cy="184150"/>
          </a:xfrm>
          <a:prstGeom prst="rect">
            <a:avLst/>
          </a:prstGeom>
          <a:noFill/>
          <a:ln w="9525">
            <a:noFill/>
            <a:miter lim="800000"/>
            <a:headEnd/>
            <a:tailEnd/>
          </a:ln>
          <a:effectLst/>
        </p:spPr>
      </p:pic>
      <p:pic>
        <p:nvPicPr>
          <p:cNvPr id="208985" name="Picture 89" descr="txp_fig"/>
          <p:cNvPicPr>
            <a:picLocks noChangeAspect="1" noChangeArrowheads="1"/>
          </p:cNvPicPr>
          <p:nvPr>
            <p:custDataLst>
              <p:tags r:id="rId3"/>
            </p:custDataLst>
          </p:nvPr>
        </p:nvPicPr>
        <p:blipFill>
          <a:blip r:embed="rId17"/>
          <a:srcRect/>
          <a:stretch>
            <a:fillRect/>
          </a:stretch>
        </p:blipFill>
        <p:spPr bwMode="auto">
          <a:xfrm>
            <a:off x="2733675" y="2138362"/>
            <a:ext cx="246063" cy="184150"/>
          </a:xfrm>
          <a:prstGeom prst="rect">
            <a:avLst/>
          </a:prstGeom>
          <a:noFill/>
          <a:ln w="9525">
            <a:noFill/>
            <a:miter lim="800000"/>
            <a:headEnd/>
            <a:tailEnd/>
          </a:ln>
          <a:effectLst/>
        </p:spPr>
      </p:pic>
      <p:pic>
        <p:nvPicPr>
          <p:cNvPr id="209017" name="Picture 121" descr="txp_fig"/>
          <p:cNvPicPr>
            <a:picLocks noChangeAspect="1" noChangeArrowheads="1"/>
          </p:cNvPicPr>
          <p:nvPr>
            <p:custDataLst>
              <p:tags r:id="rId4"/>
            </p:custDataLst>
          </p:nvPr>
        </p:nvPicPr>
        <p:blipFill>
          <a:blip r:embed="rId18"/>
          <a:srcRect/>
          <a:stretch>
            <a:fillRect/>
          </a:stretch>
        </p:blipFill>
        <p:spPr bwMode="auto">
          <a:xfrm>
            <a:off x="4648200" y="6161088"/>
            <a:ext cx="555625" cy="293687"/>
          </a:xfrm>
          <a:prstGeom prst="rect">
            <a:avLst/>
          </a:prstGeom>
          <a:noFill/>
          <a:ln w="9525">
            <a:noFill/>
            <a:miter lim="800000"/>
            <a:headEnd/>
            <a:tailEnd/>
          </a:ln>
          <a:effectLst/>
        </p:spPr>
      </p:pic>
      <p:pic>
        <p:nvPicPr>
          <p:cNvPr id="209019" name="Picture 123" descr="txp_fig"/>
          <p:cNvPicPr>
            <a:picLocks noChangeAspect="1" noChangeArrowheads="1"/>
          </p:cNvPicPr>
          <p:nvPr>
            <p:custDataLst>
              <p:tags r:id="rId5"/>
            </p:custDataLst>
          </p:nvPr>
        </p:nvPicPr>
        <p:blipFill>
          <a:blip r:embed="rId19"/>
          <a:srcRect/>
          <a:stretch>
            <a:fillRect/>
          </a:stretch>
        </p:blipFill>
        <p:spPr bwMode="auto">
          <a:xfrm>
            <a:off x="6697663" y="3760787"/>
            <a:ext cx="1819275" cy="739775"/>
          </a:xfrm>
          <a:prstGeom prst="rect">
            <a:avLst/>
          </a:prstGeom>
          <a:noFill/>
          <a:ln w="9525">
            <a:noFill/>
            <a:miter lim="800000"/>
            <a:headEnd/>
            <a:tailEnd/>
          </a:ln>
          <a:effectLst/>
        </p:spPr>
      </p:pic>
      <p:sp>
        <p:nvSpPr>
          <p:cNvPr id="208986" name="Line 90"/>
          <p:cNvSpPr>
            <a:spLocks noChangeShapeType="1"/>
          </p:cNvSpPr>
          <p:nvPr/>
        </p:nvSpPr>
        <p:spPr bwMode="auto">
          <a:xfrm flipH="1" flipV="1">
            <a:off x="8366125" y="1995487"/>
            <a:ext cx="304800" cy="158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8987" name="Line 91"/>
          <p:cNvSpPr>
            <a:spLocks noChangeShapeType="1"/>
          </p:cNvSpPr>
          <p:nvPr/>
        </p:nvSpPr>
        <p:spPr bwMode="auto">
          <a:xfrm flipH="1">
            <a:off x="8497888" y="1997075"/>
            <a:ext cx="20637" cy="530225"/>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208988" name="Line 92"/>
          <p:cNvSpPr>
            <a:spLocks noChangeShapeType="1"/>
          </p:cNvSpPr>
          <p:nvPr/>
        </p:nvSpPr>
        <p:spPr bwMode="auto">
          <a:xfrm flipH="1" flipV="1">
            <a:off x="8366125" y="2525712"/>
            <a:ext cx="304800" cy="1588"/>
          </a:xfrm>
          <a:prstGeom prst="line">
            <a:avLst/>
          </a:prstGeom>
          <a:noFill/>
          <a:ln w="9525">
            <a:solidFill>
              <a:schemeClr val="tx1"/>
            </a:solidFill>
            <a:round/>
            <a:headEnd/>
            <a:tailEnd/>
          </a:ln>
          <a:effectLst/>
        </p:spPr>
        <p:txBody>
          <a:bodyPr>
            <a:prstTxWarp prst="textNoShape">
              <a:avLst/>
            </a:prstTxWarp>
          </a:bodyPr>
          <a:lstStyle/>
          <a:p>
            <a:endParaRPr lang="en-US"/>
          </a:p>
        </p:txBody>
      </p:sp>
      <p:pic>
        <p:nvPicPr>
          <p:cNvPr id="208990" name="Picture 94" descr="txp_fig"/>
          <p:cNvPicPr>
            <a:picLocks noChangeAspect="1" noChangeArrowheads="1"/>
          </p:cNvPicPr>
          <p:nvPr>
            <p:custDataLst>
              <p:tags r:id="rId6"/>
            </p:custDataLst>
          </p:nvPr>
        </p:nvPicPr>
        <p:blipFill>
          <a:blip r:embed="rId20"/>
          <a:srcRect/>
          <a:stretch>
            <a:fillRect/>
          </a:stretch>
        </p:blipFill>
        <p:spPr bwMode="auto">
          <a:xfrm>
            <a:off x="3852863" y="2995612"/>
            <a:ext cx="215900" cy="215900"/>
          </a:xfrm>
          <a:prstGeom prst="rect">
            <a:avLst/>
          </a:prstGeom>
          <a:noFill/>
          <a:ln w="9525">
            <a:noFill/>
            <a:miter lim="800000"/>
            <a:headEnd/>
            <a:tailEnd/>
          </a:ln>
          <a:effectLst/>
        </p:spPr>
      </p:pic>
      <p:pic>
        <p:nvPicPr>
          <p:cNvPr id="208995" name="Picture 99" descr="txp_fig"/>
          <p:cNvPicPr>
            <a:picLocks noChangeAspect="1" noChangeArrowheads="1"/>
          </p:cNvPicPr>
          <p:nvPr>
            <p:custDataLst>
              <p:tags r:id="rId7"/>
            </p:custDataLst>
          </p:nvPr>
        </p:nvPicPr>
        <p:blipFill>
          <a:blip r:embed="rId21"/>
          <a:srcRect/>
          <a:stretch>
            <a:fillRect/>
          </a:stretch>
        </p:blipFill>
        <p:spPr bwMode="auto">
          <a:xfrm>
            <a:off x="8561388" y="2192337"/>
            <a:ext cx="123825" cy="155575"/>
          </a:xfrm>
          <a:prstGeom prst="rect">
            <a:avLst/>
          </a:prstGeom>
          <a:noFill/>
          <a:ln w="9525">
            <a:noFill/>
            <a:miter lim="800000"/>
            <a:headEnd/>
            <a:tailEnd/>
          </a:ln>
          <a:effectLst/>
        </p:spPr>
      </p:pic>
      <p:sp>
        <p:nvSpPr>
          <p:cNvPr id="208996" name="Freeform 100"/>
          <p:cNvSpPr>
            <a:spLocks/>
          </p:cNvSpPr>
          <p:nvPr/>
        </p:nvSpPr>
        <p:spPr bwMode="auto">
          <a:xfrm>
            <a:off x="3101974" y="1363133"/>
            <a:ext cx="606425" cy="252413"/>
          </a:xfrm>
          <a:custGeom>
            <a:avLst/>
            <a:gdLst/>
            <a:ahLst/>
            <a:cxnLst>
              <a:cxn ang="0">
                <a:pos x="382" y="159"/>
              </a:cxn>
              <a:cxn ang="0">
                <a:pos x="191" y="16"/>
              </a:cxn>
              <a:cxn ang="0">
                <a:pos x="143" y="64"/>
              </a:cxn>
              <a:cxn ang="0">
                <a:pos x="0" y="16"/>
              </a:cxn>
            </a:cxnLst>
            <a:rect l="0" t="0" r="r" b="b"/>
            <a:pathLst>
              <a:path w="382" h="159">
                <a:moveTo>
                  <a:pt x="382" y="159"/>
                </a:moveTo>
                <a:cubicBezTo>
                  <a:pt x="306" y="95"/>
                  <a:pt x="231" y="32"/>
                  <a:pt x="191" y="16"/>
                </a:cubicBezTo>
                <a:cubicBezTo>
                  <a:pt x="151" y="0"/>
                  <a:pt x="175" y="64"/>
                  <a:pt x="143" y="64"/>
                </a:cubicBezTo>
                <a:cubicBezTo>
                  <a:pt x="111" y="64"/>
                  <a:pt x="55" y="40"/>
                  <a:pt x="0" y="16"/>
                </a:cubicBezTo>
              </a:path>
            </a:pathLst>
          </a:custGeom>
          <a:noFill/>
          <a:ln w="9525" cap="flat" cmpd="sng">
            <a:solidFill>
              <a:schemeClr val="tx1"/>
            </a:solidFill>
            <a:prstDash val="solid"/>
            <a:round/>
            <a:headEnd/>
            <a:tailEnd/>
          </a:ln>
          <a:effectLst/>
        </p:spPr>
        <p:txBody>
          <a:bodyPr>
            <a:prstTxWarp prst="textNoShape">
              <a:avLst/>
            </a:prstTxWarp>
          </a:bodyPr>
          <a:lstStyle/>
          <a:p>
            <a:endParaRPr lang="en-US"/>
          </a:p>
        </p:txBody>
      </p:sp>
      <p:pic>
        <p:nvPicPr>
          <p:cNvPr id="208998" name="Picture 102" descr="txp_fig"/>
          <p:cNvPicPr>
            <a:picLocks noChangeAspect="1" noChangeArrowheads="1"/>
          </p:cNvPicPr>
          <p:nvPr>
            <p:custDataLst>
              <p:tags r:id="rId8"/>
            </p:custDataLst>
          </p:nvPr>
        </p:nvPicPr>
        <p:blipFill>
          <a:blip r:embed="rId22"/>
          <a:srcRect/>
          <a:stretch>
            <a:fillRect/>
          </a:stretch>
        </p:blipFill>
        <p:spPr bwMode="auto">
          <a:xfrm>
            <a:off x="2832099" y="1236133"/>
            <a:ext cx="247650" cy="231775"/>
          </a:xfrm>
          <a:prstGeom prst="rect">
            <a:avLst/>
          </a:prstGeom>
          <a:noFill/>
          <a:ln w="9525">
            <a:noFill/>
            <a:miter lim="800000"/>
            <a:headEnd/>
            <a:tailEnd/>
          </a:ln>
          <a:effectLst/>
        </p:spPr>
      </p:pic>
      <p:sp>
        <p:nvSpPr>
          <p:cNvPr id="208999" name="Line 103"/>
          <p:cNvSpPr>
            <a:spLocks noChangeShapeType="1"/>
          </p:cNvSpPr>
          <p:nvPr/>
        </p:nvSpPr>
        <p:spPr bwMode="auto">
          <a:xfrm>
            <a:off x="4572000" y="2679700"/>
            <a:ext cx="0" cy="2270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9000" name="Line 104"/>
          <p:cNvSpPr>
            <a:spLocks noChangeShapeType="1"/>
          </p:cNvSpPr>
          <p:nvPr/>
        </p:nvSpPr>
        <p:spPr bwMode="auto">
          <a:xfrm>
            <a:off x="5861050" y="2679700"/>
            <a:ext cx="0" cy="2270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9001" name="Line 105"/>
          <p:cNvSpPr>
            <a:spLocks noChangeShapeType="1"/>
          </p:cNvSpPr>
          <p:nvPr/>
        </p:nvSpPr>
        <p:spPr bwMode="auto">
          <a:xfrm>
            <a:off x="4572000" y="2798762"/>
            <a:ext cx="1289050"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pic>
        <p:nvPicPr>
          <p:cNvPr id="209003" name="Picture 107" descr="txp_fig"/>
          <p:cNvPicPr>
            <a:picLocks noChangeAspect="1" noChangeArrowheads="1"/>
          </p:cNvPicPr>
          <p:nvPr>
            <p:custDataLst>
              <p:tags r:id="rId9"/>
            </p:custDataLst>
          </p:nvPr>
        </p:nvPicPr>
        <p:blipFill>
          <a:blip r:embed="rId23"/>
          <a:srcRect/>
          <a:stretch>
            <a:fillRect/>
          </a:stretch>
        </p:blipFill>
        <p:spPr bwMode="auto">
          <a:xfrm>
            <a:off x="5133975" y="2709862"/>
            <a:ext cx="153988" cy="153988"/>
          </a:xfrm>
          <a:prstGeom prst="rect">
            <a:avLst/>
          </a:prstGeom>
          <a:noFill/>
          <a:ln w="9525">
            <a:noFill/>
            <a:miter lim="800000"/>
            <a:headEnd/>
            <a:tailEnd/>
          </a:ln>
          <a:effectLst/>
        </p:spPr>
      </p:pic>
      <p:pic>
        <p:nvPicPr>
          <p:cNvPr id="209015" name="Picture 119" descr="txp_fig"/>
          <p:cNvPicPr>
            <a:picLocks noChangeAspect="1" noChangeArrowheads="1"/>
          </p:cNvPicPr>
          <p:nvPr>
            <p:custDataLst>
              <p:tags r:id="rId10"/>
            </p:custDataLst>
          </p:nvPr>
        </p:nvPicPr>
        <p:blipFill>
          <a:blip r:embed="rId24"/>
          <a:srcRect/>
          <a:stretch>
            <a:fillRect/>
          </a:stretch>
        </p:blipFill>
        <p:spPr bwMode="auto">
          <a:xfrm>
            <a:off x="4192588" y="3805237"/>
            <a:ext cx="1574800" cy="695325"/>
          </a:xfrm>
          <a:prstGeom prst="rect">
            <a:avLst/>
          </a:prstGeom>
          <a:noFill/>
          <a:ln w="9525">
            <a:noFill/>
            <a:miter lim="800000"/>
            <a:headEnd/>
            <a:tailEnd/>
          </a:ln>
          <a:effectLst/>
        </p:spPr>
      </p:pic>
      <p:pic>
        <p:nvPicPr>
          <p:cNvPr id="209009" name="Picture 113" descr="txp_fig"/>
          <p:cNvPicPr>
            <a:picLocks noChangeAspect="1" noChangeArrowheads="1"/>
          </p:cNvPicPr>
          <p:nvPr>
            <p:custDataLst>
              <p:tags r:id="rId11"/>
            </p:custDataLst>
          </p:nvPr>
        </p:nvPicPr>
        <p:blipFill>
          <a:blip r:embed="rId25"/>
          <a:srcRect/>
          <a:stretch>
            <a:fillRect/>
          </a:stretch>
        </p:blipFill>
        <p:spPr bwMode="auto">
          <a:xfrm>
            <a:off x="928688" y="3741737"/>
            <a:ext cx="2486025" cy="741363"/>
          </a:xfrm>
          <a:prstGeom prst="rect">
            <a:avLst/>
          </a:prstGeom>
          <a:noFill/>
          <a:ln w="9525">
            <a:noFill/>
            <a:miter lim="800000"/>
            <a:headEnd/>
            <a:tailEnd/>
          </a:ln>
          <a:effectLst/>
        </p:spPr>
      </p:pic>
      <p:sp>
        <p:nvSpPr>
          <p:cNvPr id="209011" name="Line 115"/>
          <p:cNvSpPr>
            <a:spLocks noChangeShapeType="1"/>
          </p:cNvSpPr>
          <p:nvPr/>
        </p:nvSpPr>
        <p:spPr bwMode="auto">
          <a:xfrm flipH="1" flipV="1">
            <a:off x="7912100" y="1617662"/>
            <a:ext cx="304800" cy="1588"/>
          </a:xfrm>
          <a:prstGeom prst="line">
            <a:avLst/>
          </a:prstGeom>
          <a:noFill/>
          <a:ln w="9525">
            <a:solidFill>
              <a:schemeClr val="tx1"/>
            </a:solidFill>
            <a:round/>
            <a:headEnd/>
            <a:tailEnd/>
          </a:ln>
          <a:effectLst/>
        </p:spPr>
        <p:txBody>
          <a:bodyPr>
            <a:prstTxWarp prst="textNoShape">
              <a:avLst/>
            </a:prstTxWarp>
          </a:bodyPr>
          <a:lstStyle/>
          <a:p>
            <a:endParaRPr lang="en-US"/>
          </a:p>
        </p:txBody>
      </p:sp>
      <p:pic>
        <p:nvPicPr>
          <p:cNvPr id="209013" name="Picture 117" descr="txp_fig"/>
          <p:cNvPicPr>
            <a:picLocks noChangeAspect="1" noChangeArrowheads="1"/>
          </p:cNvPicPr>
          <p:nvPr>
            <p:custDataLst>
              <p:tags r:id="rId12"/>
            </p:custDataLst>
          </p:nvPr>
        </p:nvPicPr>
        <p:blipFill>
          <a:blip r:embed="rId26"/>
          <a:srcRect/>
          <a:stretch>
            <a:fillRect/>
          </a:stretch>
        </p:blipFill>
        <p:spPr bwMode="auto">
          <a:xfrm>
            <a:off x="8329613" y="1611312"/>
            <a:ext cx="341312" cy="233363"/>
          </a:xfrm>
          <a:prstGeom prst="rect">
            <a:avLst/>
          </a:prstGeom>
          <a:noFill/>
          <a:ln w="9525">
            <a:noFill/>
            <a:miter lim="800000"/>
            <a:headEnd/>
            <a:tailEnd/>
          </a:ln>
          <a:effectLst/>
        </p:spPr>
      </p:pic>
      <p:sp>
        <p:nvSpPr>
          <p:cNvPr id="209014" name="Line 118"/>
          <p:cNvSpPr>
            <a:spLocks noChangeShapeType="1"/>
          </p:cNvSpPr>
          <p:nvPr/>
        </p:nvSpPr>
        <p:spPr bwMode="auto">
          <a:xfrm>
            <a:off x="8062913" y="1617662"/>
            <a:ext cx="455612" cy="377825"/>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209020" name="Line 124"/>
          <p:cNvSpPr>
            <a:spLocks noChangeShapeType="1"/>
          </p:cNvSpPr>
          <p:nvPr/>
        </p:nvSpPr>
        <p:spPr bwMode="auto">
          <a:xfrm>
            <a:off x="5822951" y="3751658"/>
            <a:ext cx="0" cy="83502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0" name="TextBox 39"/>
          <p:cNvSpPr txBox="1"/>
          <p:nvPr/>
        </p:nvSpPr>
        <p:spPr>
          <a:xfrm>
            <a:off x="76200" y="762000"/>
            <a:ext cx="2601133" cy="923330"/>
          </a:xfrm>
          <a:prstGeom prst="rect">
            <a:avLst/>
          </a:prstGeom>
          <a:noFill/>
        </p:spPr>
        <p:txBody>
          <a:bodyPr wrap="square" rtlCol="0">
            <a:spAutoFit/>
          </a:bodyPr>
          <a:lstStyle/>
          <a:p>
            <a:pPr algn="ctr"/>
            <a:r>
              <a:rPr lang="en-US" sz="1800" dirty="0" smtClean="0"/>
              <a:t>Note: We are going </a:t>
            </a:r>
            <a:br>
              <a:rPr lang="en-US" sz="1800" dirty="0" smtClean="0"/>
            </a:br>
            <a:r>
              <a:rPr lang="en-US" sz="1800" dirty="0" smtClean="0"/>
              <a:t>to keep Q constant </a:t>
            </a:r>
            <a:br>
              <a:rPr lang="en-US" sz="1800" dirty="0" smtClean="0"/>
            </a:br>
            <a:r>
              <a:rPr lang="en-US" sz="1800" dirty="0" smtClean="0"/>
              <a:t>on the plates</a:t>
            </a:r>
            <a:endParaRPr lang="en-US" sz="1800" dirty="0"/>
          </a:p>
        </p:txBody>
      </p:sp>
      <p:pic>
        <p:nvPicPr>
          <p:cNvPr id="41" name="Picture 123" descr="txp_fig"/>
          <p:cNvPicPr>
            <a:picLocks noChangeAspect="1" noChangeArrowheads="1"/>
          </p:cNvPicPr>
          <p:nvPr>
            <p:custDataLst>
              <p:tags r:id="rId13"/>
            </p:custDataLst>
          </p:nvPr>
        </p:nvPicPr>
        <p:blipFill>
          <a:blip r:embed="rId19"/>
          <a:srcRect l="88336" t="68455"/>
          <a:stretch>
            <a:fillRect/>
          </a:stretch>
        </p:blipFill>
        <p:spPr bwMode="auto">
          <a:xfrm>
            <a:off x="1317625" y="5114925"/>
            <a:ext cx="212196" cy="233362"/>
          </a:xfrm>
          <a:prstGeom prst="rect">
            <a:avLst/>
          </a:prstGeom>
          <a:noFill/>
          <a:ln w="9525">
            <a:noFill/>
            <a:miter lim="800000"/>
            <a:headEnd/>
            <a:tailEnd/>
          </a:ln>
          <a:effectLst/>
        </p:spPr>
      </p:pic>
      <p:sp>
        <p:nvSpPr>
          <p:cNvPr id="42" name="TextBox 41"/>
          <p:cNvSpPr txBox="1"/>
          <p:nvPr/>
        </p:nvSpPr>
        <p:spPr>
          <a:xfrm>
            <a:off x="3124200" y="300335"/>
            <a:ext cx="4529968" cy="461665"/>
          </a:xfrm>
          <a:prstGeom prst="rect">
            <a:avLst/>
          </a:prstGeom>
          <a:noFill/>
        </p:spPr>
        <p:txBody>
          <a:bodyPr wrap="none" rtlCol="0">
            <a:spAutoFit/>
          </a:bodyPr>
          <a:lstStyle/>
          <a:p>
            <a:r>
              <a:rPr lang="en-US" sz="2400" i="1" u="sng" dirty="0" smtClean="0"/>
              <a:t>Linear Dielectric Slab Actuator</a:t>
            </a:r>
          </a:p>
        </p:txBody>
      </p:sp>
      <p:pic>
        <p:nvPicPr>
          <p:cNvPr id="44" name="Picture 43" descr="latex-image-1.pdf"/>
          <p:cNvPicPr>
            <a:picLocks noChangeAspect="1"/>
          </p:cNvPicPr>
          <p:nvPr/>
        </p:nvPicPr>
        <p:blipFill>
          <a:blip r:embed="rId27"/>
          <a:stretch>
            <a:fillRect/>
          </a:stretch>
        </p:blipFill>
        <p:spPr>
          <a:xfrm>
            <a:off x="1134750" y="1752600"/>
            <a:ext cx="457200" cy="292100"/>
          </a:xfrm>
          <a:prstGeom prst="rect">
            <a:avLst/>
          </a:prstGeom>
        </p:spPr>
      </p:pic>
      <p:pic>
        <p:nvPicPr>
          <p:cNvPr id="45" name="Picture 44" descr="latex-image-1.pdf"/>
          <p:cNvPicPr>
            <a:picLocks noChangeAspect="1"/>
          </p:cNvPicPr>
          <p:nvPr/>
        </p:nvPicPr>
        <p:blipFill>
          <a:blip r:embed="rId28"/>
          <a:stretch>
            <a:fillRect/>
          </a:stretch>
        </p:blipFill>
        <p:spPr>
          <a:xfrm>
            <a:off x="1147450" y="2433638"/>
            <a:ext cx="444500" cy="292100"/>
          </a:xfrm>
          <a:prstGeom prst="rect">
            <a:avLst/>
          </a:prstGeom>
        </p:spPr>
      </p:pic>
      <p:pic>
        <p:nvPicPr>
          <p:cNvPr id="46" name="Picture 45" descr="latex-image-1.pdf"/>
          <p:cNvPicPr>
            <a:picLocks noChangeAspect="1"/>
          </p:cNvPicPr>
          <p:nvPr/>
        </p:nvPicPr>
        <p:blipFill>
          <a:blip r:embed="rId29"/>
          <a:stretch>
            <a:fillRect/>
          </a:stretch>
        </p:blipFill>
        <p:spPr>
          <a:xfrm>
            <a:off x="5907948" y="4436906"/>
            <a:ext cx="160751" cy="2174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0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4"/>
          <p:cNvSpPr txBox="1">
            <a:spLocks noChangeArrowheads="1"/>
          </p:cNvSpPr>
          <p:nvPr/>
        </p:nvSpPr>
        <p:spPr bwMode="auto">
          <a:xfrm>
            <a:off x="257175" y="153988"/>
            <a:ext cx="2544763" cy="400050"/>
          </a:xfrm>
          <a:prstGeom prst="rect">
            <a:avLst/>
          </a:prstGeom>
          <a:noFill/>
          <a:ln w="9525">
            <a:noFill/>
            <a:miter lim="800000"/>
            <a:headEnd/>
            <a:tailEnd/>
          </a:ln>
        </p:spPr>
        <p:txBody>
          <a:bodyPr wrap="none">
            <a:prstTxWarp prst="textNoShape">
              <a:avLst/>
            </a:prstTxWarp>
            <a:spAutoFit/>
          </a:bodyPr>
          <a:lstStyle/>
          <a:p>
            <a:r>
              <a:rPr lang="en-US" b="1">
                <a:latin typeface="Chalkduster" charset="0"/>
                <a:ea typeface="Chalkduster" charset="0"/>
                <a:cs typeface="Chalkduster" charset="0"/>
              </a:rPr>
              <a:t>KEY TAKEAWAYS</a:t>
            </a:r>
          </a:p>
        </p:txBody>
      </p:sp>
      <p:sp>
        <p:nvSpPr>
          <p:cNvPr id="50181" name="TextBox 58"/>
          <p:cNvSpPr txBox="1">
            <a:spLocks noChangeArrowheads="1"/>
          </p:cNvSpPr>
          <p:nvPr/>
        </p:nvSpPr>
        <p:spPr bwMode="auto">
          <a:xfrm>
            <a:off x="1543196" y="838200"/>
            <a:ext cx="6076804" cy="338554"/>
          </a:xfrm>
          <a:prstGeom prst="rect">
            <a:avLst/>
          </a:prstGeom>
          <a:noFill/>
          <a:ln w="9525">
            <a:noFill/>
            <a:miter lim="800000"/>
            <a:headEnd/>
            <a:tailEnd/>
          </a:ln>
        </p:spPr>
        <p:txBody>
          <a:bodyPr wrap="none">
            <a:prstTxWarp prst="textNoShape">
              <a:avLst/>
            </a:prstTxWarp>
            <a:spAutoFit/>
          </a:bodyPr>
          <a:lstStyle/>
          <a:p>
            <a:r>
              <a:rPr lang="en-US" dirty="0" smtClean="0">
                <a:ea typeface="Trebuchet MS" charset="0"/>
                <a:cs typeface="Trebuchet MS" charset="0"/>
              </a:rPr>
              <a:t>Correspondence between linear and angular coordinate systems </a:t>
            </a:r>
            <a:endParaRPr lang="en-US" dirty="0">
              <a:ea typeface="Trebuchet MS" charset="0"/>
              <a:cs typeface="Trebuchet MS" charset="0"/>
            </a:endParaRPr>
          </a:p>
        </p:txBody>
      </p:sp>
      <p:pic>
        <p:nvPicPr>
          <p:cNvPr id="19" name="Picture 6" descr="txp_fig"/>
          <p:cNvPicPr>
            <a:picLocks noChangeAspect="1" noChangeArrowheads="1"/>
          </p:cNvPicPr>
          <p:nvPr>
            <p:custDataLst>
              <p:tags r:id="rId1"/>
            </p:custDataLst>
          </p:nvPr>
        </p:nvPicPr>
        <p:blipFill>
          <a:blip r:embed="rId6"/>
          <a:srcRect/>
          <a:stretch>
            <a:fillRect/>
          </a:stretch>
        </p:blipFill>
        <p:spPr bwMode="auto">
          <a:xfrm>
            <a:off x="2552700" y="1763327"/>
            <a:ext cx="732407" cy="408373"/>
          </a:xfrm>
          <a:prstGeom prst="rect">
            <a:avLst/>
          </a:prstGeom>
          <a:noFill/>
          <a:ln w="9525">
            <a:noFill/>
            <a:miter lim="800000"/>
            <a:headEnd/>
            <a:tailEnd/>
          </a:ln>
        </p:spPr>
      </p:pic>
      <p:pic>
        <p:nvPicPr>
          <p:cNvPr id="20" name="Picture 8" descr="txp_fig"/>
          <p:cNvPicPr>
            <a:picLocks noChangeAspect="1" noChangeArrowheads="1"/>
          </p:cNvPicPr>
          <p:nvPr>
            <p:custDataLst>
              <p:tags r:id="rId2"/>
            </p:custDataLst>
          </p:nvPr>
        </p:nvPicPr>
        <p:blipFill>
          <a:blip r:embed="rId7"/>
          <a:srcRect/>
          <a:stretch>
            <a:fillRect/>
          </a:stretch>
        </p:blipFill>
        <p:spPr bwMode="auto">
          <a:xfrm>
            <a:off x="5905500" y="1806605"/>
            <a:ext cx="685800" cy="321816"/>
          </a:xfrm>
          <a:prstGeom prst="rect">
            <a:avLst/>
          </a:prstGeom>
          <a:noFill/>
          <a:ln w="9525">
            <a:noFill/>
            <a:miter lim="800000"/>
            <a:headEnd/>
            <a:tailEnd/>
          </a:ln>
        </p:spPr>
      </p:pic>
      <p:pic>
        <p:nvPicPr>
          <p:cNvPr id="23" name="Picture 22" descr="latex-image-1.pdf"/>
          <p:cNvPicPr>
            <a:picLocks noChangeAspect="1"/>
          </p:cNvPicPr>
          <p:nvPr/>
        </p:nvPicPr>
        <p:blipFill>
          <a:blip r:embed="rId8"/>
          <a:stretch>
            <a:fillRect/>
          </a:stretch>
        </p:blipFill>
        <p:spPr>
          <a:xfrm>
            <a:off x="5600700" y="2743200"/>
            <a:ext cx="1587500" cy="800100"/>
          </a:xfrm>
          <a:prstGeom prst="rect">
            <a:avLst/>
          </a:prstGeom>
        </p:spPr>
      </p:pic>
      <p:pic>
        <p:nvPicPr>
          <p:cNvPr id="24" name="Picture 23" descr="latex-image-1.pdf"/>
          <p:cNvPicPr>
            <a:picLocks noChangeAspect="1"/>
          </p:cNvPicPr>
          <p:nvPr/>
        </p:nvPicPr>
        <p:blipFill>
          <a:blip r:embed="rId9"/>
          <a:stretch>
            <a:fillRect/>
          </a:stretch>
        </p:blipFill>
        <p:spPr>
          <a:xfrm>
            <a:off x="1905000" y="2743200"/>
            <a:ext cx="1600200" cy="800100"/>
          </a:xfrm>
          <a:prstGeom prst="rect">
            <a:avLst/>
          </a:prstGeom>
        </p:spPr>
      </p:pic>
      <p:sp>
        <p:nvSpPr>
          <p:cNvPr id="25" name="Rectangle 24"/>
          <p:cNvSpPr/>
          <p:nvPr/>
        </p:nvSpPr>
        <p:spPr>
          <a:xfrm>
            <a:off x="609600" y="5153561"/>
            <a:ext cx="7924800" cy="1323439"/>
          </a:xfrm>
          <a:prstGeom prst="rect">
            <a:avLst/>
          </a:prstGeom>
        </p:spPr>
        <p:txBody>
          <a:bodyPr wrap="square">
            <a:spAutoFit/>
          </a:bodyPr>
          <a:lstStyle/>
          <a:p>
            <a:pPr marL="169863" indent="-169863"/>
            <a:r>
              <a:rPr lang="en-US" dirty="0" smtClean="0"/>
              <a:t>- The maximum </a:t>
            </a:r>
            <a:r>
              <a:rPr lang="en-US" u="sng" dirty="0" smtClean="0"/>
              <a:t>electric field strength</a:t>
            </a:r>
            <a:r>
              <a:rPr lang="en-US" dirty="0" smtClean="0"/>
              <a:t> is limited by the electrostatic breakdown.</a:t>
            </a:r>
          </a:p>
          <a:p>
            <a:pPr marL="169863" indent="-169863"/>
            <a:r>
              <a:rPr lang="en-US" dirty="0" smtClean="0"/>
              <a:t>- The maximum </a:t>
            </a:r>
            <a:r>
              <a:rPr lang="en-US" u="sng" dirty="0" smtClean="0"/>
              <a:t>magnetic field strength</a:t>
            </a:r>
            <a:r>
              <a:rPr lang="en-US" dirty="0" smtClean="0"/>
              <a:t> is limited by the maximum current allowed through the coils of the electromagnet.  </a:t>
            </a:r>
          </a:p>
          <a:p>
            <a:pPr marL="169863" indent="-169863"/>
            <a:r>
              <a:rPr lang="en-US" dirty="0" smtClean="0"/>
              <a:t>- Since there are no magnetic monopoles, there is no “</a:t>
            </a:r>
            <a:r>
              <a:rPr lang="en-US" dirty="0" err="1" smtClean="0"/>
              <a:t>magnetostatic</a:t>
            </a:r>
            <a:r>
              <a:rPr lang="en-US" dirty="0" smtClean="0"/>
              <a:t> breakdown.” </a:t>
            </a:r>
          </a:p>
          <a:p>
            <a:endParaRPr lang="en-US" dirty="0"/>
          </a:p>
        </p:txBody>
      </p:sp>
      <p:pic>
        <p:nvPicPr>
          <p:cNvPr id="11" name="Picture 10"/>
          <p:cNvPicPr>
            <a:picLocks noChangeAspect="1"/>
          </p:cNvPicPr>
          <p:nvPr/>
        </p:nvPicPr>
        <p:blipFill>
          <a:blip r:embed="rId10"/>
          <a:stretch>
            <a:fillRect/>
          </a:stretch>
        </p:blipFill>
        <p:spPr>
          <a:xfrm>
            <a:off x="3964840" y="1759310"/>
            <a:ext cx="1136650" cy="359834"/>
          </a:xfrm>
          <a:prstGeom prst="rect">
            <a:avLst/>
          </a:prstGeom>
        </p:spPr>
      </p:pic>
      <p:pic>
        <p:nvPicPr>
          <p:cNvPr id="12" name="Picture 11"/>
          <p:cNvPicPr>
            <a:picLocks noChangeAspect="1"/>
          </p:cNvPicPr>
          <p:nvPr/>
        </p:nvPicPr>
        <p:blipFill>
          <a:blip r:embed="rId10"/>
          <a:stretch>
            <a:fillRect/>
          </a:stretch>
        </p:blipFill>
        <p:spPr>
          <a:xfrm>
            <a:off x="4040735" y="2973630"/>
            <a:ext cx="1136650" cy="359834"/>
          </a:xfrm>
          <a:prstGeom prst="rect">
            <a:avLst/>
          </a:prstGeom>
        </p:spPr>
      </p:pic>
      <p:pic>
        <p:nvPicPr>
          <p:cNvPr id="13" name="Picture 123" descr="txp_fig"/>
          <p:cNvPicPr>
            <a:picLocks noChangeAspect="1" noChangeArrowheads="1"/>
          </p:cNvPicPr>
          <p:nvPr>
            <p:custDataLst>
              <p:tags r:id="rId3"/>
            </p:custDataLst>
          </p:nvPr>
        </p:nvPicPr>
        <p:blipFill>
          <a:blip r:embed="rId11"/>
          <a:srcRect/>
          <a:stretch>
            <a:fillRect/>
          </a:stretch>
        </p:blipFill>
        <p:spPr bwMode="auto">
          <a:xfrm>
            <a:off x="1786996" y="3896254"/>
            <a:ext cx="1819275" cy="739775"/>
          </a:xfrm>
          <a:prstGeom prst="rect">
            <a:avLst/>
          </a:prstGeom>
          <a:noFill/>
          <a:ln w="9525">
            <a:noFill/>
            <a:miter lim="800000"/>
            <a:headEnd/>
            <a:tailEnd/>
          </a:ln>
          <a:effectLst/>
        </p:spPr>
      </p:pic>
      <p:pic>
        <p:nvPicPr>
          <p:cNvPr id="14" name="Picture 13"/>
          <p:cNvPicPr>
            <a:picLocks noChangeAspect="1"/>
          </p:cNvPicPr>
          <p:nvPr/>
        </p:nvPicPr>
        <p:blipFill>
          <a:blip r:embed="rId10"/>
          <a:stretch>
            <a:fillRect/>
          </a:stretch>
        </p:blipFill>
        <p:spPr>
          <a:xfrm>
            <a:off x="4074602" y="4192830"/>
            <a:ext cx="1136650" cy="359834"/>
          </a:xfrm>
          <a:prstGeom prst="rect">
            <a:avLst/>
          </a:prstGeom>
        </p:spPr>
      </p:pic>
      <p:pic>
        <p:nvPicPr>
          <p:cNvPr id="2" name="Picture 1" descr="latex-image-1.pdf"/>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5567930" y="3905250"/>
            <a:ext cx="1802302" cy="76835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1074" y="838200"/>
            <a:ext cx="1457326" cy="246221"/>
          </a:xfrm>
          <a:prstGeom prst="rect">
            <a:avLst/>
          </a:prstGeom>
        </p:spPr>
        <p:txBody>
          <a:bodyPr wrap="square">
            <a:spAutoFit/>
          </a:bodyPr>
          <a:lstStyle/>
          <a:p>
            <a:pPr lvl="0"/>
            <a:r>
              <a:rPr lang="en-US" sz="1000" dirty="0" smtClean="0">
                <a:solidFill>
                  <a:srgbClr val="000000"/>
                </a:solidFill>
              </a:rPr>
              <a:t>MIT </a:t>
            </a:r>
            <a:r>
              <a:rPr lang="en-US" sz="1000" dirty="0" err="1" smtClean="0">
                <a:solidFill>
                  <a:srgbClr val="000000"/>
                </a:solidFill>
              </a:rPr>
              <a:t>OpenCourseWare</a:t>
            </a:r>
            <a:endParaRPr lang="en-US" sz="1000" dirty="0">
              <a:solidFill>
                <a:srgbClr val="000000"/>
              </a:solidFill>
            </a:endParaRPr>
          </a:p>
        </p:txBody>
      </p:sp>
      <p:sp>
        <p:nvSpPr>
          <p:cNvPr id="5" name="Rectangle 4"/>
          <p:cNvSpPr/>
          <p:nvPr/>
        </p:nvSpPr>
        <p:spPr>
          <a:xfrm>
            <a:off x="990599" y="990600"/>
            <a:ext cx="1359195" cy="246221"/>
          </a:xfrm>
          <a:prstGeom prst="rect">
            <a:avLst/>
          </a:prstGeom>
        </p:spPr>
        <p:txBody>
          <a:bodyPr wrap="square">
            <a:spAutoFit/>
          </a:bodyPr>
          <a:lstStyle/>
          <a:p>
            <a:r>
              <a:rPr lang="en-US" sz="1000" dirty="0">
                <a:hlinkClick r:id="rId3"/>
              </a:rPr>
              <a:t>http://ocw.mit.edu</a:t>
            </a:r>
            <a:endParaRPr lang="en-US" sz="1000" dirty="0"/>
          </a:p>
        </p:txBody>
      </p:sp>
      <p:sp>
        <p:nvSpPr>
          <p:cNvPr id="6" name="Rectangle 5"/>
          <p:cNvSpPr/>
          <p:nvPr/>
        </p:nvSpPr>
        <p:spPr>
          <a:xfrm>
            <a:off x="914400" y="1905000"/>
            <a:ext cx="3886200" cy="276999"/>
          </a:xfrm>
          <a:prstGeom prst="rect">
            <a:avLst/>
          </a:prstGeom>
        </p:spPr>
        <p:txBody>
          <a:bodyPr wrap="square">
            <a:spAutoFit/>
          </a:bodyPr>
          <a:lstStyle/>
          <a:p>
            <a:r>
              <a:rPr lang="en-US" sz="1200" dirty="0"/>
              <a:t>6.007 Electromagnetic Energy: From Motors to Lasers</a:t>
            </a:r>
          </a:p>
        </p:txBody>
      </p:sp>
      <p:sp>
        <p:nvSpPr>
          <p:cNvPr id="7" name="Rectangle 6"/>
          <p:cNvSpPr/>
          <p:nvPr/>
        </p:nvSpPr>
        <p:spPr>
          <a:xfrm>
            <a:off x="914400" y="2133600"/>
            <a:ext cx="870751" cy="246221"/>
          </a:xfrm>
          <a:prstGeom prst="rect">
            <a:avLst/>
          </a:prstGeom>
        </p:spPr>
        <p:txBody>
          <a:bodyPr wrap="none">
            <a:spAutoFit/>
          </a:bodyPr>
          <a:lstStyle/>
          <a:p>
            <a:r>
              <a:rPr lang="en-US" sz="1000" dirty="0"/>
              <a:t>Spring 2011</a:t>
            </a:r>
          </a:p>
        </p:txBody>
      </p:sp>
      <p:sp>
        <p:nvSpPr>
          <p:cNvPr id="8" name="Rectangle 7"/>
          <p:cNvSpPr/>
          <p:nvPr/>
        </p:nvSpPr>
        <p:spPr>
          <a:xfrm>
            <a:off x="914400" y="3124200"/>
            <a:ext cx="5922335" cy="246221"/>
          </a:xfrm>
          <a:prstGeom prst="rect">
            <a:avLst/>
          </a:prstGeom>
        </p:spPr>
        <p:txBody>
          <a:bodyPr wrap="square">
            <a:spAutoFit/>
          </a:bodyPr>
          <a:lstStyle/>
          <a:p>
            <a:r>
              <a:rPr lang="en-US" sz="1000" dirty="0">
                <a:cs typeface="Arial" pitchFamily="34" charset="0"/>
              </a:rPr>
              <a:t>For information about citing these materials or our Terms of Use, visit: </a:t>
            </a:r>
            <a:r>
              <a:rPr lang="en-US" sz="1000" dirty="0">
                <a:cs typeface="Arial" pitchFamily="34" charset="0"/>
                <a:hlinkClick r:id="rId4"/>
              </a:rPr>
              <a:t>http://ocw.mit.edu/terms</a:t>
            </a:r>
            <a:r>
              <a:rPr lang="en-US" sz="1000" dirty="0">
                <a:cs typeface="Arial" pitchFamily="34" charset="0"/>
              </a:rPr>
              <a:t>.</a:t>
            </a:r>
          </a:p>
        </p:txBody>
      </p:sp>
    </p:spTree>
    <p:extLst>
      <p:ext uri="{BB962C8B-B14F-4D97-AF65-F5344CB8AC3E}">
        <p14:creationId xmlns:p14="http://schemas.microsoft.com/office/powerpoint/2010/main" xmlns="" val="1035913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2286000" y="241300"/>
            <a:ext cx="4605260" cy="461665"/>
          </a:xfrm>
          <a:prstGeom prst="rect">
            <a:avLst/>
          </a:prstGeom>
          <a:noFill/>
          <a:ln w="9525">
            <a:noFill/>
            <a:miter lim="800000"/>
            <a:headEnd/>
            <a:tailEnd/>
          </a:ln>
          <a:effectLst/>
        </p:spPr>
        <p:txBody>
          <a:bodyPr wrap="none">
            <a:prstTxWarp prst="textNoShape">
              <a:avLst/>
            </a:prstTxWarp>
            <a:spAutoFit/>
          </a:bodyPr>
          <a:lstStyle/>
          <a:p>
            <a:r>
              <a:rPr lang="en-US" sz="2400" i="1" u="sng" dirty="0"/>
              <a:t>Force and Differential Pressure</a:t>
            </a:r>
          </a:p>
        </p:txBody>
      </p:sp>
      <p:sp>
        <p:nvSpPr>
          <p:cNvPr id="211972" name="Rectangle 4"/>
          <p:cNvSpPr>
            <a:spLocks noChangeArrowheads="1"/>
          </p:cNvSpPr>
          <p:nvPr/>
        </p:nvSpPr>
        <p:spPr bwMode="auto">
          <a:xfrm>
            <a:off x="2147888" y="2149475"/>
            <a:ext cx="3700462" cy="84138"/>
          </a:xfrm>
          <a:prstGeom prst="rect">
            <a:avLst/>
          </a:prstGeom>
          <a:solidFill>
            <a:srgbClr val="A5CBD0"/>
          </a:solidFill>
          <a:ln w="9525">
            <a:solidFill>
              <a:srgbClr val="BBE0E3"/>
            </a:solidFill>
            <a:miter lim="800000"/>
            <a:headEnd/>
            <a:tailEnd/>
          </a:ln>
          <a:effectLst/>
          <a:scene3d>
            <a:camera prst="legacyPerspectiveTopRight"/>
            <a:lightRig rig="legacyFlat2" dir="t"/>
          </a:scene3d>
          <a:sp3d extrusionH="3630600" prstMaterial="legacyPlastic">
            <a:bevelT w="13500" h="13500" prst="angle"/>
            <a:bevelB w="13500" h="13500" prst="angle"/>
            <a:extrusionClr>
              <a:srgbClr val="FF66FF"/>
            </a:extrusionClr>
          </a:sp3d>
        </p:spPr>
        <p:txBody>
          <a:bodyPr wrap="none" anchor="ctr">
            <a:prstTxWarp prst="textNoShape">
              <a:avLst/>
            </a:prstTxWarp>
            <a:flatTx/>
          </a:bodyPr>
          <a:lstStyle/>
          <a:p>
            <a:pPr algn="ctr"/>
            <a:endParaRPr lang="en-US" sz="1800"/>
          </a:p>
        </p:txBody>
      </p:sp>
      <p:sp>
        <p:nvSpPr>
          <p:cNvPr id="211975" name="Line 7"/>
          <p:cNvSpPr>
            <a:spLocks noChangeShapeType="1"/>
          </p:cNvSpPr>
          <p:nvPr/>
        </p:nvSpPr>
        <p:spPr bwMode="auto">
          <a:xfrm flipH="1">
            <a:off x="1784350" y="1520825"/>
            <a:ext cx="379413"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11976" name="Oval 8"/>
          <p:cNvSpPr>
            <a:spLocks noChangeArrowheads="1"/>
          </p:cNvSpPr>
          <p:nvPr/>
        </p:nvSpPr>
        <p:spPr bwMode="auto">
          <a:xfrm>
            <a:off x="1708150" y="1477963"/>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11977" name="Line 9"/>
          <p:cNvSpPr>
            <a:spLocks noChangeShapeType="1"/>
          </p:cNvSpPr>
          <p:nvPr/>
        </p:nvSpPr>
        <p:spPr bwMode="auto">
          <a:xfrm flipH="1">
            <a:off x="1784350" y="2192338"/>
            <a:ext cx="379413"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11978" name="Oval 10"/>
          <p:cNvSpPr>
            <a:spLocks noChangeArrowheads="1"/>
          </p:cNvSpPr>
          <p:nvPr/>
        </p:nvSpPr>
        <p:spPr bwMode="auto">
          <a:xfrm>
            <a:off x="1708150" y="2149475"/>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11980" name="Rectangle 12"/>
          <p:cNvSpPr>
            <a:spLocks noChangeArrowheads="1"/>
          </p:cNvSpPr>
          <p:nvPr/>
        </p:nvSpPr>
        <p:spPr bwMode="auto">
          <a:xfrm>
            <a:off x="4591050" y="1576388"/>
            <a:ext cx="3700463" cy="552450"/>
          </a:xfrm>
          <a:prstGeom prst="rect">
            <a:avLst/>
          </a:prstGeom>
          <a:solidFill>
            <a:srgbClr val="FFFFCC"/>
          </a:solidFill>
          <a:ln w="9525">
            <a:miter lim="800000"/>
            <a:headEnd/>
            <a:tailEnd/>
          </a:ln>
          <a:effectLst/>
          <a:scene3d>
            <a:camera prst="legacyPerspectiveTop"/>
            <a:lightRig rig="legacyFlat2" dir="t"/>
          </a:scene3d>
          <a:sp3d extrusionH="3630600" prstMaterial="legacyPlastic">
            <a:bevelT w="13500" h="13500" prst="angle"/>
            <a:bevelB w="13500" h="13500" prst="angle"/>
            <a:extrusionClr>
              <a:srgbClr val="FFFFCC"/>
            </a:extrusionClr>
          </a:sp3d>
        </p:spPr>
        <p:txBody>
          <a:bodyPr wrap="none" anchor="ctr">
            <a:prstTxWarp prst="textNoShape">
              <a:avLst/>
            </a:prstTxWarp>
            <a:flatTx/>
          </a:bodyPr>
          <a:lstStyle/>
          <a:p>
            <a:pPr algn="ctr"/>
            <a:endParaRPr lang="en-US" sz="1800">
              <a:solidFill>
                <a:srgbClr val="FF0000"/>
              </a:solidFill>
            </a:endParaRPr>
          </a:p>
        </p:txBody>
      </p:sp>
      <p:sp>
        <p:nvSpPr>
          <p:cNvPr id="211981" name="Rectangle 13"/>
          <p:cNvSpPr>
            <a:spLocks noChangeArrowheads="1"/>
          </p:cNvSpPr>
          <p:nvPr/>
        </p:nvSpPr>
        <p:spPr bwMode="auto">
          <a:xfrm>
            <a:off x="2147888" y="1470025"/>
            <a:ext cx="3700462" cy="84138"/>
          </a:xfrm>
          <a:prstGeom prst="rect">
            <a:avLst/>
          </a:prstGeom>
          <a:solidFill>
            <a:srgbClr val="A5CBD0"/>
          </a:solidFill>
          <a:ln w="9525">
            <a:miter lim="800000"/>
            <a:headEnd/>
            <a:tailEnd/>
          </a:ln>
          <a:effectLst/>
          <a:scene3d>
            <a:camera prst="legacyPerspectiveTopRight"/>
            <a:lightRig rig="legacyFlat2" dir="t"/>
          </a:scene3d>
          <a:sp3d extrusionH="3630600" prstMaterial="legacyPlastic">
            <a:bevelT w="13500" h="13500" prst="angle"/>
            <a:bevelB w="13500" h="13500" prst="angle"/>
            <a:extrusionClr>
              <a:srgbClr val="FF66FF"/>
            </a:extrusionClr>
          </a:sp3d>
        </p:spPr>
        <p:txBody>
          <a:bodyPr wrap="none" anchor="ctr">
            <a:prstTxWarp prst="textNoShape">
              <a:avLst/>
            </a:prstTxWarp>
            <a:flatTx/>
          </a:bodyPr>
          <a:lstStyle/>
          <a:p>
            <a:pPr algn="ctr"/>
            <a:endParaRPr lang="en-US" sz="1800">
              <a:solidFill>
                <a:srgbClr val="FF0000"/>
              </a:solidFill>
            </a:endParaRPr>
          </a:p>
        </p:txBody>
      </p:sp>
      <p:sp>
        <p:nvSpPr>
          <p:cNvPr id="211982" name="Line 14"/>
          <p:cNvSpPr>
            <a:spLocks noChangeShapeType="1"/>
          </p:cNvSpPr>
          <p:nvPr/>
        </p:nvSpPr>
        <p:spPr bwMode="auto">
          <a:xfrm>
            <a:off x="2163763" y="2576513"/>
            <a:ext cx="0" cy="2270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11983" name="Line 15"/>
          <p:cNvSpPr>
            <a:spLocks noChangeShapeType="1"/>
          </p:cNvSpPr>
          <p:nvPr/>
        </p:nvSpPr>
        <p:spPr bwMode="auto">
          <a:xfrm>
            <a:off x="5881688" y="2576513"/>
            <a:ext cx="0" cy="2270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11985" name="Line 17"/>
          <p:cNvSpPr>
            <a:spLocks noChangeShapeType="1"/>
          </p:cNvSpPr>
          <p:nvPr/>
        </p:nvSpPr>
        <p:spPr bwMode="auto">
          <a:xfrm>
            <a:off x="2163763" y="2695575"/>
            <a:ext cx="3717925"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pic>
        <p:nvPicPr>
          <p:cNvPr id="211986" name="Picture 18" descr="txp_fig"/>
          <p:cNvPicPr>
            <a:picLocks noChangeAspect="1" noChangeArrowheads="1"/>
          </p:cNvPicPr>
          <p:nvPr>
            <p:custDataLst>
              <p:tags r:id="rId1"/>
            </p:custDataLst>
          </p:nvPr>
        </p:nvPicPr>
        <p:blipFill>
          <a:blip r:embed="rId13">
            <a:clrChange>
              <a:clrFrom>
                <a:srgbClr val="FFFFFF"/>
              </a:clrFrom>
              <a:clrTo>
                <a:srgbClr val="FFFFFF">
                  <a:alpha val="0"/>
                </a:srgbClr>
              </a:clrTo>
            </a:clrChange>
          </a:blip>
          <a:srcRect/>
          <a:stretch>
            <a:fillRect/>
          </a:stretch>
        </p:blipFill>
        <p:spPr bwMode="auto">
          <a:xfrm>
            <a:off x="6181725" y="1781175"/>
            <a:ext cx="523875" cy="184150"/>
          </a:xfrm>
          <a:prstGeom prst="rect">
            <a:avLst/>
          </a:prstGeom>
          <a:noFill/>
          <a:ln w="9525">
            <a:noFill/>
            <a:miter lim="800000"/>
            <a:headEnd/>
            <a:tailEnd/>
          </a:ln>
          <a:effectLst/>
        </p:spPr>
      </p:pic>
      <p:pic>
        <p:nvPicPr>
          <p:cNvPr id="211987" name="Picture 19" descr="txp_fig"/>
          <p:cNvPicPr>
            <a:picLocks noChangeAspect="1" noChangeArrowheads="1"/>
          </p:cNvPicPr>
          <p:nvPr>
            <p:custDataLst>
              <p:tags r:id="rId2"/>
            </p:custDataLst>
          </p:nvPr>
        </p:nvPicPr>
        <p:blipFill>
          <a:blip r:embed="rId14"/>
          <a:srcRect/>
          <a:stretch>
            <a:fillRect/>
          </a:stretch>
        </p:blipFill>
        <p:spPr bwMode="auto">
          <a:xfrm>
            <a:off x="2733675" y="1749425"/>
            <a:ext cx="246063" cy="184150"/>
          </a:xfrm>
          <a:prstGeom prst="rect">
            <a:avLst/>
          </a:prstGeom>
          <a:noFill/>
          <a:ln w="9525">
            <a:noFill/>
            <a:miter lim="800000"/>
            <a:headEnd/>
            <a:tailEnd/>
          </a:ln>
          <a:effectLst/>
        </p:spPr>
      </p:pic>
      <p:sp>
        <p:nvSpPr>
          <p:cNvPr id="211990" name="Line 22"/>
          <p:cNvSpPr>
            <a:spLocks noChangeShapeType="1"/>
          </p:cNvSpPr>
          <p:nvPr/>
        </p:nvSpPr>
        <p:spPr bwMode="auto">
          <a:xfrm flipH="1" flipV="1">
            <a:off x="8366125" y="1606550"/>
            <a:ext cx="304800" cy="158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11991" name="Line 23"/>
          <p:cNvSpPr>
            <a:spLocks noChangeShapeType="1"/>
          </p:cNvSpPr>
          <p:nvPr/>
        </p:nvSpPr>
        <p:spPr bwMode="auto">
          <a:xfrm flipH="1">
            <a:off x="8497888" y="1608138"/>
            <a:ext cx="20637" cy="530225"/>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211992" name="Line 24"/>
          <p:cNvSpPr>
            <a:spLocks noChangeShapeType="1"/>
          </p:cNvSpPr>
          <p:nvPr/>
        </p:nvSpPr>
        <p:spPr bwMode="auto">
          <a:xfrm flipH="1" flipV="1">
            <a:off x="8366125" y="2136775"/>
            <a:ext cx="304800" cy="1588"/>
          </a:xfrm>
          <a:prstGeom prst="line">
            <a:avLst/>
          </a:prstGeom>
          <a:noFill/>
          <a:ln w="9525">
            <a:solidFill>
              <a:schemeClr val="tx1"/>
            </a:solidFill>
            <a:round/>
            <a:headEnd/>
            <a:tailEnd/>
          </a:ln>
          <a:effectLst/>
        </p:spPr>
        <p:txBody>
          <a:bodyPr>
            <a:prstTxWarp prst="textNoShape">
              <a:avLst/>
            </a:prstTxWarp>
          </a:bodyPr>
          <a:lstStyle/>
          <a:p>
            <a:endParaRPr lang="en-US"/>
          </a:p>
        </p:txBody>
      </p:sp>
      <p:pic>
        <p:nvPicPr>
          <p:cNvPr id="211993" name="Picture 25" descr="txp_fig"/>
          <p:cNvPicPr>
            <a:picLocks noChangeAspect="1" noChangeArrowheads="1"/>
          </p:cNvPicPr>
          <p:nvPr>
            <p:custDataLst>
              <p:tags r:id="rId3"/>
            </p:custDataLst>
          </p:nvPr>
        </p:nvPicPr>
        <p:blipFill>
          <a:blip r:embed="rId15"/>
          <a:srcRect/>
          <a:stretch>
            <a:fillRect/>
          </a:stretch>
        </p:blipFill>
        <p:spPr bwMode="auto">
          <a:xfrm>
            <a:off x="3852863" y="2606675"/>
            <a:ext cx="215900" cy="215900"/>
          </a:xfrm>
          <a:prstGeom prst="rect">
            <a:avLst/>
          </a:prstGeom>
          <a:noFill/>
          <a:ln w="9525">
            <a:noFill/>
            <a:miter lim="800000"/>
            <a:headEnd/>
            <a:tailEnd/>
          </a:ln>
          <a:effectLst/>
        </p:spPr>
      </p:pic>
      <p:pic>
        <p:nvPicPr>
          <p:cNvPr id="211994" name="Picture 26" descr="txp_fig"/>
          <p:cNvPicPr>
            <a:picLocks noChangeAspect="1" noChangeArrowheads="1"/>
          </p:cNvPicPr>
          <p:nvPr>
            <p:custDataLst>
              <p:tags r:id="rId4"/>
            </p:custDataLst>
          </p:nvPr>
        </p:nvPicPr>
        <p:blipFill>
          <a:blip r:embed="rId16"/>
          <a:srcRect/>
          <a:stretch>
            <a:fillRect/>
          </a:stretch>
        </p:blipFill>
        <p:spPr bwMode="auto">
          <a:xfrm>
            <a:off x="8561388" y="1803400"/>
            <a:ext cx="123825" cy="155575"/>
          </a:xfrm>
          <a:prstGeom prst="rect">
            <a:avLst/>
          </a:prstGeom>
          <a:noFill/>
          <a:ln w="9525">
            <a:noFill/>
            <a:miter lim="800000"/>
            <a:headEnd/>
            <a:tailEnd/>
          </a:ln>
          <a:effectLst/>
        </p:spPr>
      </p:pic>
      <p:sp>
        <p:nvSpPr>
          <p:cNvPr id="211995" name="Freeform 27"/>
          <p:cNvSpPr>
            <a:spLocks/>
          </p:cNvSpPr>
          <p:nvPr/>
        </p:nvSpPr>
        <p:spPr bwMode="auto">
          <a:xfrm>
            <a:off x="2446338" y="1127125"/>
            <a:ext cx="606425" cy="252413"/>
          </a:xfrm>
          <a:custGeom>
            <a:avLst/>
            <a:gdLst/>
            <a:ahLst/>
            <a:cxnLst>
              <a:cxn ang="0">
                <a:pos x="382" y="159"/>
              </a:cxn>
              <a:cxn ang="0">
                <a:pos x="191" y="16"/>
              </a:cxn>
              <a:cxn ang="0">
                <a:pos x="143" y="64"/>
              </a:cxn>
              <a:cxn ang="0">
                <a:pos x="0" y="16"/>
              </a:cxn>
            </a:cxnLst>
            <a:rect l="0" t="0" r="r" b="b"/>
            <a:pathLst>
              <a:path w="382" h="159">
                <a:moveTo>
                  <a:pt x="382" y="159"/>
                </a:moveTo>
                <a:cubicBezTo>
                  <a:pt x="306" y="95"/>
                  <a:pt x="231" y="32"/>
                  <a:pt x="191" y="16"/>
                </a:cubicBezTo>
                <a:cubicBezTo>
                  <a:pt x="151" y="0"/>
                  <a:pt x="175" y="64"/>
                  <a:pt x="143" y="64"/>
                </a:cubicBezTo>
                <a:cubicBezTo>
                  <a:pt x="111" y="64"/>
                  <a:pt x="55" y="40"/>
                  <a:pt x="0" y="16"/>
                </a:cubicBezTo>
              </a:path>
            </a:pathLst>
          </a:custGeom>
          <a:noFill/>
          <a:ln w="9525" cap="flat" cmpd="sng">
            <a:solidFill>
              <a:schemeClr val="tx1"/>
            </a:solidFill>
            <a:prstDash val="solid"/>
            <a:round/>
            <a:headEnd/>
            <a:tailEnd/>
          </a:ln>
          <a:effectLst/>
        </p:spPr>
        <p:txBody>
          <a:bodyPr>
            <a:prstTxWarp prst="textNoShape">
              <a:avLst/>
            </a:prstTxWarp>
          </a:bodyPr>
          <a:lstStyle/>
          <a:p>
            <a:endParaRPr lang="en-US"/>
          </a:p>
        </p:txBody>
      </p:sp>
      <p:pic>
        <p:nvPicPr>
          <p:cNvPr id="211996" name="Picture 28" descr="txp_fig"/>
          <p:cNvPicPr>
            <a:picLocks noChangeAspect="1" noChangeArrowheads="1"/>
          </p:cNvPicPr>
          <p:nvPr>
            <p:custDataLst>
              <p:tags r:id="rId5"/>
            </p:custDataLst>
          </p:nvPr>
        </p:nvPicPr>
        <p:blipFill>
          <a:blip r:embed="rId17"/>
          <a:srcRect/>
          <a:stretch>
            <a:fillRect/>
          </a:stretch>
        </p:blipFill>
        <p:spPr bwMode="auto">
          <a:xfrm>
            <a:off x="2176463" y="1000125"/>
            <a:ext cx="247650" cy="231775"/>
          </a:xfrm>
          <a:prstGeom prst="rect">
            <a:avLst/>
          </a:prstGeom>
          <a:noFill/>
          <a:ln w="9525">
            <a:noFill/>
            <a:miter lim="800000"/>
            <a:headEnd/>
            <a:tailEnd/>
          </a:ln>
          <a:effectLst/>
        </p:spPr>
      </p:pic>
      <p:sp>
        <p:nvSpPr>
          <p:cNvPr id="211997" name="Line 29"/>
          <p:cNvSpPr>
            <a:spLocks noChangeShapeType="1"/>
          </p:cNvSpPr>
          <p:nvPr/>
        </p:nvSpPr>
        <p:spPr bwMode="auto">
          <a:xfrm>
            <a:off x="4572000" y="2290763"/>
            <a:ext cx="0" cy="2270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11998" name="Line 30"/>
          <p:cNvSpPr>
            <a:spLocks noChangeShapeType="1"/>
          </p:cNvSpPr>
          <p:nvPr/>
        </p:nvSpPr>
        <p:spPr bwMode="auto">
          <a:xfrm>
            <a:off x="5861050" y="2290763"/>
            <a:ext cx="0" cy="2270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11999" name="Line 31"/>
          <p:cNvSpPr>
            <a:spLocks noChangeShapeType="1"/>
          </p:cNvSpPr>
          <p:nvPr/>
        </p:nvSpPr>
        <p:spPr bwMode="auto">
          <a:xfrm>
            <a:off x="4572000" y="2409825"/>
            <a:ext cx="1289050"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pic>
        <p:nvPicPr>
          <p:cNvPr id="212000" name="Picture 32" descr="txp_fig"/>
          <p:cNvPicPr>
            <a:picLocks noChangeAspect="1" noChangeArrowheads="1"/>
          </p:cNvPicPr>
          <p:nvPr>
            <p:custDataLst>
              <p:tags r:id="rId6"/>
            </p:custDataLst>
          </p:nvPr>
        </p:nvPicPr>
        <p:blipFill>
          <a:blip r:embed="rId18"/>
          <a:srcRect/>
          <a:stretch>
            <a:fillRect/>
          </a:stretch>
        </p:blipFill>
        <p:spPr bwMode="auto">
          <a:xfrm>
            <a:off x="5133975" y="2320925"/>
            <a:ext cx="153988" cy="153988"/>
          </a:xfrm>
          <a:prstGeom prst="rect">
            <a:avLst/>
          </a:prstGeom>
          <a:noFill/>
          <a:ln w="9525">
            <a:noFill/>
            <a:miter lim="800000"/>
            <a:headEnd/>
            <a:tailEnd/>
          </a:ln>
          <a:effectLst/>
        </p:spPr>
      </p:pic>
      <p:pic>
        <p:nvPicPr>
          <p:cNvPr id="212024" name="Picture 56" descr="txp_fig"/>
          <p:cNvPicPr>
            <a:picLocks noChangeAspect="1" noChangeArrowheads="1"/>
          </p:cNvPicPr>
          <p:nvPr>
            <p:custDataLst>
              <p:tags r:id="rId7"/>
            </p:custDataLst>
          </p:nvPr>
        </p:nvPicPr>
        <p:blipFill>
          <a:blip r:embed="rId19"/>
          <a:srcRect/>
          <a:stretch>
            <a:fillRect/>
          </a:stretch>
        </p:blipFill>
        <p:spPr bwMode="auto">
          <a:xfrm>
            <a:off x="1447800" y="3049588"/>
            <a:ext cx="6391275" cy="757237"/>
          </a:xfrm>
          <a:prstGeom prst="rect">
            <a:avLst/>
          </a:prstGeom>
          <a:noFill/>
          <a:ln w="9525">
            <a:noFill/>
            <a:miter lim="800000"/>
            <a:headEnd/>
            <a:tailEnd/>
          </a:ln>
          <a:effectLst/>
        </p:spPr>
      </p:pic>
      <p:sp>
        <p:nvSpPr>
          <p:cNvPr id="212003" name="Line 35"/>
          <p:cNvSpPr>
            <a:spLocks noChangeShapeType="1"/>
          </p:cNvSpPr>
          <p:nvPr/>
        </p:nvSpPr>
        <p:spPr bwMode="auto">
          <a:xfrm flipH="1" flipV="1">
            <a:off x="7912100" y="1228725"/>
            <a:ext cx="304800" cy="1588"/>
          </a:xfrm>
          <a:prstGeom prst="line">
            <a:avLst/>
          </a:prstGeom>
          <a:noFill/>
          <a:ln w="9525">
            <a:solidFill>
              <a:schemeClr val="tx1"/>
            </a:solidFill>
            <a:round/>
            <a:headEnd/>
            <a:tailEnd/>
          </a:ln>
          <a:effectLst/>
        </p:spPr>
        <p:txBody>
          <a:bodyPr>
            <a:prstTxWarp prst="textNoShape">
              <a:avLst/>
            </a:prstTxWarp>
          </a:bodyPr>
          <a:lstStyle/>
          <a:p>
            <a:endParaRPr lang="en-US"/>
          </a:p>
        </p:txBody>
      </p:sp>
      <p:pic>
        <p:nvPicPr>
          <p:cNvPr id="212004" name="Picture 36" descr="txp_fig"/>
          <p:cNvPicPr>
            <a:picLocks noChangeAspect="1" noChangeArrowheads="1"/>
          </p:cNvPicPr>
          <p:nvPr>
            <p:custDataLst>
              <p:tags r:id="rId8"/>
            </p:custDataLst>
          </p:nvPr>
        </p:nvPicPr>
        <p:blipFill>
          <a:blip r:embed="rId20"/>
          <a:srcRect/>
          <a:stretch>
            <a:fillRect/>
          </a:stretch>
        </p:blipFill>
        <p:spPr bwMode="auto">
          <a:xfrm>
            <a:off x="8329613" y="1222375"/>
            <a:ext cx="341312" cy="233363"/>
          </a:xfrm>
          <a:prstGeom prst="rect">
            <a:avLst/>
          </a:prstGeom>
          <a:noFill/>
          <a:ln w="9525">
            <a:noFill/>
            <a:miter lim="800000"/>
            <a:headEnd/>
            <a:tailEnd/>
          </a:ln>
          <a:effectLst/>
        </p:spPr>
      </p:pic>
      <p:sp>
        <p:nvSpPr>
          <p:cNvPr id="212005" name="Line 37"/>
          <p:cNvSpPr>
            <a:spLocks noChangeShapeType="1"/>
          </p:cNvSpPr>
          <p:nvPr/>
        </p:nvSpPr>
        <p:spPr bwMode="auto">
          <a:xfrm>
            <a:off x="8062913" y="1228725"/>
            <a:ext cx="455612" cy="377825"/>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pic>
        <p:nvPicPr>
          <p:cNvPr id="212009" name="Picture 41" descr="txp_fig"/>
          <p:cNvPicPr>
            <a:picLocks noChangeAspect="1" noChangeArrowheads="1"/>
          </p:cNvPicPr>
          <p:nvPr>
            <p:custDataLst>
              <p:tags r:id="rId9"/>
            </p:custDataLst>
          </p:nvPr>
        </p:nvPicPr>
        <p:blipFill>
          <a:blip r:embed="rId21"/>
          <a:srcRect/>
          <a:stretch>
            <a:fillRect/>
          </a:stretch>
        </p:blipFill>
        <p:spPr bwMode="auto">
          <a:xfrm>
            <a:off x="6392863" y="2593975"/>
            <a:ext cx="2286000" cy="293688"/>
          </a:xfrm>
          <a:prstGeom prst="rect">
            <a:avLst/>
          </a:prstGeom>
          <a:noFill/>
          <a:ln w="9525">
            <a:noFill/>
            <a:miter lim="800000"/>
            <a:headEnd/>
            <a:tailEnd/>
          </a:ln>
          <a:effectLst/>
        </p:spPr>
      </p:pic>
      <p:pic>
        <p:nvPicPr>
          <p:cNvPr id="212011" name="Picture 43" descr="txp_fig"/>
          <p:cNvPicPr>
            <a:picLocks noChangeAspect="1" noChangeArrowheads="1"/>
          </p:cNvPicPr>
          <p:nvPr>
            <p:custDataLst>
              <p:tags r:id="rId10"/>
            </p:custDataLst>
          </p:nvPr>
        </p:nvPicPr>
        <p:blipFill>
          <a:blip r:embed="rId22"/>
          <a:srcRect/>
          <a:stretch>
            <a:fillRect/>
          </a:stretch>
        </p:blipFill>
        <p:spPr bwMode="auto">
          <a:xfrm>
            <a:off x="4797425" y="4129088"/>
            <a:ext cx="2809875" cy="741362"/>
          </a:xfrm>
          <a:prstGeom prst="rect">
            <a:avLst/>
          </a:prstGeom>
          <a:noFill/>
          <a:ln w="9525">
            <a:noFill/>
            <a:miter lim="800000"/>
            <a:headEnd/>
            <a:tailEnd/>
          </a:ln>
          <a:effectLst/>
        </p:spPr>
      </p:pic>
      <p:pic>
        <p:nvPicPr>
          <p:cNvPr id="212025" name="Picture 57" descr="txp_fig"/>
          <p:cNvPicPr>
            <a:picLocks noChangeAspect="1" noChangeArrowheads="1"/>
          </p:cNvPicPr>
          <p:nvPr>
            <p:custDataLst>
              <p:tags r:id="rId11"/>
            </p:custDataLst>
          </p:nvPr>
        </p:nvPicPr>
        <p:blipFill>
          <a:blip r:embed="rId23"/>
          <a:srcRect/>
          <a:stretch>
            <a:fillRect/>
          </a:stretch>
        </p:blipFill>
        <p:spPr bwMode="auto">
          <a:xfrm>
            <a:off x="5849938" y="5437188"/>
            <a:ext cx="1327150" cy="277812"/>
          </a:xfrm>
          <a:prstGeom prst="rect">
            <a:avLst/>
          </a:prstGeom>
          <a:noFill/>
          <a:ln w="9525">
            <a:noFill/>
            <a:miter lim="800000"/>
            <a:headEnd/>
            <a:tailEnd/>
          </a:ln>
          <a:effectLst/>
        </p:spPr>
      </p:pic>
      <p:sp>
        <p:nvSpPr>
          <p:cNvPr id="212014" name="AutoShape 46"/>
          <p:cNvSpPr>
            <a:spLocks/>
          </p:cNvSpPr>
          <p:nvPr/>
        </p:nvSpPr>
        <p:spPr bwMode="auto">
          <a:xfrm rot="5400000">
            <a:off x="6051550" y="4073525"/>
            <a:ext cx="76200" cy="1822450"/>
          </a:xfrm>
          <a:prstGeom prst="rightBrace">
            <a:avLst>
              <a:gd name="adj1" fmla="val 199306"/>
              <a:gd name="adj2" fmla="val 50000"/>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212015" name="AutoShape 47"/>
          <p:cNvSpPr>
            <a:spLocks/>
          </p:cNvSpPr>
          <p:nvPr/>
        </p:nvSpPr>
        <p:spPr bwMode="auto">
          <a:xfrm rot="5400000">
            <a:off x="7342982" y="4680743"/>
            <a:ext cx="76200" cy="608013"/>
          </a:xfrm>
          <a:prstGeom prst="rightBrace">
            <a:avLst>
              <a:gd name="adj1" fmla="val 66493"/>
              <a:gd name="adj2" fmla="val 50000"/>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212016" name="Line 48"/>
          <p:cNvSpPr>
            <a:spLocks noChangeShapeType="1"/>
          </p:cNvSpPr>
          <p:nvPr/>
        </p:nvSpPr>
        <p:spPr bwMode="auto">
          <a:xfrm>
            <a:off x="6089650" y="5022850"/>
            <a:ext cx="228600" cy="379413"/>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12017" name="Line 49"/>
          <p:cNvSpPr>
            <a:spLocks noChangeShapeType="1"/>
          </p:cNvSpPr>
          <p:nvPr/>
        </p:nvSpPr>
        <p:spPr bwMode="auto">
          <a:xfrm flipH="1">
            <a:off x="7151688" y="5022850"/>
            <a:ext cx="228600" cy="379413"/>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12018" name="Text Box 50"/>
          <p:cNvSpPr txBox="1">
            <a:spLocks noChangeArrowheads="1"/>
          </p:cNvSpPr>
          <p:nvPr/>
        </p:nvSpPr>
        <p:spPr bwMode="auto">
          <a:xfrm>
            <a:off x="41275" y="6053138"/>
            <a:ext cx="9124950" cy="641350"/>
          </a:xfrm>
          <a:prstGeom prst="rect">
            <a:avLst/>
          </a:prstGeom>
          <a:noFill/>
          <a:ln w="9525">
            <a:noFill/>
            <a:miter lim="800000"/>
            <a:headEnd/>
            <a:tailEnd/>
          </a:ln>
          <a:effectLst/>
        </p:spPr>
        <p:txBody>
          <a:bodyPr wrap="none">
            <a:prstTxWarp prst="textNoShape">
              <a:avLst/>
            </a:prstTxWarp>
            <a:spAutoFit/>
          </a:bodyPr>
          <a:lstStyle/>
          <a:p>
            <a:pPr algn="ctr"/>
            <a:r>
              <a:rPr lang="en-US" sz="1800" b="1"/>
              <a:t>differential pressure</a:t>
            </a:r>
            <a:r>
              <a:rPr lang="en-US" sz="1800"/>
              <a:t> pushing the dielectric slab into the capacitor in [N/m</a:t>
            </a:r>
            <a:r>
              <a:rPr lang="en-US" sz="1800" baseline="30000"/>
              <a:t>2</a:t>
            </a:r>
            <a:r>
              <a:rPr lang="en-US" sz="1800"/>
              <a:t>] or [J/m</a:t>
            </a:r>
            <a:r>
              <a:rPr lang="en-US" sz="1800" baseline="30000"/>
              <a:t>3</a:t>
            </a:r>
            <a:r>
              <a:rPr lang="en-US" sz="1800"/>
              <a:t>]</a:t>
            </a:r>
          </a:p>
          <a:p>
            <a:pPr algn="ctr"/>
            <a:r>
              <a:rPr lang="en-US" sz="1800"/>
              <a:t>(just the difference of electric field densities on each side)</a:t>
            </a:r>
          </a:p>
        </p:txBody>
      </p:sp>
      <p:sp>
        <p:nvSpPr>
          <p:cNvPr id="212019" name="Line 51"/>
          <p:cNvSpPr>
            <a:spLocks noChangeShapeType="1"/>
          </p:cNvSpPr>
          <p:nvPr/>
        </p:nvSpPr>
        <p:spPr bwMode="auto">
          <a:xfrm flipV="1">
            <a:off x="6318250" y="5783263"/>
            <a:ext cx="206375" cy="301625"/>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42" name="Picture 41" descr="latex-image-1.pdf"/>
          <p:cNvPicPr>
            <a:picLocks noChangeAspect="1"/>
          </p:cNvPicPr>
          <p:nvPr/>
        </p:nvPicPr>
        <p:blipFill>
          <a:blip r:embed="rId24"/>
          <a:stretch>
            <a:fillRect/>
          </a:stretch>
        </p:blipFill>
        <p:spPr>
          <a:xfrm>
            <a:off x="1134750" y="1357791"/>
            <a:ext cx="457200" cy="292100"/>
          </a:xfrm>
          <a:prstGeom prst="rect">
            <a:avLst/>
          </a:prstGeom>
        </p:spPr>
      </p:pic>
      <p:pic>
        <p:nvPicPr>
          <p:cNvPr id="43" name="Picture 42" descr="latex-image-1.pdf"/>
          <p:cNvPicPr>
            <a:picLocks noChangeAspect="1"/>
          </p:cNvPicPr>
          <p:nvPr/>
        </p:nvPicPr>
        <p:blipFill>
          <a:blip r:embed="rId25"/>
          <a:stretch>
            <a:fillRect/>
          </a:stretch>
        </p:blipFill>
        <p:spPr>
          <a:xfrm>
            <a:off x="1147450" y="2038829"/>
            <a:ext cx="444500" cy="292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0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0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20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20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20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20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20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2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014" grpId="0" animBg="1"/>
      <p:bldP spid="212015" grpId="0" animBg="1"/>
      <p:bldP spid="212016" grpId="0" animBg="1"/>
      <p:bldP spid="212017" grpId="0" animBg="1"/>
      <p:bldP spid="212018" grpId="0"/>
      <p:bldP spid="2120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a:stretch>
            <a:fillRect/>
          </a:stretch>
        </p:blipFill>
        <p:spPr bwMode="auto">
          <a:xfrm>
            <a:off x="557674" y="0"/>
            <a:ext cx="8196262" cy="6284913"/>
          </a:xfrm>
          <a:prstGeom prst="rect">
            <a:avLst/>
          </a:prstGeom>
          <a:noFill/>
          <a:ln w="9525">
            <a:noFill/>
            <a:miter lim="800000"/>
            <a:headEnd/>
            <a:tailEnd/>
          </a:ln>
        </p:spPr>
      </p:pic>
      <p:sp>
        <p:nvSpPr>
          <p:cNvPr id="3" name="TextBox 2"/>
          <p:cNvSpPr txBox="1"/>
          <p:nvPr/>
        </p:nvSpPr>
        <p:spPr>
          <a:xfrm>
            <a:off x="1103189" y="6367046"/>
            <a:ext cx="7355011" cy="369332"/>
          </a:xfrm>
          <a:prstGeom prst="rect">
            <a:avLst/>
          </a:prstGeom>
          <a:noFill/>
        </p:spPr>
        <p:txBody>
          <a:bodyPr wrap="none" rtlCol="0">
            <a:spAutoFit/>
          </a:bodyPr>
          <a:lstStyle/>
          <a:p>
            <a:r>
              <a:rPr lang="en-US" sz="1800" dirty="0" smtClean="0"/>
              <a:t>… so what role does electrostatics play in keeping materials together</a:t>
            </a:r>
            <a:endParaRPr lang="en-US" sz="1800" dirty="0"/>
          </a:p>
        </p:txBody>
      </p:sp>
      <p:sp>
        <p:nvSpPr>
          <p:cNvPr id="2" name="Rectangle 1"/>
          <p:cNvSpPr/>
          <p:nvPr/>
        </p:nvSpPr>
        <p:spPr>
          <a:xfrm>
            <a:off x="1871313" y="6069658"/>
            <a:ext cx="5784112" cy="369332"/>
          </a:xfrm>
          <a:prstGeom prst="rect">
            <a:avLst/>
          </a:prstGeom>
        </p:spPr>
        <p:txBody>
          <a:bodyPr wrap="square">
            <a:spAutoFit/>
          </a:bodyPr>
          <a:lstStyle/>
          <a:p>
            <a:r>
              <a:rPr lang="en-US" sz="900" dirty="0">
                <a:latin typeface="Verdana" pitchFamily="34" charset="0"/>
                <a:ea typeface="Verdana" pitchFamily="34" charset="0"/>
                <a:cs typeface="Verdana" pitchFamily="34" charset="0"/>
              </a:rPr>
              <a:t>© Source unknown. </a:t>
            </a:r>
            <a:r>
              <a:rPr lang="en-US" sz="900" dirty="0" smtClean="0">
                <a:latin typeface="Verdana" pitchFamily="34" charset="0"/>
                <a:ea typeface="Verdana" pitchFamily="34" charset="0"/>
                <a:cs typeface="Verdana" pitchFamily="34" charset="0"/>
              </a:rPr>
              <a:t>All </a:t>
            </a:r>
            <a:r>
              <a:rPr lang="en-US" sz="900" dirty="0">
                <a:latin typeface="Verdana" pitchFamily="34" charset="0"/>
                <a:ea typeface="Verdana" pitchFamily="34" charset="0"/>
                <a:cs typeface="Verdana" pitchFamily="34" charset="0"/>
              </a:rPr>
              <a:t>rights reserved. This content is excluded from </a:t>
            </a:r>
            <a:r>
              <a:rPr lang="en-US" sz="900" dirty="0" smtClean="0">
                <a:latin typeface="Verdana" pitchFamily="34" charset="0"/>
                <a:ea typeface="Verdana" pitchFamily="34" charset="0"/>
                <a:cs typeface="Verdana" pitchFamily="34" charset="0"/>
              </a:rPr>
              <a:t>our Creative</a:t>
            </a:r>
          </a:p>
          <a:p>
            <a:r>
              <a:rPr lang="en-US" sz="900" dirty="0" smtClean="0">
                <a:latin typeface="Verdana" pitchFamily="34" charset="0"/>
                <a:ea typeface="Verdana" pitchFamily="34" charset="0"/>
                <a:cs typeface="Verdana" pitchFamily="34" charset="0"/>
              </a:rPr>
              <a:t>Commons </a:t>
            </a:r>
            <a:r>
              <a:rPr lang="en-US" sz="900" dirty="0">
                <a:latin typeface="Verdana" pitchFamily="34" charset="0"/>
                <a:ea typeface="Verdana" pitchFamily="34" charset="0"/>
                <a:cs typeface="Verdana" pitchFamily="34" charset="0"/>
              </a:rPr>
              <a:t>license. For more information, see </a:t>
            </a:r>
            <a:r>
              <a:rPr lang="en-US" sz="900" dirty="0">
                <a:latin typeface="Verdana" pitchFamily="34" charset="0"/>
                <a:ea typeface="Verdana" pitchFamily="34" charset="0"/>
                <a:cs typeface="Verdana" pitchFamily="34" charset="0"/>
                <a:hlinkClick r:id="rId3"/>
              </a:rPr>
              <a:t>http://</a:t>
            </a:r>
            <a:r>
              <a:rPr lang="en-US" sz="900" dirty="0" smtClean="0">
                <a:latin typeface="Verdana" pitchFamily="34" charset="0"/>
                <a:ea typeface="Verdana" pitchFamily="34" charset="0"/>
                <a:cs typeface="Verdana" pitchFamily="34" charset="0"/>
                <a:hlinkClick r:id="rId3"/>
              </a:rPr>
              <a:t>ocw.mit.edu/fairuse</a:t>
            </a:r>
            <a:r>
              <a:rPr lang="en-US" sz="900" dirty="0" smtClean="0">
                <a:latin typeface="Verdana" pitchFamily="34" charset="0"/>
                <a:ea typeface="Verdana" pitchFamily="34" charset="0"/>
                <a:cs typeface="Verdana" pitchFamily="34" charset="0"/>
              </a:rPr>
              <a:t>.</a:t>
            </a:r>
            <a:endParaRPr lang="en-US" sz="9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1157288" y="241300"/>
            <a:ext cx="6919912" cy="457200"/>
          </a:xfrm>
          <a:prstGeom prst="rect">
            <a:avLst/>
          </a:prstGeom>
          <a:noFill/>
          <a:ln w="9525">
            <a:noFill/>
            <a:miter lim="800000"/>
            <a:headEnd/>
            <a:tailEnd/>
          </a:ln>
        </p:spPr>
        <p:txBody>
          <a:bodyPr wrap="none">
            <a:prstTxWarp prst="textNoShape">
              <a:avLst/>
            </a:prstTxWarp>
            <a:spAutoFit/>
          </a:bodyPr>
          <a:lstStyle/>
          <a:p>
            <a:r>
              <a:rPr lang="en-US" sz="2400" i="1" u="sng"/>
              <a:t>Induced Dipole Forces between Atoms/Molecules</a:t>
            </a:r>
          </a:p>
        </p:txBody>
      </p:sp>
      <p:sp>
        <p:nvSpPr>
          <p:cNvPr id="27652" name="Text Box 6"/>
          <p:cNvSpPr txBox="1">
            <a:spLocks noChangeArrowheads="1"/>
          </p:cNvSpPr>
          <p:nvPr/>
        </p:nvSpPr>
        <p:spPr bwMode="auto">
          <a:xfrm>
            <a:off x="473075" y="4475163"/>
            <a:ext cx="2732088" cy="2031325"/>
          </a:xfrm>
          <a:prstGeom prst="rect">
            <a:avLst/>
          </a:prstGeom>
          <a:noFill/>
          <a:ln w="9525">
            <a:noFill/>
            <a:miter lim="800000"/>
            <a:headEnd/>
            <a:tailEnd/>
          </a:ln>
        </p:spPr>
        <p:txBody>
          <a:bodyPr>
            <a:prstTxWarp prst="textNoShape">
              <a:avLst/>
            </a:prstTxWarp>
            <a:spAutoFit/>
          </a:bodyPr>
          <a:lstStyle/>
          <a:p>
            <a:pPr algn="ctr"/>
            <a:r>
              <a:rPr lang="en-US" sz="1800" dirty="0"/>
              <a:t>Induced Dipole forces are lower between spherical than between sausage-like molecules</a:t>
            </a:r>
          </a:p>
          <a:p>
            <a:pPr algn="ctr"/>
            <a:r>
              <a:rPr lang="en-US" sz="1800" dirty="0"/>
              <a:t>(see the boiling points</a:t>
            </a:r>
            <a:r>
              <a:rPr lang="en-US" sz="1800" dirty="0" smtClean="0"/>
              <a:t>)</a:t>
            </a:r>
          </a:p>
          <a:p>
            <a:pPr algn="ctr"/>
            <a:endParaRPr lang="en-US" sz="1800" dirty="0" smtClean="0"/>
          </a:p>
          <a:p>
            <a:pPr algn="ctr"/>
            <a:r>
              <a:rPr lang="en-US" sz="1800" dirty="0" smtClean="0"/>
              <a:t>Why?</a:t>
            </a:r>
            <a:endParaRPr lang="en-US" sz="1800" dirty="0"/>
          </a:p>
        </p:txBody>
      </p:sp>
      <p:sp>
        <p:nvSpPr>
          <p:cNvPr id="27653" name="Text Box 7"/>
          <p:cNvSpPr txBox="1">
            <a:spLocks noChangeArrowheads="1"/>
          </p:cNvSpPr>
          <p:nvPr/>
        </p:nvSpPr>
        <p:spPr bwMode="auto">
          <a:xfrm>
            <a:off x="5297488" y="923925"/>
            <a:ext cx="2905125" cy="581025"/>
          </a:xfrm>
          <a:prstGeom prst="rect">
            <a:avLst/>
          </a:prstGeom>
          <a:noFill/>
          <a:ln w="9525">
            <a:noFill/>
            <a:miter lim="800000"/>
            <a:headEnd/>
            <a:tailEnd/>
          </a:ln>
        </p:spPr>
        <p:txBody>
          <a:bodyPr wrap="none">
            <a:prstTxWarp prst="textNoShape">
              <a:avLst/>
            </a:prstTxWarp>
            <a:spAutoFit/>
          </a:bodyPr>
          <a:lstStyle/>
          <a:p>
            <a:r>
              <a:rPr lang="en-US" dirty="0">
                <a:solidFill>
                  <a:srgbClr val="0066FF"/>
                </a:solidFill>
              </a:rPr>
              <a:t>ELECTROSTATIC ATTRACTION</a:t>
            </a:r>
          </a:p>
          <a:p>
            <a:r>
              <a:rPr lang="en-US" dirty="0">
                <a:solidFill>
                  <a:srgbClr val="0066FF"/>
                </a:solidFill>
              </a:rPr>
              <a:t>DISTORTS ELECTRON CLOUDS </a:t>
            </a:r>
          </a:p>
        </p:txBody>
      </p:sp>
      <p:sp>
        <p:nvSpPr>
          <p:cNvPr id="27656" name="Rectangle 5"/>
          <p:cNvSpPr>
            <a:spLocks noChangeArrowheads="1"/>
          </p:cNvSpPr>
          <p:nvPr/>
        </p:nvSpPr>
        <p:spPr bwMode="auto">
          <a:xfrm>
            <a:off x="3298825" y="3581400"/>
            <a:ext cx="2125663" cy="379413"/>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7657" name="Text Box 9"/>
          <p:cNvSpPr txBox="1">
            <a:spLocks noChangeArrowheads="1"/>
          </p:cNvSpPr>
          <p:nvPr/>
        </p:nvSpPr>
        <p:spPr bwMode="auto">
          <a:xfrm>
            <a:off x="3536776" y="5935681"/>
            <a:ext cx="2055371" cy="694036"/>
          </a:xfrm>
          <a:prstGeom prst="rect">
            <a:avLst/>
          </a:prstGeom>
          <a:noFill/>
          <a:ln w="9525">
            <a:noFill/>
            <a:miter lim="800000"/>
            <a:headEnd/>
            <a:tailEnd/>
          </a:ln>
        </p:spPr>
        <p:txBody>
          <a:bodyPr wrap="none">
            <a:prstTxWarp prst="textNoShape">
              <a:avLst/>
            </a:prstTxWarp>
            <a:spAutoFit/>
          </a:bodyPr>
          <a:lstStyle/>
          <a:p>
            <a:pPr algn="ctr">
              <a:lnSpc>
                <a:spcPct val="85000"/>
              </a:lnSpc>
            </a:pPr>
            <a:r>
              <a:rPr lang="en-US" dirty="0"/>
              <a:t>n-Pentane</a:t>
            </a:r>
          </a:p>
          <a:p>
            <a:pPr algn="ctr">
              <a:lnSpc>
                <a:spcPct val="85000"/>
              </a:lnSpc>
            </a:pPr>
            <a:r>
              <a:rPr lang="en-US" dirty="0"/>
              <a:t>(</a:t>
            </a:r>
            <a:r>
              <a:rPr lang="en-US" dirty="0" err="1"/>
              <a:t>bp</a:t>
            </a:r>
            <a:r>
              <a:rPr lang="en-US" dirty="0"/>
              <a:t> = 309.4 K</a:t>
            </a:r>
            <a:r>
              <a:rPr lang="en-US" dirty="0" smtClean="0"/>
              <a:t>)</a:t>
            </a:r>
          </a:p>
          <a:p>
            <a:pPr algn="ctr">
              <a:lnSpc>
                <a:spcPct val="85000"/>
              </a:lnSpc>
            </a:pPr>
            <a:r>
              <a:rPr lang="en-US" sz="1400" dirty="0" smtClean="0"/>
              <a:t>Image in public domain</a:t>
            </a:r>
            <a:endParaRPr lang="en-US" sz="1400" dirty="0"/>
          </a:p>
        </p:txBody>
      </p:sp>
      <p:sp>
        <p:nvSpPr>
          <p:cNvPr id="27658" name="Text Box 10"/>
          <p:cNvSpPr txBox="1">
            <a:spLocks noChangeArrowheads="1"/>
          </p:cNvSpPr>
          <p:nvPr/>
        </p:nvSpPr>
        <p:spPr bwMode="auto">
          <a:xfrm>
            <a:off x="6017236" y="5896790"/>
            <a:ext cx="2055371" cy="903324"/>
          </a:xfrm>
          <a:prstGeom prst="rect">
            <a:avLst/>
          </a:prstGeom>
          <a:noFill/>
          <a:ln w="9525">
            <a:noFill/>
            <a:miter lim="800000"/>
            <a:headEnd/>
            <a:tailEnd/>
          </a:ln>
        </p:spPr>
        <p:txBody>
          <a:bodyPr wrap="none">
            <a:prstTxWarp prst="textNoShape">
              <a:avLst/>
            </a:prstTxWarp>
            <a:spAutoFit/>
          </a:bodyPr>
          <a:lstStyle/>
          <a:p>
            <a:pPr algn="ctr">
              <a:lnSpc>
                <a:spcPct val="85000"/>
              </a:lnSpc>
            </a:pPr>
            <a:r>
              <a:rPr lang="en-US" dirty="0" err="1"/>
              <a:t>Neopentane</a:t>
            </a:r>
            <a:endParaRPr lang="en-US" dirty="0"/>
          </a:p>
          <a:p>
            <a:pPr algn="ctr">
              <a:lnSpc>
                <a:spcPct val="85000"/>
              </a:lnSpc>
            </a:pPr>
            <a:r>
              <a:rPr lang="en-US" dirty="0"/>
              <a:t>(</a:t>
            </a:r>
            <a:r>
              <a:rPr lang="en-US" dirty="0" err="1"/>
              <a:t>bp</a:t>
            </a:r>
            <a:r>
              <a:rPr lang="en-US" dirty="0"/>
              <a:t> = 282.7 K</a:t>
            </a:r>
            <a:r>
              <a:rPr lang="en-US" dirty="0" smtClean="0"/>
              <a:t>)</a:t>
            </a:r>
          </a:p>
          <a:p>
            <a:pPr algn="ctr">
              <a:lnSpc>
                <a:spcPct val="85000"/>
              </a:lnSpc>
            </a:pPr>
            <a:r>
              <a:rPr lang="en-US" sz="1400" dirty="0" smtClean="0"/>
              <a:t>Image </a:t>
            </a:r>
            <a:r>
              <a:rPr lang="en-US" sz="1400" dirty="0"/>
              <a:t>in public domain</a:t>
            </a:r>
          </a:p>
          <a:p>
            <a:pPr algn="ctr">
              <a:lnSpc>
                <a:spcPct val="85000"/>
              </a:lnSpc>
            </a:pPr>
            <a:endParaRPr lang="en-US" dirty="0"/>
          </a:p>
        </p:txBody>
      </p:sp>
      <p:pic>
        <p:nvPicPr>
          <p:cNvPr id="2" name="Picture 1"/>
          <p:cNvPicPr>
            <a:picLocks noChangeAspect="1"/>
          </p:cNvPicPr>
          <p:nvPr/>
        </p:nvPicPr>
        <p:blipFill>
          <a:blip r:embed="rId2"/>
          <a:stretch>
            <a:fillRect/>
          </a:stretch>
        </p:blipFill>
        <p:spPr>
          <a:xfrm>
            <a:off x="3680915" y="4876572"/>
            <a:ext cx="1901229" cy="713271"/>
          </a:xfrm>
          <a:prstGeom prst="rect">
            <a:avLst/>
          </a:prstGeom>
        </p:spPr>
      </p:pic>
      <p:pic>
        <p:nvPicPr>
          <p:cNvPr id="12" name="Picture 11"/>
          <p:cNvPicPr>
            <a:picLocks noChangeAspect="1"/>
          </p:cNvPicPr>
          <p:nvPr/>
        </p:nvPicPr>
        <p:blipFill>
          <a:blip r:embed="rId2"/>
          <a:stretch>
            <a:fillRect/>
          </a:stretch>
        </p:blipFill>
        <p:spPr>
          <a:xfrm>
            <a:off x="3680916" y="4126146"/>
            <a:ext cx="1894884" cy="710891"/>
          </a:xfrm>
          <a:prstGeom prst="rect">
            <a:avLst/>
          </a:prstGeom>
        </p:spPr>
      </p:pic>
      <p:pic>
        <p:nvPicPr>
          <p:cNvPr id="3" name="Picture 2"/>
          <p:cNvPicPr>
            <a:picLocks noChangeAspect="1"/>
          </p:cNvPicPr>
          <p:nvPr/>
        </p:nvPicPr>
        <p:blipFill>
          <a:blip r:embed="rId3"/>
          <a:stretch>
            <a:fillRect/>
          </a:stretch>
        </p:blipFill>
        <p:spPr>
          <a:xfrm>
            <a:off x="6478808" y="3928778"/>
            <a:ext cx="898915" cy="895728"/>
          </a:xfrm>
          <a:prstGeom prst="rect">
            <a:avLst/>
          </a:prstGeom>
        </p:spPr>
      </p:pic>
      <p:pic>
        <p:nvPicPr>
          <p:cNvPr id="14" name="Picture 13"/>
          <p:cNvPicPr>
            <a:picLocks noChangeAspect="1"/>
          </p:cNvPicPr>
          <p:nvPr/>
        </p:nvPicPr>
        <p:blipFill>
          <a:blip r:embed="rId3"/>
          <a:stretch>
            <a:fillRect/>
          </a:stretch>
        </p:blipFill>
        <p:spPr>
          <a:xfrm>
            <a:off x="6558182" y="4924476"/>
            <a:ext cx="882647" cy="879518"/>
          </a:xfrm>
          <a:prstGeom prst="rect">
            <a:avLst/>
          </a:prstGeom>
        </p:spPr>
      </p:pic>
      <p:pic>
        <p:nvPicPr>
          <p:cNvPr id="4" name="Picture 3"/>
          <p:cNvPicPr>
            <a:picLocks noChangeAspect="1"/>
          </p:cNvPicPr>
          <p:nvPr/>
        </p:nvPicPr>
        <p:blipFill>
          <a:blip r:embed="rId4"/>
          <a:stretch>
            <a:fillRect/>
          </a:stretch>
        </p:blipFill>
        <p:spPr>
          <a:xfrm>
            <a:off x="833415" y="1614163"/>
            <a:ext cx="3140168" cy="1284158"/>
          </a:xfrm>
          <a:prstGeom prst="rect">
            <a:avLst/>
          </a:prstGeom>
        </p:spPr>
      </p:pic>
      <p:pic>
        <p:nvPicPr>
          <p:cNvPr id="5" name="Picture 4"/>
          <p:cNvPicPr>
            <a:picLocks noChangeAspect="1"/>
          </p:cNvPicPr>
          <p:nvPr/>
        </p:nvPicPr>
        <p:blipFill>
          <a:blip r:embed="rId5"/>
          <a:stretch>
            <a:fillRect/>
          </a:stretch>
        </p:blipFill>
        <p:spPr>
          <a:xfrm>
            <a:off x="4669686" y="1698698"/>
            <a:ext cx="3498359" cy="1108989"/>
          </a:xfrm>
          <a:prstGeom prst="rect">
            <a:avLst/>
          </a:prstGeom>
        </p:spPr>
      </p:pic>
      <p:sp>
        <p:nvSpPr>
          <p:cNvPr id="17" name="Text Box 9"/>
          <p:cNvSpPr txBox="1">
            <a:spLocks noChangeArrowheads="1"/>
          </p:cNvSpPr>
          <p:nvPr/>
        </p:nvSpPr>
        <p:spPr bwMode="auto">
          <a:xfrm>
            <a:off x="686111" y="2893468"/>
            <a:ext cx="1533092" cy="307777"/>
          </a:xfrm>
          <a:prstGeom prst="rect">
            <a:avLst/>
          </a:prstGeom>
          <a:noFill/>
          <a:ln w="9525">
            <a:noFill/>
            <a:miter lim="800000"/>
            <a:headEnd/>
            <a:tailEnd/>
          </a:ln>
        </p:spPr>
        <p:txBody>
          <a:bodyPr wrap="none">
            <a:prstTxWarp prst="textNoShape">
              <a:avLst/>
            </a:prstTxWarp>
            <a:spAutoFit/>
          </a:bodyPr>
          <a:lstStyle/>
          <a:p>
            <a:pPr algn="ctr">
              <a:lnSpc>
                <a:spcPct val="85000"/>
              </a:lnSpc>
            </a:pPr>
            <a:r>
              <a:rPr lang="en-US" dirty="0" smtClean="0"/>
              <a:t>Helium atom 1</a:t>
            </a:r>
            <a:endParaRPr lang="en-US" sz="1400" dirty="0"/>
          </a:p>
        </p:txBody>
      </p:sp>
      <p:sp>
        <p:nvSpPr>
          <p:cNvPr id="18" name="Text Box 9"/>
          <p:cNvSpPr txBox="1">
            <a:spLocks noChangeArrowheads="1"/>
          </p:cNvSpPr>
          <p:nvPr/>
        </p:nvSpPr>
        <p:spPr bwMode="auto">
          <a:xfrm>
            <a:off x="2564871" y="2877208"/>
            <a:ext cx="1533092" cy="307777"/>
          </a:xfrm>
          <a:prstGeom prst="rect">
            <a:avLst/>
          </a:prstGeom>
          <a:noFill/>
          <a:ln w="9525">
            <a:noFill/>
            <a:miter lim="800000"/>
            <a:headEnd/>
            <a:tailEnd/>
          </a:ln>
        </p:spPr>
        <p:txBody>
          <a:bodyPr wrap="none">
            <a:prstTxWarp prst="textNoShape">
              <a:avLst/>
            </a:prstTxWarp>
            <a:spAutoFit/>
          </a:bodyPr>
          <a:lstStyle/>
          <a:p>
            <a:pPr algn="ctr">
              <a:lnSpc>
                <a:spcPct val="85000"/>
              </a:lnSpc>
            </a:pPr>
            <a:r>
              <a:rPr lang="en-US" dirty="0" smtClean="0"/>
              <a:t>Helium atom 2</a:t>
            </a:r>
            <a:endParaRPr lang="en-US" sz="1400" dirty="0"/>
          </a:p>
        </p:txBody>
      </p:sp>
      <p:cxnSp>
        <p:nvCxnSpPr>
          <p:cNvPr id="19" name="Straight Arrow Connector 18"/>
          <p:cNvCxnSpPr/>
          <p:nvPr/>
        </p:nvCxnSpPr>
        <p:spPr>
          <a:xfrm>
            <a:off x="2073616" y="1299672"/>
            <a:ext cx="377021" cy="664717"/>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4" name="Text Box 9"/>
          <p:cNvSpPr txBox="1">
            <a:spLocks noChangeArrowheads="1"/>
          </p:cNvSpPr>
          <p:nvPr/>
        </p:nvSpPr>
        <p:spPr bwMode="auto">
          <a:xfrm>
            <a:off x="1408145" y="866795"/>
            <a:ext cx="1353456" cy="490134"/>
          </a:xfrm>
          <a:prstGeom prst="rect">
            <a:avLst/>
          </a:prstGeom>
          <a:noFill/>
          <a:ln w="9525">
            <a:noFill/>
            <a:miter lim="800000"/>
            <a:headEnd/>
            <a:tailEnd/>
          </a:ln>
        </p:spPr>
        <p:txBody>
          <a:bodyPr wrap="none">
            <a:prstTxWarp prst="textNoShape">
              <a:avLst/>
            </a:prstTxWarp>
            <a:spAutoFit/>
          </a:bodyPr>
          <a:lstStyle/>
          <a:p>
            <a:pPr algn="ctr">
              <a:lnSpc>
                <a:spcPct val="85000"/>
              </a:lnSpc>
            </a:pPr>
            <a:r>
              <a:rPr lang="en-US" dirty="0" smtClean="0"/>
              <a:t>Electrostatic </a:t>
            </a:r>
          </a:p>
          <a:p>
            <a:pPr algn="ctr">
              <a:lnSpc>
                <a:spcPct val="85000"/>
              </a:lnSpc>
            </a:pPr>
            <a:r>
              <a:rPr lang="en-US" sz="1400" dirty="0" smtClean="0"/>
              <a:t>attraction</a:t>
            </a:r>
            <a:endParaRPr lang="en-US" sz="1400" dirty="0"/>
          </a:p>
        </p:txBody>
      </p:sp>
      <p:pic>
        <p:nvPicPr>
          <p:cNvPr id="16" name="Picture 15"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033627" y="1785406"/>
            <a:ext cx="203200" cy="139700"/>
          </a:xfrm>
          <a:prstGeom prst="rect">
            <a:avLst/>
          </a:prstGeom>
        </p:spPr>
      </p:pic>
      <p:pic>
        <p:nvPicPr>
          <p:cNvPr id="20" name="Picture 19" descr="latex-image-1.pd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984019" y="2559257"/>
            <a:ext cx="203200" cy="139700"/>
          </a:xfrm>
          <a:prstGeom prst="rect">
            <a:avLst/>
          </a:prstGeom>
        </p:spPr>
      </p:pic>
      <p:pic>
        <p:nvPicPr>
          <p:cNvPr id="22" name="Picture 21"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360446" y="2146932"/>
            <a:ext cx="215900" cy="190500"/>
          </a:xfrm>
          <a:prstGeom prst="rect">
            <a:avLst/>
          </a:prstGeom>
        </p:spPr>
      </p:pic>
      <p:pic>
        <p:nvPicPr>
          <p:cNvPr id="23" name="Picture 22"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245553" y="2146932"/>
            <a:ext cx="215900" cy="190500"/>
          </a:xfrm>
          <a:prstGeom prst="rect">
            <a:avLst/>
          </a:prstGeom>
        </p:spPr>
      </p:pic>
      <p:pic>
        <p:nvPicPr>
          <p:cNvPr id="36" name="Picture 35"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759293" y="2120751"/>
            <a:ext cx="215900" cy="190500"/>
          </a:xfrm>
          <a:prstGeom prst="rect">
            <a:avLst/>
          </a:prstGeom>
        </p:spPr>
      </p:pic>
      <p:pic>
        <p:nvPicPr>
          <p:cNvPr id="37" name="Picture 36" descr="latex-image-1.pdf"/>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618209" y="2144176"/>
            <a:ext cx="215900" cy="1905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Text Box 4"/>
          <p:cNvSpPr txBox="1">
            <a:spLocks noChangeArrowheads="1"/>
          </p:cNvSpPr>
          <p:nvPr/>
        </p:nvSpPr>
        <p:spPr bwMode="auto">
          <a:xfrm>
            <a:off x="3281785" y="165515"/>
            <a:ext cx="2721030" cy="461665"/>
          </a:xfrm>
          <a:prstGeom prst="rect">
            <a:avLst/>
          </a:prstGeom>
          <a:noFill/>
          <a:ln w="9525">
            <a:noFill/>
            <a:miter lim="800000"/>
            <a:headEnd/>
            <a:tailEnd/>
          </a:ln>
          <a:effectLst/>
        </p:spPr>
        <p:txBody>
          <a:bodyPr wrap="none">
            <a:prstTxWarp prst="textNoShape">
              <a:avLst/>
            </a:prstTxWarp>
            <a:spAutoFit/>
          </a:bodyPr>
          <a:lstStyle/>
          <a:p>
            <a:r>
              <a:rPr lang="en-US" i="1" u="sng" dirty="0"/>
              <a:t>What is a Dipole ?</a:t>
            </a:r>
          </a:p>
        </p:txBody>
      </p:sp>
      <p:sp>
        <p:nvSpPr>
          <p:cNvPr id="202759" name="Text Box 7"/>
          <p:cNvSpPr txBox="1">
            <a:spLocks noChangeArrowheads="1"/>
          </p:cNvSpPr>
          <p:nvPr/>
        </p:nvSpPr>
        <p:spPr bwMode="auto">
          <a:xfrm flipV="1">
            <a:off x="1374775" y="1030288"/>
            <a:ext cx="2362200" cy="2246769"/>
          </a:xfrm>
          <a:prstGeom prst="rect">
            <a:avLst/>
          </a:prstGeom>
          <a:noFill/>
          <a:ln w="9525">
            <a:noFill/>
            <a:miter lim="800000"/>
            <a:headEnd/>
            <a:tailEnd/>
          </a:ln>
          <a:effectLst/>
        </p:spPr>
        <p:txBody>
          <a:bodyPr>
            <a:prstTxWarp prst="textNoShape">
              <a:avLst/>
            </a:prstTxWarp>
            <a:spAutoFit/>
          </a:bodyPr>
          <a:lstStyle/>
          <a:p>
            <a:pPr eaLnBrk="0" hangingPunct="0"/>
            <a:r>
              <a:rPr lang="en-US" sz="2800" dirty="0">
                <a:latin typeface="Times New Roman" pitchFamily="-65" charset="0"/>
              </a:rPr>
              <a:t>       -	     -</a:t>
            </a:r>
          </a:p>
          <a:p>
            <a:pPr eaLnBrk="0" hangingPunct="0"/>
            <a:r>
              <a:rPr lang="en-US" sz="2800" dirty="0">
                <a:latin typeface="Times New Roman" pitchFamily="-65" charset="0"/>
              </a:rPr>
              <a:t>  -		 -</a:t>
            </a:r>
          </a:p>
          <a:p>
            <a:pPr eaLnBrk="0" hangingPunct="0"/>
            <a:r>
              <a:rPr lang="en-US" sz="2800" dirty="0">
                <a:latin typeface="Times New Roman" pitchFamily="-65" charset="0"/>
              </a:rPr>
              <a:t> -		  -</a:t>
            </a:r>
          </a:p>
          <a:p>
            <a:pPr eaLnBrk="0" hangingPunct="0"/>
            <a:r>
              <a:rPr lang="en-US" sz="2800" dirty="0">
                <a:latin typeface="Times New Roman" pitchFamily="-65" charset="0"/>
              </a:rPr>
              <a:t>  -		 -</a:t>
            </a:r>
          </a:p>
          <a:p>
            <a:pPr eaLnBrk="0" hangingPunct="0"/>
            <a:r>
              <a:rPr lang="en-US" sz="2800" dirty="0">
                <a:latin typeface="Times New Roman" pitchFamily="-65" charset="0"/>
              </a:rPr>
              <a:t>        -</a:t>
            </a:r>
            <a:r>
              <a:rPr lang="en-US" sz="2800" dirty="0" smtClean="0">
                <a:latin typeface="Times New Roman" pitchFamily="-65" charset="0"/>
              </a:rPr>
              <a:t>	</a:t>
            </a:r>
            <a:endParaRPr lang="en-US" sz="2800" dirty="0">
              <a:solidFill>
                <a:schemeClr val="bg1"/>
              </a:solidFill>
              <a:latin typeface="Times New Roman" pitchFamily="-65" charset="0"/>
            </a:endParaRPr>
          </a:p>
        </p:txBody>
      </p:sp>
      <p:sp>
        <p:nvSpPr>
          <p:cNvPr id="202760" name="Oval 8" descr="Newsprint"/>
          <p:cNvSpPr>
            <a:spLocks noChangeArrowheads="1"/>
          </p:cNvSpPr>
          <p:nvPr/>
        </p:nvSpPr>
        <p:spPr bwMode="auto">
          <a:xfrm flipV="1">
            <a:off x="1704975" y="1258888"/>
            <a:ext cx="1676400" cy="1676400"/>
          </a:xfrm>
          <a:prstGeom prst="ellipse">
            <a:avLst/>
          </a:prstGeom>
          <a:blipFill dpi="0" rotWithShape="0">
            <a:blip r:embed="rId2"/>
            <a:srcRect/>
            <a:tile tx="0" ty="0" sx="100000" sy="100000" flip="none" algn="tl"/>
          </a:blipFill>
          <a:ln w="9525">
            <a:noFill/>
            <a:round/>
            <a:headEnd/>
            <a:tailEnd/>
          </a:ln>
          <a:effectLst/>
        </p:spPr>
        <p:txBody>
          <a:bodyPr wrap="none" anchor="ctr">
            <a:prstTxWarp prst="textNoShape">
              <a:avLst/>
            </a:prstTxWarp>
          </a:bodyPr>
          <a:lstStyle/>
          <a:p>
            <a:endParaRPr lang="en-US"/>
          </a:p>
        </p:txBody>
      </p:sp>
      <p:sp>
        <p:nvSpPr>
          <p:cNvPr id="202761" name="Oval 9"/>
          <p:cNvSpPr>
            <a:spLocks noChangeArrowheads="1"/>
          </p:cNvSpPr>
          <p:nvPr/>
        </p:nvSpPr>
        <p:spPr bwMode="auto">
          <a:xfrm flipV="1">
            <a:off x="2417763" y="2009775"/>
            <a:ext cx="228600" cy="2286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02762" name="Text Box 10"/>
          <p:cNvSpPr txBox="1">
            <a:spLocks noChangeArrowheads="1"/>
          </p:cNvSpPr>
          <p:nvPr/>
        </p:nvSpPr>
        <p:spPr bwMode="auto">
          <a:xfrm flipV="1">
            <a:off x="2252663" y="2084388"/>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02763" name="Text Box 11"/>
          <p:cNvSpPr txBox="1">
            <a:spLocks noChangeArrowheads="1"/>
          </p:cNvSpPr>
          <p:nvPr/>
        </p:nvSpPr>
        <p:spPr bwMode="auto">
          <a:xfrm flipV="1">
            <a:off x="2265363" y="1730375"/>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02764" name="Text Box 12"/>
          <p:cNvSpPr txBox="1">
            <a:spLocks noChangeArrowheads="1"/>
          </p:cNvSpPr>
          <p:nvPr/>
        </p:nvSpPr>
        <p:spPr bwMode="auto">
          <a:xfrm flipV="1">
            <a:off x="2151063" y="1905000"/>
            <a:ext cx="7905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dirty="0">
                <a:latin typeface="Times New Roman" pitchFamily="-65" charset="0"/>
              </a:rPr>
              <a:t>+     +</a:t>
            </a:r>
          </a:p>
        </p:txBody>
      </p:sp>
      <p:sp>
        <p:nvSpPr>
          <p:cNvPr id="202765" name="Oval 13"/>
          <p:cNvSpPr>
            <a:spLocks noChangeArrowheads="1"/>
          </p:cNvSpPr>
          <p:nvPr/>
        </p:nvSpPr>
        <p:spPr bwMode="auto">
          <a:xfrm flipV="1">
            <a:off x="1733550" y="1295400"/>
            <a:ext cx="1611313" cy="1595438"/>
          </a:xfrm>
          <a:prstGeom prst="ellipse">
            <a:avLst/>
          </a:prstGeom>
          <a:noFill/>
          <a:ln w="12700">
            <a:solidFill>
              <a:schemeClr val="tx1"/>
            </a:solidFill>
            <a:prstDash val="sysDot"/>
            <a:round/>
            <a:headEnd/>
            <a:tailEnd/>
          </a:ln>
          <a:effectLst/>
        </p:spPr>
        <p:txBody>
          <a:bodyPr wrap="none" anchor="ctr">
            <a:prstTxWarp prst="textNoShape">
              <a:avLst/>
            </a:prstTxWarp>
          </a:bodyPr>
          <a:lstStyle/>
          <a:p>
            <a:endParaRPr lang="en-US"/>
          </a:p>
        </p:txBody>
      </p:sp>
      <p:sp>
        <p:nvSpPr>
          <p:cNvPr id="202768" name="Text Box 16"/>
          <p:cNvSpPr txBox="1">
            <a:spLocks noChangeArrowheads="1"/>
          </p:cNvSpPr>
          <p:nvPr/>
        </p:nvSpPr>
        <p:spPr bwMode="auto">
          <a:xfrm flipV="1">
            <a:off x="5873750" y="1049338"/>
            <a:ext cx="2362200" cy="2227262"/>
          </a:xfrm>
          <a:prstGeom prst="rect">
            <a:avLst/>
          </a:prstGeom>
          <a:noFill/>
          <a:ln w="9525">
            <a:noFill/>
            <a:miter lim="800000"/>
            <a:headEnd/>
            <a:tailEnd/>
          </a:ln>
          <a:effectLst/>
        </p:spPr>
        <p:txBody>
          <a:bodyPr>
            <a:prstTxWarp prst="textNoShape">
              <a:avLst/>
            </a:prstTxWarp>
            <a:spAutoFit/>
          </a:bodyPr>
          <a:lstStyle/>
          <a:p>
            <a:pPr eaLnBrk="0" hangingPunct="0"/>
            <a:r>
              <a:rPr lang="en-US" sz="2800">
                <a:latin typeface="Times New Roman" pitchFamily="-65" charset="0"/>
              </a:rPr>
              <a:t>       -	     -</a:t>
            </a:r>
          </a:p>
          <a:p>
            <a:pPr eaLnBrk="0" hangingPunct="0"/>
            <a:r>
              <a:rPr lang="en-US" sz="2800">
                <a:latin typeface="Times New Roman" pitchFamily="-65" charset="0"/>
              </a:rPr>
              <a:t>  -		 -</a:t>
            </a:r>
          </a:p>
          <a:p>
            <a:pPr eaLnBrk="0" hangingPunct="0"/>
            <a:r>
              <a:rPr lang="en-US" sz="2800">
                <a:latin typeface="Times New Roman" pitchFamily="-65" charset="0"/>
              </a:rPr>
              <a:t> -		  -</a:t>
            </a:r>
          </a:p>
          <a:p>
            <a:pPr eaLnBrk="0" hangingPunct="0"/>
            <a:r>
              <a:rPr lang="en-US" sz="2800">
                <a:latin typeface="Times New Roman" pitchFamily="-65" charset="0"/>
              </a:rPr>
              <a:t>  -		 -</a:t>
            </a:r>
          </a:p>
          <a:p>
            <a:pPr eaLnBrk="0" hangingPunct="0"/>
            <a:r>
              <a:rPr lang="en-US" sz="2800">
                <a:latin typeface="Times New Roman" pitchFamily="-65" charset="0"/>
              </a:rPr>
              <a:t>        -	      -</a:t>
            </a:r>
          </a:p>
        </p:txBody>
      </p:sp>
      <p:sp>
        <p:nvSpPr>
          <p:cNvPr id="202769" name="Oval 17" descr="Newsprint"/>
          <p:cNvSpPr>
            <a:spLocks noChangeArrowheads="1"/>
          </p:cNvSpPr>
          <p:nvPr/>
        </p:nvSpPr>
        <p:spPr bwMode="auto">
          <a:xfrm flipV="1">
            <a:off x="6202363" y="1277938"/>
            <a:ext cx="1676400" cy="1676400"/>
          </a:xfrm>
          <a:prstGeom prst="ellipse">
            <a:avLst/>
          </a:prstGeom>
          <a:blipFill dpi="0" rotWithShape="0">
            <a:blip r:embed="rId2"/>
            <a:srcRect/>
            <a:tile tx="0" ty="0" sx="100000" sy="100000" flip="none" algn="tl"/>
          </a:blipFill>
          <a:ln w="9525">
            <a:noFill/>
            <a:round/>
            <a:headEnd/>
            <a:tailEnd/>
          </a:ln>
          <a:effectLst/>
        </p:spPr>
        <p:txBody>
          <a:bodyPr wrap="none" anchor="ctr">
            <a:prstTxWarp prst="textNoShape">
              <a:avLst/>
            </a:prstTxWarp>
          </a:bodyPr>
          <a:lstStyle/>
          <a:p>
            <a:endParaRPr lang="en-US"/>
          </a:p>
        </p:txBody>
      </p:sp>
      <p:sp>
        <p:nvSpPr>
          <p:cNvPr id="202770" name="Oval 18"/>
          <p:cNvSpPr>
            <a:spLocks noChangeArrowheads="1"/>
          </p:cNvSpPr>
          <p:nvPr/>
        </p:nvSpPr>
        <p:spPr bwMode="auto">
          <a:xfrm flipV="1">
            <a:off x="6634163" y="1963738"/>
            <a:ext cx="228600" cy="2286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02771" name="Text Box 19"/>
          <p:cNvSpPr txBox="1">
            <a:spLocks noChangeArrowheads="1"/>
          </p:cNvSpPr>
          <p:nvPr/>
        </p:nvSpPr>
        <p:spPr bwMode="auto">
          <a:xfrm flipV="1">
            <a:off x="6469063" y="2038350"/>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02772" name="Text Box 20"/>
          <p:cNvSpPr txBox="1">
            <a:spLocks noChangeArrowheads="1"/>
          </p:cNvSpPr>
          <p:nvPr/>
        </p:nvSpPr>
        <p:spPr bwMode="auto">
          <a:xfrm flipV="1">
            <a:off x="6481763" y="1684338"/>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02773" name="Text Box 21"/>
          <p:cNvSpPr txBox="1">
            <a:spLocks noChangeArrowheads="1"/>
          </p:cNvSpPr>
          <p:nvPr/>
        </p:nvSpPr>
        <p:spPr bwMode="auto">
          <a:xfrm flipV="1">
            <a:off x="6367463" y="1858963"/>
            <a:ext cx="7905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02774" name="Oval 22"/>
          <p:cNvSpPr>
            <a:spLocks noChangeArrowheads="1"/>
          </p:cNvSpPr>
          <p:nvPr/>
        </p:nvSpPr>
        <p:spPr bwMode="auto">
          <a:xfrm flipV="1">
            <a:off x="5938838" y="1325563"/>
            <a:ext cx="1611312" cy="1595437"/>
          </a:xfrm>
          <a:prstGeom prst="ellipse">
            <a:avLst/>
          </a:prstGeom>
          <a:noFill/>
          <a:ln w="12700">
            <a:solidFill>
              <a:schemeClr val="tx1"/>
            </a:solidFill>
            <a:prstDash val="sysDot"/>
            <a:round/>
            <a:headEnd/>
            <a:tailEnd/>
          </a:ln>
          <a:effectLst/>
        </p:spPr>
        <p:txBody>
          <a:bodyPr wrap="none" anchor="ctr">
            <a:prstTxWarp prst="textNoShape">
              <a:avLst/>
            </a:prstTxWarp>
          </a:bodyPr>
          <a:lstStyle/>
          <a:p>
            <a:endParaRPr lang="en-US"/>
          </a:p>
        </p:txBody>
      </p:sp>
      <p:sp>
        <p:nvSpPr>
          <p:cNvPr id="202775" name="AutoShape 23"/>
          <p:cNvSpPr>
            <a:spLocks noChangeArrowheads="1"/>
          </p:cNvSpPr>
          <p:nvPr/>
        </p:nvSpPr>
        <p:spPr bwMode="auto">
          <a:xfrm rot="-5400000">
            <a:off x="6808788" y="696913"/>
            <a:ext cx="188912" cy="550862"/>
          </a:xfrm>
          <a:prstGeom prst="upDownArrow">
            <a:avLst>
              <a:gd name="adj1" fmla="val 50000"/>
              <a:gd name="adj2" fmla="val 58319"/>
            </a:avLst>
          </a:prstGeom>
          <a:solidFill>
            <a:srgbClr val="5B98D2"/>
          </a:solidFill>
          <a:ln w="19050">
            <a:solidFill>
              <a:schemeClr val="tx1"/>
            </a:solidFill>
            <a:miter lim="800000"/>
            <a:headEnd/>
            <a:tailEnd/>
          </a:ln>
          <a:effectLst/>
        </p:spPr>
        <p:txBody>
          <a:bodyPr wrap="none" anchor="ctr">
            <a:prstTxWarp prst="textNoShape">
              <a:avLst/>
            </a:prstTxWarp>
          </a:bodyPr>
          <a:lstStyle/>
          <a:p>
            <a:endParaRPr lang="en-US"/>
          </a:p>
        </p:txBody>
      </p:sp>
      <p:sp>
        <p:nvSpPr>
          <p:cNvPr id="202777" name="Text Box 25"/>
          <p:cNvSpPr txBox="1">
            <a:spLocks noChangeArrowheads="1"/>
          </p:cNvSpPr>
          <p:nvPr/>
        </p:nvSpPr>
        <p:spPr bwMode="auto">
          <a:xfrm>
            <a:off x="1368425" y="3433763"/>
            <a:ext cx="2136775" cy="366712"/>
          </a:xfrm>
          <a:prstGeom prst="rect">
            <a:avLst/>
          </a:prstGeom>
          <a:noFill/>
          <a:ln w="9525">
            <a:noFill/>
            <a:miter lim="800000"/>
            <a:headEnd/>
            <a:tailEnd/>
          </a:ln>
          <a:effectLst/>
        </p:spPr>
        <p:txBody>
          <a:bodyPr wrap="none">
            <a:prstTxWarp prst="textNoShape">
              <a:avLst/>
            </a:prstTxWarp>
            <a:spAutoFit/>
          </a:bodyPr>
          <a:lstStyle/>
          <a:p>
            <a:r>
              <a:rPr lang="en-US" sz="1800"/>
              <a:t>NO external E filed</a:t>
            </a:r>
          </a:p>
        </p:txBody>
      </p:sp>
      <p:sp>
        <p:nvSpPr>
          <p:cNvPr id="202778" name="Text Box 26"/>
          <p:cNvSpPr txBox="1">
            <a:spLocks noChangeArrowheads="1"/>
          </p:cNvSpPr>
          <p:nvPr/>
        </p:nvSpPr>
        <p:spPr bwMode="auto">
          <a:xfrm>
            <a:off x="5849938" y="3429000"/>
            <a:ext cx="2779712" cy="641350"/>
          </a:xfrm>
          <a:prstGeom prst="rect">
            <a:avLst/>
          </a:prstGeom>
          <a:noFill/>
          <a:ln w="9525">
            <a:noFill/>
            <a:miter lim="800000"/>
            <a:headEnd/>
            <a:tailEnd/>
          </a:ln>
          <a:effectLst/>
        </p:spPr>
        <p:txBody>
          <a:bodyPr wrap="none">
            <a:prstTxWarp prst="textNoShape">
              <a:avLst/>
            </a:prstTxWarp>
            <a:spAutoFit/>
          </a:bodyPr>
          <a:lstStyle/>
          <a:p>
            <a:pPr algn="ctr"/>
            <a:r>
              <a:rPr lang="en-US" sz="1800"/>
              <a:t>external E filed stretches</a:t>
            </a:r>
          </a:p>
          <a:p>
            <a:pPr algn="ctr"/>
            <a:r>
              <a:rPr lang="en-US" sz="1800"/>
              <a:t>the atom/molecule</a:t>
            </a:r>
          </a:p>
        </p:txBody>
      </p:sp>
      <p:sp>
        <p:nvSpPr>
          <p:cNvPr id="202891" name="Text Box 139"/>
          <p:cNvSpPr txBox="1">
            <a:spLocks noChangeArrowheads="1"/>
          </p:cNvSpPr>
          <p:nvPr/>
        </p:nvSpPr>
        <p:spPr bwMode="auto">
          <a:xfrm>
            <a:off x="2840038" y="4556125"/>
            <a:ext cx="2246312" cy="396875"/>
          </a:xfrm>
          <a:prstGeom prst="rect">
            <a:avLst/>
          </a:prstGeom>
          <a:noFill/>
          <a:ln w="9525">
            <a:noFill/>
            <a:miter lim="800000"/>
            <a:headEnd/>
            <a:tailEnd/>
          </a:ln>
          <a:effectLst/>
        </p:spPr>
        <p:txBody>
          <a:bodyPr wrap="none">
            <a:prstTxWarp prst="textNoShape">
              <a:avLst/>
            </a:prstTxWarp>
            <a:spAutoFit/>
          </a:bodyPr>
          <a:lstStyle/>
          <a:p>
            <a:r>
              <a:rPr lang="en-US" sz="2000" dirty="0"/>
              <a:t>Dipole Moment =  </a:t>
            </a:r>
          </a:p>
        </p:txBody>
      </p:sp>
      <p:sp>
        <p:nvSpPr>
          <p:cNvPr id="202895" name="Line 143"/>
          <p:cNvSpPr>
            <a:spLocks noChangeShapeType="1"/>
          </p:cNvSpPr>
          <p:nvPr/>
        </p:nvSpPr>
        <p:spPr bwMode="auto">
          <a:xfrm flipH="1">
            <a:off x="5938838" y="3201988"/>
            <a:ext cx="1214437"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02896" name="Text Box 144"/>
          <p:cNvSpPr txBox="1">
            <a:spLocks noChangeArrowheads="1"/>
          </p:cNvSpPr>
          <p:nvPr/>
        </p:nvSpPr>
        <p:spPr bwMode="auto">
          <a:xfrm>
            <a:off x="103188" y="5099050"/>
            <a:ext cx="8955087" cy="1619250"/>
          </a:xfrm>
          <a:prstGeom prst="rect">
            <a:avLst/>
          </a:prstGeom>
          <a:noFill/>
          <a:ln w="9525">
            <a:noFill/>
            <a:miter lim="800000"/>
            <a:headEnd/>
            <a:tailEnd/>
          </a:ln>
          <a:effectLst/>
        </p:spPr>
        <p:txBody>
          <a:bodyPr>
            <a:prstTxWarp prst="textNoShape">
              <a:avLst/>
            </a:prstTxWarp>
            <a:spAutoFit/>
          </a:bodyPr>
          <a:lstStyle/>
          <a:p>
            <a:pPr algn="just"/>
            <a:r>
              <a:rPr lang="en-US" sz="1600" b="1"/>
              <a:t>electric dipole moment, </a:t>
            </a:r>
            <a:r>
              <a:rPr lang="en-US" sz="1800" b="1" i="1">
                <a:latin typeface="Times New Roman" pitchFamily="-65" charset="0"/>
              </a:rPr>
              <a:t>p</a:t>
            </a:r>
            <a:r>
              <a:rPr lang="en-US" sz="1600"/>
              <a:t> (or </a:t>
            </a:r>
            <a:r>
              <a:rPr lang="en-US" sz="1600" b="1"/>
              <a:t>electric dipole</a:t>
            </a:r>
            <a:r>
              <a:rPr lang="en-US" sz="1600"/>
              <a:t> for short), is a measure of the polarity of a system of electric charges.  Here </a:t>
            </a:r>
            <a:r>
              <a:rPr lang="en-US" sz="1800" b="1" i="1">
                <a:latin typeface="Times New Roman" pitchFamily="-65" charset="0"/>
              </a:rPr>
              <a:t>x</a:t>
            </a:r>
            <a:r>
              <a:rPr lang="en-US" sz="1600" b="1"/>
              <a:t> </a:t>
            </a:r>
            <a:r>
              <a:rPr lang="en-US" sz="1600"/>
              <a:t>is the displacement vector pointing from the negative charge to the positive charge. This implies that the electric dipole moment vector points from the negative charge to the positive charge. Note that the electric field lines run away from the positive charge and toward the negative charge. There is no inconsistency here, because the electric dipole moment has to do with the positions of the charges, not the field lines.</a:t>
            </a:r>
          </a:p>
        </p:txBody>
      </p:sp>
      <p:sp>
        <p:nvSpPr>
          <p:cNvPr id="202901" name="Text Box 149"/>
          <p:cNvSpPr txBox="1">
            <a:spLocks noChangeArrowheads="1"/>
          </p:cNvSpPr>
          <p:nvPr/>
        </p:nvSpPr>
        <p:spPr bwMode="auto">
          <a:xfrm>
            <a:off x="8027988" y="165100"/>
            <a:ext cx="1173162" cy="1330325"/>
          </a:xfrm>
          <a:prstGeom prst="rect">
            <a:avLst/>
          </a:prstGeom>
          <a:noFill/>
          <a:ln w="9525">
            <a:noFill/>
            <a:miter lim="800000"/>
            <a:headEnd/>
            <a:tailEnd/>
          </a:ln>
          <a:effectLst/>
        </p:spPr>
        <p:txBody>
          <a:bodyPr>
            <a:prstTxWarp prst="textNoShape">
              <a:avLst/>
            </a:prstTxWarp>
            <a:spAutoFit/>
          </a:bodyPr>
          <a:lstStyle/>
          <a:p>
            <a:pPr algn="ctr">
              <a:lnSpc>
                <a:spcPct val="90000"/>
              </a:lnSpc>
            </a:pPr>
            <a:r>
              <a:rPr lang="en-US" sz="1800"/>
              <a:t>small amount of charge moved by field E</a:t>
            </a:r>
          </a:p>
        </p:txBody>
      </p:sp>
      <p:sp>
        <p:nvSpPr>
          <p:cNvPr id="202902" name="Line 150"/>
          <p:cNvSpPr>
            <a:spLocks noChangeShapeType="1"/>
          </p:cNvSpPr>
          <p:nvPr/>
        </p:nvSpPr>
        <p:spPr bwMode="auto">
          <a:xfrm flipH="1">
            <a:off x="8518525" y="1531938"/>
            <a:ext cx="76200" cy="30321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34" name="Line 143"/>
          <p:cNvSpPr>
            <a:spLocks noChangeShapeType="1"/>
          </p:cNvSpPr>
          <p:nvPr/>
        </p:nvSpPr>
        <p:spPr bwMode="auto">
          <a:xfrm flipH="1">
            <a:off x="6629399" y="2683933"/>
            <a:ext cx="376237"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4192525" y="620885"/>
            <a:ext cx="712697" cy="390519"/>
          </a:xfrm>
          <a:prstGeom prst="rect">
            <a:avLst/>
          </a:prstGeom>
        </p:spPr>
      </p:pic>
      <p:pic>
        <p:nvPicPr>
          <p:cNvPr id="3" name="Picture 2"/>
          <p:cNvPicPr>
            <a:picLocks noChangeAspect="1"/>
          </p:cNvPicPr>
          <p:nvPr/>
        </p:nvPicPr>
        <p:blipFill>
          <a:blip r:embed="rId4"/>
          <a:stretch>
            <a:fillRect/>
          </a:stretch>
        </p:blipFill>
        <p:spPr>
          <a:xfrm>
            <a:off x="5406845" y="1911100"/>
            <a:ext cx="382270" cy="257810"/>
          </a:xfrm>
          <a:prstGeom prst="rect">
            <a:avLst/>
          </a:prstGeom>
        </p:spPr>
      </p:pic>
      <p:pic>
        <p:nvPicPr>
          <p:cNvPr id="4" name="Picture 3"/>
          <p:cNvPicPr>
            <a:picLocks noChangeAspect="1"/>
          </p:cNvPicPr>
          <p:nvPr/>
        </p:nvPicPr>
        <p:blipFill>
          <a:blip r:embed="rId5"/>
          <a:stretch>
            <a:fillRect/>
          </a:stretch>
        </p:blipFill>
        <p:spPr>
          <a:xfrm>
            <a:off x="8139065" y="1911100"/>
            <a:ext cx="373380" cy="240030"/>
          </a:xfrm>
          <a:prstGeom prst="rect">
            <a:avLst/>
          </a:prstGeom>
        </p:spPr>
      </p:pic>
      <p:pic>
        <p:nvPicPr>
          <p:cNvPr id="5" name="Picture 4"/>
          <p:cNvPicPr>
            <a:picLocks noChangeAspect="1"/>
          </p:cNvPicPr>
          <p:nvPr/>
        </p:nvPicPr>
        <p:blipFill>
          <a:blip r:embed="rId6"/>
          <a:stretch>
            <a:fillRect/>
          </a:stretch>
        </p:blipFill>
        <p:spPr>
          <a:xfrm>
            <a:off x="6772955" y="2366470"/>
            <a:ext cx="222250" cy="302260"/>
          </a:xfrm>
          <a:prstGeom prst="rect">
            <a:avLst/>
          </a:prstGeom>
        </p:spPr>
      </p:pic>
      <p:pic>
        <p:nvPicPr>
          <p:cNvPr id="6" name="Picture 5"/>
          <p:cNvPicPr>
            <a:picLocks noChangeAspect="1"/>
          </p:cNvPicPr>
          <p:nvPr/>
        </p:nvPicPr>
        <p:blipFill>
          <a:blip r:embed="rId7"/>
          <a:stretch>
            <a:fillRect/>
          </a:stretch>
        </p:blipFill>
        <p:spPr>
          <a:xfrm>
            <a:off x="7228325" y="3049525"/>
            <a:ext cx="240030" cy="320040"/>
          </a:xfrm>
          <a:prstGeom prst="rect">
            <a:avLst/>
          </a:prstGeom>
        </p:spPr>
      </p:pic>
      <p:pic>
        <p:nvPicPr>
          <p:cNvPr id="7" name="Picture 6"/>
          <p:cNvPicPr>
            <a:picLocks noChangeAspect="1"/>
          </p:cNvPicPr>
          <p:nvPr/>
        </p:nvPicPr>
        <p:blipFill>
          <a:blip r:embed="rId8"/>
          <a:stretch>
            <a:fillRect/>
          </a:stretch>
        </p:blipFill>
        <p:spPr>
          <a:xfrm>
            <a:off x="6848850" y="696780"/>
            <a:ext cx="168910" cy="151130"/>
          </a:xfrm>
          <a:prstGeom prst="rect">
            <a:avLst/>
          </a:prstGeom>
        </p:spPr>
      </p:pic>
      <p:pic>
        <p:nvPicPr>
          <p:cNvPr id="8" name="Picture 7"/>
          <p:cNvPicPr>
            <a:picLocks noChangeAspect="1"/>
          </p:cNvPicPr>
          <p:nvPr/>
        </p:nvPicPr>
        <p:blipFill>
          <a:blip r:embed="rId9"/>
          <a:stretch>
            <a:fillRect/>
          </a:stretch>
        </p:blipFill>
        <p:spPr>
          <a:xfrm>
            <a:off x="4951475" y="4643320"/>
            <a:ext cx="951230" cy="302260"/>
          </a:xfrm>
          <a:prstGeom prst="rect">
            <a:avLst/>
          </a:prstGeom>
        </p:spPr>
      </p:pic>
    </p:spTree>
    <p:extLst>
      <p:ext uri="{BB962C8B-B14F-4D97-AF65-F5344CB8AC3E}">
        <p14:creationId xmlns:p14="http://schemas.microsoft.com/office/powerpoint/2010/main" xmlns="" val="3962661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5668505" y="1268920"/>
            <a:ext cx="2311400" cy="1244600"/>
          </a:xfrm>
          <a:prstGeom prst="rect">
            <a:avLst/>
          </a:prstGeom>
        </p:spPr>
      </p:pic>
      <p:sp>
        <p:nvSpPr>
          <p:cNvPr id="5" name="TextBox 4"/>
          <p:cNvSpPr txBox="1"/>
          <p:nvPr/>
        </p:nvSpPr>
        <p:spPr>
          <a:xfrm>
            <a:off x="695816" y="4436646"/>
            <a:ext cx="2944962" cy="369332"/>
          </a:xfrm>
          <a:prstGeom prst="rect">
            <a:avLst/>
          </a:prstGeom>
          <a:noFill/>
        </p:spPr>
        <p:txBody>
          <a:bodyPr wrap="none" rtlCol="0">
            <a:spAutoFit/>
          </a:bodyPr>
          <a:lstStyle/>
          <a:p>
            <a:r>
              <a:rPr lang="en-US" sz="1800" dirty="0" smtClean="0"/>
              <a:t>A stream of distilled water</a:t>
            </a:r>
            <a:endParaRPr lang="en-US" sz="1800" dirty="0"/>
          </a:p>
        </p:txBody>
      </p:sp>
      <p:grpSp>
        <p:nvGrpSpPr>
          <p:cNvPr id="11" name="Group 10"/>
          <p:cNvGrpSpPr/>
          <p:nvPr/>
        </p:nvGrpSpPr>
        <p:grpSpPr>
          <a:xfrm>
            <a:off x="5728368" y="1360574"/>
            <a:ext cx="2213213" cy="1114312"/>
            <a:chOff x="3594768" y="1589174"/>
            <a:chExt cx="2213213" cy="1114312"/>
          </a:xfrm>
        </p:grpSpPr>
        <p:sp>
          <p:nvSpPr>
            <p:cNvPr id="7" name="TextBox 6"/>
            <p:cNvSpPr txBox="1"/>
            <p:nvPr/>
          </p:nvSpPr>
          <p:spPr>
            <a:xfrm>
              <a:off x="4545264" y="1589174"/>
              <a:ext cx="357490"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O</a:t>
              </a:r>
              <a:endParaRPr lang="en-US" sz="2000" dirty="0">
                <a:effectLst>
                  <a:outerShdw blurRad="38100" dist="38100" dir="2700000" algn="tl">
                    <a:srgbClr val="000000">
                      <a:alpha val="43137"/>
                    </a:srgbClr>
                  </a:outerShdw>
                </a:effectLst>
              </a:endParaRPr>
            </a:p>
          </p:txBody>
        </p:sp>
        <p:sp>
          <p:nvSpPr>
            <p:cNvPr id="8" name="TextBox 7"/>
            <p:cNvSpPr txBox="1"/>
            <p:nvPr/>
          </p:nvSpPr>
          <p:spPr>
            <a:xfrm>
              <a:off x="3594768" y="2236536"/>
              <a:ext cx="352480"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H</a:t>
              </a:r>
              <a:endParaRPr lang="en-US" sz="2000" dirty="0">
                <a:effectLst>
                  <a:outerShdw blurRad="38100" dist="38100" dir="2700000" algn="tl">
                    <a:srgbClr val="000000">
                      <a:alpha val="43137"/>
                    </a:srgbClr>
                  </a:outerShdw>
                </a:effectLst>
              </a:endParaRPr>
            </a:p>
          </p:txBody>
        </p:sp>
        <p:sp>
          <p:nvSpPr>
            <p:cNvPr id="9" name="TextBox 8"/>
            <p:cNvSpPr txBox="1"/>
            <p:nvPr/>
          </p:nvSpPr>
          <p:spPr>
            <a:xfrm>
              <a:off x="5455501" y="2303376"/>
              <a:ext cx="352480"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H</a:t>
              </a:r>
              <a:endParaRPr lang="en-US" sz="2000" dirty="0">
                <a:effectLst>
                  <a:outerShdw blurRad="38100" dist="38100" dir="2700000" algn="tl">
                    <a:srgbClr val="000000">
                      <a:alpha val="43137"/>
                    </a:srgbClr>
                  </a:outerShdw>
                </a:effectLst>
              </a:endParaRPr>
            </a:p>
          </p:txBody>
        </p:sp>
      </p:grpSp>
      <p:pic>
        <p:nvPicPr>
          <p:cNvPr id="12" name="Picture 11" descr="latex-image-1.pdf"/>
          <p:cNvPicPr>
            <a:picLocks noChangeAspect="1"/>
          </p:cNvPicPr>
          <p:nvPr/>
        </p:nvPicPr>
        <p:blipFill>
          <a:blip r:embed="rId3"/>
          <a:stretch>
            <a:fillRect/>
          </a:stretch>
        </p:blipFill>
        <p:spPr>
          <a:xfrm>
            <a:off x="6676879" y="2256096"/>
            <a:ext cx="402648" cy="277380"/>
          </a:xfrm>
          <a:prstGeom prst="rect">
            <a:avLst/>
          </a:prstGeom>
        </p:spPr>
      </p:pic>
      <p:pic>
        <p:nvPicPr>
          <p:cNvPr id="13" name="Picture 12" descr="latex-image-1.pdf"/>
          <p:cNvPicPr>
            <a:picLocks noChangeAspect="1"/>
          </p:cNvPicPr>
          <p:nvPr/>
        </p:nvPicPr>
        <p:blipFill>
          <a:blip r:embed="rId4"/>
          <a:stretch>
            <a:fillRect/>
          </a:stretch>
        </p:blipFill>
        <p:spPr>
          <a:xfrm>
            <a:off x="6698707" y="956841"/>
            <a:ext cx="393700" cy="250536"/>
          </a:xfrm>
          <a:prstGeom prst="rect">
            <a:avLst/>
          </a:prstGeom>
        </p:spPr>
      </p:pic>
      <p:sp>
        <p:nvSpPr>
          <p:cNvPr id="15" name="TextBox 14"/>
          <p:cNvSpPr txBox="1"/>
          <p:nvPr/>
        </p:nvSpPr>
        <p:spPr>
          <a:xfrm>
            <a:off x="457200" y="457200"/>
            <a:ext cx="4257959" cy="461665"/>
          </a:xfrm>
          <a:prstGeom prst="rect">
            <a:avLst/>
          </a:prstGeom>
          <a:noFill/>
        </p:spPr>
        <p:txBody>
          <a:bodyPr wrap="none" rtlCol="0">
            <a:spAutoFit/>
          </a:bodyPr>
          <a:lstStyle/>
          <a:p>
            <a:r>
              <a:rPr lang="en-US" sz="2400" i="1" u="sng" dirty="0" smtClean="0"/>
              <a:t>Dielectric Response of Water</a:t>
            </a:r>
            <a:endParaRPr lang="en-US" sz="2400" i="1" u="sng" dirty="0"/>
          </a:p>
        </p:txBody>
      </p:sp>
      <p:sp>
        <p:nvSpPr>
          <p:cNvPr id="18" name="Rectangle 17"/>
          <p:cNvSpPr/>
          <p:nvPr/>
        </p:nvSpPr>
        <p:spPr>
          <a:xfrm>
            <a:off x="533400" y="1630740"/>
            <a:ext cx="4038600" cy="1569660"/>
          </a:xfrm>
          <a:prstGeom prst="rect">
            <a:avLst/>
          </a:prstGeom>
        </p:spPr>
        <p:txBody>
          <a:bodyPr wrap="square">
            <a:spAutoFit/>
          </a:bodyPr>
          <a:lstStyle/>
          <a:p>
            <a:r>
              <a:rPr lang="en-US" dirty="0" smtClean="0"/>
              <a:t>More precisely </a:t>
            </a:r>
            <a:br>
              <a:rPr lang="en-US" dirty="0" smtClean="0"/>
            </a:br>
            <a:r>
              <a:rPr lang="en-US" dirty="0" smtClean="0"/>
              <a:t>the relative </a:t>
            </a:r>
            <a:r>
              <a:rPr lang="en-US" dirty="0" err="1" smtClean="0"/>
              <a:t>dielectic</a:t>
            </a:r>
            <a:r>
              <a:rPr lang="en-US" dirty="0" smtClean="0"/>
              <a:t> constant of H</a:t>
            </a:r>
            <a:r>
              <a:rPr lang="en-US" baseline="-25000" dirty="0" smtClean="0"/>
              <a:t>2</a:t>
            </a:r>
            <a:r>
              <a:rPr lang="en-US" dirty="0" smtClean="0"/>
              <a:t>O is:</a:t>
            </a:r>
          </a:p>
          <a:p>
            <a:r>
              <a:rPr lang="en-US" dirty="0" smtClean="0"/>
              <a:t>87.9 at 0°C, 78.4 at 25°C, 55.6 at 100°C</a:t>
            </a:r>
          </a:p>
          <a:p>
            <a:endParaRPr lang="en-US" dirty="0" smtClean="0"/>
          </a:p>
          <a:p>
            <a:r>
              <a:rPr lang="en-US" dirty="0" smtClean="0"/>
              <a:t>Ice: 99 at -20°C, 171 at -120°C</a:t>
            </a:r>
          </a:p>
          <a:p>
            <a:r>
              <a:rPr lang="en-US" dirty="0" smtClean="0"/>
              <a:t>Gas: 1.0059 at 100°C, 101.325 </a:t>
            </a:r>
            <a:r>
              <a:rPr lang="en-US" dirty="0" err="1" smtClean="0"/>
              <a:t>kPa</a:t>
            </a:r>
            <a:endParaRPr lang="en-US" dirty="0"/>
          </a:p>
        </p:txBody>
      </p:sp>
      <p:pic>
        <p:nvPicPr>
          <p:cNvPr id="19" name="Picture 18" descr="latex-image-1.pdf"/>
          <p:cNvPicPr>
            <a:picLocks noChangeAspect="1"/>
          </p:cNvPicPr>
          <p:nvPr/>
        </p:nvPicPr>
        <p:blipFill>
          <a:blip r:embed="rId5"/>
          <a:stretch>
            <a:fillRect/>
          </a:stretch>
        </p:blipFill>
        <p:spPr>
          <a:xfrm>
            <a:off x="1803400" y="1066800"/>
            <a:ext cx="1447800" cy="406400"/>
          </a:xfrm>
          <a:prstGeom prst="rect">
            <a:avLst/>
          </a:prstGeom>
        </p:spPr>
      </p:pic>
      <p:sp>
        <p:nvSpPr>
          <p:cNvPr id="16" name="TextBox 15"/>
          <p:cNvSpPr txBox="1"/>
          <p:nvPr/>
        </p:nvSpPr>
        <p:spPr>
          <a:xfrm>
            <a:off x="0" y="5036246"/>
            <a:ext cx="4487527" cy="369332"/>
          </a:xfrm>
          <a:prstGeom prst="rect">
            <a:avLst/>
          </a:prstGeom>
          <a:noFill/>
        </p:spPr>
        <p:txBody>
          <a:bodyPr wrap="none" rtlCol="0">
            <a:spAutoFit/>
          </a:bodyPr>
          <a:lstStyle/>
          <a:p>
            <a:r>
              <a:rPr lang="en-US" sz="1800" dirty="0" smtClean="0"/>
              <a:t>… is attracted to a charged rod (or comb) </a:t>
            </a:r>
            <a:endParaRPr lang="en-US" sz="1800" dirty="0"/>
          </a:p>
        </p:txBody>
      </p:sp>
      <p:pic>
        <p:nvPicPr>
          <p:cNvPr id="2" name="Picture 1"/>
          <p:cNvPicPr>
            <a:picLocks noChangeAspect="1"/>
          </p:cNvPicPr>
          <p:nvPr/>
        </p:nvPicPr>
        <p:blipFill>
          <a:blip r:embed="rId6"/>
          <a:stretch>
            <a:fillRect/>
          </a:stretch>
        </p:blipFill>
        <p:spPr>
          <a:xfrm>
            <a:off x="5097074" y="2823633"/>
            <a:ext cx="2954726" cy="3390900"/>
          </a:xfrm>
          <a:prstGeom prst="rect">
            <a:avLst/>
          </a:prstGeom>
        </p:spPr>
      </p:pic>
      <p:sp>
        <p:nvSpPr>
          <p:cNvPr id="4" name="Rectangle 3"/>
          <p:cNvSpPr/>
          <p:nvPr/>
        </p:nvSpPr>
        <p:spPr>
          <a:xfrm>
            <a:off x="3502451" y="6170135"/>
            <a:ext cx="5577768" cy="523220"/>
          </a:xfrm>
          <a:prstGeom prst="rect">
            <a:avLst/>
          </a:prstGeom>
        </p:spPr>
        <p:txBody>
          <a:bodyPr wrap="square">
            <a:spAutoFit/>
          </a:bodyPr>
          <a:lstStyle/>
          <a:p>
            <a:r>
              <a:rPr lang="en-US" sz="1400" dirty="0" smtClean="0"/>
              <a:t>Image by Dottie Mae </a:t>
            </a:r>
            <a:r>
              <a:rPr lang="en-US" sz="1400" dirty="0" smtClean="0">
                <a:solidFill>
                  <a:schemeClr val="accent6"/>
                </a:solidFill>
                <a:hlinkClick r:id="rId7"/>
              </a:rPr>
              <a:t>http</a:t>
            </a:r>
            <a:r>
              <a:rPr lang="en-US" sz="1400" dirty="0">
                <a:solidFill>
                  <a:schemeClr val="accent6"/>
                </a:solidFill>
                <a:hlinkClick r:id="rId7"/>
              </a:rPr>
              <a:t>://www.flickr.com/photos/dottiemae/5202454566</a:t>
            </a:r>
            <a:r>
              <a:rPr lang="en-US" sz="1400" dirty="0" smtClean="0">
                <a:solidFill>
                  <a:schemeClr val="accent2"/>
                </a:solidFill>
                <a:hlinkClick r:id="rId7"/>
              </a:rPr>
              <a:t>/</a:t>
            </a:r>
            <a:r>
              <a:rPr lang="en-US" sz="1400" dirty="0" smtClean="0">
                <a:solidFill>
                  <a:schemeClr val="accent2"/>
                </a:solidFill>
              </a:rPr>
              <a:t> </a:t>
            </a:r>
            <a:r>
              <a:rPr lang="en-US" sz="1400" dirty="0" smtClean="0"/>
              <a:t>on </a:t>
            </a:r>
            <a:r>
              <a:rPr lang="en-US" sz="1400" dirty="0" err="1" smtClean="0"/>
              <a:t>flickr</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57800" y="1505316"/>
            <a:ext cx="3886199" cy="4971684"/>
          </a:xfrm>
          <a:prstGeom prst="rect">
            <a:avLst/>
          </a:prstGeom>
        </p:spPr>
      </p:pic>
      <p:sp>
        <p:nvSpPr>
          <p:cNvPr id="4" name="TextBox 3"/>
          <p:cNvSpPr txBox="1"/>
          <p:nvPr/>
        </p:nvSpPr>
        <p:spPr>
          <a:xfrm>
            <a:off x="5529254" y="6440078"/>
            <a:ext cx="3034981" cy="307777"/>
          </a:xfrm>
          <a:prstGeom prst="rect">
            <a:avLst/>
          </a:prstGeom>
          <a:noFill/>
        </p:spPr>
        <p:txBody>
          <a:bodyPr wrap="none" rtlCol="0">
            <a:spAutoFit/>
          </a:bodyPr>
          <a:lstStyle/>
          <a:p>
            <a:r>
              <a:rPr lang="en-US" sz="1400" dirty="0" smtClean="0"/>
              <a:t>All images are in the public domain</a:t>
            </a:r>
            <a:endParaRPr lang="en-US" sz="1400" dirty="0"/>
          </a:p>
        </p:txBody>
      </p:sp>
      <p:sp>
        <p:nvSpPr>
          <p:cNvPr id="6" name="TextBox 5"/>
          <p:cNvSpPr txBox="1"/>
          <p:nvPr/>
        </p:nvSpPr>
        <p:spPr>
          <a:xfrm>
            <a:off x="381001" y="3072824"/>
            <a:ext cx="4343399" cy="584776"/>
          </a:xfrm>
          <a:prstGeom prst="rect">
            <a:avLst/>
          </a:prstGeom>
          <a:noFill/>
        </p:spPr>
        <p:txBody>
          <a:bodyPr wrap="square" rtlCol="0">
            <a:spAutoFit/>
          </a:bodyPr>
          <a:lstStyle/>
          <a:p>
            <a:pPr algn="ctr"/>
            <a:r>
              <a:rPr lang="en-US" dirty="0" smtClean="0"/>
              <a:t>Crystal structure of ice is hexagonal, resulting in planar, hexagonal snowflakes.</a:t>
            </a:r>
            <a:endParaRPr lang="en-US" dirty="0"/>
          </a:p>
        </p:txBody>
      </p:sp>
      <p:sp>
        <p:nvSpPr>
          <p:cNvPr id="8" name="Rectangle 7"/>
          <p:cNvSpPr/>
          <p:nvPr/>
        </p:nvSpPr>
        <p:spPr>
          <a:xfrm>
            <a:off x="5638800" y="48161"/>
            <a:ext cx="3352800" cy="1323439"/>
          </a:xfrm>
          <a:prstGeom prst="rect">
            <a:avLst/>
          </a:prstGeom>
        </p:spPr>
        <p:txBody>
          <a:bodyPr wrap="square">
            <a:spAutoFit/>
          </a:bodyPr>
          <a:lstStyle/>
          <a:p>
            <a:pPr algn="ctr"/>
            <a:r>
              <a:rPr lang="en-US" dirty="0" smtClean="0"/>
              <a:t>Water in three states: </a:t>
            </a:r>
            <a:br>
              <a:rPr lang="en-US" dirty="0" smtClean="0"/>
            </a:br>
            <a:r>
              <a:rPr lang="en-US" dirty="0" smtClean="0"/>
              <a:t>liquid, solid (ice), </a:t>
            </a:r>
            <a:br>
              <a:rPr lang="en-US" dirty="0" smtClean="0"/>
            </a:br>
            <a:r>
              <a:rPr lang="en-US" dirty="0" smtClean="0"/>
              <a:t>and (invisible) vapor in air. </a:t>
            </a:r>
            <a:br>
              <a:rPr lang="en-US" dirty="0" smtClean="0"/>
            </a:br>
            <a:r>
              <a:rPr lang="en-US" dirty="0" smtClean="0"/>
              <a:t>Clouds are droplets of liquid, </a:t>
            </a:r>
            <a:br>
              <a:rPr lang="en-US" dirty="0" smtClean="0"/>
            </a:br>
            <a:r>
              <a:rPr lang="en-US" dirty="0" smtClean="0"/>
              <a:t>condensed from water vapor.</a:t>
            </a:r>
            <a:endParaRPr lang="en-US" dirty="0"/>
          </a:p>
        </p:txBody>
      </p:sp>
      <p:sp>
        <p:nvSpPr>
          <p:cNvPr id="10" name="Left Arrow 9"/>
          <p:cNvSpPr/>
          <p:nvPr/>
        </p:nvSpPr>
        <p:spPr bwMode="auto">
          <a:xfrm>
            <a:off x="5334000" y="152400"/>
            <a:ext cx="685800" cy="304800"/>
          </a:xfrm>
          <a:prstGeom prst="leftArrow">
            <a:avLst/>
          </a:prstGeom>
          <a:solidFill>
            <a:srgbClr val="CCCCFF"/>
          </a:solidFill>
          <a:ln w="9525" cap="flat" cmpd="sng" algn="ctr">
            <a:solidFill>
              <a:schemeClr val="tx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Trebuchet MS" pitchFamily="-65" charset="0"/>
            </a:endParaRPr>
          </a:p>
        </p:txBody>
      </p:sp>
      <p:pic>
        <p:nvPicPr>
          <p:cNvPr id="7" name="Picture 6"/>
          <p:cNvPicPr>
            <a:picLocks noChangeAspect="1"/>
          </p:cNvPicPr>
          <p:nvPr/>
        </p:nvPicPr>
        <p:blipFill>
          <a:blip r:embed="rId4"/>
          <a:stretch>
            <a:fillRect/>
          </a:stretch>
        </p:blipFill>
        <p:spPr>
          <a:xfrm>
            <a:off x="942553" y="3680749"/>
            <a:ext cx="3150274" cy="2697648"/>
          </a:xfrm>
          <a:prstGeom prst="rect">
            <a:avLst/>
          </a:prstGeom>
        </p:spPr>
      </p:pic>
      <p:pic>
        <p:nvPicPr>
          <p:cNvPr id="3" name="Picture 2"/>
          <p:cNvPicPr>
            <a:picLocks noChangeAspect="1"/>
          </p:cNvPicPr>
          <p:nvPr/>
        </p:nvPicPr>
        <p:blipFill>
          <a:blip r:embed="rId5"/>
          <a:stretch>
            <a:fillRect/>
          </a:stretch>
        </p:blipFill>
        <p:spPr>
          <a:xfrm>
            <a:off x="575490" y="357989"/>
            <a:ext cx="4074022" cy="263820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3984" y="2414608"/>
            <a:ext cx="4343400" cy="1460500"/>
          </a:xfrm>
          <a:prstGeom prst="rect">
            <a:avLst/>
          </a:prstGeom>
        </p:spPr>
      </p:pic>
      <p:sp>
        <p:nvSpPr>
          <p:cNvPr id="26631" name="Text Box 11"/>
          <p:cNvSpPr txBox="1">
            <a:spLocks noChangeArrowheads="1"/>
          </p:cNvSpPr>
          <p:nvPr/>
        </p:nvSpPr>
        <p:spPr bwMode="auto">
          <a:xfrm>
            <a:off x="6538510" y="2317359"/>
            <a:ext cx="758825" cy="336550"/>
          </a:xfrm>
          <a:prstGeom prst="rect">
            <a:avLst/>
          </a:prstGeom>
          <a:noFill/>
          <a:ln w="9525">
            <a:noFill/>
            <a:miter lim="800000"/>
            <a:headEnd/>
            <a:tailEnd/>
          </a:ln>
        </p:spPr>
        <p:txBody>
          <a:bodyPr wrap="none">
            <a:prstTxWarp prst="textNoShape">
              <a:avLst/>
            </a:prstTxWarp>
            <a:spAutoFit/>
          </a:bodyPr>
          <a:lstStyle/>
          <a:p>
            <a:r>
              <a:rPr lang="en-US" dirty="0"/>
              <a:t>PAPER</a:t>
            </a:r>
          </a:p>
        </p:txBody>
      </p:sp>
      <p:sp>
        <p:nvSpPr>
          <p:cNvPr id="26632" name="Text Box 12"/>
          <p:cNvSpPr txBox="1">
            <a:spLocks noChangeArrowheads="1"/>
          </p:cNvSpPr>
          <p:nvPr/>
        </p:nvSpPr>
        <p:spPr bwMode="auto">
          <a:xfrm>
            <a:off x="6677412" y="2611853"/>
            <a:ext cx="914400" cy="336550"/>
          </a:xfrm>
          <a:prstGeom prst="rect">
            <a:avLst/>
          </a:prstGeom>
          <a:noFill/>
          <a:ln w="9525">
            <a:noFill/>
            <a:miter lim="800000"/>
            <a:headEnd/>
            <a:tailEnd/>
          </a:ln>
        </p:spPr>
        <p:txBody>
          <a:bodyPr wrap="none">
            <a:prstTxWarp prst="textNoShape">
              <a:avLst/>
            </a:prstTxWarp>
            <a:spAutoFit/>
          </a:bodyPr>
          <a:lstStyle/>
          <a:p>
            <a:r>
              <a:rPr lang="en-US" dirty="0"/>
              <a:t>AIR GAP</a:t>
            </a:r>
          </a:p>
        </p:txBody>
      </p:sp>
      <p:sp>
        <p:nvSpPr>
          <p:cNvPr id="26633" name="Text Box 13"/>
          <p:cNvSpPr txBox="1">
            <a:spLocks noChangeArrowheads="1"/>
          </p:cNvSpPr>
          <p:nvPr/>
        </p:nvSpPr>
        <p:spPr bwMode="auto">
          <a:xfrm>
            <a:off x="6984981" y="3168269"/>
            <a:ext cx="1198563" cy="336550"/>
          </a:xfrm>
          <a:prstGeom prst="rect">
            <a:avLst/>
          </a:prstGeom>
          <a:noFill/>
          <a:ln w="9525">
            <a:noFill/>
            <a:miter lim="800000"/>
            <a:headEnd/>
            <a:tailEnd/>
          </a:ln>
        </p:spPr>
        <p:txBody>
          <a:bodyPr wrap="none">
            <a:prstTxWarp prst="textNoShape">
              <a:avLst/>
            </a:prstTxWarp>
            <a:spAutoFit/>
          </a:bodyPr>
          <a:lstStyle/>
          <a:p>
            <a:r>
              <a:rPr lang="en-US" dirty="0"/>
              <a:t>INSULATOR</a:t>
            </a:r>
          </a:p>
        </p:txBody>
      </p:sp>
      <p:sp>
        <p:nvSpPr>
          <p:cNvPr id="26634" name="Text Box 14"/>
          <p:cNvSpPr txBox="1">
            <a:spLocks noChangeArrowheads="1"/>
          </p:cNvSpPr>
          <p:nvPr/>
        </p:nvSpPr>
        <p:spPr bwMode="auto">
          <a:xfrm>
            <a:off x="2165351" y="4046538"/>
            <a:ext cx="5113338" cy="508000"/>
          </a:xfrm>
          <a:prstGeom prst="rect">
            <a:avLst/>
          </a:prstGeom>
          <a:noFill/>
          <a:ln w="9525">
            <a:noFill/>
            <a:miter lim="800000"/>
            <a:headEnd/>
            <a:tailEnd/>
          </a:ln>
        </p:spPr>
        <p:txBody>
          <a:bodyPr wrap="none">
            <a:prstTxWarp prst="textNoShape">
              <a:avLst/>
            </a:prstTxWarp>
            <a:spAutoFit/>
          </a:bodyPr>
          <a:lstStyle/>
          <a:p>
            <a:pPr algn="ctr">
              <a:lnSpc>
                <a:spcPct val="85000"/>
              </a:lnSpc>
            </a:pPr>
            <a:r>
              <a:rPr lang="en-US"/>
              <a:t>CONDUCTING WIRES</a:t>
            </a:r>
          </a:p>
          <a:p>
            <a:pPr algn="ctr">
              <a:lnSpc>
                <a:spcPct val="85000"/>
              </a:lnSpc>
            </a:pPr>
            <a:r>
              <a:rPr lang="en-US"/>
              <a:t>(every other conductor is charged to positive voltage)</a:t>
            </a:r>
          </a:p>
        </p:txBody>
      </p:sp>
      <p:sp>
        <p:nvSpPr>
          <p:cNvPr id="26635" name="Text Box 15"/>
          <p:cNvSpPr txBox="1">
            <a:spLocks noChangeArrowheads="1"/>
          </p:cNvSpPr>
          <p:nvPr/>
        </p:nvSpPr>
        <p:spPr bwMode="auto">
          <a:xfrm>
            <a:off x="1968894" y="1960201"/>
            <a:ext cx="2290763" cy="300038"/>
          </a:xfrm>
          <a:prstGeom prst="rect">
            <a:avLst/>
          </a:prstGeom>
          <a:noFill/>
          <a:ln w="9525">
            <a:noFill/>
            <a:miter lim="800000"/>
            <a:headEnd/>
            <a:tailEnd/>
          </a:ln>
        </p:spPr>
        <p:txBody>
          <a:bodyPr wrap="none">
            <a:prstTxWarp prst="textNoShape">
              <a:avLst/>
            </a:prstTxWarp>
            <a:spAutoFit/>
          </a:bodyPr>
          <a:lstStyle/>
          <a:p>
            <a:pPr algn="ctr">
              <a:lnSpc>
                <a:spcPct val="85000"/>
              </a:lnSpc>
            </a:pPr>
            <a:r>
              <a:rPr lang="en-US"/>
              <a:t>ELECTROSTATIC FORCE</a:t>
            </a:r>
          </a:p>
        </p:txBody>
      </p:sp>
      <p:sp>
        <p:nvSpPr>
          <p:cNvPr id="26627" name="Rectangle 47"/>
          <p:cNvSpPr>
            <a:spLocks noChangeArrowheads="1"/>
          </p:cNvSpPr>
          <p:nvPr/>
        </p:nvSpPr>
        <p:spPr bwMode="auto">
          <a:xfrm>
            <a:off x="2409825" y="241300"/>
            <a:ext cx="4375150" cy="457200"/>
          </a:xfrm>
          <a:prstGeom prst="rect">
            <a:avLst/>
          </a:prstGeom>
          <a:noFill/>
          <a:ln w="9525">
            <a:noFill/>
            <a:miter lim="800000"/>
            <a:headEnd/>
            <a:tailEnd/>
          </a:ln>
        </p:spPr>
        <p:txBody>
          <a:bodyPr wrap="none">
            <a:prstTxWarp prst="textNoShape">
              <a:avLst/>
            </a:prstTxWarp>
            <a:spAutoFit/>
          </a:bodyPr>
          <a:lstStyle/>
          <a:p>
            <a:r>
              <a:rPr lang="en-US" sz="2400" i="1" u="sng"/>
              <a:t>Electrostatic Adhesive Surface</a:t>
            </a:r>
          </a:p>
        </p:txBody>
      </p:sp>
      <p:sp>
        <p:nvSpPr>
          <p:cNvPr id="26628" name="Text Box 48"/>
          <p:cNvSpPr txBox="1">
            <a:spLocks noChangeArrowheads="1"/>
          </p:cNvSpPr>
          <p:nvPr/>
        </p:nvSpPr>
        <p:spPr bwMode="auto">
          <a:xfrm>
            <a:off x="625475" y="1009650"/>
            <a:ext cx="7893050" cy="915988"/>
          </a:xfrm>
          <a:prstGeom prst="rect">
            <a:avLst/>
          </a:prstGeom>
          <a:noFill/>
          <a:ln w="9525">
            <a:noFill/>
            <a:miter lim="800000"/>
            <a:headEnd/>
            <a:tailEnd/>
          </a:ln>
        </p:spPr>
        <p:txBody>
          <a:bodyPr>
            <a:prstTxWarp prst="textNoShape">
              <a:avLst/>
            </a:prstTxWarp>
            <a:spAutoFit/>
          </a:bodyPr>
          <a:lstStyle/>
          <a:p>
            <a:pPr algn="ctr"/>
            <a:r>
              <a:rPr lang="en-US" sz="1800" dirty="0"/>
              <a:t>Conducting wires embedded in an insulator produce an electric field in the air just above the surface of the dielectric.  If a paper is placed on top of the dielectric, the electrostatic force pulls it closer to the surface. </a:t>
            </a:r>
          </a:p>
        </p:txBody>
      </p:sp>
      <p:sp>
        <p:nvSpPr>
          <p:cNvPr id="26629" name="Text Box 49"/>
          <p:cNvSpPr txBox="1">
            <a:spLocks noChangeArrowheads="1"/>
          </p:cNvSpPr>
          <p:nvPr/>
        </p:nvSpPr>
        <p:spPr bwMode="auto">
          <a:xfrm>
            <a:off x="947738" y="5249863"/>
            <a:ext cx="7191375" cy="641350"/>
          </a:xfrm>
          <a:prstGeom prst="rect">
            <a:avLst/>
          </a:prstGeom>
          <a:noFill/>
          <a:ln w="9525">
            <a:noFill/>
            <a:miter lim="800000"/>
            <a:headEnd/>
            <a:tailEnd/>
          </a:ln>
        </p:spPr>
        <p:txBody>
          <a:bodyPr wrap="none">
            <a:prstTxWarp prst="textNoShape">
              <a:avLst/>
            </a:prstTxWarp>
            <a:spAutoFit/>
          </a:bodyPr>
          <a:lstStyle/>
          <a:p>
            <a:pPr algn="ctr"/>
            <a:r>
              <a:rPr lang="en-US" sz="1800"/>
              <a:t>Typical voltage used to charge the imbedded conductors = 300 Volts</a:t>
            </a:r>
          </a:p>
          <a:p>
            <a:pPr algn="ctr"/>
            <a:r>
              <a:rPr lang="en-US" sz="1800"/>
              <a:t>Typical spacing between conductors = 2 mm</a:t>
            </a:r>
          </a:p>
        </p:txBody>
      </p:sp>
      <p:cxnSp>
        <p:nvCxnSpPr>
          <p:cNvPr id="43" name="Straight Arrow Connector 42"/>
          <p:cNvCxnSpPr/>
          <p:nvPr/>
        </p:nvCxnSpPr>
        <p:spPr>
          <a:xfrm flipH="1" flipV="1">
            <a:off x="4712762" y="3353357"/>
            <a:ext cx="158746" cy="704396"/>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208843" y="3353352"/>
            <a:ext cx="436551" cy="684559"/>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26631" idx="1"/>
          </p:cNvCxnSpPr>
          <p:nvPr/>
        </p:nvCxnSpPr>
        <p:spPr>
          <a:xfrm flipH="1">
            <a:off x="6260534" y="2485634"/>
            <a:ext cx="277976" cy="24419"/>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a:off x="5972807" y="2718397"/>
            <a:ext cx="813571" cy="49606"/>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26633" idx="1"/>
          </p:cNvCxnSpPr>
          <p:nvPr/>
        </p:nvCxnSpPr>
        <p:spPr>
          <a:xfrm flipH="1" flipV="1">
            <a:off x="6240690" y="3293824"/>
            <a:ext cx="744291" cy="42720"/>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609382" y="2281866"/>
            <a:ext cx="406787" cy="416689"/>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500"/>
  <p:tag name="DEFAULTHEIGHT" val="500"/>
  <p:tag name="FIRSTVLADIMIR@8PA3RCM2UVWXY596" val="2818"/>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z&#10;$$&#10;\end{document}&#10;"/>
  <p:tag name="FILENAME" val="txp_fig"/>
  <p:tag name="FORMAT" val="pngmono"/>
  <p:tag name="RES" val="600"/>
  <p:tag name="BLEND" val="0"/>
  <p:tag name="TRANSPARENT" val="0"/>
  <p:tag name="TBUG" val="0"/>
  <p:tag name="ALLOWFS" val="0"/>
  <p:tag name="ORIGWIDTH" val="10"/>
  <p:tag name="PICTUREFILESIZE" val="442"/>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f=  -  \frac{\partial W_s}{\partial z} &#10;$$&#10;\end{document}&#10;"/>
  <p:tag name="FILENAME" val="txp_fig"/>
  <p:tag name="FORMAT" val="pngmono"/>
  <p:tag name="RES" val="600"/>
  <p:tag name="BLEND" val="0"/>
  <p:tag name="TRANSPARENT" val="0"/>
  <p:tag name="TBUG" val="0"/>
  <p:tag name="ALLOWFS" val="0"/>
  <p:tag name="ORIGWIDTH" val="102"/>
  <p:tag name="PICTUREFILESIZE" val="2927"/>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W_s =  \frac{Cv^2}{2} = \frac{Q^2}{2C} &#10;$$&#10;\end{document}&#10;"/>
  <p:tag name="FILENAME" val="txp_fig"/>
  <p:tag name="FORMAT" val="pngmono"/>
  <p:tag name="RES" val="600"/>
  <p:tag name="BLEND" val="0"/>
  <p:tag name="TRANSPARENT" val="0"/>
  <p:tag name="TBUG" val="0"/>
  <p:tag name="ALLOWFS" val="0"/>
  <p:tag name="ORIGWIDTH" val="161"/>
  <p:tag name="PICTUREFILESIZE" val="4922"/>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W&#10;$$&#10;\end{document}&#10;"/>
  <p:tag name="FILENAME" val="txp_fig"/>
  <p:tag name="FORMAT" val="pngmono"/>
  <p:tag name="RES" val="600"/>
  <p:tag name="BLEND" val="0"/>
  <p:tag name="TRANSPARENT" val="0"/>
  <p:tag name="TBUG" val="0"/>
  <p:tag name="ALLOWFS" val="0"/>
  <p:tag name="ORIGWIDTH" val="22"/>
  <p:tag name="PICTUREFILESIZE" val="655"/>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f = \frac{Q^2}{2C^2}\, \frac{dC}{dz} &#10;$$&#10;\end{document}&#10;"/>
  <p:tag name="FILENAME" val="txp_fig"/>
  <p:tag name="FORMAT" val="pngmono"/>
  <p:tag name="RES" val="600"/>
  <p:tag name="BLEND" val="0"/>
  <p:tag name="TRANSPARENT" val="0"/>
  <p:tag name="TBUG" val="0"/>
  <p:tag name="ALLOWFS" val="0"/>
  <p:tag name="ORIGWIDTH" val="118"/>
  <p:tag name="PICTUREFILESIZE" val="4398"/>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psilon_o \epsilon_r&#10;$$&#10;\end{document}&#10;"/>
  <p:tag name="FILENAME" val="txp_fig"/>
  <p:tag name="FORMAT" val="pngmono"/>
  <p:tag name="RES" val="600"/>
  <p:tag name="BLEND" val="0"/>
  <p:tag name="TRANSPARENT" val="0"/>
  <p:tag name="TBUG" val="0"/>
  <p:tag name="ALLOWFS" val="0"/>
  <p:tag name="ORIGWIDTH" val="34"/>
  <p:tag name="PICTUREFILESIZE" val="845"/>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psilon_o$$&#10;\end{document}&#10;"/>
  <p:tag name="FILENAME" val="txp_fig"/>
  <p:tag name="FORMAT" val="pngmono"/>
  <p:tag name="RES" val="600"/>
  <p:tag name="BLEND" val="0"/>
  <p:tag name="TRANSPARENT" val="0"/>
  <p:tag name="TBUG" val="0"/>
  <p:tag name="ALLOWFS" val="0"/>
  <p:tag name="ORIGWIDTH" val="16"/>
  <p:tag name="PICTUREFILESIZE" val="524"/>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L&#10;$$&#10;\end{document}&#10;"/>
  <p:tag name="FILENAME" val="txp_fig"/>
  <p:tag name="FORMAT" val="pngmono"/>
  <p:tag name="RES" val="600"/>
  <p:tag name="BLEND" val="0"/>
  <p:tag name="TRANSPARENT" val="0"/>
  <p:tag name="TBUG" val="0"/>
  <p:tag name="ALLOWFS" val="0"/>
  <p:tag name="ORIGWIDTH" val="14"/>
  <p:tag name="PICTUREFILESIZE" val="364"/>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s&#10;$$&#10;\end{document}&#10;"/>
  <p:tag name="FILENAME" val="txp_fig"/>
  <p:tag name="FORMAT" val="pngmono"/>
  <p:tag name="RES" val="600"/>
  <p:tag name="BLEND" val="0"/>
  <p:tag name="TRANSPARENT" val="0"/>
  <p:tag name="TBUG" val="0"/>
  <p:tag name="ALLOWFS" val="0"/>
  <p:tag name="ORIGWIDTH" val="8"/>
  <p:tag name="PICTUREFILESIZE" val="388"/>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A&#10;$$&#10;\end{document}&#10;"/>
  <p:tag name="FILENAME" val="txp_fig"/>
  <p:tag name="FORMAT" val="pngmono"/>
  <p:tag name="RES" val="600"/>
  <p:tag name="BLEND" val="0"/>
  <p:tag name="TRANSPARENT" val="0"/>
  <p:tag name="TBUG" val="0"/>
  <p:tag name="ALLOWFS" val="0"/>
  <p:tag name="ORIGWIDTH" val="16"/>
  <p:tag name="PICTUREFILESIZE" val="435"/>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C(x) =  \frac{\epsilon_o \epsilon_r zW}{s} + \frac{\epsilon_o  (L-z)W}{s} &#10;$$&#10;\end{document}&#10;"/>
  <p:tag name="FILENAME" val="txp_fig"/>
  <p:tag name="FORMAT" val="pngmono"/>
  <p:tag name="RES" val="600"/>
  <p:tag name="BLEND" val="0"/>
  <p:tag name="TRANSPARENT" val="0"/>
  <p:tag name="TBUG" val="0"/>
  <p:tag name="ALLOWFS" val="0"/>
  <p:tag name="ORIGWIDTH" val="290"/>
  <p:tag name="PICTUREFILESIZE" val="7566"/>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z&#10;$$&#10;\end{document}&#10;"/>
  <p:tag name="FILENAME" val="txp_fig"/>
  <p:tag name="FORMAT" val="pngmono"/>
  <p:tag name="RES" val="600"/>
  <p:tag name="BLEND" val="0"/>
  <p:tag name="TRANSPARENT" val="0"/>
  <p:tag name="TBUG" val="0"/>
  <p:tag name="ALLOWFS" val="0"/>
  <p:tag name="ORIGWIDTH" val="10"/>
  <p:tag name="PICTUREFILESIZE" val="442"/>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f=  \frac{Q^2 W}{2C^2s}(\epsilon_r-1)\epsilon_o = \frac{E^2 s W}{2}(\epsilon_r-1)\epsilon_o \,\,\, [N]&#10;$$&#10;\end{document}&#10;"/>
  <p:tag name="FILENAME" val="txp_fig"/>
  <p:tag name="FORMAT" val="pngmono"/>
  <p:tag name="RES" val="600"/>
  <p:tag name="BLEND" val="0"/>
  <p:tag name="TRANSPARENT" val="0"/>
  <p:tag name="TBUG" val="0"/>
  <p:tag name="ALLOWFS" val="0"/>
  <p:tag name="ORIGWIDTH" val="414"/>
  <p:tag name="PICTUREFILESIZE" val="11244"/>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W&#10;$$&#10;\end{document}&#10;"/>
  <p:tag name="FILENAME" val="txp_fig"/>
  <p:tag name="FORMAT" val="pngmono"/>
  <p:tag name="RES" val="600"/>
  <p:tag name="BLEND" val="0"/>
  <p:tag name="TRANSPARENT" val="0"/>
  <p:tag name="TBUG" val="0"/>
  <p:tag name="ALLOWFS" val="0"/>
  <p:tag name="ORIGWIDTH" val="22"/>
  <p:tag name="PICTUREFILESIZE" val="655"/>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Q=Cv = CEs &#10;$$&#10;\end{document}&#10;"/>
  <p:tag name="FILENAME" val="txp_fig"/>
  <p:tag name="FORMAT" val="pngmono"/>
  <p:tag name="RES" val="600"/>
  <p:tag name="BLEND" val="0"/>
  <p:tag name="TRANSPARENT" val="0"/>
  <p:tag name="TBUG" val="0"/>
  <p:tag name="ALLOWFS" val="0"/>
  <p:tag name="ORIGWIDTH" val="148"/>
  <p:tag name="PICTUREFILESIZE" val="2910"/>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 (\epsilon_r-1)\epsilon_o \frac{E^2}{2} \, Ws&#10;$$&#10;\end{document}&#10;"/>
  <p:tag name="FILENAME" val="txp_fig"/>
  <p:tag name="FORMAT" val="pngmono"/>
  <p:tag name="RES" val="600"/>
  <p:tag name="BLEND" val="0"/>
  <p:tag name="TRANSPARENT" val="0"/>
  <p:tag name="TBUG" val="0"/>
  <p:tag name="ALLOWFS" val="0"/>
  <p:tag name="ORIGWIDTH" val="182"/>
  <p:tag name="PICTUREFILESIZE" val="4533"/>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 \Delta P_e \, A&#10;$$&#10;\end{document}&#10;"/>
  <p:tag name="FILENAME" val="txp_fig"/>
  <p:tag name="FORMAT" val="pngmono"/>
  <p:tag name="RES" val="600"/>
  <p:tag name="BLEND" val="0"/>
  <p:tag name="TRANSPARENT" val="0"/>
  <p:tag name="TBUG" val="0"/>
  <p:tag name="ALLOWFS" val="0"/>
  <p:tag name="ORIGWIDTH" val="86"/>
  <p:tag name="PICTUREFILESIZE" val="1573"/>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frac{1}{2} \epsilon_o E^2 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18"/>
  <p:tag name="PICTUREFILESIZE" val="2676"/>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max} \approx 10^6 \,\,\rm{\frac{V}{m}}&#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3491"/>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max} \approx 10^8 \,\,\rm{\frac{V}{m}}&#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3514"/>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f}{A}  =\frac{1}{2} \epsilon_o E^2 \approx&#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0"/>
  <p:tag name="PICTUREFILESIZE" val="3250"/>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psilon_o \epsilon_r&#10;$$&#10;\end{document}&#10;"/>
  <p:tag name="FILENAME" val="txp_fig"/>
  <p:tag name="FORMAT" val="pngmono"/>
  <p:tag name="RES" val="600"/>
  <p:tag name="BLEND" val="0"/>
  <p:tag name="TRANSPARENT" val="0"/>
  <p:tag name="TBUG" val="0"/>
  <p:tag name="ALLOWFS" val="0"/>
  <p:tag name="ORIGWIDTH" val="34"/>
  <p:tag name="PICTUREFILESIZE" val="845"/>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f}{A}  =\frac{1}{2} \epsilon_o E^2 \approx&#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0"/>
  <p:tag name="PICTUREFILESIZE" val="3250"/>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max} \approx 10^6 \,\,\rm{\frac{V}{m}}&#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3491"/>
</p:tagLst>
</file>

<file path=ppt/tags/tag3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max} \approx 10^8 \,\,\rm{\frac{V}{m}}&#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3514"/>
</p:tagLst>
</file>

<file path=ppt/tags/tag3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_{max} \approx 10^9 \,\,\rm{\frac{V}{m}}&#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42"/>
  <p:tag name="PICTUREFILESIZE" val="3485"/>
</p:tagLst>
</file>

<file path=ppt/tags/tag3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W_{s}}{V} &#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30"/>
  <p:tag name="PICTUREFILESIZE" val="1389"/>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10;\end{document}&#10;"/>
  <p:tag name="FILENAME" val="txp_fig"/>
  <p:tag name="FORMAT" val="pngmono"/>
  <p:tag name="RES" val="600"/>
  <p:tag name="BLEND" val="0"/>
  <p:tag name="TRANSPARENT" val="0"/>
  <p:tag name="TBUG" val="0"/>
  <p:tag name="ALLOWFS" val="0"/>
  <p:tag name="ORIGWIDTH" val="18"/>
  <p:tag name="PICTUREFILESIZE" val="216"/>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10;$$&#10;\end{document}&#10;"/>
  <p:tag name="FILENAME" val="txp_fig"/>
  <p:tag name="FORMAT" val="pngmono"/>
  <p:tag name="RES" val="600"/>
  <p:tag name="BLEND" val="0"/>
  <p:tag name="TRANSPARENT" val="0"/>
  <p:tag name="TBUG" val="0"/>
  <p:tag name="ALLOWFS" val="0"/>
  <p:tag name="ORIGWIDTH" val="14"/>
  <p:tag name="PICTUREFILESIZE" val="161"/>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v&#10;$$&#10;\end{document}&#10;"/>
  <p:tag name="FILENAME" val="txp_fig"/>
  <p:tag name="FORMAT" val="pngmono"/>
  <p:tag name="RES" val="600"/>
  <p:tag name="BLEND" val="0"/>
  <p:tag name="TRANSPARENT" val="0"/>
  <p:tag name="TBUG" val="0"/>
  <p:tag name="ALLOWFS" val="0"/>
  <p:tag name="ORIGWIDTH" val="10"/>
  <p:tag name="PICTUREFILESIZE" val="399"/>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10;\end{document}&#10;"/>
  <p:tag name="FILENAME" val="txp_fig"/>
  <p:tag name="FORMAT" val="pngmono"/>
  <p:tag name="RES" val="600"/>
  <p:tag name="BLEND" val="0"/>
  <p:tag name="TRANSPARENT" val="0"/>
  <p:tag name="TBUG" val="0"/>
  <p:tag name="ALLOWFS" val="0"/>
  <p:tag name="ORIGWIDTH" val="18"/>
  <p:tag name="PICTUREFILESIZE" val="216"/>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T=  -  \frac{\partial W_s}{\partial \theta} &#10;$$&#10;\end{document}&#10;"/>
  <p:tag name="FILENAME" val="txp_fig"/>
  <p:tag name="FORMAT" val="pngmono"/>
  <p:tag name="RES" val="600"/>
  <p:tag name="BLEND" val="0"/>
  <p:tag name="TRANSPARENT" val="0"/>
  <p:tag name="TBUG" val="0"/>
  <p:tag name="ALLOWFS" val="0"/>
  <p:tag name="ORIGWIDTH" val="105"/>
  <p:tag name="PICTUREFILESIZE" val="284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psilon_o$$&#10;\end{document}&#10;"/>
  <p:tag name="FILENAME" val="txp_fig"/>
  <p:tag name="FORMAT" val="pngmono"/>
  <p:tag name="RES" val="600"/>
  <p:tag name="BLEND" val="0"/>
  <p:tag name="TRANSPARENT" val="0"/>
  <p:tag name="TBUG" val="0"/>
  <p:tag name="ALLOWFS" val="0"/>
  <p:tag name="ORIGWIDTH" val="16"/>
  <p:tag name="PICTUREFILESIZE" val="524"/>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T=   &#10;$$&#10;\end{document}&#10;"/>
  <p:tag name="FILENAME" val="txp_fig"/>
  <p:tag name="FORMAT" val="pngmono"/>
  <p:tag name="RES" val="600"/>
  <p:tag name="BLEND" val="0"/>
  <p:tag name="TRANSPARENT" val="0"/>
  <p:tag name="TBUG" val="0"/>
  <p:tag name="ALLOWFS" val="0"/>
  <p:tag name="ORIGWIDTH" val="39"/>
  <p:tag name="PICTUREFILESIZE" val="502"/>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power = \frac{T\omega}{2}=   &#10;$$&#10;\end{document}&#10;"/>
  <p:tag name="FILENAME" val="txp_fig"/>
  <p:tag name="FORMAT" val="pngmono"/>
  <p:tag name="RES" val="600"/>
  <p:tag name="BLEND" val="0"/>
  <p:tag name="TRANSPARENT" val="0"/>
  <p:tag name="TBUG" val="0"/>
  <p:tag name="ALLOWFS" val="0"/>
  <p:tag name="ORIGWIDTH" val="144"/>
  <p:tag name="PICTUREFILESIZE" val="3264"/>
</p:tagLst>
</file>

<file path=ppt/tags/tag4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10;$$&#10;\end{document}&#10;"/>
  <p:tag name="FILENAME" val="txp_fig"/>
  <p:tag name="FORMAT" val="pngmono"/>
  <p:tag name="RES" val="600"/>
  <p:tag name="BLEND" val="0"/>
  <p:tag name="TRANSPARENT" val="0"/>
  <p:tag name="TBUG" val="0"/>
  <p:tag name="ALLOWFS" val="0"/>
  <p:tag name="ORIGWIDTH" val="14"/>
  <p:tag name="PICTUREFILESIZE" val="161"/>
</p:tagLst>
</file>

<file path=ppt/tags/tag4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dx&#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34"/>
  <p:tag name="PICTUREFILESIZE" val="1095"/>
</p:tagLst>
</file>

<file path=ppt/tags/tag4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au d\thet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31.875"/>
  <p:tag name="PICTUREFILESIZE" val="951"/>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v&#10;$$&#10;\end{document}&#10;"/>
  <p:tag name="FILENAME" val="txp_fig"/>
  <p:tag name="FORMAT" val="pngmono"/>
  <p:tag name="RES" val="600"/>
  <p:tag name="BLEND" val="0"/>
  <p:tag name="TRANSPARENT" val="0"/>
  <p:tag name="TBUG" val="0"/>
  <p:tag name="ALLOWFS" val="0"/>
  <p:tag name="ORIGWIDTH" val="10"/>
  <p:tag name="PICTUREFILESIZE" val="399"/>
</p:tagLst>
</file>

<file path=ppt/tags/tag4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d&#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875"/>
  <p:tag name="PICTUREFILESIZE" val="482"/>
</p:tagLst>
</file>

<file path=ppt/tags/tag4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w&#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5"/>
  <p:tag name="PICTUREFILESIZE" val="494"/>
</p:tagLst>
</file>

<file path=ppt/tags/tag4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het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
  <p:tag name="PICTUREFILESIZE" val="460"/>
</p:tagLst>
</file>

<file path=ppt/tags/tag4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q = \int \epsilon_o E dr =\int_{d/\sin\theta}^{w+d/\sin\theta} \epsilon_o \frac{v}{r\theta}ldr&#10;=\frac{\epsilon_o l}{\theta} \ln\left(1+\frac{w sin\theta}{d}\right) v&#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541"/>
  <p:tag name="PICTUREFILESIZE" val="15516"/>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f =  &#10;$$&#10;\end{document}&#10;"/>
  <p:tag name="FILENAME" val="txp_fig"/>
  <p:tag name="FORMAT" val="pngmono"/>
  <p:tag name="RES" val="600"/>
  <p:tag name="BLEND" val="0"/>
  <p:tag name="TRANSPARENT" val="0"/>
  <p:tag name="TBUG" val="0"/>
  <p:tag name="ALLOWFS" val="0"/>
  <p:tag name="ORIGWIDTH" val="36"/>
  <p:tag name="PICTUREFILESIZE" val="551"/>
</p:tagLst>
</file>

<file path=ppt/tags/tag5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approx \frac{\epsilon_o lw}{d} \left(1-\frac{w \theta}{2d}\righ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56"/>
  <p:tag name="PICTUREFILESIZE" val="5233"/>
</p:tagLst>
</file>

<file path=ppt/tags/tag5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C(\theta) = \frac{\epsilon_o l}{\theta} \ln\left(1+\frac{w \,sin\theta}{d}\righ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253"/>
  <p:tag name="PICTUREFILESIZE" val="7138"/>
</p:tagLst>
</file>

<file path=ppt/tags/tag5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dx&#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34"/>
  <p:tag name="PICTUREFILESIZE" val="1095"/>
</p:tagLst>
</file>

<file path=ppt/tags/tag5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au d\thet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31.875"/>
  <p:tag name="PICTUREFILESIZE" val="951"/>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au =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36"/>
  <p:tag name="PICTUREFILESIZE" val="371"/>
</p:tagLst>
</file>

<file path=ppt/tags/tag5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d&#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875"/>
  <p:tag name="PICTUREFILESIZE" val="482"/>
</p:tagLst>
</file>

<file path=ppt/tags/tag5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het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
  <p:tag name="PICTUREFILESIZE" val="460"/>
</p:tagLst>
</file>

<file path=ppt/tags/tag5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_{lef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42"/>
  <p:tag name="PICTUREFILESIZE" val="1296"/>
</p:tagLst>
</file>

<file path=ppt/tags/tag5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_{righ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52"/>
  <p:tag name="PICTUREFILESIZE" val="1614"/>
</p:tagLst>
</file>

<file path=ppt/tags/tag5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 = 10^6 \rm{\frac{V}{cm}}&#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14"/>
  <p:tag name="PICTUREFILESIZE" val="2448"/>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f = \frac{Q^2}{2C^2}\, \frac{dC}{dz} &#10;$$&#10;\end{document}&#10;"/>
  <p:tag name="FILENAME" val="txp_fig"/>
  <p:tag name="FORMAT" val="pngmono"/>
  <p:tag name="RES" val="600"/>
  <p:tag name="BLEND" val="0"/>
  <p:tag name="TRANSPARENT" val="0"/>
  <p:tag name="TBUG" val="0"/>
  <p:tag name="ALLOWFS" val="0"/>
  <p:tag name="ORIGWIDTH" val="118"/>
  <p:tag name="PICTUREFILESIZE" val="4398"/>
</p:tagLst>
</file>

<file path=ppt/tags/tag6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rho = 2300 \rm{\frac{g}{cm^3}}&#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3.875"/>
  <p:tag name="PICTUREFILESIZE" val="3224"/>
</p:tagLst>
</file>

<file path=ppt/tags/tag6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w = 100\,\, \rm{microns}&#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69.875"/>
  <p:tag name="PICTUREFILESIZE" val="2646"/>
</p:tagLst>
</file>

<file path=ppt/tags/tag6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 = &#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39"/>
  <p:tag name="PICTUREFILESIZE" val="498"/>
</p:tagLst>
</file>

<file path=ppt/tags/tag6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7.875"/>
  <p:tag name="PICTUREFILESIZE" val="316"/>
</p:tagLst>
</file>

<file path=ppt/tags/tag6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het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0"/>
  <p:tag name="PICTUREFILESIZE" val="460"/>
</p:tagLst>
</file>

<file path=ppt/tags/tag6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rac{1}{2}at^2&#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43"/>
  <p:tag name="PICTUREFILESIZE" val="1496"/>
</p:tagLst>
</file>

<file path=ppt/tags/tag6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f dx&#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34"/>
  <p:tag name="PICTUREFILESIZE" val="1095"/>
</p:tagLst>
</file>

<file path=ppt/tags/tag6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au d\thet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31.875"/>
  <p:tag name="PICTUREFILESIZE" val="951"/>
</p:tagLst>
</file>

<file path=ppt/tags/tag6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f = \frac{Q^2}{2C^2}\, \frac{dC}{dz} &#10;$$&#10;\end{document}&#10;"/>
  <p:tag name="FILENAME" val="txp_fig"/>
  <p:tag name="FORMAT" val="pngmono"/>
  <p:tag name="RES" val="600"/>
  <p:tag name="BLEND" val="0"/>
  <p:tag name="TRANSPARENT" val="0"/>
  <p:tag name="TBUG" val="0"/>
  <p:tag name="ALLOWFS" val="0"/>
  <p:tag name="ORIGWIDTH" val="118"/>
  <p:tag name="PICTUREFILESIZE" val="4398"/>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L&#10;$$&#10;\end{document}&#10;"/>
  <p:tag name="FILENAME" val="txp_fig"/>
  <p:tag name="FORMAT" val="pngmono"/>
  <p:tag name="RES" val="600"/>
  <p:tag name="BLEND" val="0"/>
  <p:tag name="TRANSPARENT" val="0"/>
  <p:tag name="TBUG" val="0"/>
  <p:tag name="ALLOWFS" val="0"/>
  <p:tag name="ORIGWIDTH" val="14"/>
  <p:tag name="PICTUREFILESIZE" val="364"/>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s&#10;$$&#10;\end{document}&#10;"/>
  <p:tag name="FILENAME" val="txp_fig"/>
  <p:tag name="FORMAT" val="pngmono"/>
  <p:tag name="RES" val="600"/>
  <p:tag name="BLEND" val="0"/>
  <p:tag name="TRANSPARENT" val="0"/>
  <p:tag name="TBUG" val="0"/>
  <p:tag name="ALLOWFS" val="0"/>
  <p:tag name="ORIGWIDTH" val="8"/>
  <p:tag name="PICTUREFILESIZE" val="388"/>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A&#10;$$&#10;\end{document}&#10;"/>
  <p:tag name="FILENAME" val="txp_fig"/>
  <p:tag name="FORMAT" val="pngmono"/>
  <p:tag name="RES" val="600"/>
  <p:tag name="BLEND" val="0"/>
  <p:tag name="TRANSPARENT" val="0"/>
  <p:tag name="TBUG" val="0"/>
  <p:tag name="ALLOWFS" val="0"/>
  <p:tag name="ORIGWIDTH" val="16"/>
  <p:tag name="PICTUREFILESIZE" val="435"/>
</p:tagLst>
</file>

<file path=ppt/theme/theme1.xml><?xml version="1.0" encoding="utf-8"?>
<a:theme xmlns:a="http://schemas.openxmlformats.org/drawingml/2006/main" name="Default Design">
  <a:themeElements>
    <a:clrScheme name="Custom 1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rebuchet M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rebuchet MS" pitchFamily="-6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33107</TotalTime>
  <Words>991</Words>
  <Application>Microsoft Office PowerPoint</Application>
  <PresentationFormat>On-screen Show (4:3)</PresentationFormat>
  <Paragraphs>213</Paragraphs>
  <Slides>21</Slides>
  <Notes>10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Waves and Optics</dc:title>
  <dc:creator>Computer Ctr Physic</dc:creator>
  <cp:lastModifiedBy>Janet Chuang</cp:lastModifiedBy>
  <cp:revision>347</cp:revision>
  <cp:lastPrinted>2010-10-05T16:21:22Z</cp:lastPrinted>
  <dcterms:created xsi:type="dcterms:W3CDTF">2011-03-01T03:43:07Z</dcterms:created>
  <dcterms:modified xsi:type="dcterms:W3CDTF">2013-01-15T21:16:56Z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15205500</vt:lpwstr>
  </property>
  <property fmtid="{D5CDD505-2E9C-101B-9397-08002B2CF9AE}" pid="3" name="NXPowerLiteSettings">
    <vt:lpwstr>F7000400038000</vt:lpwstr>
  </property>
  <property fmtid="{D5CDD505-2E9C-101B-9397-08002B2CF9AE}" pid="4" name="NXPowerLiteVersion">
    <vt:lpwstr>D5.0.8</vt:lpwstr>
  </property>
</Properties>
</file>