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49" r:id="rId2"/>
  </p:sldMasterIdLst>
  <p:notesMasterIdLst>
    <p:notesMasterId r:id="rId32"/>
  </p:notesMasterIdLst>
  <p:handoutMasterIdLst>
    <p:handoutMasterId r:id="rId33"/>
  </p:handoutMasterIdLst>
  <p:sldIdLst>
    <p:sldId id="274" r:id="rId3"/>
    <p:sldId id="326" r:id="rId4"/>
    <p:sldId id="276" r:id="rId5"/>
    <p:sldId id="309" r:id="rId6"/>
    <p:sldId id="282" r:id="rId7"/>
    <p:sldId id="283" r:id="rId8"/>
    <p:sldId id="284" r:id="rId9"/>
    <p:sldId id="285" r:id="rId10"/>
    <p:sldId id="286" r:id="rId11"/>
    <p:sldId id="277" r:id="rId12"/>
    <p:sldId id="278" r:id="rId13"/>
    <p:sldId id="279" r:id="rId14"/>
    <p:sldId id="324" r:id="rId15"/>
    <p:sldId id="333" r:id="rId16"/>
    <p:sldId id="334" r:id="rId17"/>
    <p:sldId id="335" r:id="rId18"/>
    <p:sldId id="332" r:id="rId19"/>
    <p:sldId id="337" r:id="rId20"/>
    <p:sldId id="318" r:id="rId21"/>
    <p:sldId id="319" r:id="rId22"/>
    <p:sldId id="295" r:id="rId23"/>
    <p:sldId id="280" r:id="rId24"/>
    <p:sldId id="321" r:id="rId25"/>
    <p:sldId id="322" r:id="rId26"/>
    <p:sldId id="323" r:id="rId27"/>
    <p:sldId id="313" r:id="rId28"/>
    <p:sldId id="265" r:id="rId29"/>
    <p:sldId id="312" r:id="rId30"/>
    <p:sldId id="338" r:id="rId31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0000"/>
    <a:srgbClr val="6290E9"/>
    <a:srgbClr val="5982D3"/>
    <a:srgbClr val="76A0C1"/>
    <a:srgbClr val="FFAF12"/>
    <a:srgbClr val="FF3300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88" y="-96"/>
      </p:cViewPr>
      <p:guideLst>
        <p:guide orient="horz" pos="3013"/>
        <p:guide orient="horz" pos="2453"/>
        <p:guide orient="horz" pos="3543"/>
        <p:guide orient="horz" pos="1007"/>
        <p:guide orient="horz" pos="3878"/>
        <p:guide pos="5471"/>
        <p:guide pos="294"/>
        <p:guide pos="2880"/>
        <p:guide pos="139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1968" y="1956"/>
      </p:cViewPr>
      <p:guideLst>
        <p:guide orient="horz" pos="3024"/>
        <p:guide pos="2304"/>
      </p:guideLst>
    </p:cSldViewPr>
  </p:notesViewPr>
  <p:gridSpacing cx="46816963" cy="468169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19 – Complex Numbers &amp; Phasors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AF1FB8FC-033A-426B-9FC7-58ED2A225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0" y="0"/>
            <a:ext cx="33813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80" tIns="51091" rIns="102180" bIns="51091"/>
          <a:lstStyle/>
          <a:p>
            <a:pPr algn="l" defTabSz="1022350"/>
            <a:endParaRPr lang="en-US" sz="1400">
              <a:latin typeface="Calibri" pitchFamily="34" charset="0"/>
            </a:endParaRPr>
          </a:p>
          <a:p>
            <a:pPr algn="l" defTabSz="1022350"/>
            <a:endParaRPr lang="en-US" sz="1400">
              <a:latin typeface="Calibri" pitchFamily="34" charset="0"/>
            </a:endParaRPr>
          </a:p>
        </p:txBody>
      </p:sp>
      <p:sp>
        <p:nvSpPr>
          <p:cNvPr id="7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6.007 – OCW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March 4, 2010</a:t>
            </a:r>
          </a:p>
        </p:txBody>
      </p:sp>
      <p:sp>
        <p:nvSpPr>
          <p:cNvPr id="3277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7416AD3-926D-42BC-9F58-CF30CFA00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CB69A-D984-4913-86A0-FCD23C8E23DF}" type="slidenum">
              <a:rPr lang="en-US" smtClean="0">
                <a:latin typeface="Arial" charset="0"/>
              </a:rPr>
              <a:pPr/>
              <a:t>1</a:t>
            </a:fld>
            <a:endParaRPr lang="en-US" smtClean="0">
              <a:latin typeface="Arial" charset="0"/>
            </a:endParaRPr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EC426C-0D26-4D85-8906-C7BAD4CB315D}" type="slidenum">
              <a:rPr lang="en-US" smtClean="0">
                <a:latin typeface="Arial" charset="0"/>
              </a:rPr>
              <a:pPr/>
              <a:t>29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89B61-3B1C-49A6-9FB2-917C837D5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627F0-7CD9-4158-A0FC-6548B3112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2F438-4F72-4115-A67A-1F1F27111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E6998-BD53-46EA-ADD7-4BAE663A8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9BFAA-BE46-4BAC-8D25-DB7E267A6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49D7-68DF-4C56-B39B-42ECD7128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6C78B-4BCC-4359-A4FB-72E8D44F8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471B9-D496-41BF-8C52-2DFEFA1E6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6625E-2D93-426A-B744-F8317623C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7F1BD-CBDC-425A-AB93-25AF464D0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4D3E2-9058-479C-AF62-697D810F6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628C-D4C1-4349-8811-2BEAF1E01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04D0D-5041-45D0-A6D8-B8CA675ED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DB935-7A0E-49EC-A04D-D335135AF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46D5F-121F-4096-BA6A-9F0C38639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21E9A-C2DF-4E5E-B56D-DE51C3E13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A2AD1-0707-4CB9-A154-A7C0ED054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48329-9A25-4442-8B40-A32806890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38977-2385-4B07-BF2D-EDE059FF8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CB308-9AAA-4566-B6A6-6E417575E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F9933-2AC3-420F-982A-D8FD486F8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73159-F8D7-4422-80D2-F972A85C7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4F986DB3-CB04-4F44-858A-C059543DD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Trebuchet M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Trebuchet M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rebuchet MS" pitchFamily="34" charset="0"/>
              </a:defRPr>
            </a:lvl1pPr>
          </a:lstStyle>
          <a:p>
            <a:pPr>
              <a:defRPr/>
            </a:pPr>
            <a:fld id="{448EDD22-CEAA-48A8-826D-37FF9B7FF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i="1" u="sng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i="1" u="sng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i="1" u="sng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i="1" u="sng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i="1" u="sng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i="1" u="sng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 i="1" u="sng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 i="1" u="sng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 i="1" u="sng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en.wikipedia.org/wiki/Image:Cardano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en.wikipedia.org/wiki/Image:Frans_Hals_-_Portret_van_Ren%C3%A9_Descartes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6/60/Leonhard_Euler_2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emf"/><Relationship Id="rId2" Type="http://schemas.openxmlformats.org/officeDocument/2006/relationships/hyperlink" Target="http://en.wikipedia.org/wiki/Image:Charlesproteussteinmetz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6/60/Leonhard_Euler_2.jp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2.emf"/><Relationship Id="rId7" Type="http://schemas.openxmlformats.org/officeDocument/2006/relationships/image" Target="../media/image64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0.emf"/><Relationship Id="rId7" Type="http://schemas.openxmlformats.org/officeDocument/2006/relationships/image" Target="../media/image70.emf"/><Relationship Id="rId12" Type="http://schemas.openxmlformats.org/officeDocument/2006/relationships/image" Target="../media/image73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emf"/><Relationship Id="rId11" Type="http://schemas.openxmlformats.org/officeDocument/2006/relationships/image" Target="../media/image72.emf"/><Relationship Id="rId5" Type="http://schemas.openxmlformats.org/officeDocument/2006/relationships/image" Target="../media/image68.emf"/><Relationship Id="rId10" Type="http://schemas.openxmlformats.org/officeDocument/2006/relationships/image" Target="../media/image33.emf"/><Relationship Id="rId4" Type="http://schemas.openxmlformats.org/officeDocument/2006/relationships/image" Target="../media/image67.emf"/><Relationship Id="rId9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6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62.emf"/><Relationship Id="rId4" Type="http://schemas.openxmlformats.org/officeDocument/2006/relationships/image" Target="../media/image7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Relationship Id="rId9" Type="http://schemas.openxmlformats.org/officeDocument/2006/relationships/image" Target="../media/image8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7" Type="http://schemas.openxmlformats.org/officeDocument/2006/relationships/image" Target="../media/image89.em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12" Type="http://schemas.openxmlformats.org/officeDocument/2006/relationships/image" Target="../media/image101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emf"/><Relationship Id="rId11" Type="http://schemas.openxmlformats.org/officeDocument/2006/relationships/image" Target="../media/image100.emf"/><Relationship Id="rId5" Type="http://schemas.openxmlformats.org/officeDocument/2006/relationships/image" Target="../media/image94.emf"/><Relationship Id="rId10" Type="http://schemas.openxmlformats.org/officeDocument/2006/relationships/image" Target="../media/image99.emf"/><Relationship Id="rId4" Type="http://schemas.openxmlformats.org/officeDocument/2006/relationships/image" Target="../media/image93.emf"/><Relationship Id="rId9" Type="http://schemas.openxmlformats.org/officeDocument/2006/relationships/image" Target="../media/image9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13" Type="http://schemas.openxmlformats.org/officeDocument/2006/relationships/image" Target="../media/image10.emf"/><Relationship Id="rId18" Type="http://schemas.openxmlformats.org/officeDocument/2006/relationships/image" Target="../media/image120.emf"/><Relationship Id="rId3" Type="http://schemas.openxmlformats.org/officeDocument/2006/relationships/image" Target="../media/image114.emf"/><Relationship Id="rId7" Type="http://schemas.openxmlformats.org/officeDocument/2006/relationships/image" Target="../media/image22.emf"/><Relationship Id="rId12" Type="http://schemas.openxmlformats.org/officeDocument/2006/relationships/image" Target="../media/image9.emf"/><Relationship Id="rId17" Type="http://schemas.openxmlformats.org/officeDocument/2006/relationships/image" Target="../media/image119.emf"/><Relationship Id="rId2" Type="http://schemas.openxmlformats.org/officeDocument/2006/relationships/image" Target="../media/image113.emf"/><Relationship Id="rId16" Type="http://schemas.openxmlformats.org/officeDocument/2006/relationships/image" Target="../media/image1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11" Type="http://schemas.openxmlformats.org/officeDocument/2006/relationships/image" Target="../media/image8.emf"/><Relationship Id="rId5" Type="http://schemas.openxmlformats.org/officeDocument/2006/relationships/image" Target="../media/image18.emf"/><Relationship Id="rId15" Type="http://schemas.openxmlformats.org/officeDocument/2006/relationships/image" Target="../media/image117.emf"/><Relationship Id="rId10" Type="http://schemas.openxmlformats.org/officeDocument/2006/relationships/image" Target="../media/image5.emf"/><Relationship Id="rId4" Type="http://schemas.openxmlformats.org/officeDocument/2006/relationships/image" Target="../media/image15.emf"/><Relationship Id="rId9" Type="http://schemas.openxmlformats.org/officeDocument/2006/relationships/image" Target="../media/image116.emf"/><Relationship Id="rId1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6.emf"/><Relationship Id="rId18" Type="http://schemas.openxmlformats.org/officeDocument/2006/relationships/image" Target="../media/image117.emf"/><Relationship Id="rId3" Type="http://schemas.openxmlformats.org/officeDocument/2006/relationships/image" Target="../media/image122.emf"/><Relationship Id="rId21" Type="http://schemas.openxmlformats.org/officeDocument/2006/relationships/image" Target="../media/image124.emf"/><Relationship Id="rId7" Type="http://schemas.openxmlformats.org/officeDocument/2006/relationships/image" Target="../media/image18.emf"/><Relationship Id="rId12" Type="http://schemas.openxmlformats.org/officeDocument/2006/relationships/image" Target="../media/image5.emf"/><Relationship Id="rId17" Type="http://schemas.openxmlformats.org/officeDocument/2006/relationships/image" Target="../media/image13.emf"/><Relationship Id="rId2" Type="http://schemas.openxmlformats.org/officeDocument/2006/relationships/image" Target="../media/image121.emf"/><Relationship Id="rId16" Type="http://schemas.openxmlformats.org/officeDocument/2006/relationships/image" Target="../media/image10.emf"/><Relationship Id="rId20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11" Type="http://schemas.openxmlformats.org/officeDocument/2006/relationships/image" Target="../media/image116.emf"/><Relationship Id="rId5" Type="http://schemas.openxmlformats.org/officeDocument/2006/relationships/image" Target="../media/image15.emf"/><Relationship Id="rId15" Type="http://schemas.openxmlformats.org/officeDocument/2006/relationships/image" Target="../media/image9.emf"/><Relationship Id="rId23" Type="http://schemas.openxmlformats.org/officeDocument/2006/relationships/image" Target="../media/image125.emf"/><Relationship Id="rId10" Type="http://schemas.openxmlformats.org/officeDocument/2006/relationships/image" Target="../media/image22.emf"/><Relationship Id="rId19" Type="http://schemas.openxmlformats.org/officeDocument/2006/relationships/image" Target="../media/image118.emf"/><Relationship Id="rId4" Type="http://schemas.openxmlformats.org/officeDocument/2006/relationships/image" Target="../media/image123.emf"/><Relationship Id="rId9" Type="http://schemas.openxmlformats.org/officeDocument/2006/relationships/image" Target="../media/image21.emf"/><Relationship Id="rId14" Type="http://schemas.openxmlformats.org/officeDocument/2006/relationships/image" Target="../media/image8.emf"/><Relationship Id="rId22" Type="http://schemas.openxmlformats.org/officeDocument/2006/relationships/image" Target="../media/image1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hyperlink" Target="http://en.wikipedia.org/wiki/Image:N.Tesla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9.png"/><Relationship Id="rId11" Type="http://schemas.openxmlformats.org/officeDocument/2006/relationships/image" Target="../media/image132.emf"/><Relationship Id="rId5" Type="http://schemas.openxmlformats.org/officeDocument/2006/relationships/image" Target="../media/image128.png"/><Relationship Id="rId10" Type="http://schemas.openxmlformats.org/officeDocument/2006/relationships/image" Target="../media/image131.emf"/><Relationship Id="rId4" Type="http://schemas.openxmlformats.org/officeDocument/2006/relationships/image" Target="../media/image25.emf"/><Relationship Id="rId9" Type="http://schemas.openxmlformats.org/officeDocument/2006/relationships/image" Target="../media/image13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wmf"/><Relationship Id="rId5" Type="http://schemas.openxmlformats.org/officeDocument/2006/relationships/image" Target="../media/image137.wmf"/><Relationship Id="rId4" Type="http://schemas.openxmlformats.org/officeDocument/2006/relationships/image" Target="../media/image13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ocw.mit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cw.mit.edu/term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jpeg"/><Relationship Id="rId21" Type="http://schemas.openxmlformats.org/officeDocument/2006/relationships/image" Target="../media/image21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Relationship Id="rId22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4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11" Type="http://schemas.openxmlformats.org/officeDocument/2006/relationships/image" Target="../media/image47.emf"/><Relationship Id="rId5" Type="http://schemas.openxmlformats.org/officeDocument/2006/relationships/image" Target="../media/image36.emf"/><Relationship Id="rId10" Type="http://schemas.openxmlformats.org/officeDocument/2006/relationships/image" Target="../media/image46.emf"/><Relationship Id="rId4" Type="http://schemas.openxmlformats.org/officeDocument/2006/relationships/image" Target="../media/image35.emf"/><Relationship Id="rId9" Type="http://schemas.openxmlformats.org/officeDocument/2006/relationships/image" Target="../media/image4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36.emf"/><Relationship Id="rId7" Type="http://schemas.openxmlformats.org/officeDocument/2006/relationships/image" Target="../media/image51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10" Type="http://schemas.openxmlformats.org/officeDocument/2006/relationships/image" Target="../media/image47.emf"/><Relationship Id="rId4" Type="http://schemas.openxmlformats.org/officeDocument/2006/relationships/image" Target="../media/image37.emf"/><Relationship Id="rId9" Type="http://schemas.openxmlformats.org/officeDocument/2006/relationships/image" Target="../media/image4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065338" y="914400"/>
            <a:ext cx="5070475" cy="60483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sz="28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Complex Numbers and </a:t>
            </a:r>
            <a:r>
              <a:rPr lang="en-US" sz="28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Phasors</a:t>
            </a:r>
            <a:endParaRPr lang="en-US" sz="2400" i="1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2652713" y="2686050"/>
            <a:ext cx="399891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33363" indent="-23336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400" u="sng" dirty="0" smtClean="0">
                <a:latin typeface="Trebuchet MS" charset="0"/>
              </a:rPr>
              <a:t>Outline</a:t>
            </a:r>
            <a:endParaRPr lang="en-US" sz="3200" u="sng" dirty="0" smtClean="0">
              <a:latin typeface="Trebuchet MS" charset="0"/>
            </a:endParaRPr>
          </a:p>
          <a:p>
            <a:pPr algn="l">
              <a:defRPr/>
            </a:pPr>
            <a:endParaRPr lang="en-US" sz="2400" dirty="0" smtClean="0">
              <a:latin typeface="Trebuchet MS" charset="0"/>
            </a:endParaRPr>
          </a:p>
          <a:p>
            <a:pPr marL="0" indent="0" algn="l">
              <a:defRPr/>
            </a:pPr>
            <a:r>
              <a:rPr lang="en-US" dirty="0" smtClean="0">
                <a:latin typeface="Trebuchet MS" charset="0"/>
              </a:rPr>
              <a:t>Linear Systems Theory</a:t>
            </a:r>
          </a:p>
          <a:p>
            <a:pPr marL="0" indent="0" algn="l">
              <a:defRPr/>
            </a:pPr>
            <a:r>
              <a:rPr lang="en-US" dirty="0" smtClean="0">
                <a:latin typeface="Trebuchet MS" charset="0"/>
              </a:rPr>
              <a:t>Complex Numbers</a:t>
            </a:r>
          </a:p>
          <a:p>
            <a:pPr marL="0" indent="0" algn="l">
              <a:defRPr/>
            </a:pPr>
            <a:r>
              <a:rPr lang="en-US" dirty="0" err="1" smtClean="0">
                <a:latin typeface="Trebuchet MS" charset="0"/>
              </a:rPr>
              <a:t>Polyphase</a:t>
            </a:r>
            <a:r>
              <a:rPr lang="en-US" dirty="0" smtClean="0">
                <a:latin typeface="Trebuchet MS" charset="0"/>
              </a:rPr>
              <a:t> Generators and Motors</a:t>
            </a:r>
          </a:p>
          <a:p>
            <a:pPr marL="0" indent="0" algn="l">
              <a:defRPr/>
            </a:pPr>
            <a:r>
              <a:rPr lang="en-US" dirty="0" err="1" smtClean="0">
                <a:latin typeface="Trebuchet MS" charset="0"/>
              </a:rPr>
              <a:t>Phasor</a:t>
            </a:r>
            <a:r>
              <a:rPr lang="en-US" dirty="0" smtClean="0">
                <a:latin typeface="Trebuchet MS" charset="0"/>
              </a:rPr>
              <a:t> Notation</a:t>
            </a:r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2652713" y="1828800"/>
            <a:ext cx="3841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rebuchet MS" pitchFamily="34" charset="0"/>
              </a:rPr>
              <a:t>Reading - Shen and Kong - Ch. 1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Gerolamo Cardano">
            <a:hlinkClick r:id="rId2" tooltip="Gerolamo Cardano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4875" y="1590675"/>
            <a:ext cx="23812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95"/>
          <p:cNvSpPr txBox="1">
            <a:spLocks noChangeArrowheads="1"/>
          </p:cNvSpPr>
          <p:nvPr/>
        </p:nvSpPr>
        <p:spPr bwMode="auto">
          <a:xfrm>
            <a:off x="609600" y="4695825"/>
            <a:ext cx="22939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Gerolamo Cardano</a:t>
            </a:r>
          </a:p>
          <a:p>
            <a:r>
              <a:rPr lang="en-US">
                <a:latin typeface="Trebuchet MS" pitchFamily="34" charset="0"/>
              </a:rPr>
              <a:t>(1501-1576)</a:t>
            </a:r>
          </a:p>
        </p:txBody>
      </p:sp>
      <p:sp>
        <p:nvSpPr>
          <p:cNvPr id="12292" name="Text Box 96"/>
          <p:cNvSpPr txBox="1">
            <a:spLocks noChangeArrowheads="1"/>
          </p:cNvSpPr>
          <p:nvPr/>
        </p:nvSpPr>
        <p:spPr bwMode="auto">
          <a:xfrm>
            <a:off x="3795713" y="1339850"/>
            <a:ext cx="4840287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  <a:buFontTx/>
              <a:buChar char="•"/>
            </a:pPr>
            <a:r>
              <a:rPr lang="en-US">
                <a:latin typeface="Trebuchet MS" pitchFamily="34" charset="0"/>
              </a:rPr>
              <a:t>Trained initially in medicine</a:t>
            </a:r>
          </a:p>
          <a:p>
            <a:pPr algn="l">
              <a:lnSpc>
                <a:spcPct val="130000"/>
              </a:lnSpc>
              <a:buFontTx/>
              <a:buChar char="•"/>
            </a:pPr>
            <a:r>
              <a:rPr lang="en-US">
                <a:latin typeface="Trebuchet MS" pitchFamily="34" charset="0"/>
              </a:rPr>
              <a:t>First to describe typhoid fever</a:t>
            </a:r>
          </a:p>
          <a:p>
            <a:pPr algn="l">
              <a:lnSpc>
                <a:spcPct val="130000"/>
              </a:lnSpc>
              <a:buFontTx/>
              <a:buChar char="•"/>
            </a:pPr>
            <a:r>
              <a:rPr lang="en-US">
                <a:latin typeface="Trebuchet MS" pitchFamily="34" charset="0"/>
              </a:rPr>
              <a:t>Made contributions to algebra</a:t>
            </a:r>
          </a:p>
          <a:p>
            <a:pPr algn="l">
              <a:lnSpc>
                <a:spcPct val="130000"/>
              </a:lnSpc>
              <a:buFontTx/>
              <a:buChar char="•"/>
            </a:pPr>
            <a:endParaRPr lang="en-US">
              <a:latin typeface="Trebuchet MS" pitchFamily="34" charset="0"/>
            </a:endParaRPr>
          </a:p>
          <a:p>
            <a:pPr algn="l">
              <a:lnSpc>
                <a:spcPct val="130000"/>
              </a:lnSpc>
              <a:buFontTx/>
              <a:buChar char="•"/>
            </a:pPr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1545 book </a:t>
            </a:r>
            <a:r>
              <a:rPr lang="en-US" i="1">
                <a:solidFill>
                  <a:srgbClr val="2E6CD0"/>
                </a:solidFill>
                <a:latin typeface="Trebuchet MS" pitchFamily="34" charset="0"/>
              </a:rPr>
              <a:t>Ars Magna </a:t>
            </a:r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gave solutions for cubic and quartic equations (cubic solved by Tartaglia, quartic solved by his student Ferrari)</a:t>
            </a:r>
          </a:p>
          <a:p>
            <a:pPr algn="l">
              <a:lnSpc>
                <a:spcPct val="130000"/>
              </a:lnSpc>
              <a:buFontTx/>
              <a:buChar char="•"/>
            </a:pPr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First Acknowledgement of complex numbers</a:t>
            </a:r>
            <a:endParaRPr lang="en-US">
              <a:latin typeface="Trebuchet MS" pitchFamily="34" charset="0"/>
            </a:endParaRPr>
          </a:p>
          <a:p>
            <a:pPr algn="l">
              <a:lnSpc>
                <a:spcPct val="130000"/>
              </a:lnSpc>
            </a:pPr>
            <a:endParaRPr lang="en-US">
              <a:solidFill>
                <a:srgbClr val="3366FF"/>
              </a:solidFill>
              <a:latin typeface="Trebuchet MS" pitchFamily="34" charset="0"/>
            </a:endParaRP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2925763" y="381000"/>
            <a:ext cx="2887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>
                <a:latin typeface="Trebuchet MS" pitchFamily="34" charset="0"/>
              </a:rPr>
              <a:t>Imaginary numbers</a:t>
            </a: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871538" y="4486275"/>
            <a:ext cx="2274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34" charset="0"/>
              </a:rPr>
              <a:t>Image is in the public domain.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200px-Frans_Hals_-_Portret_van_Ren%C3%A9_Descartes">
            <a:hlinkClick r:id="rId2" tooltip="Frans Hals - Portret van René Descartes.jpg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43125"/>
            <a:ext cx="2595563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352425" y="925513"/>
            <a:ext cx="26622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Descartes coined the term </a:t>
            </a:r>
            <a:r>
              <a:rPr lang="ja-JP" altLang="en-US">
                <a:latin typeface="Trebuchet MS" pitchFamily="34" charset="0"/>
              </a:rPr>
              <a:t>“</a:t>
            </a:r>
            <a:r>
              <a:rPr lang="en-US" altLang="ja-JP">
                <a:latin typeface="Trebuchet MS" pitchFamily="34" charset="0"/>
              </a:rPr>
              <a:t>imaginary</a:t>
            </a:r>
            <a:r>
              <a:rPr lang="ja-JP" altLang="en-US">
                <a:latin typeface="Trebuchet MS" pitchFamily="34" charset="0"/>
              </a:rPr>
              <a:t>”</a:t>
            </a:r>
            <a:r>
              <a:rPr lang="en-US" altLang="ja-JP">
                <a:latin typeface="Trebuchet MS" pitchFamily="34" charset="0"/>
              </a:rPr>
              <a:t> numbers in 1637</a:t>
            </a:r>
            <a:endParaRPr lang="en-US">
              <a:latin typeface="Trebuchet MS" pitchFamily="34" charset="0"/>
            </a:endParaRPr>
          </a:p>
        </p:txBody>
      </p:sp>
      <p:pic>
        <p:nvPicPr>
          <p:cNvPr id="13316" name="Picture 8" descr="Image:Leonhard Euler 2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9625" y="2143125"/>
            <a:ext cx="254317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11"/>
          <p:cNvSpPr txBox="1">
            <a:spLocks noChangeArrowheads="1"/>
          </p:cNvSpPr>
          <p:nvPr/>
        </p:nvSpPr>
        <p:spPr bwMode="auto">
          <a:xfrm>
            <a:off x="3349625" y="925513"/>
            <a:ext cx="5419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The work of Euler and Gauss made complex numbers more acceptable to mathematicians</a:t>
            </a:r>
          </a:p>
        </p:txBody>
      </p:sp>
      <p:pic>
        <p:nvPicPr>
          <p:cNvPr id="13318" name="Picture 1" descr="Carl_Friedrich_Gauss_1840_by_Jense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4100" y="2143125"/>
            <a:ext cx="2495550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5"/>
          <p:cNvSpPr>
            <a:spLocks noChangeArrowheads="1"/>
          </p:cNvSpPr>
          <p:nvPr/>
        </p:nvSpPr>
        <p:spPr bwMode="auto">
          <a:xfrm>
            <a:off x="6427788" y="6492875"/>
            <a:ext cx="2682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34" charset="0"/>
              </a:rPr>
              <a:t>All images are in the public domain.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225px-Charlesproteussteinmetz">
            <a:hlinkClick r:id="rId2" tooltip="Charlesproteussteinmetz.jpg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7150" y="1590675"/>
            <a:ext cx="29670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8" descr="Image:Leonhard Euler 2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1590675"/>
            <a:ext cx="2438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82600" y="5303838"/>
            <a:ext cx="408146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ct val="50000"/>
              </a:spcAft>
            </a:pPr>
            <a:r>
              <a:rPr lang="en-US">
                <a:latin typeface="Trebuchet MS" pitchFamily="34" charset="0"/>
              </a:rPr>
              <a:t>Complex numbers in mathematics</a:t>
            </a:r>
          </a:p>
          <a:p>
            <a:pPr>
              <a:spcAft>
                <a:spcPct val="50000"/>
              </a:spcAft>
            </a:pPr>
            <a:r>
              <a:rPr lang="en-US">
                <a:latin typeface="Trebuchet MS" pitchFamily="34" charset="0"/>
              </a:rPr>
              <a:t>Euler, 1777</a:t>
            </a:r>
          </a:p>
        </p:txBody>
      </p:sp>
      <p:sp>
        <p:nvSpPr>
          <p:cNvPr id="14341" name="Text Box 10"/>
          <p:cNvSpPr txBox="1">
            <a:spLocks noChangeArrowheads="1"/>
          </p:cNvSpPr>
          <p:nvPr/>
        </p:nvSpPr>
        <p:spPr bwMode="auto">
          <a:xfrm>
            <a:off x="4756150" y="4814888"/>
            <a:ext cx="37338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50000"/>
              </a:spcAft>
            </a:pPr>
            <a:endParaRPr lang="en-US">
              <a:latin typeface="Trebuchet MS" pitchFamily="34" charset="0"/>
            </a:endParaRPr>
          </a:p>
          <a:p>
            <a:pPr>
              <a:spcAft>
                <a:spcPct val="50000"/>
              </a:spcAft>
            </a:pPr>
            <a:r>
              <a:rPr lang="en-US">
                <a:latin typeface="Trebuchet MS" pitchFamily="34" charset="0"/>
              </a:rPr>
              <a:t>Analysis of alternating current in electrical engineering</a:t>
            </a:r>
          </a:p>
          <a:p>
            <a:pPr>
              <a:spcAft>
                <a:spcPct val="50000"/>
              </a:spcAft>
            </a:pPr>
            <a:r>
              <a:rPr lang="en-US">
                <a:latin typeface="Trebuchet MS" pitchFamily="34" charset="0"/>
              </a:rPr>
              <a:t>Steinmetz, 1893</a:t>
            </a:r>
          </a:p>
        </p:txBody>
      </p:sp>
      <p:sp>
        <p:nvSpPr>
          <p:cNvPr id="14342" name="Rectangle 2"/>
          <p:cNvSpPr>
            <a:spLocks noChangeArrowheads="1"/>
          </p:cNvSpPr>
          <p:nvPr/>
        </p:nvSpPr>
        <p:spPr bwMode="auto">
          <a:xfrm>
            <a:off x="457200" y="400050"/>
            <a:ext cx="82296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i="1" u="sng">
                <a:solidFill>
                  <a:schemeClr val="tx2"/>
                </a:solidFill>
                <a:latin typeface="Trebuchet MS" pitchFamily="34" charset="0"/>
              </a:rPr>
              <a:t>Notation</a:t>
            </a:r>
          </a:p>
        </p:txBody>
      </p:sp>
      <p:pic>
        <p:nvPicPr>
          <p:cNvPr id="14343" name="Picture 1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63725" y="4972050"/>
            <a:ext cx="1371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54725" y="4959350"/>
            <a:ext cx="1709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Rectangle 5"/>
          <p:cNvSpPr>
            <a:spLocks noChangeArrowheads="1"/>
          </p:cNvSpPr>
          <p:nvPr/>
        </p:nvSpPr>
        <p:spPr bwMode="auto">
          <a:xfrm>
            <a:off x="1458913" y="4638675"/>
            <a:ext cx="2274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34" charset="0"/>
              </a:rPr>
              <a:t>Image is in the public domain.</a:t>
            </a:r>
          </a:p>
        </p:txBody>
      </p:sp>
      <p:sp>
        <p:nvSpPr>
          <p:cNvPr id="14346" name="Rectangle 5"/>
          <p:cNvSpPr>
            <a:spLocks noChangeArrowheads="1"/>
          </p:cNvSpPr>
          <p:nvPr/>
        </p:nvSpPr>
        <p:spPr bwMode="auto">
          <a:xfrm>
            <a:off x="5630863" y="4638675"/>
            <a:ext cx="2273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34" charset="0"/>
              </a:rPr>
              <a:t>Image is in the public domain.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98425"/>
            <a:ext cx="8229600" cy="817563"/>
          </a:xfrm>
        </p:spPr>
        <p:txBody>
          <a:bodyPr/>
          <a:lstStyle/>
          <a:p>
            <a:pPr eaLnBrk="1" hangingPunct="1"/>
            <a:r>
              <a:rPr lang="en-US" sz="2400" i="1" u="sng" smtClean="0">
                <a:latin typeface="Trebuchet MS" pitchFamily="34" charset="0"/>
                <a:ea typeface="ＭＳ Ｐゴシック" pitchFamily="34" charset="-128"/>
              </a:rPr>
              <a:t>Complex Numbers (Engineering convention)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7525" y="1130300"/>
            <a:ext cx="8059738" cy="5410200"/>
          </a:xfrm>
        </p:spPr>
        <p:txBody>
          <a:bodyPr/>
          <a:lstStyle/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We define a </a:t>
            </a:r>
            <a:r>
              <a:rPr lang="en-US" sz="2000" b="1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complex</a:t>
            </a: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 number with the form</a:t>
            </a: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endParaRPr lang="en-US" sz="2000" smtClean="0"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2000" smtClean="0">
                <a:latin typeface="Trebuchet MS" pitchFamily="34" charset="0"/>
                <a:ea typeface="ＭＳ Ｐゴシック" pitchFamily="34" charset="-128"/>
              </a:rPr>
              <a:t>Where     ,     are real numbers.</a:t>
            </a: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The </a:t>
            </a:r>
            <a:r>
              <a:rPr lang="en-US" sz="2000" b="1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real part</a:t>
            </a: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 of    , written            is    .</a:t>
            </a: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The </a:t>
            </a:r>
            <a:r>
              <a:rPr lang="en-US" sz="2000" b="1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imaginary part</a:t>
            </a: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 of z, written             , is    .</a:t>
            </a:r>
          </a:p>
          <a:p>
            <a:pPr marL="0" indent="0" eaLnBrk="1" hangingPunct="1">
              <a:lnSpc>
                <a:spcPct val="160000"/>
              </a:lnSpc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  Notice that, confusingly, the imaginary part is a real number.</a:t>
            </a: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So we may write    as</a:t>
            </a:r>
          </a:p>
          <a:p>
            <a:pPr marL="0" indent="0" algn="ctr" eaLnBrk="1" hangingPunct="1">
              <a:lnSpc>
                <a:spcPct val="160000"/>
              </a:lnSpc>
              <a:buFontTx/>
              <a:buNone/>
            </a:pPr>
            <a:endParaRPr lang="en-US" sz="200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endParaRPr lang="en-US" sz="2000" smtClean="0"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lnSpc>
                <a:spcPct val="160000"/>
              </a:lnSpc>
              <a:buFontTx/>
              <a:buNone/>
            </a:pPr>
            <a:endParaRPr lang="en-US" sz="2000" smtClean="0">
              <a:latin typeface="Trebuchet MS" pitchFamily="34" charset="0"/>
              <a:ea typeface="ＭＳ Ｐゴシック" pitchFamily="34" charset="-128"/>
            </a:endParaRPr>
          </a:p>
        </p:txBody>
      </p:sp>
      <p:pic>
        <p:nvPicPr>
          <p:cNvPr id="15364" name="Picture 4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8725" y="1855788"/>
            <a:ext cx="1371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8575" y="3074988"/>
            <a:ext cx="141288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3838" y="2508250"/>
            <a:ext cx="15557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52625" y="2514600"/>
            <a:ext cx="1492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5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30638" y="2981325"/>
            <a:ext cx="784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6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57700" y="3513138"/>
            <a:ext cx="841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7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62300" y="5680075"/>
            <a:ext cx="2649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5700" y="3086100"/>
            <a:ext cx="157163" cy="14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5650" y="3616325"/>
            <a:ext cx="1476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3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1275" y="4721225"/>
            <a:ext cx="1397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Rectangle 15"/>
          <p:cNvSpPr>
            <a:spLocks noChangeArrowheads="1"/>
          </p:cNvSpPr>
          <p:nvPr/>
        </p:nvSpPr>
        <p:spPr bwMode="auto">
          <a:xfrm>
            <a:off x="2930525" y="5562600"/>
            <a:ext cx="3052763" cy="515938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/>
          <a:srcRect r="6323" b="23215"/>
          <a:stretch>
            <a:fillRect/>
          </a:stretch>
        </p:blipFill>
        <p:spPr bwMode="auto">
          <a:xfrm>
            <a:off x="2138363" y="1338263"/>
            <a:ext cx="5227637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-4763"/>
            <a:ext cx="8005763" cy="949326"/>
          </a:xfrm>
        </p:spPr>
        <p:txBody>
          <a:bodyPr/>
          <a:lstStyle/>
          <a:p>
            <a:pPr eaLnBrk="1" hangingPunct="1"/>
            <a:r>
              <a:rPr lang="en-US" sz="2400" i="1" u="sng" smtClean="0">
                <a:latin typeface="Trebuchet MS" pitchFamily="34" charset="0"/>
                <a:ea typeface="ＭＳ Ｐゴシック" pitchFamily="34" charset="-128"/>
              </a:rPr>
              <a:t>Complex Plane</a:t>
            </a: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4170363" y="5268913"/>
            <a:ext cx="798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cs typeface="Arial" charset="0"/>
              </a:rPr>
              <a:t>and   </a:t>
            </a:r>
          </a:p>
        </p:txBody>
      </p:sp>
      <p:pic>
        <p:nvPicPr>
          <p:cNvPr id="16389" name="Picture 4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6950" y="1711325"/>
            <a:ext cx="1373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5400" y="5340350"/>
            <a:ext cx="15367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8700" y="5329238"/>
            <a:ext cx="15192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3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0600" y="5889625"/>
            <a:ext cx="46799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5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03725" y="2698750"/>
            <a:ext cx="138113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6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2213" y="4197350"/>
            <a:ext cx="138112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1375" y="4975225"/>
            <a:ext cx="15557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2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51038" y="1735138"/>
            <a:ext cx="1492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8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33575" y="1022350"/>
            <a:ext cx="42227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9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69163" y="4741863"/>
            <a:ext cx="36195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i="1" u="sng" smtClean="0">
                <a:latin typeface="Trebuchet MS" pitchFamily="34" charset="0"/>
                <a:ea typeface="ＭＳ Ｐゴシック" pitchFamily="34" charset="-128"/>
              </a:rPr>
              <a:t>Polar Coordinates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9575" y="1057275"/>
            <a:ext cx="8323263" cy="55753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In addition to the Cartesian form, a complex number     may also be represented in </a:t>
            </a:r>
            <a:r>
              <a:rPr lang="en-US" sz="2000" b="1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polar form</a:t>
            </a: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:</a:t>
            </a:r>
          </a:p>
          <a:p>
            <a:pPr marL="0" indent="0" eaLnBrk="1" hangingPunct="1">
              <a:buFontTx/>
              <a:buNone/>
            </a:pPr>
            <a:endParaRPr lang="en-US" sz="200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Here,    is a real number representing the magnitude of   ,  and  represents the angle of     in the complex plane.</a:t>
            </a:r>
          </a:p>
          <a:p>
            <a:pPr marL="0" indent="0" eaLnBrk="1" hangingPunct="1"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Multiplication and division of complex numbers is easier in polar form:</a:t>
            </a:r>
          </a:p>
          <a:p>
            <a:pPr marL="0" indent="0" eaLnBrk="1" hangingPunct="1">
              <a:buFontTx/>
              <a:buNone/>
            </a:pPr>
            <a:endParaRPr lang="en-US" sz="200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</a:pPr>
            <a:endParaRPr lang="en-US" sz="200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sz="2000" smtClean="0">
                <a:latin typeface="Trebuchet MS" pitchFamily="34" charset="0"/>
                <a:ea typeface="ＭＳ Ｐゴシック" pitchFamily="34" charset="-128"/>
              </a:rPr>
              <a:t>Addition and subtraction of complex numbers is easier in Cartesian form.</a:t>
            </a:r>
          </a:p>
        </p:txBody>
      </p:sp>
      <p:pic>
        <p:nvPicPr>
          <p:cNvPr id="17412" name="Picture 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75" y="1966913"/>
            <a:ext cx="1062038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6025" y="2603500"/>
            <a:ext cx="138113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0025" y="2563813"/>
            <a:ext cx="122238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0513" y="1211263"/>
            <a:ext cx="1397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1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8800" y="2597150"/>
            <a:ext cx="1397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7713" y="2908300"/>
            <a:ext cx="1397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0025" y="3851275"/>
            <a:ext cx="2159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2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71675" y="3889375"/>
            <a:ext cx="25987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i="1" u="sng" smtClean="0">
                <a:latin typeface="Trebuchet MS" pitchFamily="34" charset="0"/>
                <a:ea typeface="ＭＳ Ｐゴシック" pitchFamily="34" charset="-128"/>
              </a:rPr>
              <a:t>Converting Between Forms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0738" y="946150"/>
            <a:ext cx="7570787" cy="677863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To convert from the Cartesian form                      to polar form, note:</a:t>
            </a:r>
          </a:p>
          <a:p>
            <a:pPr marL="0" indent="0" eaLnBrk="1" hangingPunct="1">
              <a:buFontTx/>
              <a:buNone/>
            </a:pPr>
            <a:endParaRPr lang="en-US" sz="2000" smtClean="0">
              <a:latin typeface="Trebuchet MS" pitchFamily="34" charset="0"/>
              <a:ea typeface="ＭＳ Ｐゴシック" pitchFamily="34" charset="-128"/>
            </a:endParaRPr>
          </a:p>
        </p:txBody>
      </p:sp>
      <p:pic>
        <p:nvPicPr>
          <p:cNvPr id="18436" name="Picture 15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3813" y="1143000"/>
            <a:ext cx="13731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575" y="2452688"/>
            <a:ext cx="3255963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5463" y="2366963"/>
            <a:ext cx="2608262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3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550" y="3933825"/>
            <a:ext cx="525938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4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1175" y="5216525"/>
            <a:ext cx="29273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5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54775" y="5375275"/>
            <a:ext cx="182245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6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7013" y="3551238"/>
            <a:ext cx="15367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7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10350" y="4295775"/>
            <a:ext cx="15208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Line 225"/>
          <p:cNvSpPr>
            <a:spLocks noChangeShapeType="1"/>
          </p:cNvSpPr>
          <p:nvPr/>
        </p:nvSpPr>
        <p:spPr bwMode="auto">
          <a:xfrm flipH="1">
            <a:off x="4418013" y="2667000"/>
            <a:ext cx="969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225"/>
          <p:cNvSpPr>
            <a:spLocks noChangeShapeType="1"/>
          </p:cNvSpPr>
          <p:nvPr/>
        </p:nvSpPr>
        <p:spPr bwMode="auto">
          <a:xfrm flipH="1">
            <a:off x="5788025" y="3708400"/>
            <a:ext cx="561975" cy="29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Line 225"/>
          <p:cNvSpPr>
            <a:spLocks noChangeShapeType="1"/>
          </p:cNvSpPr>
          <p:nvPr/>
        </p:nvSpPr>
        <p:spPr bwMode="auto">
          <a:xfrm flipH="1" flipV="1">
            <a:off x="5805488" y="4278313"/>
            <a:ext cx="563562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Line 225"/>
          <p:cNvSpPr>
            <a:spLocks noChangeShapeType="1"/>
          </p:cNvSpPr>
          <p:nvPr/>
        </p:nvSpPr>
        <p:spPr bwMode="auto">
          <a:xfrm flipH="1">
            <a:off x="4806950" y="5622925"/>
            <a:ext cx="1362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Rectangle 15"/>
          <p:cNvSpPr>
            <a:spLocks noChangeArrowheads="1"/>
          </p:cNvSpPr>
          <p:nvPr/>
        </p:nvSpPr>
        <p:spPr bwMode="auto">
          <a:xfrm>
            <a:off x="5461000" y="2295525"/>
            <a:ext cx="2930525" cy="60325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Rectangle 15"/>
          <p:cNvSpPr>
            <a:spLocks noChangeArrowheads="1"/>
          </p:cNvSpPr>
          <p:nvPr/>
        </p:nvSpPr>
        <p:spPr bwMode="auto">
          <a:xfrm>
            <a:off x="6405563" y="3433763"/>
            <a:ext cx="1871662" cy="52705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Rectangle 15"/>
          <p:cNvSpPr>
            <a:spLocks noChangeArrowheads="1"/>
          </p:cNvSpPr>
          <p:nvPr/>
        </p:nvSpPr>
        <p:spPr bwMode="auto">
          <a:xfrm>
            <a:off x="6405563" y="4197350"/>
            <a:ext cx="1871662" cy="52705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1" name="Rectangle 15"/>
          <p:cNvSpPr>
            <a:spLocks noChangeArrowheads="1"/>
          </p:cNvSpPr>
          <p:nvPr/>
        </p:nvSpPr>
        <p:spPr bwMode="auto">
          <a:xfrm>
            <a:off x="6369050" y="5321300"/>
            <a:ext cx="2022475" cy="663575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400800" y="1303338"/>
            <a:ext cx="2559050" cy="4727575"/>
            <a:chOff x="6400800" y="1302729"/>
            <a:chExt cx="2559401" cy="4727679"/>
          </a:xfrm>
        </p:grpSpPr>
        <p:pic>
          <p:nvPicPr>
            <p:cNvPr id="19472" name="Picture 7" descr="File:Sumafasores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 flipV="1">
              <a:off x="6491660" y="1302729"/>
              <a:ext cx="2468541" cy="4727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3" name="Rectangle 3"/>
            <p:cNvSpPr>
              <a:spLocks noChangeArrowheads="1"/>
            </p:cNvSpPr>
            <p:nvPr/>
          </p:nvSpPr>
          <p:spPr bwMode="auto">
            <a:xfrm>
              <a:off x="6400800" y="3268690"/>
              <a:ext cx="548640" cy="423819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3886200" y="306388"/>
            <a:ext cx="1292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>
                <a:latin typeface="Trebuchet MS" pitchFamily="34" charset="0"/>
              </a:rPr>
              <a:t>Phasors</a:t>
            </a:r>
          </a:p>
        </p:txBody>
      </p:sp>
      <p:grpSp>
        <p:nvGrpSpPr>
          <p:cNvPr id="19460" name="Group 4"/>
          <p:cNvGrpSpPr>
            <a:grpSpLocks/>
          </p:cNvGrpSpPr>
          <p:nvPr/>
        </p:nvGrpSpPr>
        <p:grpSpPr bwMode="auto">
          <a:xfrm>
            <a:off x="117475" y="1557338"/>
            <a:ext cx="2162175" cy="4202112"/>
            <a:chOff x="2583928" y="1106164"/>
            <a:chExt cx="2161692" cy="3894097"/>
          </a:xfrm>
        </p:grpSpPr>
        <p:pic>
          <p:nvPicPr>
            <p:cNvPr id="19470" name="Picture 5" descr="File:Unfasor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 flipV="1">
              <a:off x="2583928" y="1106164"/>
              <a:ext cx="2161692" cy="3894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1" name="Rectangle 3"/>
            <p:cNvSpPr>
              <a:spLocks noChangeArrowheads="1"/>
            </p:cNvSpPr>
            <p:nvPr/>
          </p:nvSpPr>
          <p:spPr bwMode="auto">
            <a:xfrm>
              <a:off x="2583928" y="2926080"/>
              <a:ext cx="389368" cy="13716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3021013" y="3911600"/>
            <a:ext cx="31130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rebuchet MS" pitchFamily="34" charset="0"/>
              </a:rPr>
              <a:t>The phasor spins around the complex plane as a function of time.</a:t>
            </a:r>
          </a:p>
        </p:txBody>
      </p:sp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2747963" y="5405438"/>
            <a:ext cx="35258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rebuchet MS" pitchFamily="34" charset="0"/>
              </a:rPr>
              <a:t>Phasors of the same frequency       can be added.</a:t>
            </a:r>
          </a:p>
        </p:txBody>
      </p:sp>
      <p:pic>
        <p:nvPicPr>
          <p:cNvPr id="19463" name="Picture 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5750" y="5767388"/>
            <a:ext cx="3762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5"/>
          <p:cNvSpPr txBox="1">
            <a:spLocks noChangeArrowheads="1"/>
          </p:cNvSpPr>
          <p:nvPr/>
        </p:nvSpPr>
        <p:spPr bwMode="auto">
          <a:xfrm>
            <a:off x="2036763" y="1111250"/>
            <a:ext cx="49418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rebuchet MS" pitchFamily="34" charset="0"/>
              </a:rPr>
              <a:t>A phasor, or phase vector, is a representation of a sinusoidal wave whose amplitude     , phase     , and frequency       are time-invariant.</a:t>
            </a:r>
          </a:p>
        </p:txBody>
      </p:sp>
      <p:pic>
        <p:nvPicPr>
          <p:cNvPr id="19465" name="Picture 3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8488" y="1787525"/>
            <a:ext cx="3159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4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8013" y="1787525"/>
            <a:ext cx="38576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5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0163" y="3087688"/>
            <a:ext cx="4214812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7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4763" y="2079625"/>
            <a:ext cx="376237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TextBox 1"/>
          <p:cNvSpPr txBox="1">
            <a:spLocks noChangeArrowheads="1"/>
          </p:cNvSpPr>
          <p:nvPr/>
        </p:nvSpPr>
        <p:spPr bwMode="auto">
          <a:xfrm>
            <a:off x="6491288" y="5984875"/>
            <a:ext cx="24653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This is an animation</a:t>
            </a:r>
          </a:p>
          <a:p>
            <a:r>
              <a:rPr lang="en-US"/>
              <a:t>But it</a:t>
            </a:r>
            <a:r>
              <a:rPr lang="en-US" altLang="en-US"/>
              <a:t>’</a:t>
            </a:r>
            <a:r>
              <a:rPr lang="en-US"/>
              <a:t>s a known fact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1828800" y="561975"/>
            <a:ext cx="548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Modern Version of Steinmetz</a:t>
            </a:r>
            <a:r>
              <a:rPr lang="ja-JP" altLang="en-US" sz="2400" i="1" u="sng">
                <a:latin typeface="Trebuchet MS" pitchFamily="34" charset="0"/>
              </a:rPr>
              <a:t>’</a:t>
            </a:r>
            <a:r>
              <a:rPr lang="en-US" altLang="ja-JP" sz="2400" i="1" u="sng">
                <a:latin typeface="Trebuchet MS" pitchFamily="34" charset="0"/>
              </a:rPr>
              <a:t> Analysis</a:t>
            </a:r>
            <a:endParaRPr lang="en-US" sz="2400" i="1" u="sng">
              <a:latin typeface="Trebuchet MS" pitchFamily="34" charset="0"/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841375" y="1477963"/>
            <a:ext cx="74580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Aft>
                <a:spcPct val="50000"/>
              </a:spcAft>
              <a:buFontTx/>
              <a:buAutoNum type="arabicPeriod"/>
            </a:pPr>
            <a:r>
              <a:rPr lang="en-US">
                <a:latin typeface="Trebuchet MS" pitchFamily="34" charset="0"/>
              </a:rPr>
              <a:t>Begin with a time-dependent analysis problem posed in terms of real variables.</a:t>
            </a:r>
          </a:p>
          <a:p>
            <a:pPr marL="342900" indent="-342900" algn="l">
              <a:spcAft>
                <a:spcPct val="50000"/>
              </a:spcAft>
              <a:buFontTx/>
              <a:buAutoNum type="arabicPeriod"/>
            </a:pPr>
            <a:r>
              <a:rPr lang="en-US">
                <a:latin typeface="Trebuchet MS" pitchFamily="34" charset="0"/>
              </a:rPr>
              <a:t>Replace the real variables with variables written in terms of complex exponentials;        is an eigenfunction of linear time-invariant systems.</a:t>
            </a:r>
          </a:p>
          <a:p>
            <a:pPr marL="342900" indent="-342900" algn="l">
              <a:spcAft>
                <a:spcPct val="50000"/>
              </a:spcAft>
              <a:buFontTx/>
              <a:buAutoNum type="arabicPeriod"/>
            </a:pPr>
            <a:r>
              <a:rPr lang="en-US">
                <a:latin typeface="Trebuchet MS" pitchFamily="34" charset="0"/>
              </a:rPr>
              <a:t>Solve the analysis problem in terms of complex exponentials.</a:t>
            </a:r>
          </a:p>
          <a:p>
            <a:pPr marL="342900" indent="-342900" algn="l">
              <a:spcAft>
                <a:spcPct val="50000"/>
              </a:spcAft>
              <a:buFontTx/>
              <a:buAutoNum type="arabicPeriod"/>
            </a:pPr>
            <a:r>
              <a:rPr lang="en-US">
                <a:latin typeface="Trebuchet MS" pitchFamily="34" charset="0"/>
              </a:rPr>
              <a:t>Recover the real solution from the results of the complex analysis.</a:t>
            </a:r>
            <a:endParaRPr lang="el-GR">
              <a:latin typeface="Trebuchet MS" pitchFamily="34" charset="0"/>
            </a:endParaRPr>
          </a:p>
        </p:txBody>
      </p:sp>
      <p:pic>
        <p:nvPicPr>
          <p:cNvPr id="20484" name="Picture 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2238" y="2595563"/>
            <a:ext cx="4333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" y="1471613"/>
            <a:ext cx="26162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457200" y="76200"/>
            <a:ext cx="82296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i="1" u="sng">
                <a:solidFill>
                  <a:schemeClr val="tx2"/>
                </a:solidFill>
                <a:latin typeface="Trebuchet MS" pitchFamily="34" charset="0"/>
              </a:rPr>
              <a:t>Example: RC Circuit</a:t>
            </a:r>
          </a:p>
        </p:txBody>
      </p:sp>
      <p:sp>
        <p:nvSpPr>
          <p:cNvPr id="21508" name="Text Box 13"/>
          <p:cNvSpPr txBox="1">
            <a:spLocks noChangeArrowheads="1"/>
          </p:cNvSpPr>
          <p:nvPr/>
        </p:nvSpPr>
        <p:spPr bwMode="auto">
          <a:xfrm>
            <a:off x="404813" y="2038350"/>
            <a:ext cx="3952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 + </a:t>
            </a:r>
          </a:p>
          <a:p>
            <a:endParaRPr lang="en-US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 - </a:t>
            </a:r>
          </a:p>
        </p:txBody>
      </p:sp>
      <p:sp>
        <p:nvSpPr>
          <p:cNvPr id="21509" name="Line 14"/>
          <p:cNvSpPr>
            <a:spLocks noChangeShapeType="1"/>
          </p:cNvSpPr>
          <p:nvPr/>
        </p:nvSpPr>
        <p:spPr bwMode="auto">
          <a:xfrm>
            <a:off x="1133475" y="153035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Text Box 17"/>
          <p:cNvSpPr txBox="1">
            <a:spLocks noChangeArrowheads="1"/>
          </p:cNvSpPr>
          <p:nvPr/>
        </p:nvSpPr>
        <p:spPr bwMode="auto">
          <a:xfrm>
            <a:off x="4167188" y="1535113"/>
            <a:ext cx="4214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Assume that the drive is sinusoidal:</a:t>
            </a:r>
          </a:p>
        </p:txBody>
      </p:sp>
      <p:sp>
        <p:nvSpPr>
          <p:cNvPr id="21511" name="Text Box 19"/>
          <p:cNvSpPr txBox="1">
            <a:spLocks noChangeArrowheads="1"/>
          </p:cNvSpPr>
          <p:nvPr/>
        </p:nvSpPr>
        <p:spPr bwMode="auto">
          <a:xfrm>
            <a:off x="4167188" y="2889250"/>
            <a:ext cx="307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And solve for the current</a:t>
            </a:r>
          </a:p>
        </p:txBody>
      </p:sp>
      <p:sp>
        <p:nvSpPr>
          <p:cNvPr id="21512" name="Text Box 13"/>
          <p:cNvSpPr txBox="1">
            <a:spLocks noChangeArrowheads="1"/>
          </p:cNvSpPr>
          <p:nvPr/>
        </p:nvSpPr>
        <p:spPr bwMode="auto">
          <a:xfrm>
            <a:off x="3354388" y="2038350"/>
            <a:ext cx="3952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 + </a:t>
            </a:r>
          </a:p>
          <a:p>
            <a:endParaRPr lang="en-US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 - </a:t>
            </a:r>
          </a:p>
        </p:txBody>
      </p:sp>
      <p:sp>
        <p:nvSpPr>
          <p:cNvPr id="21513" name="Left Brace 18"/>
          <p:cNvSpPr>
            <a:spLocks/>
          </p:cNvSpPr>
          <p:nvPr/>
        </p:nvSpPr>
        <p:spPr bwMode="auto">
          <a:xfrm>
            <a:off x="3319463" y="3873500"/>
            <a:ext cx="381000" cy="1260475"/>
          </a:xfrm>
          <a:prstGeom prst="leftBrace">
            <a:avLst>
              <a:gd name="adj1" fmla="val 834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151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0" y="4291013"/>
            <a:ext cx="39370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2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2350" y="1130300"/>
            <a:ext cx="3810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3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2325" y="1165225"/>
            <a:ext cx="2063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4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89225" y="2493963"/>
            <a:ext cx="2063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7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2025" y="2425700"/>
            <a:ext cx="5334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8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4650" y="2409825"/>
            <a:ext cx="42545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0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08525" y="2333625"/>
            <a:ext cx="2201863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11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49675" y="3971925"/>
            <a:ext cx="26003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13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32213" y="5535613"/>
            <a:ext cx="32639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33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2013" y="2960688"/>
            <a:ext cx="3810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4" name="Picture 14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13175" y="4449763"/>
            <a:ext cx="20653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3370263" y="369888"/>
            <a:ext cx="2206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 u="sng">
                <a:latin typeface="Trebuchet MS" pitchFamily="34" charset="0"/>
              </a:rPr>
              <a:t>True / False</a:t>
            </a: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55600" y="1543050"/>
            <a:ext cx="758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1. In Lab 1 you built a motor about 5 cm in diameter. If this motor spins at 30 Hz, it is operating in the quasi-static regime.</a:t>
            </a:r>
          </a:p>
        </p:txBody>
      </p:sp>
      <p:cxnSp>
        <p:nvCxnSpPr>
          <p:cNvPr id="4100" name="Straight Connector 5"/>
          <p:cNvCxnSpPr>
            <a:cxnSpLocks noChangeShapeType="1"/>
          </p:cNvCxnSpPr>
          <p:nvPr/>
        </p:nvCxnSpPr>
        <p:spPr bwMode="auto">
          <a:xfrm>
            <a:off x="7993063" y="2212975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444500" y="4676775"/>
            <a:ext cx="6956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3. This describes a 1D propagating wave:</a:t>
            </a:r>
          </a:p>
          <a:p>
            <a:pPr algn="l"/>
            <a:r>
              <a:rPr lang="en-US">
                <a:latin typeface="Trebuchet MS" pitchFamily="34" charset="0"/>
              </a:rPr>
              <a:t>		</a:t>
            </a:r>
          </a:p>
        </p:txBody>
      </p:sp>
      <p:cxnSp>
        <p:nvCxnSpPr>
          <p:cNvPr id="4102" name="Straight Connector 8"/>
          <p:cNvCxnSpPr>
            <a:cxnSpLocks noChangeShapeType="1"/>
          </p:cNvCxnSpPr>
          <p:nvPr/>
        </p:nvCxnSpPr>
        <p:spPr bwMode="auto">
          <a:xfrm>
            <a:off x="7981950" y="3917950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4103" name="TextBox 9"/>
          <p:cNvSpPr txBox="1">
            <a:spLocks noChangeArrowheads="1"/>
          </p:cNvSpPr>
          <p:nvPr/>
        </p:nvSpPr>
        <p:spPr bwMode="auto">
          <a:xfrm>
            <a:off x="444500" y="3209925"/>
            <a:ext cx="6773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2.  The wave number k (also called the wave vector) describes the </a:t>
            </a:r>
            <a:r>
              <a:rPr lang="ja-JP" altLang="en-US">
                <a:latin typeface="Trebuchet MS" pitchFamily="34" charset="0"/>
              </a:rPr>
              <a:t>“</a:t>
            </a:r>
            <a:r>
              <a:rPr lang="en-US" altLang="ja-JP">
                <a:latin typeface="Trebuchet MS" pitchFamily="34" charset="0"/>
              </a:rPr>
              <a:t>spatial frequency</a:t>
            </a:r>
            <a:r>
              <a:rPr lang="ja-JP" altLang="en-US">
                <a:latin typeface="Trebuchet MS" pitchFamily="34" charset="0"/>
              </a:rPr>
              <a:t>”</a:t>
            </a:r>
            <a:r>
              <a:rPr lang="en-US" altLang="ja-JP">
                <a:latin typeface="Trebuchet MS" pitchFamily="34" charset="0"/>
              </a:rPr>
              <a:t> of an EM wave.</a:t>
            </a:r>
            <a:endParaRPr lang="en-US">
              <a:latin typeface="Trebuchet MS" pitchFamily="34" charset="0"/>
            </a:endParaRPr>
          </a:p>
        </p:txBody>
      </p:sp>
      <p:cxnSp>
        <p:nvCxnSpPr>
          <p:cNvPr id="4104" name="Straight Connector 10"/>
          <p:cNvCxnSpPr>
            <a:cxnSpLocks noChangeShapeType="1"/>
          </p:cNvCxnSpPr>
          <p:nvPr/>
        </p:nvCxnSpPr>
        <p:spPr bwMode="auto">
          <a:xfrm>
            <a:off x="7996238" y="5659438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pic>
        <p:nvPicPr>
          <p:cNvPr id="4105" name="Picture 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0888" y="5332413"/>
            <a:ext cx="2322512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57200" y="76200"/>
            <a:ext cx="82296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i="1" u="sng">
                <a:solidFill>
                  <a:schemeClr val="tx2"/>
                </a:solidFill>
                <a:latin typeface="Trebuchet MS" pitchFamily="34" charset="0"/>
              </a:rPr>
              <a:t>Use Steinmetz AC method</a:t>
            </a:r>
          </a:p>
        </p:txBody>
      </p:sp>
      <p:pic>
        <p:nvPicPr>
          <p:cNvPr id="22531" name="Object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685925"/>
            <a:ext cx="43053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609600" y="1123950"/>
            <a:ext cx="801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Sinusoidal voltage source expressed in terms of complex exponential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609600" y="2633663"/>
            <a:ext cx="3376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Complex version of problem</a:t>
            </a:r>
          </a:p>
        </p:txBody>
      </p:sp>
      <p:pic>
        <p:nvPicPr>
          <p:cNvPr id="22534" name="Object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081338"/>
            <a:ext cx="26876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609600" y="4210050"/>
            <a:ext cx="5253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Recover real solution from complex problem</a:t>
            </a:r>
          </a:p>
        </p:txBody>
      </p:sp>
      <p:pic>
        <p:nvPicPr>
          <p:cNvPr id="22536" name="Object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4600575"/>
            <a:ext cx="55387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7" name="Object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3233738"/>
            <a:ext cx="2403475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655638" y="1473200"/>
            <a:ext cx="83105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Linear constant-coefficient ordinary differential equations of the form</a:t>
            </a: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r>
              <a:rPr lang="en-US">
                <a:latin typeface="Trebuchet MS" pitchFamily="34" charset="0"/>
              </a:rPr>
              <a:t>have solutions of the form                  where</a:t>
            </a: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r>
              <a:rPr lang="en-US">
                <a:latin typeface="Trebuchet MS" pitchFamily="34" charset="0"/>
              </a:rPr>
              <a:t>Can we always find the roots of such a (characteristic) polynomial?</a:t>
            </a:r>
            <a:endParaRPr lang="en-US" baseline="30000">
              <a:latin typeface="Trebuchet MS" pitchFamily="34" charset="0"/>
            </a:endParaRPr>
          </a:p>
        </p:txBody>
      </p:sp>
      <p:sp>
        <p:nvSpPr>
          <p:cNvPr id="23555" name="Rectangle 7"/>
          <p:cNvSpPr>
            <a:spLocks noChangeArrowheads="1"/>
          </p:cNvSpPr>
          <p:nvPr/>
        </p:nvSpPr>
        <p:spPr bwMode="auto">
          <a:xfrm>
            <a:off x="1562100" y="561975"/>
            <a:ext cx="601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Natural Response / Homogeneous Solution</a:t>
            </a:r>
          </a:p>
        </p:txBody>
      </p:sp>
      <p:pic>
        <p:nvPicPr>
          <p:cNvPr id="23556" name="Picture 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7338" y="2244725"/>
            <a:ext cx="680561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6038" y="3349625"/>
            <a:ext cx="11572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5350" y="4003675"/>
            <a:ext cx="4491038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66775" y="1485900"/>
            <a:ext cx="7818438" cy="484981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Can we always find roots of a polynomial?  The equation</a:t>
            </a:r>
          </a:p>
          <a:p>
            <a:pPr marL="0" indent="0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en-US" sz="200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has no solution for     in the set of real numbers.  If we define, and then use, a number that satisfies the equation</a:t>
            </a:r>
          </a:p>
          <a:p>
            <a:pPr marL="0" indent="0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en-US" sz="2000" smtClean="0">
              <a:solidFill>
                <a:srgbClr val="00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that is,</a:t>
            </a:r>
          </a:p>
          <a:p>
            <a:pPr marL="0" indent="0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			         or</a:t>
            </a:r>
          </a:p>
          <a:p>
            <a:pPr marL="0" indent="0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then we can always find the n roots of a polynomial of degree n.</a:t>
            </a:r>
          </a:p>
          <a:p>
            <a:pPr marL="0" indent="0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sz="2000" smtClean="0">
                <a:solidFill>
                  <a:srgbClr val="000000"/>
                </a:solidFill>
                <a:latin typeface="Trebuchet MS" pitchFamily="34" charset="0"/>
                <a:ea typeface="ＭＳ Ｐゴシック" pitchFamily="34" charset="-128"/>
              </a:rPr>
              <a:t>Complex roots of a characteristic polynomial are associated with an oscillatory (sinusoidal) natural response.</a:t>
            </a: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495300" y="400050"/>
            <a:ext cx="82296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i="1" u="sng">
                <a:solidFill>
                  <a:schemeClr val="tx2"/>
                </a:solidFill>
                <a:latin typeface="Trebuchet MS" pitchFamily="34" charset="0"/>
              </a:rPr>
              <a:t>Polynomial Roots</a:t>
            </a:r>
          </a:p>
        </p:txBody>
      </p:sp>
      <p:pic>
        <p:nvPicPr>
          <p:cNvPr id="24580" name="Picture 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3663" y="1997075"/>
            <a:ext cx="140811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7163" y="3240088"/>
            <a:ext cx="110648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8313" y="4097338"/>
            <a:ext cx="12446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4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7263" y="4087813"/>
            <a:ext cx="14859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7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89288" y="2551113"/>
            <a:ext cx="157162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4281488"/>
            <a:ext cx="438785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82675" y="138113"/>
            <a:ext cx="8229600" cy="663575"/>
          </a:xfrm>
        </p:spPr>
        <p:txBody>
          <a:bodyPr/>
          <a:lstStyle/>
          <a:p>
            <a:pPr eaLnBrk="1" hangingPunct="1"/>
            <a:r>
              <a:rPr lang="nl-NL" sz="2400" i="1" u="sng" smtClean="0">
                <a:latin typeface="Trebuchet MS" pitchFamily="34" charset="0"/>
                <a:ea typeface="ＭＳ Ｐゴシック" pitchFamily="34" charset="-128"/>
              </a:rPr>
              <a:t>Single-phase Generator</a:t>
            </a:r>
            <a:endParaRPr lang="en-US" sz="2400" i="1" u="sng" smtClean="0">
              <a:latin typeface="Trebuchet MS" pitchFamily="34" charset="0"/>
              <a:ea typeface="ＭＳ Ｐゴシック" pitchFamily="34" charset="-128"/>
            </a:endParaRPr>
          </a:p>
        </p:txBody>
      </p:sp>
      <p:pic>
        <p:nvPicPr>
          <p:cNvPr id="2560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1323975"/>
            <a:ext cx="32893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1425" y="1625600"/>
            <a:ext cx="130175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5388" y="3384550"/>
            <a:ext cx="920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2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0000" y="2784475"/>
            <a:ext cx="23653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3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06513" y="2168525"/>
            <a:ext cx="1746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2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7588" y="960438"/>
            <a:ext cx="24765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4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49675" y="-1681163"/>
            <a:ext cx="22225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Line 17"/>
          <p:cNvSpPr>
            <a:spLocks noChangeShapeType="1"/>
          </p:cNvSpPr>
          <p:nvPr/>
        </p:nvSpPr>
        <p:spPr bwMode="auto">
          <a:xfrm>
            <a:off x="2154238" y="1252538"/>
            <a:ext cx="514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5612" name="Picture 14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30575" y="2449513"/>
            <a:ext cx="22225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3" name="TextBox 20"/>
          <p:cNvSpPr txBox="1">
            <a:spLocks noChangeArrowheads="1"/>
          </p:cNvSpPr>
          <p:nvPr/>
        </p:nvSpPr>
        <p:spPr bwMode="auto">
          <a:xfrm>
            <a:off x="3589338" y="2400300"/>
            <a:ext cx="625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load</a:t>
            </a:r>
          </a:p>
        </p:txBody>
      </p:sp>
      <p:pic>
        <p:nvPicPr>
          <p:cNvPr id="25614" name="Picture 22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41425" y="4414838"/>
            <a:ext cx="390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23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5788" y="4057650"/>
            <a:ext cx="2127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Picture 24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7550" y="5456238"/>
            <a:ext cx="1016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25" descr="latex-image-1.pd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22813" y="5330825"/>
            <a:ext cx="138112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8" name="Picture 26" descr="latex-image-1.pd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81288" y="5454650"/>
            <a:ext cx="3238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9" name="Picture 27" descr="latex-image-1.pd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79513" y="5446713"/>
            <a:ext cx="2159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28" descr="latex-image-1.pd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31950" y="5456238"/>
            <a:ext cx="3175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1" name="Picture 29" descr="latex-image-1.pdf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54238" y="5465763"/>
            <a:ext cx="3238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2" name="Picture 18" descr="latex-image-1.pdf"/>
          <p:cNvSpPr>
            <a:spLocks noChangeAspect="1"/>
          </p:cNvSpPr>
          <p:nvPr/>
        </p:nvSpPr>
        <p:spPr bwMode="auto">
          <a:xfrm>
            <a:off x="1130300" y="4802188"/>
            <a:ext cx="1905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3" name="Picture 30"/>
          <p:cNvSpPr>
            <a:spLocks noChangeAspect="1"/>
          </p:cNvSpPr>
          <p:nvPr/>
        </p:nvSpPr>
        <p:spPr bwMode="auto">
          <a:xfrm>
            <a:off x="4454525" y="2079625"/>
            <a:ext cx="41656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4" name="TextBox 34"/>
          <p:cNvSpPr txBox="1">
            <a:spLocks noChangeArrowheads="1"/>
          </p:cNvSpPr>
          <p:nvPr/>
        </p:nvSpPr>
        <p:spPr bwMode="auto">
          <a:xfrm>
            <a:off x="4935538" y="3687763"/>
            <a:ext cx="3468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Instantaneous power of phase A</a:t>
            </a:r>
          </a:p>
        </p:txBody>
      </p:sp>
      <p:pic>
        <p:nvPicPr>
          <p:cNvPr id="25625" name="Picture 32" descr="latex-image-1.pd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343650" y="1754188"/>
            <a:ext cx="1516063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6" name="Line 17"/>
          <p:cNvSpPr>
            <a:spLocks noChangeShapeType="1"/>
          </p:cNvSpPr>
          <p:nvPr/>
        </p:nvSpPr>
        <p:spPr bwMode="auto">
          <a:xfrm>
            <a:off x="6886575" y="2079625"/>
            <a:ext cx="415925" cy="2809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738" y="1092200"/>
            <a:ext cx="3817937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668838"/>
            <a:ext cx="4341813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nl-NL" sz="2400" i="1" u="sng" smtClean="0">
                <a:latin typeface="Trebuchet MS" pitchFamily="34" charset="0"/>
                <a:ea typeface="ＭＳ Ｐゴシック" pitchFamily="34" charset="-128"/>
              </a:rPr>
              <a:t>Two-phase Generator</a:t>
            </a:r>
            <a:endParaRPr lang="en-US" sz="2400" i="1" u="sng" smtClean="0">
              <a:latin typeface="Trebuchet MS" pitchFamily="34" charset="0"/>
              <a:ea typeface="ＭＳ Ｐゴシック" pitchFamily="34" charset="-128"/>
            </a:endParaRPr>
          </a:p>
        </p:txBody>
      </p:sp>
      <p:pic>
        <p:nvPicPr>
          <p:cNvPr id="2662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638" y="901700"/>
            <a:ext cx="38608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2763" y="1252538"/>
            <a:ext cx="130175" cy="12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3525" y="1914525"/>
            <a:ext cx="106363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0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8475" y="2986088"/>
            <a:ext cx="9048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1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23938" y="2246313"/>
            <a:ext cx="1143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3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51025" y="2354263"/>
            <a:ext cx="2349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14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85950" y="1736725"/>
            <a:ext cx="1746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5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46513" y="2068513"/>
            <a:ext cx="22225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16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54188" y="3754438"/>
            <a:ext cx="223837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TextBox 17"/>
          <p:cNvSpPr txBox="1">
            <a:spLocks noChangeArrowheads="1"/>
          </p:cNvSpPr>
          <p:nvPr/>
        </p:nvSpPr>
        <p:spPr bwMode="auto">
          <a:xfrm>
            <a:off x="4117975" y="1898650"/>
            <a:ext cx="995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Load on </a:t>
            </a:r>
          </a:p>
          <a:p>
            <a:r>
              <a:rPr lang="en-US" sz="1800">
                <a:latin typeface="Trebuchet MS" pitchFamily="34" charset="0"/>
              </a:rPr>
              <a:t>phase A</a:t>
            </a:r>
          </a:p>
        </p:txBody>
      </p:sp>
      <p:sp>
        <p:nvSpPr>
          <p:cNvPr id="26639" name="TextBox 18"/>
          <p:cNvSpPr txBox="1">
            <a:spLocks noChangeArrowheads="1"/>
          </p:cNvSpPr>
          <p:nvPr/>
        </p:nvSpPr>
        <p:spPr bwMode="auto">
          <a:xfrm>
            <a:off x="909638" y="4027488"/>
            <a:ext cx="1860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Load on phase B</a:t>
            </a:r>
          </a:p>
        </p:txBody>
      </p:sp>
      <p:pic>
        <p:nvPicPr>
          <p:cNvPr id="26640" name="Picture 20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77900" y="4695825"/>
            <a:ext cx="390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21" descr="latex-image-1.pd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93850" y="4743450"/>
            <a:ext cx="374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23" descr="latex-image-1.pd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7225" y="4437063"/>
            <a:ext cx="2127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3" name="Picture 24" descr="latex-image-1.pd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5338" y="5692775"/>
            <a:ext cx="1016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25" descr="latex-image-1.pd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660900" y="5614988"/>
            <a:ext cx="1381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5" name="Picture 28" descr="latex-image-1.pdf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47963" y="5703888"/>
            <a:ext cx="3238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6" name="Picture 3" descr="latex-image-1.pd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127125" y="5713413"/>
            <a:ext cx="2159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7" name="Picture 4" descr="latex-image-1.pd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663700" y="5694363"/>
            <a:ext cx="3175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5" descr="latex-image-1.pd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22500" y="5700713"/>
            <a:ext cx="3238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Box 34"/>
          <p:cNvSpPr txBox="1">
            <a:spLocks noChangeArrowheads="1"/>
          </p:cNvSpPr>
          <p:nvPr/>
        </p:nvSpPr>
        <p:spPr bwMode="auto">
          <a:xfrm>
            <a:off x="5407025" y="2360613"/>
            <a:ext cx="3468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Instantaneous power of phase A</a:t>
            </a:r>
          </a:p>
        </p:txBody>
      </p:sp>
      <p:sp>
        <p:nvSpPr>
          <p:cNvPr id="26650" name="TextBox 34"/>
          <p:cNvSpPr txBox="1">
            <a:spLocks noChangeArrowheads="1"/>
          </p:cNvSpPr>
          <p:nvPr/>
        </p:nvSpPr>
        <p:spPr bwMode="auto">
          <a:xfrm>
            <a:off x="5389563" y="4081463"/>
            <a:ext cx="3468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Instantaneous power of phase B</a:t>
            </a:r>
          </a:p>
        </p:txBody>
      </p:sp>
      <p:sp>
        <p:nvSpPr>
          <p:cNvPr id="26651" name="TextBox 34"/>
          <p:cNvSpPr txBox="1">
            <a:spLocks noChangeArrowheads="1"/>
          </p:cNvSpPr>
          <p:nvPr/>
        </p:nvSpPr>
        <p:spPr bwMode="auto">
          <a:xfrm>
            <a:off x="5329238" y="5789613"/>
            <a:ext cx="3660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Total Instantaneous power output</a:t>
            </a:r>
          </a:p>
        </p:txBody>
      </p:sp>
      <p:pic>
        <p:nvPicPr>
          <p:cNvPr id="26652" name="Picture 3" descr="latex-image-1.pd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145213" y="2840038"/>
            <a:ext cx="1265237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3" name="Picture 32" descr="latex-image-1.pdf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427788" y="1055688"/>
            <a:ext cx="1516062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4" name="Picture 4" descr="latex-image-1.pdf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427788" y="4516438"/>
            <a:ext cx="350837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photograph circa 1896">
            <a:hlinkClick r:id="rId2" tooltip="photograph circa 1896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86000"/>
            <a:ext cx="2568575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762000" y="5867400"/>
            <a:ext cx="2543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Nikola Tesla circa 1886</a:t>
            </a:r>
          </a:p>
        </p:txBody>
      </p:sp>
      <p:sp>
        <p:nvSpPr>
          <p:cNvPr id="27652" name="Text Box 12"/>
          <p:cNvSpPr txBox="1">
            <a:spLocks noChangeArrowheads="1"/>
          </p:cNvSpPr>
          <p:nvPr/>
        </p:nvSpPr>
        <p:spPr bwMode="auto">
          <a:xfrm>
            <a:off x="671513" y="466725"/>
            <a:ext cx="75946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Patented two-phase electric motor</a:t>
            </a:r>
          </a:p>
          <a:p>
            <a:pPr algn="l"/>
            <a:endParaRPr lang="en-US">
              <a:solidFill>
                <a:srgbClr val="2E6CD0"/>
              </a:solidFill>
              <a:latin typeface="Trebuchet MS" pitchFamily="34" charset="0"/>
            </a:endParaRPr>
          </a:p>
          <a:p>
            <a:pPr algn="l"/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Some people mark the introduction of</a:t>
            </a:r>
          </a:p>
          <a:p>
            <a:pPr algn="l"/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Tesla</a:t>
            </a:r>
            <a:r>
              <a:rPr lang="en-US" altLang="en-US">
                <a:solidFill>
                  <a:srgbClr val="2E6CD0"/>
                </a:solidFill>
                <a:latin typeface="Trebuchet MS" pitchFamily="34" charset="0"/>
              </a:rPr>
              <a:t>’</a:t>
            </a:r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s two-phase motor as the beginning</a:t>
            </a:r>
          </a:p>
          <a:p>
            <a:pPr algn="l"/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of the second industrial revolution (concept 1882, patent, 1888)</a:t>
            </a:r>
            <a:endParaRPr lang="en-US">
              <a:solidFill>
                <a:schemeClr val="hlink"/>
              </a:solidFill>
              <a:latin typeface="Trebuchet MS" pitchFamily="34" charset="0"/>
            </a:endParaRPr>
          </a:p>
        </p:txBody>
      </p:sp>
      <p:pic>
        <p:nvPicPr>
          <p:cNvPr id="27653" name="Picture 1" descr="Telsa_generator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7975" y="2286000"/>
            <a:ext cx="4818063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2"/>
          <p:cNvSpPr>
            <a:spLocks noChangeArrowheads="1"/>
          </p:cNvSpPr>
          <p:nvPr/>
        </p:nvSpPr>
        <p:spPr bwMode="auto">
          <a:xfrm>
            <a:off x="4149725" y="610552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AC generators used to light the Chicago Exposition in 1893</a:t>
            </a:r>
          </a:p>
        </p:txBody>
      </p:sp>
      <p:sp>
        <p:nvSpPr>
          <p:cNvPr id="27655" name="Rectangle 5"/>
          <p:cNvSpPr>
            <a:spLocks noChangeArrowheads="1"/>
          </p:cNvSpPr>
          <p:nvPr/>
        </p:nvSpPr>
        <p:spPr bwMode="auto">
          <a:xfrm>
            <a:off x="981075" y="5691188"/>
            <a:ext cx="2273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34" charset="0"/>
              </a:rPr>
              <a:t>Image is in the public domain.</a:t>
            </a:r>
          </a:p>
        </p:txBody>
      </p:sp>
      <p:sp>
        <p:nvSpPr>
          <p:cNvPr id="27656" name="Rectangle 5"/>
          <p:cNvSpPr>
            <a:spLocks noChangeArrowheads="1"/>
          </p:cNvSpPr>
          <p:nvPr/>
        </p:nvSpPr>
        <p:spPr bwMode="auto">
          <a:xfrm>
            <a:off x="6661150" y="5829300"/>
            <a:ext cx="22748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34" charset="0"/>
              </a:rPr>
              <a:t>Image is in the public domain.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350" y="1376363"/>
            <a:ext cx="370205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6" name="Line 10"/>
          <p:cNvSpPr>
            <a:spLocks noChangeShapeType="1"/>
          </p:cNvSpPr>
          <p:nvPr/>
        </p:nvSpPr>
        <p:spPr bwMode="auto">
          <a:xfrm>
            <a:off x="473075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473075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3070" name="Picture 1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09600" y="3886200"/>
            <a:ext cx="1841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72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54000" y="3165475"/>
            <a:ext cx="16668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Rectangle 16"/>
          <p:cNvSpPr>
            <a:spLocks noChangeArrowheads="1"/>
          </p:cNvSpPr>
          <p:nvPr/>
        </p:nvSpPr>
        <p:spPr bwMode="auto">
          <a:xfrm>
            <a:off x="2111375" y="561975"/>
            <a:ext cx="4905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Electric Power System … Revisited</a:t>
            </a:r>
          </a:p>
        </p:txBody>
      </p:sp>
      <p:grpSp>
        <p:nvGrpSpPr>
          <p:cNvPr id="28680" name="Group 1"/>
          <p:cNvGrpSpPr>
            <a:grpSpLocks/>
          </p:cNvGrpSpPr>
          <p:nvPr/>
        </p:nvGrpSpPr>
        <p:grpSpPr bwMode="auto">
          <a:xfrm>
            <a:off x="4535488" y="1868488"/>
            <a:ext cx="4389437" cy="2349500"/>
            <a:chOff x="4050680" y="1868715"/>
            <a:chExt cx="4873934" cy="2558142"/>
          </a:xfrm>
        </p:grpSpPr>
        <p:pic>
          <p:nvPicPr>
            <p:cNvPr id="28687" name="Picture 1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50680" y="1868715"/>
              <a:ext cx="4873934" cy="2558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8" name="Picture 12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86075" y="2485572"/>
              <a:ext cx="182880" cy="7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9" name="Picture 13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330689" y="3327400"/>
              <a:ext cx="182880" cy="7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0" name="Picture 14" descr="latex-image-1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54162" y="3327400"/>
              <a:ext cx="182880" cy="7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81" name="TextBox 15"/>
          <p:cNvSpPr txBox="1">
            <a:spLocks noChangeArrowheads="1"/>
          </p:cNvSpPr>
          <p:nvPr/>
        </p:nvSpPr>
        <p:spPr bwMode="auto">
          <a:xfrm>
            <a:off x="5362575" y="1450975"/>
            <a:ext cx="2778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3 phase transmission line</a:t>
            </a:r>
          </a:p>
        </p:txBody>
      </p:sp>
      <p:sp>
        <p:nvSpPr>
          <p:cNvPr id="28682" name="TextBox 16"/>
          <p:cNvSpPr txBox="1">
            <a:spLocks noChangeArrowheads="1"/>
          </p:cNvSpPr>
          <p:nvPr/>
        </p:nvSpPr>
        <p:spPr bwMode="auto">
          <a:xfrm>
            <a:off x="4483100" y="4202113"/>
            <a:ext cx="2049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3 phase generator</a:t>
            </a:r>
          </a:p>
        </p:txBody>
      </p:sp>
      <p:sp>
        <p:nvSpPr>
          <p:cNvPr id="28683" name="TextBox 17"/>
          <p:cNvSpPr txBox="1">
            <a:spLocks noChangeArrowheads="1"/>
          </p:cNvSpPr>
          <p:nvPr/>
        </p:nvSpPr>
        <p:spPr bwMode="auto">
          <a:xfrm>
            <a:off x="7442200" y="4217988"/>
            <a:ext cx="1482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3 phase load</a:t>
            </a:r>
          </a:p>
        </p:txBody>
      </p:sp>
      <p:pic>
        <p:nvPicPr>
          <p:cNvPr id="28684" name="Picture 1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44625" y="4297363"/>
            <a:ext cx="3540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3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90788" y="4297363"/>
            <a:ext cx="3635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2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65388" y="2163763"/>
            <a:ext cx="3889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6" grpId="0" animBg="1"/>
      <p:bldP spid="1730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3171825" y="561975"/>
            <a:ext cx="2771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What about Space?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147763" y="1484313"/>
            <a:ext cx="686911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>
                <a:latin typeface="Trebuchet MS" pitchFamily="34" charset="0"/>
              </a:rPr>
              <a:t>Maxwell</a:t>
            </a:r>
            <a:r>
              <a:rPr lang="ja-JP" altLang="en-US">
                <a:latin typeface="Trebuchet MS" pitchFamily="34" charset="0"/>
              </a:rPr>
              <a:t>’</a:t>
            </a:r>
            <a:r>
              <a:rPr lang="en-US" altLang="ja-JP">
                <a:latin typeface="Trebuchet MS" pitchFamily="34" charset="0"/>
              </a:rPr>
              <a:t>s equations are partial differential equations, and hence involve </a:t>
            </a:r>
            <a:r>
              <a:rPr lang="ja-JP" altLang="en-US">
                <a:latin typeface="Trebuchet MS" pitchFamily="34" charset="0"/>
              </a:rPr>
              <a:t>“</a:t>
            </a:r>
            <a:r>
              <a:rPr lang="en-US" altLang="ja-JP">
                <a:latin typeface="Trebuchet MS" pitchFamily="34" charset="0"/>
              </a:rPr>
              <a:t>signals</a:t>
            </a:r>
            <a:r>
              <a:rPr lang="ja-JP" altLang="en-US">
                <a:latin typeface="Trebuchet MS" pitchFamily="34" charset="0"/>
              </a:rPr>
              <a:t>”</a:t>
            </a:r>
            <a:r>
              <a:rPr lang="en-US" altLang="ja-JP">
                <a:latin typeface="Trebuchet MS" pitchFamily="34" charset="0"/>
              </a:rPr>
              <a:t> that are functions of space and their spatial derivates.  Correspondingly, we will find complex exponential functions of the form</a:t>
            </a:r>
          </a:p>
          <a:p>
            <a:pPr algn="l">
              <a:spcAft>
                <a:spcPct val="50000"/>
              </a:spcAft>
            </a:pPr>
            <a:endParaRPr lang="en-US">
              <a:latin typeface="Trebuchet MS" pitchFamily="34" charset="0"/>
            </a:endParaRPr>
          </a:p>
          <a:p>
            <a:pPr algn="l">
              <a:spcAft>
                <a:spcPct val="50000"/>
              </a:spcAft>
            </a:pPr>
            <a:endParaRPr lang="en-US">
              <a:latin typeface="Trebuchet MS" pitchFamily="34" charset="0"/>
            </a:endParaRPr>
          </a:p>
          <a:p>
            <a:pPr algn="l">
              <a:spcAft>
                <a:spcPct val="50000"/>
              </a:spcAft>
            </a:pPr>
            <a:r>
              <a:rPr lang="en-US">
                <a:latin typeface="Trebuchet MS" pitchFamily="34" charset="0"/>
              </a:rPr>
              <a:t>to be very useful in analyzing dynamic systems described with Maxwell</a:t>
            </a:r>
            <a:r>
              <a:rPr lang="ja-JP" altLang="en-US">
                <a:latin typeface="Trebuchet MS" pitchFamily="34" charset="0"/>
              </a:rPr>
              <a:t>’</a:t>
            </a:r>
            <a:r>
              <a:rPr lang="en-US" altLang="ja-JP">
                <a:latin typeface="Trebuchet MS" pitchFamily="34" charset="0"/>
              </a:rPr>
              <a:t>s equations.</a:t>
            </a:r>
            <a:endParaRPr lang="en-US" baseline="30000">
              <a:latin typeface="Trebuchet MS" pitchFamily="34" charset="0"/>
            </a:endParaRPr>
          </a:p>
        </p:txBody>
      </p:sp>
      <p:pic>
        <p:nvPicPr>
          <p:cNvPr id="29700" name="Picture 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6863" y="3038475"/>
            <a:ext cx="7112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1500" y="1584325"/>
            <a:ext cx="2930525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119313" y="1330325"/>
            <a:ext cx="4851400" cy="3640138"/>
            <a:chOff x="2118632" y="1013681"/>
            <a:chExt cx="4852761" cy="3640415"/>
          </a:xfrm>
        </p:grpSpPr>
        <p:sp>
          <p:nvSpPr>
            <p:cNvPr id="30733" name="Rectangle 1"/>
            <p:cNvSpPr>
              <a:spLocks noChangeArrowheads="1"/>
            </p:cNvSpPr>
            <p:nvPr/>
          </p:nvSpPr>
          <p:spPr bwMode="auto">
            <a:xfrm>
              <a:off x="2118632" y="1013681"/>
              <a:ext cx="4852761" cy="36404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0734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11500" y="1698625"/>
              <a:ext cx="2732994" cy="2662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463550" y="90488"/>
            <a:ext cx="822960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i="1" u="sng">
                <a:solidFill>
                  <a:schemeClr val="tx2"/>
                </a:solidFill>
                <a:latin typeface="Trebuchet MS" pitchFamily="34" charset="0"/>
              </a:rPr>
              <a:t>What</a:t>
            </a:r>
            <a:r>
              <a:rPr lang="ja-JP" altLang="en-US" sz="2400" i="1" u="sng">
                <a:solidFill>
                  <a:schemeClr val="tx2"/>
                </a:solidFill>
                <a:latin typeface="Trebuchet MS" pitchFamily="34" charset="0"/>
              </a:rPr>
              <a:t>’</a:t>
            </a:r>
            <a:r>
              <a:rPr lang="en-US" altLang="ja-JP" sz="2400" i="1" u="sng">
                <a:solidFill>
                  <a:schemeClr val="tx2"/>
                </a:solidFill>
                <a:latin typeface="Trebuchet MS" pitchFamily="34" charset="0"/>
              </a:rPr>
              <a:t>s the Difference between i and j ?</a:t>
            </a:r>
            <a:endParaRPr lang="en-US" sz="2400" i="1" u="sng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28600" y="2039938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Engineering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356475" y="2039938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Physics</a:t>
            </a:r>
          </a:p>
        </p:txBody>
      </p:sp>
      <p:pic>
        <p:nvPicPr>
          <p:cNvPr id="30727" name="Object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0638" y="5543550"/>
            <a:ext cx="1096962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8" name="Text Box 12"/>
          <p:cNvSpPr txBox="1">
            <a:spLocks noChangeArrowheads="1"/>
          </p:cNvSpPr>
          <p:nvPr/>
        </p:nvSpPr>
        <p:spPr bwMode="auto">
          <a:xfrm>
            <a:off x="846138" y="5935663"/>
            <a:ext cx="54911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We will ultimately use both notations in 6.007</a:t>
            </a:r>
            <a:endParaRPr lang="en-US">
              <a:solidFill>
                <a:schemeClr val="hlink"/>
              </a:solidFill>
              <a:latin typeface="Trebuchet MS" pitchFamily="34" charset="0"/>
            </a:endParaRPr>
          </a:p>
        </p:txBody>
      </p:sp>
      <p:sp>
        <p:nvSpPr>
          <p:cNvPr id="30729" name="Text Box 12"/>
          <p:cNvSpPr txBox="1">
            <a:spLocks noChangeArrowheads="1"/>
          </p:cNvSpPr>
          <p:nvPr/>
        </p:nvSpPr>
        <p:spPr bwMode="auto">
          <a:xfrm>
            <a:off x="846138" y="4835525"/>
            <a:ext cx="7780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Can go back and forth between physics and engineering literature </a:t>
            </a:r>
          </a:p>
          <a:p>
            <a:pPr algn="l"/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If we adopt the convention</a:t>
            </a:r>
            <a:endParaRPr lang="en-US">
              <a:solidFill>
                <a:schemeClr val="hlink"/>
              </a:solidFill>
              <a:latin typeface="Trebuchet MS" pitchFamily="34" charset="0"/>
            </a:endParaRPr>
          </a:p>
        </p:txBody>
      </p:sp>
      <p:pic>
        <p:nvPicPr>
          <p:cNvPr id="30730" name="Object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8050" y="2641600"/>
            <a:ext cx="19954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1" name="Object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163" y="2641600"/>
            <a:ext cx="19208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32" name="Rectangle 13"/>
          <p:cNvSpPr>
            <a:spLocks noChangeArrowheads="1"/>
          </p:cNvSpPr>
          <p:nvPr/>
        </p:nvSpPr>
        <p:spPr bwMode="auto">
          <a:xfrm>
            <a:off x="2971800" y="4678363"/>
            <a:ext cx="297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34" charset="0"/>
              </a:rPr>
              <a:t>Clipart images are in the public domain.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981075" y="838200"/>
            <a:ext cx="1457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000000"/>
                </a:solidFill>
                <a:cs typeface="Arial" charset="0"/>
              </a:rPr>
              <a:t>MIT</a:t>
            </a:r>
            <a:r>
              <a:rPr lang="en-US" sz="1000">
                <a:solidFill>
                  <a:srgbClr val="000000"/>
                </a:solidFill>
              </a:rPr>
              <a:t> OpenCourseWare</a:t>
            </a: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990600" y="990600"/>
            <a:ext cx="1219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cs typeface="Arial" charset="0"/>
                <a:hlinkClick r:id="rId3"/>
              </a:rPr>
              <a:t>http://ocw.mit.edu</a:t>
            </a:r>
            <a:endParaRPr lang="en-US" sz="1000">
              <a:cs typeface="Arial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914400" y="1905000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cs typeface="Arial" charset="0"/>
              </a:rPr>
              <a:t>6.007 Electromagnetic Energy: From Motors to Lasers</a:t>
            </a: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914400" y="2133600"/>
            <a:ext cx="8715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cs typeface="Arial" charset="0"/>
              </a:rPr>
              <a:t>Spring 2011</a:t>
            </a: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914400" y="3124200"/>
            <a:ext cx="5562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cs typeface="Arial" charset="0"/>
              </a:rPr>
              <a:t>For information about citing these materials or our Terms of Use, visit: </a:t>
            </a:r>
            <a:r>
              <a:rPr lang="en-US" sz="1000">
                <a:cs typeface="Arial" charset="0"/>
                <a:hlinkClick r:id="rId4"/>
              </a:rPr>
              <a:t>http://ocw.mit.edu/terms</a:t>
            </a:r>
            <a:r>
              <a:rPr lang="en-US" sz="1000"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46188"/>
            <a:ext cx="24669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6" descr="Three_Phase_Electric_Power_Transmis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806700"/>
            <a:ext cx="4343400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4343400" y="1493838"/>
            <a:ext cx="4343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rebuchet MS" pitchFamily="34" charset="0"/>
              </a:rPr>
              <a:t>The electric power grid operates at either 50 Hz or 60 Hz, depending on the region.</a:t>
            </a:r>
          </a:p>
        </p:txBody>
      </p:sp>
      <p:sp>
        <p:nvSpPr>
          <p:cNvPr id="5125" name="Rectangle 16"/>
          <p:cNvSpPr>
            <a:spLocks noChangeArrowheads="1"/>
          </p:cNvSpPr>
          <p:nvPr/>
        </p:nvSpPr>
        <p:spPr bwMode="auto">
          <a:xfrm>
            <a:off x="2990850" y="561975"/>
            <a:ext cx="3233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Electric Power System</a:t>
            </a:r>
          </a:p>
        </p:txBody>
      </p:sp>
      <p:pic>
        <p:nvPicPr>
          <p:cNvPr id="5126" name="Picture 7"/>
          <p:cNvPicPr>
            <a:picLocks noChangeAspect="1"/>
          </p:cNvPicPr>
          <p:nvPr/>
        </p:nvPicPr>
        <p:blipFill>
          <a:blip r:embed="rId4"/>
          <a:srcRect r="6200"/>
          <a:stretch>
            <a:fillRect/>
          </a:stretch>
        </p:blipFill>
        <p:spPr bwMode="auto">
          <a:xfrm>
            <a:off x="238125" y="4011613"/>
            <a:ext cx="3997325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8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113" y="4025900"/>
            <a:ext cx="390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6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62075" y="4027488"/>
            <a:ext cx="374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17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9775" y="4057650"/>
            <a:ext cx="3762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8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2438" y="3767138"/>
            <a:ext cx="2127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23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0550" y="5021263"/>
            <a:ext cx="1016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25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65600" y="4945063"/>
            <a:ext cx="1381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26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0600" y="5021263"/>
            <a:ext cx="3175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27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41475" y="5030788"/>
            <a:ext cx="3238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28" descr="latex-image-1.pd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4563" y="5040313"/>
            <a:ext cx="3238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30" descr="latex-image-1.pd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89238" y="5040313"/>
            <a:ext cx="330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30719" descr="latex-image-1.pd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70113" y="1360488"/>
            <a:ext cx="13017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30724" descr="latex-image-1.pd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036888" y="3011488"/>
            <a:ext cx="10636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30725" descr="latex-image-1.pdf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301750" y="3011488"/>
            <a:ext cx="11430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" name="Picture 30726" descr="latex-image-1.pd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201863" y="3438525"/>
            <a:ext cx="920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30727" descr="latex-image-1.pd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266825" y="1857375"/>
            <a:ext cx="1143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30728" descr="latex-image-1.pd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108325" y="1889125"/>
            <a:ext cx="1222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30729" descr="latex-image-1.pd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162175" y="2665413"/>
            <a:ext cx="2349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4" name="Picture 30730" descr="latex-image-1.pdf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184400" y="2005013"/>
            <a:ext cx="1746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5416550" y="5678488"/>
            <a:ext cx="2273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34" charset="0"/>
              </a:rPr>
              <a:t>Image is in the public domain.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6"/>
          <p:cNvSpPr>
            <a:spLocks noChangeArrowheads="1"/>
          </p:cNvSpPr>
          <p:nvPr/>
        </p:nvSpPr>
        <p:spPr bwMode="auto">
          <a:xfrm>
            <a:off x="2990850" y="561975"/>
            <a:ext cx="3233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Electric Power System</a:t>
            </a:r>
          </a:p>
        </p:txBody>
      </p:sp>
      <p:grpSp>
        <p:nvGrpSpPr>
          <p:cNvPr id="6147" name="Group 11"/>
          <p:cNvGrpSpPr>
            <a:grpSpLocks/>
          </p:cNvGrpSpPr>
          <p:nvPr/>
        </p:nvGrpSpPr>
        <p:grpSpPr bwMode="auto">
          <a:xfrm>
            <a:off x="4535488" y="1868488"/>
            <a:ext cx="4389437" cy="2349500"/>
            <a:chOff x="4050680" y="1868715"/>
            <a:chExt cx="4873934" cy="2558142"/>
          </a:xfrm>
        </p:grpSpPr>
        <p:pic>
          <p:nvPicPr>
            <p:cNvPr id="6152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50680" y="1868715"/>
              <a:ext cx="4873934" cy="2558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3" name="Picture 13" descr="latex-image-1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6075" y="2485572"/>
              <a:ext cx="182880" cy="7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14" descr="latex-image-1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30689" y="3327400"/>
              <a:ext cx="182880" cy="7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15" descr="latex-image-1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54162" y="3327400"/>
              <a:ext cx="182880" cy="7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48" name="TextBox 16"/>
          <p:cNvSpPr txBox="1">
            <a:spLocks noChangeArrowheads="1"/>
          </p:cNvSpPr>
          <p:nvPr/>
        </p:nvSpPr>
        <p:spPr bwMode="auto">
          <a:xfrm>
            <a:off x="5362575" y="1450975"/>
            <a:ext cx="2778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3 phase transmission line</a:t>
            </a:r>
          </a:p>
        </p:txBody>
      </p:sp>
      <p:sp>
        <p:nvSpPr>
          <p:cNvPr id="6149" name="TextBox 17"/>
          <p:cNvSpPr txBox="1">
            <a:spLocks noChangeArrowheads="1"/>
          </p:cNvSpPr>
          <p:nvPr/>
        </p:nvSpPr>
        <p:spPr bwMode="auto">
          <a:xfrm>
            <a:off x="4483100" y="4202113"/>
            <a:ext cx="2049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3 phase generator</a:t>
            </a:r>
          </a:p>
        </p:txBody>
      </p:sp>
      <p:sp>
        <p:nvSpPr>
          <p:cNvPr id="6150" name="TextBox 18"/>
          <p:cNvSpPr txBox="1">
            <a:spLocks noChangeArrowheads="1"/>
          </p:cNvSpPr>
          <p:nvPr/>
        </p:nvSpPr>
        <p:spPr bwMode="auto">
          <a:xfrm>
            <a:off x="7442200" y="4217988"/>
            <a:ext cx="1482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rebuchet MS" pitchFamily="34" charset="0"/>
              </a:rPr>
              <a:t>3 phase load</a:t>
            </a:r>
          </a:p>
        </p:txBody>
      </p:sp>
      <p:pic>
        <p:nvPicPr>
          <p:cNvPr id="615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875" y="1511300"/>
            <a:ext cx="3703638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2663825" y="487363"/>
            <a:ext cx="3862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The Challenge of Sinusoids</a:t>
            </a:r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1406525" y="1019175"/>
            <a:ext cx="691038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Models of dynamic systems couple time signals to their time derivatives.  For example, consider the system</a:t>
            </a: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r>
              <a:rPr lang="en-US">
                <a:latin typeface="Trebuchet MS" pitchFamily="34" charset="0"/>
              </a:rPr>
              <a:t>Where    is a constant.  Suppose that        is sinusoidal, then        and its time derivative will take the form</a:t>
            </a:r>
          </a:p>
          <a:p>
            <a:pPr algn="l"/>
            <a:endParaRPr lang="en-US">
              <a:latin typeface="Trebuchet MS" pitchFamily="34" charset="0"/>
            </a:endParaRPr>
          </a:p>
          <a:p>
            <a:pPr algn="l"/>
            <a:endParaRPr lang="en-US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       </a:t>
            </a:r>
          </a:p>
          <a:p>
            <a:endParaRPr lang="en-US">
              <a:latin typeface="Trebuchet MS" pitchFamily="34" charset="0"/>
            </a:endParaRPr>
          </a:p>
          <a:p>
            <a:endParaRPr lang="en-US">
              <a:latin typeface="Trebuchet MS" pitchFamily="34" charset="0"/>
            </a:endParaRPr>
          </a:p>
          <a:p>
            <a:pPr algn="l"/>
            <a:r>
              <a:rPr lang="en-US">
                <a:latin typeface="Trebuchet MS" pitchFamily="34" charset="0"/>
              </a:rPr>
              <a:t>Coupling the signal        to its time derivative will involve trigonometric identities which are cumbersome!  Are there better analytic tools?  (Yes, for linear systems.)</a:t>
            </a:r>
            <a:endParaRPr lang="el-GR">
              <a:latin typeface="Trebuchet MS" pitchFamily="34" charset="0"/>
            </a:endParaRPr>
          </a:p>
        </p:txBody>
      </p:sp>
      <p:pic>
        <p:nvPicPr>
          <p:cNvPr id="7172" name="Picture 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3725" y="1973263"/>
            <a:ext cx="27813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5525" y="2952750"/>
            <a:ext cx="1968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3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4688" y="2901950"/>
            <a:ext cx="44132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4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9313" y="3233738"/>
            <a:ext cx="42703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5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95650" y="3714750"/>
            <a:ext cx="24526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6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3725" y="4243388"/>
            <a:ext cx="2651125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7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52850" y="5067300"/>
            <a:ext cx="427038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ChangeArrowheads="1"/>
          </p:cNvSpPr>
          <p:nvPr/>
        </p:nvSpPr>
        <p:spPr bwMode="auto">
          <a:xfrm>
            <a:off x="3441700" y="555625"/>
            <a:ext cx="2230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Linear Systems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358900" y="1258888"/>
            <a:ext cx="1674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Homogeneity</a:t>
            </a:r>
          </a:p>
        </p:txBody>
      </p:sp>
      <p:grpSp>
        <p:nvGrpSpPr>
          <p:cNvPr id="33795" name="Group 6"/>
          <p:cNvGrpSpPr>
            <a:grpSpLocks/>
          </p:cNvGrpSpPr>
          <p:nvPr/>
        </p:nvGrpSpPr>
        <p:grpSpPr bwMode="auto">
          <a:xfrm>
            <a:off x="831851" y="-1444625"/>
            <a:ext cx="2730500" cy="0"/>
            <a:chOff x="516" y="1758"/>
            <a:chExt cx="1720" cy="0"/>
          </a:xfrm>
          <a:solidFill>
            <a:srgbClr val="6290E9"/>
          </a:solidFill>
        </p:grpSpPr>
        <p:sp>
          <p:nvSpPr>
            <p:cNvPr id="33831" name="Line 9"/>
            <p:cNvSpPr>
              <a:spLocks noChangeShapeType="1"/>
            </p:cNvSpPr>
            <p:nvPr/>
          </p:nvSpPr>
          <p:spPr bwMode="auto">
            <a:xfrm>
              <a:off x="516" y="1758"/>
              <a:ext cx="324" cy="0"/>
            </a:xfrm>
            <a:prstGeom prst="line">
              <a:avLst/>
            </a:prstGeom>
            <a:grpFill/>
            <a:ln w="19050">
              <a:solidFill>
                <a:srgbClr val="448FFF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832" name="Line 10"/>
            <p:cNvSpPr>
              <a:spLocks noChangeShapeType="1"/>
            </p:cNvSpPr>
            <p:nvPr/>
          </p:nvSpPr>
          <p:spPr bwMode="auto">
            <a:xfrm>
              <a:off x="1888" y="1758"/>
              <a:ext cx="348" cy="0"/>
            </a:xfrm>
            <a:prstGeom prst="line">
              <a:avLst/>
            </a:prstGeom>
            <a:grpFill/>
            <a:ln w="19050">
              <a:solidFill>
                <a:srgbClr val="448FFF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197" name="Text Box 20"/>
          <p:cNvSpPr txBox="1">
            <a:spLocks noChangeArrowheads="1"/>
          </p:cNvSpPr>
          <p:nvPr/>
        </p:nvSpPr>
        <p:spPr bwMode="auto">
          <a:xfrm>
            <a:off x="2044700" y="1822450"/>
            <a:ext cx="349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If</a:t>
            </a:r>
          </a:p>
        </p:txBody>
      </p:sp>
      <p:sp>
        <p:nvSpPr>
          <p:cNvPr id="8198" name="Text Box 21"/>
          <p:cNvSpPr txBox="1">
            <a:spLocks noChangeArrowheads="1"/>
          </p:cNvSpPr>
          <p:nvPr/>
        </p:nvSpPr>
        <p:spPr bwMode="auto">
          <a:xfrm>
            <a:off x="1862138" y="3557588"/>
            <a:ext cx="698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then</a:t>
            </a:r>
          </a:p>
        </p:txBody>
      </p:sp>
      <p:sp>
        <p:nvSpPr>
          <p:cNvPr id="8199" name="Text Box 23"/>
          <p:cNvSpPr txBox="1">
            <a:spLocks noChangeArrowheads="1"/>
          </p:cNvSpPr>
          <p:nvPr/>
        </p:nvSpPr>
        <p:spPr bwMode="auto">
          <a:xfrm>
            <a:off x="5745163" y="1258888"/>
            <a:ext cx="1724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Superposition</a:t>
            </a:r>
          </a:p>
        </p:txBody>
      </p:sp>
      <p:sp>
        <p:nvSpPr>
          <p:cNvPr id="8200" name="Text Box 45"/>
          <p:cNvSpPr txBox="1">
            <a:spLocks noChangeArrowheads="1"/>
          </p:cNvSpPr>
          <p:nvPr/>
        </p:nvSpPr>
        <p:spPr bwMode="auto">
          <a:xfrm>
            <a:off x="6445250" y="1819275"/>
            <a:ext cx="349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If</a:t>
            </a:r>
          </a:p>
        </p:txBody>
      </p:sp>
      <p:sp>
        <p:nvSpPr>
          <p:cNvPr id="8201" name="Text Box 46"/>
          <p:cNvSpPr txBox="1">
            <a:spLocks noChangeArrowheads="1"/>
          </p:cNvSpPr>
          <p:nvPr/>
        </p:nvSpPr>
        <p:spPr bwMode="auto">
          <a:xfrm>
            <a:off x="6270625" y="4738688"/>
            <a:ext cx="698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then</a:t>
            </a:r>
          </a:p>
        </p:txBody>
      </p:sp>
      <p:pic>
        <p:nvPicPr>
          <p:cNvPr id="8202" name="Picture 1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888" y="2824163"/>
            <a:ext cx="157162" cy="14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0" y="2814638"/>
            <a:ext cx="14763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1725" y="2797175"/>
            <a:ext cx="2524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3788" y="4059238"/>
            <a:ext cx="2603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3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70838" y="4033838"/>
            <a:ext cx="23653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4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70838" y="2781300"/>
            <a:ext cx="228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5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27438" y="4529138"/>
            <a:ext cx="290512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9" name="Picture 6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7850" y="4475163"/>
            <a:ext cx="2746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0" name="Picture 7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52913" y="5703888"/>
            <a:ext cx="862012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8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970838" y="5688013"/>
            <a:ext cx="82391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12" name="Group 12"/>
          <p:cNvGrpSpPr>
            <a:grpSpLocks/>
          </p:cNvGrpSpPr>
          <p:nvPr/>
        </p:nvGrpSpPr>
        <p:grpSpPr bwMode="auto">
          <a:xfrm>
            <a:off x="942975" y="2451100"/>
            <a:ext cx="2544763" cy="850900"/>
            <a:chOff x="942521" y="2451100"/>
            <a:chExt cx="2544534" cy="850900"/>
          </a:xfrm>
        </p:grpSpPr>
        <p:pic>
          <p:nvPicPr>
            <p:cNvPr id="8238" name="Picture 10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421840" y="2451100"/>
              <a:ext cx="1550391" cy="85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239" name="Group 13"/>
            <p:cNvGrpSpPr>
              <a:grpSpLocks/>
            </p:cNvGrpSpPr>
            <p:nvPr/>
          </p:nvGrpSpPr>
          <p:grpSpPr bwMode="auto">
            <a:xfrm>
              <a:off x="942521" y="2544763"/>
              <a:ext cx="2544534" cy="701675"/>
              <a:chOff x="516" y="2329"/>
              <a:chExt cx="1720" cy="442"/>
            </a:xfrm>
          </p:grpSpPr>
          <p:sp>
            <p:nvSpPr>
              <p:cNvPr id="8240" name="Text Box 15"/>
              <p:cNvSpPr txBox="1">
                <a:spLocks noChangeArrowheads="1"/>
              </p:cNvSpPr>
              <p:nvPr/>
            </p:nvSpPr>
            <p:spPr bwMode="auto">
              <a:xfrm>
                <a:off x="1041" y="2329"/>
                <a:ext cx="620" cy="4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>
                    <a:latin typeface="Trebuchet MS" pitchFamily="34" charset="0"/>
                  </a:rPr>
                  <a:t>Linear</a:t>
                </a:r>
              </a:p>
              <a:p>
                <a:pPr algn="l"/>
                <a:r>
                  <a:rPr lang="en-US">
                    <a:latin typeface="Trebuchet MS" pitchFamily="34" charset="0"/>
                  </a:rPr>
                  <a:t>System</a:t>
                </a:r>
              </a:p>
            </p:txBody>
          </p:sp>
          <p:sp>
            <p:nvSpPr>
              <p:cNvPr id="8241" name="Line 16"/>
              <p:cNvSpPr>
                <a:spLocks noChangeShapeType="1"/>
              </p:cNvSpPr>
              <p:nvPr/>
            </p:nvSpPr>
            <p:spPr bwMode="auto">
              <a:xfrm>
                <a:off x="516" y="2562"/>
                <a:ext cx="3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2" name="Line 17"/>
              <p:cNvSpPr>
                <a:spLocks noChangeShapeType="1"/>
              </p:cNvSpPr>
              <p:nvPr/>
            </p:nvSpPr>
            <p:spPr bwMode="auto">
              <a:xfrm>
                <a:off x="1888" y="2562"/>
                <a:ext cx="3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3" name="Group 86"/>
          <p:cNvGrpSpPr>
            <a:grpSpLocks/>
          </p:cNvGrpSpPr>
          <p:nvPr/>
        </p:nvGrpSpPr>
        <p:grpSpPr bwMode="auto">
          <a:xfrm>
            <a:off x="1017588" y="4141788"/>
            <a:ext cx="2544762" cy="850900"/>
            <a:chOff x="942521" y="2451100"/>
            <a:chExt cx="2544534" cy="850900"/>
          </a:xfrm>
        </p:grpSpPr>
        <p:pic>
          <p:nvPicPr>
            <p:cNvPr id="8233" name="Picture 87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421840" y="2451100"/>
              <a:ext cx="1550391" cy="85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234" name="Group 13"/>
            <p:cNvGrpSpPr>
              <a:grpSpLocks/>
            </p:cNvGrpSpPr>
            <p:nvPr/>
          </p:nvGrpSpPr>
          <p:grpSpPr bwMode="auto">
            <a:xfrm>
              <a:off x="942521" y="2544763"/>
              <a:ext cx="2544534" cy="701675"/>
              <a:chOff x="516" y="2329"/>
              <a:chExt cx="1720" cy="442"/>
            </a:xfrm>
          </p:grpSpPr>
          <p:sp>
            <p:nvSpPr>
              <p:cNvPr id="8235" name="Text Box 15"/>
              <p:cNvSpPr txBox="1">
                <a:spLocks noChangeArrowheads="1"/>
              </p:cNvSpPr>
              <p:nvPr/>
            </p:nvSpPr>
            <p:spPr bwMode="auto">
              <a:xfrm>
                <a:off x="1041" y="2329"/>
                <a:ext cx="620" cy="4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>
                    <a:latin typeface="Trebuchet MS" pitchFamily="34" charset="0"/>
                  </a:rPr>
                  <a:t>Linear</a:t>
                </a:r>
              </a:p>
              <a:p>
                <a:pPr algn="l"/>
                <a:r>
                  <a:rPr lang="en-US">
                    <a:latin typeface="Trebuchet MS" pitchFamily="34" charset="0"/>
                  </a:rPr>
                  <a:t>System</a:t>
                </a:r>
              </a:p>
            </p:txBody>
          </p:sp>
          <p:sp>
            <p:nvSpPr>
              <p:cNvPr id="8236" name="Line 16"/>
              <p:cNvSpPr>
                <a:spLocks noChangeShapeType="1"/>
              </p:cNvSpPr>
              <p:nvPr/>
            </p:nvSpPr>
            <p:spPr bwMode="auto">
              <a:xfrm>
                <a:off x="516" y="2562"/>
                <a:ext cx="3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7" name="Line 17"/>
              <p:cNvSpPr>
                <a:spLocks noChangeShapeType="1"/>
              </p:cNvSpPr>
              <p:nvPr/>
            </p:nvSpPr>
            <p:spPr bwMode="auto">
              <a:xfrm>
                <a:off x="1888" y="2562"/>
                <a:ext cx="3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4" name="Group 92"/>
          <p:cNvGrpSpPr>
            <a:grpSpLocks/>
          </p:cNvGrpSpPr>
          <p:nvPr/>
        </p:nvGrpSpPr>
        <p:grpSpPr bwMode="auto">
          <a:xfrm>
            <a:off x="5322888" y="2419350"/>
            <a:ext cx="2543175" cy="850900"/>
            <a:chOff x="942521" y="2451100"/>
            <a:chExt cx="2544534" cy="850900"/>
          </a:xfrm>
        </p:grpSpPr>
        <p:pic>
          <p:nvPicPr>
            <p:cNvPr id="8228" name="Picture 93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421840" y="2451100"/>
              <a:ext cx="1550391" cy="85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229" name="Group 13"/>
            <p:cNvGrpSpPr>
              <a:grpSpLocks/>
            </p:cNvGrpSpPr>
            <p:nvPr/>
          </p:nvGrpSpPr>
          <p:grpSpPr bwMode="auto">
            <a:xfrm>
              <a:off x="942521" y="2544763"/>
              <a:ext cx="2544534" cy="701675"/>
              <a:chOff x="516" y="2329"/>
              <a:chExt cx="1720" cy="442"/>
            </a:xfrm>
          </p:grpSpPr>
          <p:sp>
            <p:nvSpPr>
              <p:cNvPr id="8230" name="Text Box 15"/>
              <p:cNvSpPr txBox="1">
                <a:spLocks noChangeArrowheads="1"/>
              </p:cNvSpPr>
              <p:nvPr/>
            </p:nvSpPr>
            <p:spPr bwMode="auto">
              <a:xfrm>
                <a:off x="1041" y="2329"/>
                <a:ext cx="620" cy="4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>
                    <a:latin typeface="Trebuchet MS" pitchFamily="34" charset="0"/>
                  </a:rPr>
                  <a:t>Linear</a:t>
                </a:r>
              </a:p>
              <a:p>
                <a:pPr algn="l"/>
                <a:r>
                  <a:rPr lang="en-US">
                    <a:latin typeface="Trebuchet MS" pitchFamily="34" charset="0"/>
                  </a:rPr>
                  <a:t>System</a:t>
                </a:r>
              </a:p>
            </p:txBody>
          </p:sp>
          <p:sp>
            <p:nvSpPr>
              <p:cNvPr id="8231" name="Line 16"/>
              <p:cNvSpPr>
                <a:spLocks noChangeShapeType="1"/>
              </p:cNvSpPr>
              <p:nvPr/>
            </p:nvSpPr>
            <p:spPr bwMode="auto">
              <a:xfrm>
                <a:off x="516" y="2562"/>
                <a:ext cx="3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2" name="Line 17"/>
              <p:cNvSpPr>
                <a:spLocks noChangeShapeType="1"/>
              </p:cNvSpPr>
              <p:nvPr/>
            </p:nvSpPr>
            <p:spPr bwMode="auto">
              <a:xfrm>
                <a:off x="1888" y="2562"/>
                <a:ext cx="3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5" name="Group 106"/>
          <p:cNvGrpSpPr>
            <a:grpSpLocks/>
          </p:cNvGrpSpPr>
          <p:nvPr/>
        </p:nvGrpSpPr>
        <p:grpSpPr bwMode="auto">
          <a:xfrm>
            <a:off x="5326063" y="3678238"/>
            <a:ext cx="2544762" cy="850900"/>
            <a:chOff x="942521" y="2451100"/>
            <a:chExt cx="2544534" cy="850900"/>
          </a:xfrm>
        </p:grpSpPr>
        <p:pic>
          <p:nvPicPr>
            <p:cNvPr id="8223" name="Picture 107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421840" y="2451100"/>
              <a:ext cx="1550391" cy="85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224" name="Group 13"/>
            <p:cNvGrpSpPr>
              <a:grpSpLocks/>
            </p:cNvGrpSpPr>
            <p:nvPr/>
          </p:nvGrpSpPr>
          <p:grpSpPr bwMode="auto">
            <a:xfrm>
              <a:off x="942521" y="2544763"/>
              <a:ext cx="2544534" cy="701675"/>
              <a:chOff x="516" y="2329"/>
              <a:chExt cx="1720" cy="442"/>
            </a:xfrm>
          </p:grpSpPr>
          <p:sp>
            <p:nvSpPr>
              <p:cNvPr id="8225" name="Text Box 15"/>
              <p:cNvSpPr txBox="1">
                <a:spLocks noChangeArrowheads="1"/>
              </p:cNvSpPr>
              <p:nvPr/>
            </p:nvSpPr>
            <p:spPr bwMode="auto">
              <a:xfrm>
                <a:off x="1041" y="2329"/>
                <a:ext cx="620" cy="4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>
                    <a:latin typeface="Trebuchet MS" pitchFamily="34" charset="0"/>
                  </a:rPr>
                  <a:t>Linear</a:t>
                </a:r>
              </a:p>
              <a:p>
                <a:pPr algn="l"/>
                <a:r>
                  <a:rPr lang="en-US">
                    <a:latin typeface="Trebuchet MS" pitchFamily="34" charset="0"/>
                  </a:rPr>
                  <a:t>System</a:t>
                </a:r>
              </a:p>
            </p:txBody>
          </p:sp>
          <p:sp>
            <p:nvSpPr>
              <p:cNvPr id="8226" name="Line 16"/>
              <p:cNvSpPr>
                <a:spLocks noChangeShapeType="1"/>
              </p:cNvSpPr>
              <p:nvPr/>
            </p:nvSpPr>
            <p:spPr bwMode="auto">
              <a:xfrm>
                <a:off x="516" y="2562"/>
                <a:ext cx="3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" name="Line 17"/>
              <p:cNvSpPr>
                <a:spLocks noChangeShapeType="1"/>
              </p:cNvSpPr>
              <p:nvPr/>
            </p:nvSpPr>
            <p:spPr bwMode="auto">
              <a:xfrm>
                <a:off x="1888" y="2562"/>
                <a:ext cx="3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6" name="Group 112"/>
          <p:cNvGrpSpPr>
            <a:grpSpLocks/>
          </p:cNvGrpSpPr>
          <p:nvPr/>
        </p:nvGrpSpPr>
        <p:grpSpPr bwMode="auto">
          <a:xfrm>
            <a:off x="5324475" y="5373688"/>
            <a:ext cx="2544763" cy="850900"/>
            <a:chOff x="942521" y="2451100"/>
            <a:chExt cx="2544534" cy="850900"/>
          </a:xfrm>
        </p:grpSpPr>
        <p:pic>
          <p:nvPicPr>
            <p:cNvPr id="8218" name="Picture 113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421840" y="2451100"/>
              <a:ext cx="1550391" cy="85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219" name="Group 13"/>
            <p:cNvGrpSpPr>
              <a:grpSpLocks/>
            </p:cNvGrpSpPr>
            <p:nvPr/>
          </p:nvGrpSpPr>
          <p:grpSpPr bwMode="auto">
            <a:xfrm>
              <a:off x="942521" y="2544763"/>
              <a:ext cx="2544534" cy="701675"/>
              <a:chOff x="516" y="2329"/>
              <a:chExt cx="1720" cy="442"/>
            </a:xfrm>
          </p:grpSpPr>
          <p:sp>
            <p:nvSpPr>
              <p:cNvPr id="8220" name="Text Box 15"/>
              <p:cNvSpPr txBox="1">
                <a:spLocks noChangeArrowheads="1"/>
              </p:cNvSpPr>
              <p:nvPr/>
            </p:nvSpPr>
            <p:spPr bwMode="auto">
              <a:xfrm>
                <a:off x="1041" y="2329"/>
                <a:ext cx="620" cy="4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>
                    <a:latin typeface="Trebuchet MS" pitchFamily="34" charset="0"/>
                  </a:rPr>
                  <a:t>Linear</a:t>
                </a:r>
              </a:p>
              <a:p>
                <a:pPr algn="l"/>
                <a:r>
                  <a:rPr lang="en-US">
                    <a:latin typeface="Trebuchet MS" pitchFamily="34" charset="0"/>
                  </a:rPr>
                  <a:t>System</a:t>
                </a:r>
              </a:p>
            </p:txBody>
          </p:sp>
          <p:sp>
            <p:nvSpPr>
              <p:cNvPr id="8221" name="Line 16"/>
              <p:cNvSpPr>
                <a:spLocks noChangeShapeType="1"/>
              </p:cNvSpPr>
              <p:nvPr/>
            </p:nvSpPr>
            <p:spPr bwMode="auto">
              <a:xfrm>
                <a:off x="516" y="2562"/>
                <a:ext cx="3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" name="Line 17"/>
              <p:cNvSpPr>
                <a:spLocks noChangeShapeType="1"/>
              </p:cNvSpPr>
              <p:nvPr/>
            </p:nvSpPr>
            <p:spPr bwMode="auto">
              <a:xfrm>
                <a:off x="1888" y="2562"/>
                <a:ext cx="3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217" name="Line 17"/>
          <p:cNvSpPr>
            <a:spLocks noChangeShapeType="1"/>
          </p:cNvSpPr>
          <p:nvPr/>
        </p:nvSpPr>
        <p:spPr bwMode="auto">
          <a:xfrm>
            <a:off x="6931025" y="5276850"/>
            <a:ext cx="371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ChangeArrowheads="1"/>
          </p:cNvSpPr>
          <p:nvPr/>
        </p:nvSpPr>
        <p:spPr bwMode="auto">
          <a:xfrm>
            <a:off x="3441700" y="555625"/>
            <a:ext cx="2230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Linear Systems</a:t>
            </a:r>
          </a:p>
        </p:txBody>
      </p:sp>
      <p:grpSp>
        <p:nvGrpSpPr>
          <p:cNvPr id="9219" name="Group 29"/>
          <p:cNvGrpSpPr>
            <a:grpSpLocks/>
          </p:cNvGrpSpPr>
          <p:nvPr/>
        </p:nvGrpSpPr>
        <p:grpSpPr bwMode="auto">
          <a:xfrm>
            <a:off x="2543175" y="1487488"/>
            <a:ext cx="3554413" cy="4567237"/>
            <a:chOff x="1602" y="937"/>
            <a:chExt cx="2239" cy="2877"/>
          </a:xfrm>
        </p:grpSpPr>
        <p:sp>
          <p:nvSpPr>
            <p:cNvPr id="9247" name="Text Box 24"/>
            <p:cNvSpPr txBox="1">
              <a:spLocks noChangeArrowheads="1"/>
            </p:cNvSpPr>
            <p:nvPr/>
          </p:nvSpPr>
          <p:spPr bwMode="auto">
            <a:xfrm>
              <a:off x="1730" y="937"/>
              <a:ext cx="2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Trebuchet MS" pitchFamily="34" charset="0"/>
                </a:rPr>
                <a:t>If</a:t>
              </a:r>
            </a:p>
          </p:txBody>
        </p:sp>
        <p:sp>
          <p:nvSpPr>
            <p:cNvPr id="9248" name="Text Box 25"/>
            <p:cNvSpPr txBox="1">
              <a:spLocks noChangeArrowheads="1"/>
            </p:cNvSpPr>
            <p:nvPr/>
          </p:nvSpPr>
          <p:spPr bwMode="auto">
            <a:xfrm>
              <a:off x="1602" y="2776"/>
              <a:ext cx="4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Trebuchet MS" pitchFamily="34" charset="0"/>
                </a:rPr>
                <a:t>then</a:t>
              </a:r>
            </a:p>
          </p:txBody>
        </p:sp>
        <p:sp>
          <p:nvSpPr>
            <p:cNvPr id="9249" name="AutoShape 28"/>
            <p:cNvSpPr>
              <a:spLocks/>
            </p:cNvSpPr>
            <p:nvPr/>
          </p:nvSpPr>
          <p:spPr bwMode="auto">
            <a:xfrm>
              <a:off x="3745" y="3204"/>
              <a:ext cx="96" cy="610"/>
            </a:xfrm>
            <a:prstGeom prst="leftBrace">
              <a:avLst>
                <a:gd name="adj1" fmla="val 65013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0" name="Group 1"/>
          <p:cNvGrpSpPr>
            <a:grpSpLocks/>
          </p:cNvGrpSpPr>
          <p:nvPr/>
        </p:nvGrpSpPr>
        <p:grpSpPr bwMode="auto">
          <a:xfrm>
            <a:off x="1635125" y="2179638"/>
            <a:ext cx="2617788" cy="850900"/>
            <a:chOff x="4835961" y="2195514"/>
            <a:chExt cx="2618503" cy="850900"/>
          </a:xfrm>
        </p:grpSpPr>
        <p:pic>
          <p:nvPicPr>
            <p:cNvPr id="9243" name="Picture 2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66640" y="2195514"/>
              <a:ext cx="1573000" cy="85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4" name="Text Box 15"/>
            <p:cNvSpPr txBox="1">
              <a:spLocks noChangeArrowheads="1"/>
            </p:cNvSpPr>
            <p:nvPr/>
          </p:nvSpPr>
          <p:spPr bwMode="auto">
            <a:xfrm>
              <a:off x="5451345" y="2295981"/>
              <a:ext cx="1508968" cy="70802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>
                  <a:latin typeface="Trebuchet MS" pitchFamily="34" charset="0"/>
                </a:rPr>
                <a:t>Real Linear</a:t>
              </a:r>
            </a:p>
            <a:p>
              <a:pPr algn="l"/>
              <a:r>
                <a:rPr lang="en-US">
                  <a:latin typeface="Trebuchet MS" pitchFamily="34" charset="0"/>
                </a:rPr>
                <a:t>System</a:t>
              </a:r>
            </a:p>
          </p:txBody>
        </p:sp>
        <p:sp>
          <p:nvSpPr>
            <p:cNvPr id="9245" name="Line 16"/>
            <p:cNvSpPr>
              <a:spLocks noChangeShapeType="1"/>
            </p:cNvSpPr>
            <p:nvPr/>
          </p:nvSpPr>
          <p:spPr bwMode="auto">
            <a:xfrm>
              <a:off x="4835961" y="2649994"/>
              <a:ext cx="53067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Line 17"/>
            <p:cNvSpPr>
              <a:spLocks noChangeShapeType="1"/>
            </p:cNvSpPr>
            <p:nvPr/>
          </p:nvSpPr>
          <p:spPr bwMode="auto">
            <a:xfrm>
              <a:off x="6939640" y="2639107"/>
              <a:ext cx="5148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1" name="Group 32"/>
          <p:cNvGrpSpPr>
            <a:grpSpLocks/>
          </p:cNvGrpSpPr>
          <p:nvPr/>
        </p:nvGrpSpPr>
        <p:grpSpPr bwMode="auto">
          <a:xfrm>
            <a:off x="1633538" y="3375025"/>
            <a:ext cx="2617787" cy="850900"/>
            <a:chOff x="4835961" y="2195514"/>
            <a:chExt cx="2618503" cy="850900"/>
          </a:xfrm>
        </p:grpSpPr>
        <p:pic>
          <p:nvPicPr>
            <p:cNvPr id="9239" name="Picture 3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66640" y="2195514"/>
              <a:ext cx="1573000" cy="85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0" name="Text Box 15"/>
            <p:cNvSpPr txBox="1">
              <a:spLocks noChangeArrowheads="1"/>
            </p:cNvSpPr>
            <p:nvPr/>
          </p:nvSpPr>
          <p:spPr bwMode="auto">
            <a:xfrm>
              <a:off x="5451345" y="2295981"/>
              <a:ext cx="1508968" cy="70802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>
                  <a:latin typeface="Trebuchet MS" pitchFamily="34" charset="0"/>
                </a:rPr>
                <a:t>Real Linear</a:t>
              </a:r>
            </a:p>
            <a:p>
              <a:pPr algn="l"/>
              <a:r>
                <a:rPr lang="en-US">
                  <a:latin typeface="Trebuchet MS" pitchFamily="34" charset="0"/>
                </a:rPr>
                <a:t>System</a:t>
              </a:r>
            </a:p>
          </p:txBody>
        </p:sp>
        <p:sp>
          <p:nvSpPr>
            <p:cNvPr id="9241" name="Line 16"/>
            <p:cNvSpPr>
              <a:spLocks noChangeShapeType="1"/>
            </p:cNvSpPr>
            <p:nvPr/>
          </p:nvSpPr>
          <p:spPr bwMode="auto">
            <a:xfrm>
              <a:off x="4835961" y="2649994"/>
              <a:ext cx="53067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17"/>
            <p:cNvSpPr>
              <a:spLocks noChangeShapeType="1"/>
            </p:cNvSpPr>
            <p:nvPr/>
          </p:nvSpPr>
          <p:spPr bwMode="auto">
            <a:xfrm>
              <a:off x="6939640" y="2639107"/>
              <a:ext cx="5148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2" name="Group 37"/>
          <p:cNvGrpSpPr>
            <a:grpSpLocks/>
          </p:cNvGrpSpPr>
          <p:nvPr/>
        </p:nvGrpSpPr>
        <p:grpSpPr bwMode="auto">
          <a:xfrm>
            <a:off x="1660525" y="5114925"/>
            <a:ext cx="2619375" cy="850900"/>
            <a:chOff x="4835961" y="2195514"/>
            <a:chExt cx="2618503" cy="850900"/>
          </a:xfrm>
        </p:grpSpPr>
        <p:pic>
          <p:nvPicPr>
            <p:cNvPr id="9235" name="Picture 3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66640" y="2195514"/>
              <a:ext cx="1573000" cy="85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6" name="Text Box 15"/>
            <p:cNvSpPr txBox="1">
              <a:spLocks noChangeArrowheads="1"/>
            </p:cNvSpPr>
            <p:nvPr/>
          </p:nvSpPr>
          <p:spPr bwMode="auto">
            <a:xfrm>
              <a:off x="5451345" y="2295981"/>
              <a:ext cx="1508968" cy="70802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>
                  <a:latin typeface="Trebuchet MS" pitchFamily="34" charset="0"/>
                </a:rPr>
                <a:t>Real Linear</a:t>
              </a:r>
            </a:p>
            <a:p>
              <a:pPr algn="l"/>
              <a:r>
                <a:rPr lang="en-US">
                  <a:latin typeface="Trebuchet MS" pitchFamily="34" charset="0"/>
                </a:rPr>
                <a:t>System</a:t>
              </a:r>
            </a:p>
          </p:txBody>
        </p:sp>
        <p:sp>
          <p:nvSpPr>
            <p:cNvPr id="9237" name="Line 16"/>
            <p:cNvSpPr>
              <a:spLocks noChangeShapeType="1"/>
            </p:cNvSpPr>
            <p:nvPr/>
          </p:nvSpPr>
          <p:spPr bwMode="auto">
            <a:xfrm>
              <a:off x="4835961" y="2649994"/>
              <a:ext cx="53067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17"/>
            <p:cNvSpPr>
              <a:spLocks noChangeShapeType="1"/>
            </p:cNvSpPr>
            <p:nvPr/>
          </p:nvSpPr>
          <p:spPr bwMode="auto">
            <a:xfrm>
              <a:off x="6939640" y="2639107"/>
              <a:ext cx="5148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223" name="Picture 4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4450" y="2538413"/>
            <a:ext cx="2508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43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4450" y="3733800"/>
            <a:ext cx="2587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44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8950" y="3719513"/>
            <a:ext cx="2365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45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8950" y="2524125"/>
            <a:ext cx="228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2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4688" y="5391150"/>
            <a:ext cx="960437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3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98950" y="5397500"/>
            <a:ext cx="144145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5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11875" y="5764213"/>
            <a:ext cx="79375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6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12025" y="5772150"/>
            <a:ext cx="7778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7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31075" y="5135563"/>
            <a:ext cx="731838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8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11875" y="5114925"/>
            <a:ext cx="739775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6931025" y="5276850"/>
            <a:ext cx="371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4" name="Line 17"/>
          <p:cNvSpPr>
            <a:spLocks noChangeShapeType="1"/>
          </p:cNvSpPr>
          <p:nvPr/>
        </p:nvSpPr>
        <p:spPr bwMode="auto">
          <a:xfrm>
            <a:off x="6931025" y="5922963"/>
            <a:ext cx="371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3441700" y="565150"/>
            <a:ext cx="2230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Linear Systems</a:t>
            </a:r>
          </a:p>
        </p:txBody>
      </p:sp>
      <p:sp>
        <p:nvSpPr>
          <p:cNvPr id="10243" name="Text Box 21"/>
          <p:cNvSpPr txBox="1">
            <a:spLocks noChangeArrowheads="1"/>
          </p:cNvSpPr>
          <p:nvPr/>
        </p:nvSpPr>
        <p:spPr bwMode="auto">
          <a:xfrm>
            <a:off x="2867025" y="1487488"/>
            <a:ext cx="349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If</a:t>
            </a:r>
          </a:p>
        </p:txBody>
      </p:sp>
      <p:sp>
        <p:nvSpPr>
          <p:cNvPr id="10244" name="Text Box 22"/>
          <p:cNvSpPr txBox="1">
            <a:spLocks noChangeArrowheads="1"/>
          </p:cNvSpPr>
          <p:nvPr/>
        </p:nvSpPr>
        <p:spPr bwMode="auto">
          <a:xfrm>
            <a:off x="2663825" y="4406900"/>
            <a:ext cx="698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Trebuchet MS" pitchFamily="34" charset="0"/>
              </a:rPr>
              <a:t>then</a:t>
            </a:r>
          </a:p>
        </p:txBody>
      </p:sp>
      <p:sp>
        <p:nvSpPr>
          <p:cNvPr id="10245" name="AutoShape 25"/>
          <p:cNvSpPr>
            <a:spLocks/>
          </p:cNvSpPr>
          <p:nvPr/>
        </p:nvSpPr>
        <p:spPr bwMode="auto">
          <a:xfrm>
            <a:off x="5888038" y="5033963"/>
            <a:ext cx="152400" cy="1012825"/>
          </a:xfrm>
          <a:prstGeom prst="leftBrace">
            <a:avLst>
              <a:gd name="adj1" fmla="val 65012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46" name="Group 24"/>
          <p:cNvGrpSpPr>
            <a:grpSpLocks/>
          </p:cNvGrpSpPr>
          <p:nvPr/>
        </p:nvGrpSpPr>
        <p:grpSpPr bwMode="auto">
          <a:xfrm>
            <a:off x="1711325" y="2136775"/>
            <a:ext cx="2543175" cy="850900"/>
            <a:chOff x="942521" y="2451100"/>
            <a:chExt cx="2544534" cy="850900"/>
          </a:xfrm>
        </p:grpSpPr>
        <p:pic>
          <p:nvPicPr>
            <p:cNvPr id="10271" name="Picture 2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1840" y="2451100"/>
              <a:ext cx="1550391" cy="85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272" name="Group 13"/>
            <p:cNvGrpSpPr>
              <a:grpSpLocks/>
            </p:cNvGrpSpPr>
            <p:nvPr/>
          </p:nvGrpSpPr>
          <p:grpSpPr bwMode="auto">
            <a:xfrm>
              <a:off x="942521" y="2544763"/>
              <a:ext cx="2544534" cy="701675"/>
              <a:chOff x="516" y="2329"/>
              <a:chExt cx="1720" cy="442"/>
            </a:xfrm>
          </p:grpSpPr>
          <p:sp>
            <p:nvSpPr>
              <p:cNvPr id="10273" name="Text Box 15"/>
              <p:cNvSpPr txBox="1">
                <a:spLocks noChangeArrowheads="1"/>
              </p:cNvSpPr>
              <p:nvPr/>
            </p:nvSpPr>
            <p:spPr bwMode="auto">
              <a:xfrm>
                <a:off x="1041" y="2329"/>
                <a:ext cx="620" cy="4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>
                    <a:latin typeface="Trebuchet MS" pitchFamily="34" charset="0"/>
                  </a:rPr>
                  <a:t>Linear</a:t>
                </a:r>
              </a:p>
              <a:p>
                <a:pPr algn="l"/>
                <a:r>
                  <a:rPr lang="en-US">
                    <a:latin typeface="Trebuchet MS" pitchFamily="34" charset="0"/>
                  </a:rPr>
                  <a:t>System</a:t>
                </a:r>
              </a:p>
            </p:txBody>
          </p:sp>
          <p:sp>
            <p:nvSpPr>
              <p:cNvPr id="10274" name="Line 16"/>
              <p:cNvSpPr>
                <a:spLocks noChangeShapeType="1"/>
              </p:cNvSpPr>
              <p:nvPr/>
            </p:nvSpPr>
            <p:spPr bwMode="auto">
              <a:xfrm>
                <a:off x="516" y="2562"/>
                <a:ext cx="3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Line 17"/>
              <p:cNvSpPr>
                <a:spLocks noChangeShapeType="1"/>
              </p:cNvSpPr>
              <p:nvPr/>
            </p:nvSpPr>
            <p:spPr bwMode="auto">
              <a:xfrm>
                <a:off x="1888" y="2562"/>
                <a:ext cx="3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247" name="Group 30"/>
          <p:cNvGrpSpPr>
            <a:grpSpLocks/>
          </p:cNvGrpSpPr>
          <p:nvPr/>
        </p:nvGrpSpPr>
        <p:grpSpPr bwMode="auto">
          <a:xfrm>
            <a:off x="1717675" y="3403600"/>
            <a:ext cx="2544763" cy="850900"/>
            <a:chOff x="942521" y="2451100"/>
            <a:chExt cx="2544534" cy="850900"/>
          </a:xfrm>
        </p:grpSpPr>
        <p:pic>
          <p:nvPicPr>
            <p:cNvPr id="10266" name="Picture 3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1840" y="2451100"/>
              <a:ext cx="1550391" cy="85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267" name="Group 13"/>
            <p:cNvGrpSpPr>
              <a:grpSpLocks/>
            </p:cNvGrpSpPr>
            <p:nvPr/>
          </p:nvGrpSpPr>
          <p:grpSpPr bwMode="auto">
            <a:xfrm>
              <a:off x="942521" y="2544763"/>
              <a:ext cx="2544534" cy="701675"/>
              <a:chOff x="516" y="2329"/>
              <a:chExt cx="1720" cy="442"/>
            </a:xfrm>
          </p:grpSpPr>
          <p:sp>
            <p:nvSpPr>
              <p:cNvPr id="10268" name="Text Box 15"/>
              <p:cNvSpPr txBox="1">
                <a:spLocks noChangeArrowheads="1"/>
              </p:cNvSpPr>
              <p:nvPr/>
            </p:nvSpPr>
            <p:spPr bwMode="auto">
              <a:xfrm>
                <a:off x="1041" y="2329"/>
                <a:ext cx="620" cy="4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>
                    <a:latin typeface="Trebuchet MS" pitchFamily="34" charset="0"/>
                  </a:rPr>
                  <a:t>Linear</a:t>
                </a:r>
              </a:p>
              <a:p>
                <a:pPr algn="l"/>
                <a:r>
                  <a:rPr lang="en-US">
                    <a:latin typeface="Trebuchet MS" pitchFamily="34" charset="0"/>
                  </a:rPr>
                  <a:t>System</a:t>
                </a:r>
              </a:p>
            </p:txBody>
          </p:sp>
          <p:sp>
            <p:nvSpPr>
              <p:cNvPr id="10269" name="Line 16"/>
              <p:cNvSpPr>
                <a:spLocks noChangeShapeType="1"/>
              </p:cNvSpPr>
              <p:nvPr/>
            </p:nvSpPr>
            <p:spPr bwMode="auto">
              <a:xfrm>
                <a:off x="516" y="2562"/>
                <a:ext cx="3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0" name="Line 17"/>
              <p:cNvSpPr>
                <a:spLocks noChangeShapeType="1"/>
              </p:cNvSpPr>
              <p:nvPr/>
            </p:nvSpPr>
            <p:spPr bwMode="auto">
              <a:xfrm>
                <a:off x="1888" y="2562"/>
                <a:ext cx="3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248" name="Group 36"/>
          <p:cNvGrpSpPr>
            <a:grpSpLocks/>
          </p:cNvGrpSpPr>
          <p:nvPr/>
        </p:nvGrpSpPr>
        <p:grpSpPr bwMode="auto">
          <a:xfrm>
            <a:off x="1754188" y="5070475"/>
            <a:ext cx="2543175" cy="850900"/>
            <a:chOff x="942521" y="2451100"/>
            <a:chExt cx="2544534" cy="850900"/>
          </a:xfrm>
        </p:grpSpPr>
        <p:pic>
          <p:nvPicPr>
            <p:cNvPr id="10261" name="Picture 3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1840" y="2451100"/>
              <a:ext cx="1550391" cy="85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262" name="Group 13"/>
            <p:cNvGrpSpPr>
              <a:grpSpLocks/>
            </p:cNvGrpSpPr>
            <p:nvPr/>
          </p:nvGrpSpPr>
          <p:grpSpPr bwMode="auto">
            <a:xfrm>
              <a:off x="942521" y="2544763"/>
              <a:ext cx="2544534" cy="701675"/>
              <a:chOff x="516" y="2329"/>
              <a:chExt cx="1720" cy="442"/>
            </a:xfrm>
          </p:grpSpPr>
          <p:sp>
            <p:nvSpPr>
              <p:cNvPr id="10263" name="Text Box 15"/>
              <p:cNvSpPr txBox="1">
                <a:spLocks noChangeArrowheads="1"/>
              </p:cNvSpPr>
              <p:nvPr/>
            </p:nvSpPr>
            <p:spPr bwMode="auto">
              <a:xfrm>
                <a:off x="1041" y="2329"/>
                <a:ext cx="620" cy="44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>
                    <a:latin typeface="Trebuchet MS" pitchFamily="34" charset="0"/>
                  </a:rPr>
                  <a:t>Linear</a:t>
                </a:r>
              </a:p>
              <a:p>
                <a:pPr algn="l"/>
                <a:r>
                  <a:rPr lang="en-US">
                    <a:latin typeface="Trebuchet MS" pitchFamily="34" charset="0"/>
                  </a:rPr>
                  <a:t>System</a:t>
                </a:r>
              </a:p>
            </p:txBody>
          </p:sp>
          <p:sp>
            <p:nvSpPr>
              <p:cNvPr id="10264" name="Line 16"/>
              <p:cNvSpPr>
                <a:spLocks noChangeShapeType="1"/>
              </p:cNvSpPr>
              <p:nvPr/>
            </p:nvSpPr>
            <p:spPr bwMode="auto">
              <a:xfrm>
                <a:off x="516" y="2562"/>
                <a:ext cx="3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5" name="Line 17"/>
              <p:cNvSpPr>
                <a:spLocks noChangeShapeType="1"/>
              </p:cNvSpPr>
              <p:nvPr/>
            </p:nvSpPr>
            <p:spPr bwMode="auto">
              <a:xfrm>
                <a:off x="1888" y="2562"/>
                <a:ext cx="3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0249" name="Picture 4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8950" y="3763963"/>
            <a:ext cx="23653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43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8950" y="2524125"/>
            <a:ext cx="228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2443163"/>
            <a:ext cx="8382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2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3692525"/>
            <a:ext cx="84455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4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5950" y="5164138"/>
            <a:ext cx="1058863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5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35463" y="5357813"/>
            <a:ext cx="1439862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49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39013" y="5727700"/>
            <a:ext cx="777875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50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58063" y="4994275"/>
            <a:ext cx="73183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7" name="Line 17"/>
          <p:cNvSpPr>
            <a:spLocks noChangeShapeType="1"/>
          </p:cNvSpPr>
          <p:nvPr/>
        </p:nvSpPr>
        <p:spPr bwMode="auto">
          <a:xfrm>
            <a:off x="6940550" y="5164138"/>
            <a:ext cx="371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8" name="Line 17"/>
          <p:cNvSpPr>
            <a:spLocks noChangeShapeType="1"/>
          </p:cNvSpPr>
          <p:nvPr/>
        </p:nvSpPr>
        <p:spPr bwMode="auto">
          <a:xfrm>
            <a:off x="6940550" y="5865813"/>
            <a:ext cx="371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259" name="Picture 53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0438" y="5022850"/>
            <a:ext cx="8382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0" name="Picture 54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8063" y="5724525"/>
            <a:ext cx="84455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ChangeArrowheads="1"/>
          </p:cNvSpPr>
          <p:nvPr/>
        </p:nvSpPr>
        <p:spPr bwMode="auto">
          <a:xfrm>
            <a:off x="1974850" y="565150"/>
            <a:ext cx="5199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Now Responses to Sinusoids are Easy</a:t>
            </a:r>
          </a:p>
        </p:txBody>
      </p:sp>
      <p:sp>
        <p:nvSpPr>
          <p:cNvPr id="11267" name="Text Box 25"/>
          <p:cNvSpPr txBox="1">
            <a:spLocks noChangeArrowheads="1"/>
          </p:cNvSpPr>
          <p:nvPr/>
        </p:nvSpPr>
        <p:spPr bwMode="auto">
          <a:xfrm>
            <a:off x="835025" y="1495425"/>
            <a:ext cx="77819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rebuchet MS" pitchFamily="34" charset="0"/>
                <a:cs typeface="Arial" charset="0"/>
              </a:rPr>
              <a:t>										         …  Euler</a:t>
            </a:r>
            <a:r>
              <a:rPr lang="ja-JP" altLang="en-US">
                <a:latin typeface="Trebuchet MS" pitchFamily="34" charset="0"/>
                <a:cs typeface="Arial" charset="0"/>
              </a:rPr>
              <a:t>’</a:t>
            </a:r>
            <a:r>
              <a:rPr lang="en-US" altLang="ja-JP">
                <a:latin typeface="Trebuchet MS" pitchFamily="34" charset="0"/>
                <a:cs typeface="Arial" charset="0"/>
              </a:rPr>
              <a:t>s relation</a:t>
            </a:r>
          </a:p>
          <a:p>
            <a:pPr algn="l"/>
            <a:endParaRPr lang="en-US">
              <a:latin typeface="Trebuchet MS" pitchFamily="34" charset="0"/>
              <a:cs typeface="Arial" charset="0"/>
            </a:endParaRPr>
          </a:p>
          <a:p>
            <a:pPr algn="l"/>
            <a:endParaRPr lang="en-US">
              <a:latin typeface="Trebuchet MS" pitchFamily="34" charset="0"/>
              <a:cs typeface="Arial" charset="0"/>
            </a:endParaRPr>
          </a:p>
          <a:p>
            <a:pPr algn="l"/>
            <a:endParaRPr lang="en-US">
              <a:latin typeface="Trebuchet MS" pitchFamily="34" charset="0"/>
              <a:cs typeface="Arial" charset="0"/>
            </a:endParaRPr>
          </a:p>
          <a:p>
            <a:pPr algn="l"/>
            <a:endParaRPr lang="en-US">
              <a:latin typeface="Trebuchet MS" pitchFamily="34" charset="0"/>
              <a:cs typeface="Arial" charset="0"/>
            </a:endParaRPr>
          </a:p>
          <a:p>
            <a:pPr algn="l"/>
            <a:endParaRPr lang="en-US">
              <a:latin typeface="Trebuchet MS" pitchFamily="34" charset="0"/>
              <a:cs typeface="Arial" charset="0"/>
            </a:endParaRPr>
          </a:p>
          <a:p>
            <a:pPr algn="l"/>
            <a:r>
              <a:rPr lang="en-US">
                <a:latin typeface="Trebuchet MS" pitchFamily="34" charset="0"/>
                <a:cs typeface="Arial" charset="0"/>
              </a:rPr>
              <a:t>Combining signals with their time derivatives, both expressed as complex exponentials, is now much easier. </a:t>
            </a:r>
          </a:p>
          <a:p>
            <a:pPr algn="l"/>
            <a:endParaRPr lang="en-US">
              <a:latin typeface="Trebuchet MS" pitchFamily="34" charset="0"/>
              <a:cs typeface="Arial" charset="0"/>
            </a:endParaRPr>
          </a:p>
          <a:p>
            <a:pPr algn="l"/>
            <a:r>
              <a:rPr lang="en-US">
                <a:latin typeface="Trebuchet MS" pitchFamily="34" charset="0"/>
                <a:cs typeface="Arial" charset="0"/>
              </a:rPr>
              <a:t>Analysis no longer requires trigonometric identities. It requires only the manipulation of complex numbers, and complex exponentials!</a:t>
            </a:r>
            <a:endParaRPr lang="el-GR">
              <a:latin typeface="Trebuchet MS" pitchFamily="34" charset="0"/>
              <a:cs typeface="Arial" charset="0"/>
            </a:endParaRPr>
          </a:p>
        </p:txBody>
      </p:sp>
      <p:pic>
        <p:nvPicPr>
          <p:cNvPr id="11268" name="Picture 1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630363"/>
            <a:ext cx="334962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9638" y="2263775"/>
            <a:ext cx="20208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x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5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y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92"/>
</p:tagLst>
</file>

<file path=ppt/theme/theme1.xml><?xml version="1.0" encoding="utf-8"?>
<a:theme xmlns:a="http://schemas.openxmlformats.org/drawingml/2006/main" name="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985</Words>
  <Application>Microsoft Office PowerPoint</Application>
  <PresentationFormat>On-screen Show (4:3)</PresentationFormat>
  <Paragraphs>210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ＭＳ Ｐゴシック</vt:lpstr>
      <vt:lpstr>Trebuchet MS</vt:lpstr>
      <vt:lpstr>Calibri</vt:lpstr>
      <vt:lpstr>Default Design</vt:lpstr>
      <vt:lpstr>1_Default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Complex Numbers (Engineering convention)</vt:lpstr>
      <vt:lpstr>Complex Plane</vt:lpstr>
      <vt:lpstr>Polar Coordinates</vt:lpstr>
      <vt:lpstr>Converting Between Forms</vt:lpstr>
      <vt:lpstr>Slide 17</vt:lpstr>
      <vt:lpstr>Slide 18</vt:lpstr>
      <vt:lpstr>Slide 19</vt:lpstr>
      <vt:lpstr>Slide 20</vt:lpstr>
      <vt:lpstr>Slide 21</vt:lpstr>
      <vt:lpstr>Slide 22</vt:lpstr>
      <vt:lpstr>Single-phase Generator</vt:lpstr>
      <vt:lpstr>Two-phase Generator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Complex Numbers and Phasors</dc:title>
  <dc:subject>6.007</dc:subject>
  <dc:creator>Kenneth K. Y. Wong</dc:creator>
  <cp:lastModifiedBy>Janet Chuang</cp:lastModifiedBy>
  <cp:revision>158</cp:revision>
  <cp:lastPrinted>2010-09-29T15:48:31Z</cp:lastPrinted>
  <dcterms:created xsi:type="dcterms:W3CDTF">2009-02-28T23:55:56Z</dcterms:created>
  <dcterms:modified xsi:type="dcterms:W3CDTF">2013-01-10T16:48:12Z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00080086f00000000000010250800207f7000400038000</vt:lpwstr>
  </property>
</Properties>
</file>