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tags/tag38.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Default Extension="gif" ContentType="image/gif"/>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373" r:id="rId2"/>
    <p:sldId id="458" r:id="rId3"/>
    <p:sldId id="462" r:id="rId4"/>
    <p:sldId id="468" r:id="rId5"/>
    <p:sldId id="467" r:id="rId6"/>
    <p:sldId id="454" r:id="rId7"/>
    <p:sldId id="456" r:id="rId8"/>
    <p:sldId id="442" r:id="rId9"/>
    <p:sldId id="463" r:id="rId10"/>
    <p:sldId id="378" r:id="rId11"/>
    <p:sldId id="432" r:id="rId12"/>
    <p:sldId id="403" r:id="rId13"/>
    <p:sldId id="433" r:id="rId14"/>
    <p:sldId id="434" r:id="rId15"/>
    <p:sldId id="435" r:id="rId16"/>
    <p:sldId id="436" r:id="rId17"/>
    <p:sldId id="438" r:id="rId18"/>
    <p:sldId id="417" r:id="rId19"/>
    <p:sldId id="418" r:id="rId20"/>
    <p:sldId id="464" r:id="rId21"/>
    <p:sldId id="465" r:id="rId22"/>
    <p:sldId id="469" r:id="rId23"/>
  </p:sldIdLst>
  <p:sldSz cx="9144000" cy="6858000" type="screen4x3"/>
  <p:notesSz cx="7315200" cy="9601200"/>
  <p:custDataLst>
    <p:tags r:id="rId26"/>
  </p:custDataLst>
  <p:defaultTextStyle>
    <a:defPPr>
      <a:defRPr lang="en-US"/>
    </a:defPPr>
    <a:lvl1pPr algn="l" rtl="0" fontAlgn="base">
      <a:spcBef>
        <a:spcPct val="0"/>
      </a:spcBef>
      <a:spcAft>
        <a:spcPct val="0"/>
      </a:spcAft>
      <a:defRPr sz="1600" kern="1200">
        <a:solidFill>
          <a:schemeClr val="tx1"/>
        </a:solidFill>
        <a:latin typeface="Trebuchet MS" pitchFamily="34" charset="0"/>
        <a:ea typeface="ＭＳ Ｐゴシック" pitchFamily="34" charset="-128"/>
        <a:cs typeface="+mn-cs"/>
      </a:defRPr>
    </a:lvl1pPr>
    <a:lvl2pPr marL="457200" algn="l" rtl="0" fontAlgn="base">
      <a:spcBef>
        <a:spcPct val="0"/>
      </a:spcBef>
      <a:spcAft>
        <a:spcPct val="0"/>
      </a:spcAft>
      <a:defRPr sz="1600"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sz="1600"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sz="1600"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sz="1600"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sz="1600"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sz="1600"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sz="1600"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sz="1600" kern="1200">
        <a:solidFill>
          <a:schemeClr val="tx1"/>
        </a:solidFill>
        <a:latin typeface="Trebuchet MS"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a:srgbClr val="00FFCC"/>
    <a:srgbClr val="FF0000"/>
    <a:srgbClr val="FF66FF"/>
    <a:srgbClr val="0000CC"/>
    <a:srgbClr val="FFFFCC"/>
    <a:srgbClr val="33CCCC"/>
    <a:srgbClr val="FF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9" autoAdjust="0"/>
    <p:restoredTop sz="94624" autoAdjust="0"/>
  </p:normalViewPr>
  <p:slideViewPr>
    <p:cSldViewPr snapToGrid="0">
      <p:cViewPr>
        <p:scale>
          <a:sx n="90" d="100"/>
          <a:sy n="90" d="100"/>
        </p:scale>
        <p:origin x="-118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814" y="-114"/>
      </p:cViewPr>
      <p:guideLst>
        <p:guide orient="horz" pos="3024"/>
        <p:guide pos="2304"/>
      </p:guideLst>
    </p:cSldViewPr>
  </p:notes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ftr" sz="quarter" idx="2"/>
          </p:nvPr>
        </p:nvSpPr>
        <p:spPr bwMode="auto">
          <a:xfrm>
            <a:off x="0" y="9121140"/>
            <a:ext cx="3892731" cy="480060"/>
          </a:xfrm>
          <a:prstGeom prst="rect">
            <a:avLst/>
          </a:prstGeom>
          <a:noFill/>
          <a:ln w="9525">
            <a:noFill/>
            <a:miter lim="800000"/>
            <a:headEnd/>
            <a:tailEnd/>
          </a:ln>
          <a:effectLst/>
        </p:spPr>
        <p:txBody>
          <a:bodyPr vert="horz" wrap="square" lIns="96660" tIns="48329" rIns="96660" bIns="48329" numCol="1" anchor="b" anchorCtr="0" compatLnSpc="1">
            <a:prstTxWarp prst="textNoShape">
              <a:avLst/>
            </a:prstTxWarp>
          </a:bodyPr>
          <a:lstStyle>
            <a:lvl1pPr defTabSz="966172">
              <a:defRPr sz="1200">
                <a:latin typeface="Calibri" pitchFamily="34" charset="0"/>
                <a:ea typeface="SimSun" pitchFamily="2" charset="-122"/>
              </a:defRPr>
            </a:lvl1pPr>
          </a:lstStyle>
          <a:p>
            <a:r>
              <a:rPr lang="en-US" altLang="zh-CN" smtClean="0"/>
              <a:t>22 </a:t>
            </a:r>
            <a:r>
              <a:rPr lang="en-US" altLang="zh-CN"/>
              <a:t>– Interaction of Atoms and Electromagnetic Waves</a:t>
            </a:r>
          </a:p>
          <a:p>
            <a:r>
              <a:rPr lang="en-US" altLang="zh-CN" dirty="0"/>
              <a:t>	(Lorentz Oscillator Model)</a:t>
            </a:r>
          </a:p>
        </p:txBody>
      </p:sp>
      <p:sp>
        <p:nvSpPr>
          <p:cNvPr id="9221" name="Rectangle 5"/>
          <p:cNvSpPr>
            <a:spLocks noGrp="1" noChangeArrowheads="1"/>
          </p:cNvSpPr>
          <p:nvPr>
            <p:ph type="sldNum" sz="quarter" idx="3"/>
          </p:nvPr>
        </p:nvSpPr>
        <p:spPr bwMode="auto">
          <a:xfrm>
            <a:off x="4145825" y="9121140"/>
            <a:ext cx="3169375" cy="480060"/>
          </a:xfrm>
          <a:prstGeom prst="rect">
            <a:avLst/>
          </a:prstGeom>
          <a:noFill/>
          <a:ln w="9525">
            <a:noFill/>
            <a:miter lim="800000"/>
            <a:headEnd/>
            <a:tailEnd/>
          </a:ln>
          <a:effectLst/>
        </p:spPr>
        <p:txBody>
          <a:bodyPr vert="horz" wrap="square" lIns="96660" tIns="48329" rIns="96660" bIns="48329" numCol="1" anchor="b" anchorCtr="0" compatLnSpc="1">
            <a:prstTxWarp prst="textNoShape">
              <a:avLst/>
            </a:prstTxWarp>
          </a:bodyPr>
          <a:lstStyle>
            <a:lvl1pPr algn="r" defTabSz="966172">
              <a:defRPr sz="1200">
                <a:latin typeface="Calibri" pitchFamily="34" charset="0"/>
                <a:ea typeface="SimSun" pitchFamily="2" charset="-122"/>
              </a:defRPr>
            </a:lvl1pPr>
          </a:lstStyle>
          <a:p>
            <a:fld id="{728DA297-D7CE-4E9C-BF87-C04D3A3D7374}" type="slidenum">
              <a:rPr lang="zh-CN" altLang="en-US"/>
              <a:pPr/>
              <a:t>‹#›</a:t>
            </a:fld>
            <a:endParaRPr lang="en-US" altLang="zh-CN"/>
          </a:p>
        </p:txBody>
      </p:sp>
      <p:sp>
        <p:nvSpPr>
          <p:cNvPr id="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xmlns="" val="2833871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376" cy="480060"/>
          </a:xfrm>
          <a:prstGeom prst="rect">
            <a:avLst/>
          </a:prstGeom>
          <a:noFill/>
          <a:ln w="9525">
            <a:noFill/>
            <a:miter lim="800000"/>
            <a:headEnd/>
            <a:tailEnd/>
          </a:ln>
          <a:effectLst/>
        </p:spPr>
        <p:txBody>
          <a:bodyPr vert="horz" wrap="square" lIns="96660" tIns="48329" rIns="96660" bIns="48329" numCol="1" anchor="t" anchorCtr="0" compatLnSpc="1">
            <a:prstTxWarp prst="textNoShape">
              <a:avLst/>
            </a:prstTxWarp>
          </a:bodyPr>
          <a:lstStyle>
            <a:lvl1pPr defTabSz="966172">
              <a:defRPr sz="1200">
                <a:latin typeface="Times New Roman" charset="0"/>
                <a:ea typeface="SimSun" charset="-122"/>
                <a:cs typeface="SimSun" charset="-122"/>
              </a:defRPr>
            </a:lvl1pPr>
          </a:lstStyle>
          <a:p>
            <a:pPr>
              <a:defRPr/>
            </a:pPr>
            <a:r>
              <a:rPr lang="zh-CN" altLang="en-US"/>
              <a:t>Phys2227</a:t>
            </a:r>
            <a:r>
              <a:rPr lang="en-US" altLang="zh-CN"/>
              <a:t>Phys2227</a:t>
            </a:r>
          </a:p>
        </p:txBody>
      </p:sp>
      <p:sp>
        <p:nvSpPr>
          <p:cNvPr id="13315" name="Rectangle 3"/>
          <p:cNvSpPr>
            <a:spLocks noGrp="1" noChangeArrowheads="1"/>
          </p:cNvSpPr>
          <p:nvPr>
            <p:ph type="dt" idx="1"/>
          </p:nvPr>
        </p:nvSpPr>
        <p:spPr bwMode="auto">
          <a:xfrm>
            <a:off x="4144192" y="0"/>
            <a:ext cx="3169376" cy="480060"/>
          </a:xfrm>
          <a:prstGeom prst="rect">
            <a:avLst/>
          </a:prstGeom>
          <a:noFill/>
          <a:ln w="9525">
            <a:noFill/>
            <a:miter lim="800000"/>
            <a:headEnd/>
            <a:tailEnd/>
          </a:ln>
          <a:effectLst/>
        </p:spPr>
        <p:txBody>
          <a:bodyPr vert="horz" wrap="square" lIns="96660" tIns="48329" rIns="96660" bIns="48329" numCol="1" anchor="t" anchorCtr="0" compatLnSpc="1">
            <a:prstTxWarp prst="textNoShape">
              <a:avLst/>
            </a:prstTxWarp>
          </a:bodyPr>
          <a:lstStyle>
            <a:lvl1pPr algn="r" defTabSz="966172">
              <a:defRPr sz="1200">
                <a:latin typeface="Times New Roman" pitchFamily="18" charset="0"/>
                <a:ea typeface="SimSun" pitchFamily="2" charset="-122"/>
              </a:defRPr>
            </a:lvl1pPr>
          </a:lstStyle>
          <a:p>
            <a:endParaRPr lang="en-US" altLang="zh-CN"/>
          </a:p>
        </p:txBody>
      </p:sp>
      <p:sp>
        <p:nvSpPr>
          <p:cNvPr id="276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0" tIns="48329" rIns="96660" bIns="4832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3318" name="Rectangle 6"/>
          <p:cNvSpPr>
            <a:spLocks noGrp="1" noChangeArrowheads="1"/>
          </p:cNvSpPr>
          <p:nvPr>
            <p:ph type="ftr" sz="quarter" idx="4"/>
          </p:nvPr>
        </p:nvSpPr>
        <p:spPr bwMode="auto">
          <a:xfrm>
            <a:off x="0" y="9119519"/>
            <a:ext cx="3169376" cy="480060"/>
          </a:xfrm>
          <a:prstGeom prst="rect">
            <a:avLst/>
          </a:prstGeom>
          <a:noFill/>
          <a:ln w="9525">
            <a:noFill/>
            <a:miter lim="800000"/>
            <a:headEnd/>
            <a:tailEnd/>
          </a:ln>
          <a:effectLst/>
        </p:spPr>
        <p:txBody>
          <a:bodyPr vert="horz" wrap="square" lIns="96660" tIns="48329" rIns="96660" bIns="48329" numCol="1" anchor="b" anchorCtr="0" compatLnSpc="1">
            <a:prstTxWarp prst="textNoShape">
              <a:avLst/>
            </a:prstTxWarp>
          </a:bodyPr>
          <a:lstStyle>
            <a:lvl1pPr defTabSz="966172">
              <a:defRPr sz="1200">
                <a:latin typeface="Times New Roman" pitchFamily="18" charset="0"/>
                <a:ea typeface="SimSun" pitchFamily="2" charset="-122"/>
              </a:defRPr>
            </a:lvl1pPr>
          </a:lstStyle>
          <a:p>
            <a:endParaRPr lang="en-US" altLang="zh-CN"/>
          </a:p>
        </p:txBody>
      </p:sp>
      <p:sp>
        <p:nvSpPr>
          <p:cNvPr id="13319" name="Rectangle 7"/>
          <p:cNvSpPr>
            <a:spLocks noGrp="1" noChangeArrowheads="1"/>
          </p:cNvSpPr>
          <p:nvPr>
            <p:ph type="sldNum" sz="quarter" idx="5"/>
          </p:nvPr>
        </p:nvSpPr>
        <p:spPr bwMode="auto">
          <a:xfrm>
            <a:off x="4144192" y="9119519"/>
            <a:ext cx="3169376" cy="480060"/>
          </a:xfrm>
          <a:prstGeom prst="rect">
            <a:avLst/>
          </a:prstGeom>
          <a:noFill/>
          <a:ln w="9525">
            <a:noFill/>
            <a:miter lim="800000"/>
            <a:headEnd/>
            <a:tailEnd/>
          </a:ln>
          <a:effectLst/>
        </p:spPr>
        <p:txBody>
          <a:bodyPr vert="horz" wrap="square" lIns="96660" tIns="48329" rIns="96660" bIns="48329" numCol="1" anchor="b" anchorCtr="0" compatLnSpc="1">
            <a:prstTxWarp prst="textNoShape">
              <a:avLst/>
            </a:prstTxWarp>
          </a:bodyPr>
          <a:lstStyle>
            <a:lvl1pPr algn="r" defTabSz="966172">
              <a:defRPr sz="1200">
                <a:latin typeface="Times New Roman" pitchFamily="18" charset="0"/>
                <a:ea typeface="SimSun" pitchFamily="2" charset="-122"/>
              </a:defRPr>
            </a:lvl1pPr>
          </a:lstStyle>
          <a:p>
            <a:fld id="{AD19CC37-71B7-48B5-AFC4-85DB036EF528}" type="slidenum">
              <a:rPr lang="zh-CN" altLang="en-US"/>
              <a:pPr/>
              <a:t>‹#›</a:t>
            </a:fld>
            <a:endParaRPr lang="en-US" altLang="zh-CN"/>
          </a:p>
        </p:txBody>
      </p:sp>
    </p:spTree>
    <p:extLst>
      <p:ext uri="{BB962C8B-B14F-4D97-AF65-F5344CB8AC3E}">
        <p14:creationId xmlns:p14="http://schemas.microsoft.com/office/powerpoint/2010/main" xmlns="" val="47549535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19CC37-71B7-48B5-AFC4-85DB036EF528}" type="slidenum">
              <a:rPr lang="zh-CN" altLang="en-US" smtClean="0"/>
              <a:pPr/>
              <a:t>9</a:t>
            </a:fld>
            <a:endParaRPr lang="en-US" altLang="zh-CN"/>
          </a:p>
        </p:txBody>
      </p:sp>
    </p:spTree>
    <p:extLst>
      <p:ext uri="{BB962C8B-B14F-4D97-AF65-F5344CB8AC3E}">
        <p14:creationId xmlns:p14="http://schemas.microsoft.com/office/powerpoint/2010/main" xmlns="" val="330821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22</a:t>
            </a:fld>
            <a:endParaRPr lang="en-US"/>
          </a:p>
        </p:txBody>
      </p:sp>
    </p:spTree>
    <p:extLst>
      <p:ext uri="{BB962C8B-B14F-4D97-AF65-F5344CB8AC3E}">
        <p14:creationId xmlns:p14="http://schemas.microsoft.com/office/powerpoint/2010/main" xmlns="" val="66596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zh-CN"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2000" u="sng">
          <a:solidFill>
            <a:srgbClr val="FF0000"/>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5pPr>
      <a:lvl6pPr marL="457200" algn="ctr" rtl="0" fontAlgn="base">
        <a:spcBef>
          <a:spcPct val="0"/>
        </a:spcBef>
        <a:spcAft>
          <a:spcPct val="0"/>
        </a:spcAft>
        <a:defRPr sz="2000" u="sng">
          <a:solidFill>
            <a:srgbClr val="FF0000"/>
          </a:solidFill>
          <a:latin typeface="Times New Roman" pitchFamily="-65" charset="0"/>
        </a:defRPr>
      </a:lvl6pPr>
      <a:lvl7pPr marL="914400" algn="ctr" rtl="0" fontAlgn="base">
        <a:spcBef>
          <a:spcPct val="0"/>
        </a:spcBef>
        <a:spcAft>
          <a:spcPct val="0"/>
        </a:spcAft>
        <a:defRPr sz="2000" u="sng">
          <a:solidFill>
            <a:srgbClr val="FF0000"/>
          </a:solidFill>
          <a:latin typeface="Times New Roman" pitchFamily="-65" charset="0"/>
        </a:defRPr>
      </a:lvl7pPr>
      <a:lvl8pPr marL="1371600" algn="ctr" rtl="0" fontAlgn="base">
        <a:spcBef>
          <a:spcPct val="0"/>
        </a:spcBef>
        <a:spcAft>
          <a:spcPct val="0"/>
        </a:spcAft>
        <a:defRPr sz="2000" u="sng">
          <a:solidFill>
            <a:srgbClr val="FF0000"/>
          </a:solidFill>
          <a:latin typeface="Times New Roman" pitchFamily="-65" charset="0"/>
        </a:defRPr>
      </a:lvl8pPr>
      <a:lvl9pPr marL="1828800" algn="ctr" rtl="0" fontAlgn="base">
        <a:spcBef>
          <a:spcPct val="0"/>
        </a:spcBef>
        <a:spcAft>
          <a:spcPct val="0"/>
        </a:spcAft>
        <a:defRPr sz="2000" u="sng">
          <a:solidFill>
            <a:srgbClr val="FF0000"/>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5.jpe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44.emf"/><Relationship Id="rId17" Type="http://schemas.openxmlformats.org/officeDocument/2006/relationships/image" Target="../media/image36.emf"/><Relationship Id="rId2" Type="http://schemas.openxmlformats.org/officeDocument/2006/relationships/tags" Target="../tags/tag13.xml"/><Relationship Id="rId16" Type="http://schemas.openxmlformats.org/officeDocument/2006/relationships/image" Target="../media/image32.emf"/><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43.png"/><Relationship Id="rId5" Type="http://schemas.openxmlformats.org/officeDocument/2006/relationships/tags" Target="../tags/tag16.xml"/><Relationship Id="rId15" Type="http://schemas.openxmlformats.org/officeDocument/2006/relationships/image" Target="../media/image47.jpeg"/><Relationship Id="rId10" Type="http://schemas.openxmlformats.org/officeDocument/2006/relationships/image" Target="../media/image42.emf"/><Relationship Id="rId4" Type="http://schemas.openxmlformats.org/officeDocument/2006/relationships/tags" Target="../tags/tag15.xml"/><Relationship Id="rId9" Type="http://schemas.openxmlformats.org/officeDocument/2006/relationships/image" Target="../media/image55.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0.emf"/><Relationship Id="rId3" Type="http://schemas.openxmlformats.org/officeDocument/2006/relationships/image" Target="../media/image1.emf"/><Relationship Id="rId7" Type="http://schemas.openxmlformats.org/officeDocument/2006/relationships/image" Target="../media/image8.emf"/><Relationship Id="rId12"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emf"/><Relationship Id="rId11" Type="http://schemas.openxmlformats.org/officeDocument/2006/relationships/image" Target="../media/image58.emf"/><Relationship Id="rId5" Type="http://schemas.openxmlformats.org/officeDocument/2006/relationships/image" Target="../media/image4.emf"/><Relationship Id="rId10" Type="http://schemas.openxmlformats.org/officeDocument/2006/relationships/image" Target="../media/image57.emf"/><Relationship Id="rId4" Type="http://schemas.openxmlformats.org/officeDocument/2006/relationships/image" Target="../media/image3.emf"/><Relationship Id="rId9" Type="http://schemas.openxmlformats.org/officeDocument/2006/relationships/image" Target="../media/image56.emf"/><Relationship Id="rId14" Type="http://schemas.openxmlformats.org/officeDocument/2006/relationships/image" Target="../media/image61.emf"/></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emf"/><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65.emf"/><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emf"/><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1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76.emf"/><Relationship Id="rId4" Type="http://schemas.openxmlformats.org/officeDocument/2006/relationships/image" Target="../media/image75.emf"/></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emf"/><Relationship Id="rId3" Type="http://schemas.openxmlformats.org/officeDocument/2006/relationships/tags" Target="../tags/tag21.xml"/><Relationship Id="rId7" Type="http://schemas.openxmlformats.org/officeDocument/2006/relationships/image" Target="../media/image78.png"/><Relationship Id="rId12" Type="http://schemas.openxmlformats.org/officeDocument/2006/relationships/image" Target="../media/image81.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7.gif"/><Relationship Id="rId11" Type="http://schemas.openxmlformats.org/officeDocument/2006/relationships/image" Target="../media/image70.emf"/><Relationship Id="rId5" Type="http://schemas.openxmlformats.org/officeDocument/2006/relationships/slideLayout" Target="../slideLayouts/slideLayout7.xml"/><Relationship Id="rId10" Type="http://schemas.openxmlformats.org/officeDocument/2006/relationships/image" Target="../media/image73.emf"/><Relationship Id="rId4" Type="http://schemas.openxmlformats.org/officeDocument/2006/relationships/tags" Target="../tags/tag22.xml"/><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8.emf"/><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tags" Target="../tags/tag27.xml"/><Relationship Id="rId21" Type="http://schemas.openxmlformats.org/officeDocument/2006/relationships/image" Target="../media/image96.png"/><Relationship Id="rId7" Type="http://schemas.openxmlformats.org/officeDocument/2006/relationships/tags" Target="../tags/tag31.xml"/><Relationship Id="rId12" Type="http://schemas.openxmlformats.org/officeDocument/2006/relationships/slideLayout" Target="../slideLayouts/slideLayout7.xml"/><Relationship Id="rId17" Type="http://schemas.openxmlformats.org/officeDocument/2006/relationships/image" Target="../media/image92.png"/><Relationship Id="rId2" Type="http://schemas.openxmlformats.org/officeDocument/2006/relationships/tags" Target="../tags/tag26.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80.png"/><Relationship Id="rId10" Type="http://schemas.openxmlformats.org/officeDocument/2006/relationships/tags" Target="../tags/tag34.xml"/><Relationship Id="rId19" Type="http://schemas.openxmlformats.org/officeDocument/2006/relationships/image" Target="../media/image94.pn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90.png"/><Relationship Id="rId22" Type="http://schemas.openxmlformats.org/officeDocument/2006/relationships/image" Target="../media/image97.emf"/></Relationships>
</file>

<file path=ppt/slides/_rels/slide19.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97.emf"/><Relationship Id="rId3" Type="http://schemas.openxmlformats.org/officeDocument/2006/relationships/tags" Target="../tags/tag38.xml"/><Relationship Id="rId7" Type="http://schemas.openxmlformats.org/officeDocument/2006/relationships/image" Target="../media/image27.emf"/><Relationship Id="rId12" Type="http://schemas.openxmlformats.org/officeDocument/2006/relationships/image" Target="../media/image9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11" Type="http://schemas.openxmlformats.org/officeDocument/2006/relationships/image" Target="../media/image94.png"/><Relationship Id="rId5" Type="http://schemas.openxmlformats.org/officeDocument/2006/relationships/tags" Target="../tags/tag40.xml"/><Relationship Id="rId15" Type="http://schemas.openxmlformats.org/officeDocument/2006/relationships/image" Target="../media/image100.emf"/><Relationship Id="rId10" Type="http://schemas.openxmlformats.org/officeDocument/2006/relationships/image" Target="../media/image91.png"/><Relationship Id="rId4" Type="http://schemas.openxmlformats.org/officeDocument/2006/relationships/tags" Target="../tags/tag39.xml"/><Relationship Id="rId9" Type="http://schemas.openxmlformats.org/officeDocument/2006/relationships/image" Target="../media/image80.png"/><Relationship Id="rId14" Type="http://schemas.openxmlformats.org/officeDocument/2006/relationships/image" Target="../media/image99.em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jpeg"/><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1.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102.emf"/><Relationship Id="rId7" Type="http://schemas.openxmlformats.org/officeDocument/2006/relationships/image" Target="../media/image81.emf"/><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103.emf"/><Relationship Id="rId5" Type="http://schemas.openxmlformats.org/officeDocument/2006/relationships/image" Target="../media/image27.emf"/><Relationship Id="rId10" Type="http://schemas.openxmlformats.org/officeDocument/2006/relationships/image" Target="../media/image101.emf"/><Relationship Id="rId4" Type="http://schemas.openxmlformats.org/officeDocument/2006/relationships/image" Target="../media/image73.emf"/><Relationship Id="rId9" Type="http://schemas.openxmlformats.org/officeDocument/2006/relationships/image" Target="../media/image105.emf"/></Relationships>
</file>

<file path=ppt/slides/_rels/slide22.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hyperlink" Target="http://www.flickr.com/photos/10775233@N00/2496092" TargetMode="External"/><Relationship Id="rId5" Type="http://schemas.openxmlformats.org/officeDocument/2006/relationships/image" Target="../media/image30.gif"/><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emf"/><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38.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3.emf"/><Relationship Id="rId11" Type="http://schemas.openxmlformats.org/officeDocument/2006/relationships/image" Target="../media/image37.emf"/><Relationship Id="rId5" Type="http://schemas.openxmlformats.org/officeDocument/2006/relationships/image" Target="../media/image1.emf"/><Relationship Id="rId10" Type="http://schemas.openxmlformats.org/officeDocument/2006/relationships/image" Target="../media/image5.emf"/><Relationship Id="rId4" Type="http://schemas.openxmlformats.org/officeDocument/2006/relationships/image" Target="../media/image32.emf"/><Relationship Id="rId9" Type="http://schemas.openxmlformats.org/officeDocument/2006/relationships/image" Target="../media/image36.emf"/></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tags" Target="../tags/tag9.xml"/><Relationship Id="rId7" Type="http://schemas.openxmlformats.org/officeDocument/2006/relationships/hyperlink" Target="http://en.wikipedia.org/wiki/Image:Hendrik_lorentz.jpg" TargetMode="External"/><Relationship Id="rId12" Type="http://schemas.openxmlformats.org/officeDocument/2006/relationships/image" Target="../media/image44.emf"/><Relationship Id="rId2" Type="http://schemas.openxmlformats.org/officeDocument/2006/relationships/tags" Target="../tags/tag8.xml"/><Relationship Id="rId16" Type="http://schemas.openxmlformats.org/officeDocument/2006/relationships/image" Target="../media/image32.emf"/><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43.png"/><Relationship Id="rId5" Type="http://schemas.openxmlformats.org/officeDocument/2006/relationships/tags" Target="../tags/tag11.xml"/><Relationship Id="rId15" Type="http://schemas.openxmlformats.org/officeDocument/2006/relationships/image" Target="../media/image47.jpeg"/><Relationship Id="rId10" Type="http://schemas.openxmlformats.org/officeDocument/2006/relationships/image" Target="../media/image42.emf"/><Relationship Id="rId4" Type="http://schemas.openxmlformats.org/officeDocument/2006/relationships/tags" Target="../tags/tag10.xml"/><Relationship Id="rId9" Type="http://schemas.openxmlformats.org/officeDocument/2006/relationships/image" Target="../media/image41.jpeg"/><Relationship Id="rId1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701675" y="923925"/>
            <a:ext cx="8012113" cy="604838"/>
          </a:xfrm>
          <a:prstGeom prst="rect">
            <a:avLst/>
          </a:prstGeom>
          <a:noFill/>
          <a:ln w="25400">
            <a:noFill/>
            <a:miter lim="800000"/>
            <a:headEnd type="none" w="sm" len="sm"/>
            <a:tailEnd type="none" w="sm" len="sm"/>
          </a:ln>
          <a:effectLst/>
        </p:spPr>
        <p:txBody>
          <a:bodyPr wrap="none">
            <a:spAutoFit/>
          </a:bodyPr>
          <a:lstStyle/>
          <a:p>
            <a:pPr algn="ctr" eaLnBrk="0" hangingPunct="0">
              <a:lnSpc>
                <a:spcPct val="120000"/>
              </a:lnSpc>
            </a:pPr>
            <a:r>
              <a:rPr lang="en-US" sz="2800" i="1">
                <a:effectLst>
                  <a:outerShdw blurRad="38100" dist="38100" dir="2700000" algn="tl">
                    <a:srgbClr val="C0C0C0"/>
                  </a:outerShdw>
                </a:effectLst>
              </a:rPr>
              <a:t>Interaction of Atoms and Electromagnetic Waves</a:t>
            </a:r>
            <a:endParaRPr lang="en-US" sz="2400" i="1">
              <a:effectLst>
                <a:outerShdw blurRad="38100" dist="38100" dir="2700000" algn="tl">
                  <a:srgbClr val="C0C0C0"/>
                </a:outerShdw>
              </a:effectLst>
            </a:endParaRPr>
          </a:p>
        </p:txBody>
      </p:sp>
      <p:sp>
        <p:nvSpPr>
          <p:cNvPr id="28675" name="Text Box 3"/>
          <p:cNvSpPr txBox="1">
            <a:spLocks noChangeArrowheads="1"/>
          </p:cNvSpPr>
          <p:nvPr/>
        </p:nvSpPr>
        <p:spPr bwMode="auto">
          <a:xfrm>
            <a:off x="1851025" y="2746375"/>
            <a:ext cx="5943600" cy="1938338"/>
          </a:xfrm>
          <a:prstGeom prst="rect">
            <a:avLst/>
          </a:prstGeom>
          <a:noFill/>
          <a:ln w="9525">
            <a:noFill/>
            <a:miter lim="800000"/>
            <a:headEnd/>
            <a:tailEnd/>
          </a:ln>
        </p:spPr>
        <p:txBody>
          <a:bodyPr wrap="none">
            <a:spAutoFit/>
          </a:bodyPr>
          <a:lstStyle/>
          <a:p>
            <a:pPr eaLnBrk="0" hangingPunct="0"/>
            <a:r>
              <a:rPr lang="en-US" sz="2400" dirty="0"/>
              <a:t>	 </a:t>
            </a:r>
            <a:r>
              <a:rPr lang="en-US" sz="2400" u="sng" dirty="0"/>
              <a:t>Outline</a:t>
            </a:r>
            <a:endParaRPr lang="en-US" sz="2400" dirty="0"/>
          </a:p>
          <a:p>
            <a:pPr eaLnBrk="0" hangingPunct="0"/>
            <a:endParaRPr lang="en-US" sz="2400" dirty="0"/>
          </a:p>
          <a:p>
            <a:pPr eaLnBrk="0" hangingPunct="0">
              <a:buFontTx/>
              <a:buChar char="-"/>
            </a:pPr>
            <a:r>
              <a:rPr lang="en-US" sz="2400" dirty="0"/>
              <a:t> Review: Polarization and Dipoles </a:t>
            </a:r>
          </a:p>
          <a:p>
            <a:pPr eaLnBrk="0" hangingPunct="0"/>
            <a:r>
              <a:rPr lang="en-US" sz="2400" dirty="0"/>
              <a:t>- Lorentz Oscillator Model of an Atom</a:t>
            </a:r>
          </a:p>
          <a:p>
            <a:pPr eaLnBrk="0" hangingPunct="0"/>
            <a:r>
              <a:rPr lang="en-US" sz="2400" dirty="0"/>
              <a:t>- Dielectric constant and Refractive index</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75"/>
          <p:cNvSpPr txBox="1">
            <a:spLocks noChangeArrowheads="1"/>
          </p:cNvSpPr>
          <p:nvPr/>
        </p:nvSpPr>
        <p:spPr bwMode="auto">
          <a:xfrm>
            <a:off x="395288" y="4983163"/>
            <a:ext cx="1617662" cy="369887"/>
          </a:xfrm>
          <a:prstGeom prst="rect">
            <a:avLst/>
          </a:prstGeom>
          <a:noFill/>
          <a:ln w="9525">
            <a:noFill/>
            <a:miter lim="800000"/>
            <a:headEnd/>
            <a:tailEnd/>
          </a:ln>
        </p:spPr>
        <p:txBody>
          <a:bodyPr wrap="none">
            <a:spAutoFit/>
          </a:bodyPr>
          <a:lstStyle/>
          <a:p>
            <a:r>
              <a:rPr lang="en-US" sz="1800"/>
              <a:t>Electron mass</a:t>
            </a:r>
          </a:p>
        </p:txBody>
      </p:sp>
      <p:sp>
        <p:nvSpPr>
          <p:cNvPr id="39941" name="Line 76"/>
          <p:cNvSpPr>
            <a:spLocks noChangeShapeType="1"/>
          </p:cNvSpPr>
          <p:nvPr/>
        </p:nvSpPr>
        <p:spPr bwMode="auto">
          <a:xfrm flipV="1">
            <a:off x="1828800" y="4572000"/>
            <a:ext cx="304800" cy="457200"/>
          </a:xfrm>
          <a:prstGeom prst="line">
            <a:avLst/>
          </a:prstGeom>
          <a:noFill/>
          <a:ln w="9525">
            <a:solidFill>
              <a:schemeClr val="tx1"/>
            </a:solidFill>
            <a:round/>
            <a:headEnd/>
            <a:tailEnd type="triangle" w="med" len="med"/>
          </a:ln>
        </p:spPr>
        <p:txBody>
          <a:bodyPr/>
          <a:lstStyle/>
          <a:p>
            <a:endParaRPr lang="en-US"/>
          </a:p>
        </p:txBody>
      </p:sp>
      <p:sp>
        <p:nvSpPr>
          <p:cNvPr id="39942" name="Text Box 77"/>
          <p:cNvSpPr txBox="1">
            <a:spLocks noChangeArrowheads="1"/>
          </p:cNvSpPr>
          <p:nvPr/>
        </p:nvSpPr>
        <p:spPr bwMode="auto">
          <a:xfrm>
            <a:off x="5558635" y="4916488"/>
            <a:ext cx="723763" cy="646331"/>
          </a:xfrm>
          <a:prstGeom prst="rect">
            <a:avLst/>
          </a:prstGeom>
          <a:noFill/>
          <a:ln w="9525">
            <a:noFill/>
            <a:miter lim="800000"/>
            <a:headEnd/>
            <a:tailEnd/>
          </a:ln>
        </p:spPr>
        <p:txBody>
          <a:bodyPr wrap="none">
            <a:spAutoFit/>
          </a:bodyPr>
          <a:lstStyle/>
          <a:p>
            <a:pPr algn="ctr"/>
            <a:r>
              <a:rPr lang="en-US" sz="1800" dirty="0" smtClean="0"/>
              <a:t>field</a:t>
            </a:r>
            <a:endParaRPr lang="en-US" sz="1800" dirty="0"/>
          </a:p>
          <a:p>
            <a:pPr algn="ctr"/>
            <a:r>
              <a:rPr lang="en-US" sz="1800" dirty="0"/>
              <a:t>force</a:t>
            </a:r>
          </a:p>
        </p:txBody>
      </p:sp>
      <p:sp>
        <p:nvSpPr>
          <p:cNvPr id="39943" name="Text Box 78"/>
          <p:cNvSpPr txBox="1">
            <a:spLocks noChangeArrowheads="1"/>
          </p:cNvSpPr>
          <p:nvPr/>
        </p:nvSpPr>
        <p:spPr bwMode="auto">
          <a:xfrm>
            <a:off x="2209800" y="4953000"/>
            <a:ext cx="3128963" cy="646113"/>
          </a:xfrm>
          <a:prstGeom prst="rect">
            <a:avLst/>
          </a:prstGeom>
          <a:noFill/>
          <a:ln w="9525">
            <a:noFill/>
            <a:miter lim="800000"/>
            <a:headEnd/>
            <a:tailEnd/>
          </a:ln>
        </p:spPr>
        <p:txBody>
          <a:bodyPr wrap="none">
            <a:spAutoFit/>
          </a:bodyPr>
          <a:lstStyle/>
          <a:p>
            <a:pPr algn="ctr"/>
            <a:r>
              <a:rPr lang="en-US" sz="1800"/>
              <a:t>Restoring force</a:t>
            </a:r>
          </a:p>
          <a:p>
            <a:pPr algn="ctr"/>
            <a:r>
              <a:rPr lang="en-US" sz="1800"/>
              <a:t>(binding electron &amp; nucleus)</a:t>
            </a:r>
          </a:p>
        </p:txBody>
      </p:sp>
      <p:sp>
        <p:nvSpPr>
          <p:cNvPr id="39944" name="Line 79"/>
          <p:cNvSpPr>
            <a:spLocks noChangeShapeType="1"/>
          </p:cNvSpPr>
          <p:nvPr/>
        </p:nvSpPr>
        <p:spPr bwMode="auto">
          <a:xfrm flipV="1">
            <a:off x="3657600" y="4648200"/>
            <a:ext cx="152400" cy="304800"/>
          </a:xfrm>
          <a:prstGeom prst="line">
            <a:avLst/>
          </a:prstGeom>
          <a:noFill/>
          <a:ln w="9525">
            <a:solidFill>
              <a:schemeClr val="tx1"/>
            </a:solidFill>
            <a:round/>
            <a:headEnd/>
            <a:tailEnd type="triangle" w="med" len="med"/>
          </a:ln>
        </p:spPr>
        <p:txBody>
          <a:bodyPr/>
          <a:lstStyle/>
          <a:p>
            <a:endParaRPr lang="en-US"/>
          </a:p>
        </p:txBody>
      </p:sp>
      <p:sp>
        <p:nvSpPr>
          <p:cNvPr id="39945" name="Line 80"/>
          <p:cNvSpPr>
            <a:spLocks noChangeShapeType="1"/>
          </p:cNvSpPr>
          <p:nvPr/>
        </p:nvSpPr>
        <p:spPr bwMode="auto">
          <a:xfrm flipH="1" flipV="1">
            <a:off x="5334000" y="4648200"/>
            <a:ext cx="228600" cy="250825"/>
          </a:xfrm>
          <a:prstGeom prst="line">
            <a:avLst/>
          </a:prstGeom>
          <a:noFill/>
          <a:ln w="9525">
            <a:solidFill>
              <a:schemeClr val="tx1"/>
            </a:solidFill>
            <a:round/>
            <a:headEnd/>
            <a:tailEnd type="triangle" w="med" len="med"/>
          </a:ln>
        </p:spPr>
        <p:txBody>
          <a:bodyPr/>
          <a:lstStyle/>
          <a:p>
            <a:endParaRPr lang="en-US"/>
          </a:p>
        </p:txBody>
      </p:sp>
      <p:sp>
        <p:nvSpPr>
          <p:cNvPr id="39946" name="Rectangle 81"/>
          <p:cNvSpPr>
            <a:spLocks noChangeArrowheads="1"/>
          </p:cNvSpPr>
          <p:nvPr/>
        </p:nvSpPr>
        <p:spPr bwMode="auto">
          <a:xfrm>
            <a:off x="169863" y="3810000"/>
            <a:ext cx="8728075" cy="2047875"/>
          </a:xfrm>
          <a:prstGeom prst="rect">
            <a:avLst/>
          </a:prstGeom>
          <a:noFill/>
          <a:ln w="9525">
            <a:solidFill>
              <a:schemeClr val="tx1"/>
            </a:solidFill>
            <a:miter lim="800000"/>
            <a:headEnd/>
            <a:tailEnd/>
          </a:ln>
        </p:spPr>
        <p:txBody>
          <a:bodyPr wrap="none" anchor="ctr"/>
          <a:lstStyle/>
          <a:p>
            <a:endParaRPr lang="en-US"/>
          </a:p>
        </p:txBody>
      </p:sp>
      <p:pic>
        <p:nvPicPr>
          <p:cNvPr id="39947" name="Picture 111" descr="txp_fig"/>
          <p:cNvPicPr>
            <a:picLocks noChangeAspect="1" noChangeArrowheads="1"/>
          </p:cNvPicPr>
          <p:nvPr>
            <p:custDataLst>
              <p:tags r:id="rId1"/>
            </p:custDataLst>
          </p:nvPr>
        </p:nvPicPr>
        <p:blipFill>
          <a:blip r:embed="rId8"/>
          <a:srcRect/>
          <a:stretch>
            <a:fillRect/>
          </a:stretch>
        </p:blipFill>
        <p:spPr bwMode="auto">
          <a:xfrm>
            <a:off x="2144713" y="3960813"/>
            <a:ext cx="3184525" cy="698500"/>
          </a:xfrm>
          <a:prstGeom prst="rect">
            <a:avLst/>
          </a:prstGeom>
          <a:noFill/>
          <a:ln w="9525">
            <a:noFill/>
            <a:miter lim="800000"/>
            <a:headEnd/>
            <a:tailEnd/>
          </a:ln>
        </p:spPr>
      </p:pic>
      <p:pic>
        <p:nvPicPr>
          <p:cNvPr id="231538" name="Picture 114" descr="txp_fig"/>
          <p:cNvPicPr>
            <a:picLocks noChangeAspect="1" noChangeArrowheads="1"/>
          </p:cNvPicPr>
          <p:nvPr>
            <p:custDataLst>
              <p:tags r:id="rId2"/>
            </p:custDataLst>
          </p:nvPr>
        </p:nvPicPr>
        <p:blipFill>
          <a:blip r:embed="rId9"/>
          <a:srcRect/>
          <a:stretch>
            <a:fillRect/>
          </a:stretch>
        </p:blipFill>
        <p:spPr bwMode="auto">
          <a:xfrm>
            <a:off x="5484813" y="4070350"/>
            <a:ext cx="1017587" cy="625475"/>
          </a:xfrm>
          <a:prstGeom prst="rect">
            <a:avLst/>
          </a:prstGeom>
          <a:noFill/>
          <a:ln w="9525">
            <a:noFill/>
            <a:miter lim="800000"/>
            <a:headEnd/>
            <a:tailEnd/>
          </a:ln>
        </p:spPr>
      </p:pic>
      <p:sp>
        <p:nvSpPr>
          <p:cNvPr id="39949" name="Rectangle 118"/>
          <p:cNvSpPr>
            <a:spLocks noChangeArrowheads="1"/>
          </p:cNvSpPr>
          <p:nvPr/>
        </p:nvSpPr>
        <p:spPr bwMode="auto">
          <a:xfrm>
            <a:off x="1687513" y="317500"/>
            <a:ext cx="6537325" cy="457200"/>
          </a:xfrm>
          <a:prstGeom prst="rect">
            <a:avLst/>
          </a:prstGeom>
          <a:noFill/>
          <a:ln w="9525">
            <a:noFill/>
            <a:miter lim="800000"/>
            <a:headEnd/>
            <a:tailEnd/>
          </a:ln>
        </p:spPr>
        <p:txBody>
          <a:bodyPr wrap="none">
            <a:spAutoFit/>
          </a:bodyPr>
          <a:lstStyle/>
          <a:p>
            <a:r>
              <a:rPr lang="en-US" sz="2400" i="1" u="sng" dirty="0"/>
              <a:t>Microscopic Description of Dielectric Constant</a:t>
            </a:r>
          </a:p>
        </p:txBody>
      </p:sp>
      <p:sp>
        <p:nvSpPr>
          <p:cNvPr id="231543" name="Text Box 119"/>
          <p:cNvSpPr txBox="1">
            <a:spLocks noChangeArrowheads="1"/>
          </p:cNvSpPr>
          <p:nvPr/>
        </p:nvSpPr>
        <p:spPr bwMode="auto">
          <a:xfrm>
            <a:off x="6832600" y="4608513"/>
            <a:ext cx="1074738" cy="369887"/>
          </a:xfrm>
          <a:prstGeom prst="rect">
            <a:avLst/>
          </a:prstGeom>
          <a:noFill/>
          <a:ln w="9525">
            <a:noFill/>
            <a:miter lim="800000"/>
            <a:headEnd/>
            <a:tailEnd/>
          </a:ln>
        </p:spPr>
        <p:txBody>
          <a:bodyPr wrap="none">
            <a:spAutoFit/>
          </a:bodyPr>
          <a:lstStyle/>
          <a:p>
            <a:pPr algn="ctr"/>
            <a:r>
              <a:rPr lang="en-US" sz="1800"/>
              <a:t>Damping</a:t>
            </a:r>
          </a:p>
        </p:txBody>
      </p:sp>
      <p:sp>
        <p:nvSpPr>
          <p:cNvPr id="231544" name="Line 120"/>
          <p:cNvSpPr>
            <a:spLocks noChangeShapeType="1"/>
          </p:cNvSpPr>
          <p:nvPr/>
        </p:nvSpPr>
        <p:spPr bwMode="auto">
          <a:xfrm flipH="1" flipV="1">
            <a:off x="6623050" y="4543425"/>
            <a:ext cx="227013" cy="152400"/>
          </a:xfrm>
          <a:prstGeom prst="line">
            <a:avLst/>
          </a:prstGeom>
          <a:noFill/>
          <a:ln w="9525">
            <a:solidFill>
              <a:schemeClr val="tx1"/>
            </a:solidFill>
            <a:round/>
            <a:headEnd/>
            <a:tailEnd type="triangle" w="med" len="med"/>
          </a:ln>
        </p:spPr>
        <p:txBody>
          <a:bodyPr/>
          <a:lstStyle/>
          <a:p>
            <a:endParaRPr lang="en-US"/>
          </a:p>
        </p:txBody>
      </p:sp>
      <p:pic>
        <p:nvPicPr>
          <p:cNvPr id="72" name="Picture 2"/>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2371045" y="1228045"/>
            <a:ext cx="2684237" cy="1973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381"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xmlns="" val="0"/>
              </a:ext>
            </a:extLst>
          </a:blip>
          <a:srcRect/>
          <a:stretch>
            <a:fillRect/>
          </a:stretch>
        </p:blipFill>
        <p:spPr bwMode="auto">
          <a:xfrm>
            <a:off x="2978205" y="1228045"/>
            <a:ext cx="304805" cy="25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17" descr="latex-image-1.pdf"/>
          <p:cNvPicPr>
            <a:picLocks noChangeAspect="1"/>
          </p:cNvPicPr>
          <p:nvPr/>
        </p:nvPicPr>
        <p:blipFill>
          <a:blip r:embed="rId12">
            <a:extLst>
              <a:ext uri="{28A0092B-C50C-407E-A947-70E740481C1C}">
                <a14:useLocalDpi xmlns:a14="http://schemas.microsoft.com/office/drawing/2010/main" xmlns="" val="0"/>
              </a:ext>
            </a:extLst>
          </a:blip>
          <a:srcRect/>
          <a:stretch>
            <a:fillRect/>
          </a:stretch>
        </p:blipFill>
        <p:spPr bwMode="auto">
          <a:xfrm>
            <a:off x="2143360" y="1911100"/>
            <a:ext cx="277368" cy="20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5" name="Group 382"/>
          <p:cNvGrpSpPr>
            <a:grpSpLocks/>
          </p:cNvGrpSpPr>
          <p:nvPr/>
        </p:nvGrpSpPr>
        <p:grpSpPr bwMode="auto">
          <a:xfrm>
            <a:off x="1612095" y="2214680"/>
            <a:ext cx="541948" cy="758950"/>
            <a:chOff x="1310" y="2448"/>
            <a:chExt cx="437" cy="636"/>
          </a:xfrm>
        </p:grpSpPr>
        <p:sp>
          <p:nvSpPr>
            <p:cNvPr id="76" name="Line 383"/>
            <p:cNvSpPr>
              <a:spLocks noChangeShapeType="1"/>
            </p:cNvSpPr>
            <p:nvPr/>
          </p:nvSpPr>
          <p:spPr bwMode="auto">
            <a:xfrm>
              <a:off x="1450" y="2803"/>
              <a:ext cx="192" cy="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384"/>
            <p:cNvSpPr>
              <a:spLocks noChangeShapeType="1"/>
            </p:cNvSpPr>
            <p:nvPr/>
          </p:nvSpPr>
          <p:spPr bwMode="auto">
            <a:xfrm flipV="1">
              <a:off x="1450" y="2611"/>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385"/>
            <p:cNvSpPr>
              <a:spLocks noChangeShapeType="1"/>
            </p:cNvSpPr>
            <p:nvPr/>
          </p:nvSpPr>
          <p:spPr bwMode="auto">
            <a:xfrm flipH="1">
              <a:off x="1448" y="2720"/>
              <a:ext cx="144" cy="96"/>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79" name="Picture 386" descr="txp_fig"/>
            <p:cNvPicPr>
              <a:picLocks noChangeAspect="1" noChangeArrowheads="1"/>
            </p:cNvPicPr>
            <p:nvPr>
              <p:custDataLst>
                <p:tags r:id="rId4"/>
              </p:custDataLst>
            </p:nvPr>
          </p:nvPicPr>
          <p:blipFill>
            <a:blip r:embed="rId13">
              <a:extLst>
                <a:ext uri="{28A0092B-C50C-407E-A947-70E740481C1C}">
                  <a14:useLocalDpi xmlns:a14="http://schemas.microsoft.com/office/drawing/2010/main" xmlns="" val="0"/>
                </a:ext>
              </a:extLst>
            </a:blip>
            <a:srcRect/>
            <a:stretch>
              <a:fillRect/>
            </a:stretch>
          </p:blipFill>
          <p:spPr bwMode="auto">
            <a:xfrm>
              <a:off x="1642" y="2939"/>
              <a:ext cx="10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87"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xmlns="" val="0"/>
                </a:ext>
              </a:extLst>
            </a:blip>
            <a:srcRect/>
            <a:stretch>
              <a:fillRect/>
            </a:stretch>
          </p:blipFill>
          <p:spPr bwMode="auto">
            <a:xfrm>
              <a:off x="1612" y="2640"/>
              <a:ext cx="116"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388"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xmlns="" val="0"/>
                </a:ext>
              </a:extLst>
            </a:blip>
            <a:srcRect/>
            <a:stretch>
              <a:fillRect/>
            </a:stretch>
          </p:blipFill>
          <p:spPr bwMode="auto">
            <a:xfrm>
              <a:off x="1310" y="2448"/>
              <a:ext cx="105"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5" name="Picture 34"/>
          <p:cNvPicPr>
            <a:picLocks noChangeAspect="1"/>
          </p:cNvPicPr>
          <p:nvPr/>
        </p:nvPicPr>
        <p:blipFill>
          <a:blip r:embed="rId16"/>
          <a:stretch>
            <a:fillRect/>
          </a:stretch>
        </p:blipFill>
        <p:spPr>
          <a:xfrm>
            <a:off x="6094342" y="1303940"/>
            <a:ext cx="1973270" cy="1928080"/>
          </a:xfrm>
          <a:prstGeom prst="rect">
            <a:avLst/>
          </a:prstGeom>
        </p:spPr>
      </p:pic>
      <p:sp>
        <p:nvSpPr>
          <p:cNvPr id="36" name="Text Box 58"/>
          <p:cNvSpPr txBox="1">
            <a:spLocks noChangeArrowheads="1"/>
          </p:cNvSpPr>
          <p:nvPr/>
        </p:nvSpPr>
        <p:spPr bwMode="auto">
          <a:xfrm>
            <a:off x="6853292" y="1759310"/>
            <a:ext cx="935873" cy="338554"/>
          </a:xfrm>
          <a:prstGeom prst="rect">
            <a:avLst/>
          </a:prstGeom>
          <a:noFill/>
          <a:ln w="9525">
            <a:noFill/>
            <a:miter lim="800000"/>
            <a:headEnd/>
            <a:tailEnd/>
          </a:ln>
        </p:spPr>
        <p:txBody>
          <a:bodyPr wrap="none">
            <a:spAutoFit/>
          </a:bodyPr>
          <a:lstStyle/>
          <a:p>
            <a:r>
              <a:rPr lang="en-US" b="1" dirty="0" smtClean="0"/>
              <a:t>Nucleus</a:t>
            </a:r>
            <a:endParaRPr lang="en-US" b="1" dirty="0"/>
          </a:p>
        </p:txBody>
      </p:sp>
      <p:sp>
        <p:nvSpPr>
          <p:cNvPr id="37" name="Text Box 60"/>
          <p:cNvSpPr txBox="1">
            <a:spLocks noChangeArrowheads="1"/>
          </p:cNvSpPr>
          <p:nvPr/>
        </p:nvSpPr>
        <p:spPr bwMode="auto">
          <a:xfrm>
            <a:off x="6094342" y="2290575"/>
            <a:ext cx="1006005" cy="338554"/>
          </a:xfrm>
          <a:prstGeom prst="rect">
            <a:avLst/>
          </a:prstGeom>
          <a:noFill/>
          <a:ln w="9525">
            <a:noFill/>
            <a:miter lim="800000"/>
            <a:headEnd/>
            <a:tailEnd/>
          </a:ln>
        </p:spPr>
        <p:txBody>
          <a:bodyPr wrap="none">
            <a:spAutoFit/>
          </a:bodyPr>
          <a:lstStyle/>
          <a:p>
            <a:r>
              <a:rPr lang="en-US" b="1" dirty="0"/>
              <a:t>“spring”</a:t>
            </a:r>
          </a:p>
        </p:txBody>
      </p:sp>
      <p:sp>
        <p:nvSpPr>
          <p:cNvPr id="38" name="Text Box 59"/>
          <p:cNvSpPr txBox="1">
            <a:spLocks noChangeArrowheads="1"/>
          </p:cNvSpPr>
          <p:nvPr/>
        </p:nvSpPr>
        <p:spPr bwMode="auto">
          <a:xfrm>
            <a:off x="5103265" y="2062890"/>
            <a:ext cx="991077" cy="338554"/>
          </a:xfrm>
          <a:prstGeom prst="rect">
            <a:avLst/>
          </a:prstGeom>
          <a:noFill/>
          <a:ln w="9525">
            <a:noFill/>
            <a:miter lim="800000"/>
            <a:headEnd/>
            <a:tailEnd/>
          </a:ln>
        </p:spPr>
        <p:txBody>
          <a:bodyPr wrap="none">
            <a:spAutoFit/>
          </a:bodyPr>
          <a:lstStyle/>
          <a:p>
            <a:r>
              <a:rPr lang="en-US" b="1" dirty="0" smtClean="0"/>
              <a:t>Electron</a:t>
            </a:r>
            <a:endParaRPr lang="en-US" b="1" dirty="0"/>
          </a:p>
        </p:txBody>
      </p:sp>
      <p:pic>
        <p:nvPicPr>
          <p:cNvPr id="39" name="Picture 38" descr="latex-image-1.pdf"/>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5454695" y="4946900"/>
            <a:ext cx="170764" cy="227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1538"/>
                                        </p:tgtEl>
                                        <p:attrNameLst>
                                          <p:attrName>style.visibility</p:attrName>
                                        </p:attrNameLst>
                                      </p:cBhvr>
                                      <p:to>
                                        <p:strVal val="visible"/>
                                      </p:to>
                                    </p:set>
                                    <p:animEffect transition="in" filter="blinds(horizontal)">
                                      <p:cBhvr>
                                        <p:cTn id="7" dur="500"/>
                                        <p:tgtEl>
                                          <p:spTgt spid="2315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1543"/>
                                        </p:tgtEl>
                                        <p:attrNameLst>
                                          <p:attrName>style.visibility</p:attrName>
                                        </p:attrNameLst>
                                      </p:cBhvr>
                                      <p:to>
                                        <p:strVal val="visible"/>
                                      </p:to>
                                    </p:set>
                                    <p:animEffect transition="in" filter="blinds(horizontal)">
                                      <p:cBhvr>
                                        <p:cTn id="10" dur="500"/>
                                        <p:tgtEl>
                                          <p:spTgt spid="2315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1544"/>
                                        </p:tgtEl>
                                        <p:attrNameLst>
                                          <p:attrName>style.visibility</p:attrName>
                                        </p:attrNameLst>
                                      </p:cBhvr>
                                      <p:to>
                                        <p:strVal val="visible"/>
                                      </p:to>
                                    </p:set>
                                    <p:animEffect transition="in" filter="blinds(horizontal)">
                                      <p:cBhvr>
                                        <p:cTn id="13" dur="500"/>
                                        <p:tgtEl>
                                          <p:spTgt spid="23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543" grpId="0"/>
      <p:bldP spid="2315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118"/>
          <p:cNvSpPr>
            <a:spLocks noChangeArrowheads="1"/>
          </p:cNvSpPr>
          <p:nvPr/>
        </p:nvSpPr>
        <p:spPr bwMode="auto">
          <a:xfrm>
            <a:off x="2206625" y="317500"/>
            <a:ext cx="4727575" cy="461963"/>
          </a:xfrm>
          <a:prstGeom prst="rect">
            <a:avLst/>
          </a:prstGeom>
          <a:noFill/>
          <a:ln w="9525">
            <a:noFill/>
            <a:miter lim="800000"/>
            <a:headEnd/>
            <a:tailEnd/>
          </a:ln>
        </p:spPr>
        <p:txBody>
          <a:bodyPr wrap="none">
            <a:spAutoFit/>
          </a:bodyPr>
          <a:lstStyle/>
          <a:p>
            <a:r>
              <a:rPr lang="en-US" sz="2400" i="1" u="sng"/>
              <a:t>Solution using complex variables</a:t>
            </a:r>
          </a:p>
        </p:txBody>
      </p:sp>
      <p:sp>
        <p:nvSpPr>
          <p:cNvPr id="41990" name="TextBox 5"/>
          <p:cNvSpPr txBox="1">
            <a:spLocks noChangeArrowheads="1"/>
          </p:cNvSpPr>
          <p:nvPr/>
        </p:nvSpPr>
        <p:spPr bwMode="auto">
          <a:xfrm>
            <a:off x="2404704" y="838200"/>
            <a:ext cx="4134565" cy="584776"/>
          </a:xfrm>
          <a:prstGeom prst="rect">
            <a:avLst/>
          </a:prstGeom>
          <a:noFill/>
          <a:ln w="9525">
            <a:noFill/>
            <a:miter lim="800000"/>
            <a:headEnd/>
            <a:tailEnd/>
          </a:ln>
        </p:spPr>
        <p:txBody>
          <a:bodyPr wrap="none">
            <a:spAutoFit/>
          </a:bodyPr>
          <a:lstStyle/>
          <a:p>
            <a:pPr algn="ctr"/>
            <a:r>
              <a:rPr lang="en-US" dirty="0"/>
              <a:t>Lets plug-in the expressions </a:t>
            </a:r>
            <a:r>
              <a:rPr lang="en-US" dirty="0" smtClean="0"/>
              <a:t>for      </a:t>
            </a:r>
            <a:r>
              <a:rPr lang="en-US" dirty="0"/>
              <a:t>and </a:t>
            </a:r>
            <a:r>
              <a:rPr lang="en-US" dirty="0" smtClean="0"/>
              <a:t> </a:t>
            </a:r>
            <a:r>
              <a:rPr lang="en-US" dirty="0"/>
              <a:t/>
            </a:r>
            <a:br>
              <a:rPr lang="en-US" dirty="0"/>
            </a:br>
            <a:r>
              <a:rPr lang="en-US" dirty="0"/>
              <a:t>into the differential equation from </a:t>
            </a:r>
            <a:r>
              <a:rPr lang="en-US" dirty="0" smtClean="0"/>
              <a:t>slide 9: </a:t>
            </a:r>
            <a:endParaRPr lang="en-US" dirty="0"/>
          </a:p>
        </p:txBody>
      </p:sp>
      <p:pic>
        <p:nvPicPr>
          <p:cNvPr id="19" name="Picture 18"/>
          <p:cNvPicPr>
            <a:picLocks noChangeAspect="1"/>
          </p:cNvPicPr>
          <p:nvPr/>
        </p:nvPicPr>
        <p:blipFill>
          <a:blip r:embed="rId3"/>
          <a:stretch>
            <a:fillRect/>
          </a:stretch>
        </p:blipFill>
        <p:spPr>
          <a:xfrm>
            <a:off x="170090" y="3353105"/>
            <a:ext cx="2049165" cy="1666858"/>
          </a:xfrm>
          <a:prstGeom prst="rect">
            <a:avLst/>
          </a:prstGeom>
        </p:spPr>
      </p:pic>
      <p:sp>
        <p:nvSpPr>
          <p:cNvPr id="20" name="Oval 18"/>
          <p:cNvSpPr>
            <a:spLocks noChangeArrowheads="1"/>
          </p:cNvSpPr>
          <p:nvPr/>
        </p:nvSpPr>
        <p:spPr bwMode="auto">
          <a:xfrm flipV="1">
            <a:off x="736398" y="4018052"/>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1" name="Text Box 19"/>
          <p:cNvSpPr txBox="1">
            <a:spLocks noChangeArrowheads="1"/>
          </p:cNvSpPr>
          <p:nvPr/>
        </p:nvSpPr>
        <p:spPr bwMode="auto">
          <a:xfrm flipV="1">
            <a:off x="571298" y="4092664"/>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2" name="Text Box 20"/>
          <p:cNvSpPr txBox="1">
            <a:spLocks noChangeArrowheads="1"/>
          </p:cNvSpPr>
          <p:nvPr/>
        </p:nvSpPr>
        <p:spPr bwMode="auto">
          <a:xfrm flipV="1">
            <a:off x="583998" y="3738652"/>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3" name="Text Box 21"/>
          <p:cNvSpPr txBox="1">
            <a:spLocks noChangeArrowheads="1"/>
          </p:cNvSpPr>
          <p:nvPr/>
        </p:nvSpPr>
        <p:spPr bwMode="auto">
          <a:xfrm flipV="1">
            <a:off x="469698" y="3913277"/>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4" name="Line 143"/>
          <p:cNvSpPr>
            <a:spLocks noChangeShapeType="1"/>
          </p:cNvSpPr>
          <p:nvPr/>
        </p:nvSpPr>
        <p:spPr bwMode="auto">
          <a:xfrm flipH="1">
            <a:off x="731634" y="4738247"/>
            <a:ext cx="3762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 name="Line 143"/>
          <p:cNvSpPr>
            <a:spLocks noChangeShapeType="1"/>
          </p:cNvSpPr>
          <p:nvPr/>
        </p:nvSpPr>
        <p:spPr bwMode="auto">
          <a:xfrm flipH="1">
            <a:off x="701355" y="3171234"/>
            <a:ext cx="910740" cy="0"/>
          </a:xfrm>
          <a:prstGeom prst="line">
            <a:avLst/>
          </a:prstGeom>
          <a:noFill/>
          <a:ln w="19050" cmpd="sng">
            <a:solidFill>
              <a:schemeClr val="tx1"/>
            </a:solidFill>
            <a:round/>
            <a:headEnd type="triangle"/>
            <a:tailEnd type="triangle" w="med" len="med"/>
          </a:ln>
          <a:effectLst/>
        </p:spPr>
        <p:txBody>
          <a:bodyPr>
            <a:prstTxWarp prst="textNoShape">
              <a:avLst/>
            </a:prstTxWarp>
          </a:bodyPr>
          <a:lstStyle/>
          <a:p>
            <a:endParaRPr lang="en-US"/>
          </a:p>
        </p:txBody>
      </p:sp>
      <p:pic>
        <p:nvPicPr>
          <p:cNvPr id="26" name="Picture 25"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2773" y="5022134"/>
            <a:ext cx="338582" cy="228346"/>
          </a:xfrm>
          <a:prstGeom prst="rect">
            <a:avLst/>
          </a:prstGeom>
        </p:spPr>
      </p:pic>
      <p:pic>
        <p:nvPicPr>
          <p:cNvPr id="27" name="Picture 26"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536200" y="5061504"/>
            <a:ext cx="330708" cy="188976"/>
          </a:xfrm>
          <a:prstGeom prst="rect">
            <a:avLst/>
          </a:prstGeom>
        </p:spPr>
      </p:pic>
      <p:pic>
        <p:nvPicPr>
          <p:cNvPr id="28" name="Picture 27"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76111" y="2805636"/>
            <a:ext cx="208299" cy="307920"/>
          </a:xfrm>
          <a:prstGeom prst="rect">
            <a:avLst/>
          </a:prstGeom>
        </p:spPr>
      </p:pic>
      <p:pic>
        <p:nvPicPr>
          <p:cNvPr id="29" name="Picture 28"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88492" y="4457635"/>
            <a:ext cx="192338" cy="261580"/>
          </a:xfrm>
          <a:prstGeom prst="rect">
            <a:avLst/>
          </a:prstGeom>
        </p:spPr>
      </p:pic>
      <p:sp>
        <p:nvSpPr>
          <p:cNvPr id="30" name="Rectangle 37"/>
          <p:cNvSpPr>
            <a:spLocks noChangeArrowheads="1"/>
          </p:cNvSpPr>
          <p:nvPr/>
        </p:nvSpPr>
        <p:spPr bwMode="auto">
          <a:xfrm>
            <a:off x="79435" y="2442365"/>
            <a:ext cx="2367505" cy="400110"/>
          </a:xfrm>
          <a:prstGeom prst="rect">
            <a:avLst/>
          </a:prstGeom>
          <a:noFill/>
          <a:ln w="9525">
            <a:noFill/>
            <a:miter lim="800000"/>
            <a:headEnd/>
            <a:tailEnd/>
          </a:ln>
        </p:spPr>
        <p:txBody>
          <a:bodyPr wrap="none">
            <a:spAutoFit/>
          </a:bodyPr>
          <a:lstStyle/>
          <a:p>
            <a:r>
              <a:rPr lang="en-US" sz="2000" b="1" dirty="0" smtClean="0">
                <a:solidFill>
                  <a:srgbClr val="2E6CD0"/>
                </a:solidFill>
              </a:rPr>
              <a:t>Natural resonance</a:t>
            </a:r>
            <a:endParaRPr lang="en-US" sz="2000" dirty="0">
              <a:solidFill>
                <a:schemeClr val="accent2"/>
              </a:solidFill>
            </a:endParaRPr>
          </a:p>
        </p:txBody>
      </p:sp>
      <p:pic>
        <p:nvPicPr>
          <p:cNvPr id="31" name="Picture 381"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xmlns="" val="0"/>
              </a:ext>
            </a:extLst>
          </a:blip>
          <a:srcRect/>
          <a:stretch>
            <a:fillRect/>
          </a:stretch>
        </p:blipFill>
        <p:spPr bwMode="auto">
          <a:xfrm>
            <a:off x="5566481" y="899162"/>
            <a:ext cx="304805" cy="25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313746" y="933536"/>
            <a:ext cx="146558" cy="195411"/>
          </a:xfrm>
          <a:prstGeom prst="rect">
            <a:avLst/>
          </a:prstGeom>
        </p:spPr>
      </p:pic>
      <p:sp>
        <p:nvSpPr>
          <p:cNvPr id="34" name="Rectangle 16"/>
          <p:cNvSpPr>
            <a:spLocks noChangeArrowheads="1"/>
          </p:cNvSpPr>
          <p:nvPr/>
        </p:nvSpPr>
        <p:spPr bwMode="auto">
          <a:xfrm>
            <a:off x="2647045" y="2251304"/>
            <a:ext cx="6179455" cy="1567769"/>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Rectangle 16"/>
          <p:cNvSpPr>
            <a:spLocks noChangeArrowheads="1"/>
          </p:cNvSpPr>
          <p:nvPr/>
        </p:nvSpPr>
        <p:spPr bwMode="auto">
          <a:xfrm>
            <a:off x="2739570" y="4979989"/>
            <a:ext cx="3837215" cy="998081"/>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 name="Picture 2"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72279" y="2403929"/>
            <a:ext cx="5086604" cy="690880"/>
          </a:xfrm>
          <a:prstGeom prst="rect">
            <a:avLst/>
          </a:prstGeom>
        </p:spPr>
      </p:pic>
      <p:pic>
        <p:nvPicPr>
          <p:cNvPr id="4" name="Picture 3"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959100" y="3310164"/>
            <a:ext cx="2711704" cy="371348"/>
          </a:xfrm>
          <a:prstGeom prst="rect">
            <a:avLst/>
          </a:prstGeom>
        </p:spPr>
      </p:pic>
      <p:pic>
        <p:nvPicPr>
          <p:cNvPr id="5" name="Picture 4"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331857" y="3313793"/>
            <a:ext cx="2288540" cy="354076"/>
          </a:xfrm>
          <a:prstGeom prst="rect">
            <a:avLst/>
          </a:prstGeom>
        </p:spPr>
      </p:pic>
      <p:pic>
        <p:nvPicPr>
          <p:cNvPr id="6" name="Picture 5" descr="latex-image-1.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2911021" y="4134757"/>
            <a:ext cx="3566668" cy="569976"/>
          </a:xfrm>
          <a:prstGeom prst="rect">
            <a:avLst/>
          </a:prstGeom>
        </p:spPr>
      </p:pic>
      <p:pic>
        <p:nvPicPr>
          <p:cNvPr id="7" name="Picture 6" descr="latex-image-1.pdf"/>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2908300" y="5160736"/>
            <a:ext cx="3558032" cy="71678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057" name="Text Box 81"/>
          <p:cNvSpPr txBox="1">
            <a:spLocks noChangeArrowheads="1"/>
          </p:cNvSpPr>
          <p:nvPr/>
        </p:nvSpPr>
        <p:spPr bwMode="auto">
          <a:xfrm>
            <a:off x="601663" y="1981200"/>
            <a:ext cx="7856537" cy="369332"/>
          </a:xfrm>
          <a:prstGeom prst="rect">
            <a:avLst/>
          </a:prstGeom>
          <a:noFill/>
          <a:ln w="9525">
            <a:noFill/>
            <a:miter lim="800000"/>
            <a:headEnd/>
            <a:tailEnd/>
          </a:ln>
        </p:spPr>
        <p:txBody>
          <a:bodyPr>
            <a:spAutoFit/>
          </a:bodyPr>
          <a:lstStyle/>
          <a:p>
            <a:pPr algn="ctr"/>
            <a:r>
              <a:rPr lang="en-US" sz="1800" dirty="0"/>
              <a:t>Driven harmonic oscillator:  </a:t>
            </a:r>
            <a:r>
              <a:rPr lang="en-US" sz="1800" b="1" dirty="0" smtClean="0">
                <a:solidFill>
                  <a:srgbClr val="2E6CD0"/>
                </a:solidFill>
              </a:rPr>
              <a:t>Amplitude</a:t>
            </a:r>
            <a:r>
              <a:rPr lang="en-US" sz="1800" dirty="0" smtClean="0"/>
              <a:t> </a:t>
            </a:r>
            <a:r>
              <a:rPr lang="en-US" sz="1800" dirty="0"/>
              <a:t>and </a:t>
            </a:r>
            <a:r>
              <a:rPr lang="en-US" sz="1800" b="1" dirty="0" smtClean="0">
                <a:solidFill>
                  <a:srgbClr val="2E6CD0"/>
                </a:solidFill>
              </a:rPr>
              <a:t>Phase</a:t>
            </a:r>
            <a:r>
              <a:rPr lang="en-US" sz="1800" dirty="0" smtClean="0"/>
              <a:t> </a:t>
            </a:r>
            <a:r>
              <a:rPr lang="en-US" sz="1800" dirty="0"/>
              <a:t>depend on frequency</a:t>
            </a:r>
          </a:p>
        </p:txBody>
      </p:sp>
      <p:sp>
        <p:nvSpPr>
          <p:cNvPr id="255059" name="Text Box 83"/>
          <p:cNvSpPr txBox="1">
            <a:spLocks noChangeArrowheads="1"/>
          </p:cNvSpPr>
          <p:nvPr/>
        </p:nvSpPr>
        <p:spPr bwMode="auto">
          <a:xfrm>
            <a:off x="3483426" y="5156901"/>
            <a:ext cx="2444750" cy="969962"/>
          </a:xfrm>
          <a:prstGeom prst="rect">
            <a:avLst/>
          </a:prstGeom>
          <a:noFill/>
          <a:ln w="9525">
            <a:noFill/>
            <a:miter lim="800000"/>
            <a:headEnd/>
            <a:tailEnd/>
          </a:ln>
        </p:spPr>
        <p:txBody>
          <a:bodyPr>
            <a:spAutoFit/>
          </a:bodyPr>
          <a:lstStyle/>
          <a:p>
            <a:pPr algn="ctr"/>
            <a:r>
              <a:rPr lang="en-US" b="1" dirty="0"/>
              <a:t>large amplitude</a:t>
            </a:r>
          </a:p>
          <a:p>
            <a:pPr algn="ctr"/>
            <a:endParaRPr lang="en-US" sz="900" dirty="0"/>
          </a:p>
          <a:p>
            <a:pPr algn="ctr"/>
            <a:r>
              <a:rPr lang="en-US" dirty="0"/>
              <a:t>Displacement, </a:t>
            </a:r>
            <a:r>
              <a:rPr lang="en-US" dirty="0" smtClean="0"/>
              <a:t> </a:t>
            </a:r>
            <a:r>
              <a:rPr lang="en-US" dirty="0"/>
              <a:t/>
            </a:r>
            <a:br>
              <a:rPr lang="en-US" dirty="0"/>
            </a:br>
            <a:r>
              <a:rPr lang="en-US" dirty="0"/>
              <a:t>90º out of phase </a:t>
            </a:r>
            <a:r>
              <a:rPr lang="en-US" dirty="0" smtClean="0"/>
              <a:t>with</a:t>
            </a:r>
            <a:endParaRPr lang="en-US" baseline="-25000" dirty="0"/>
          </a:p>
        </p:txBody>
      </p:sp>
      <p:sp>
        <p:nvSpPr>
          <p:cNvPr id="255060" name="Text Box 84"/>
          <p:cNvSpPr txBox="1">
            <a:spLocks noChangeArrowheads="1"/>
          </p:cNvSpPr>
          <p:nvPr/>
        </p:nvSpPr>
        <p:spPr bwMode="auto">
          <a:xfrm>
            <a:off x="6267901" y="5156901"/>
            <a:ext cx="2244725" cy="969962"/>
          </a:xfrm>
          <a:prstGeom prst="rect">
            <a:avLst/>
          </a:prstGeom>
          <a:noFill/>
          <a:ln w="9525">
            <a:noFill/>
            <a:miter lim="800000"/>
            <a:headEnd/>
            <a:tailEnd/>
          </a:ln>
        </p:spPr>
        <p:txBody>
          <a:bodyPr>
            <a:spAutoFit/>
          </a:bodyPr>
          <a:lstStyle/>
          <a:p>
            <a:pPr algn="ctr"/>
            <a:r>
              <a:rPr lang="en-US" b="1" dirty="0"/>
              <a:t>vanishing amplitude</a:t>
            </a:r>
          </a:p>
          <a:p>
            <a:pPr algn="ctr"/>
            <a:endParaRPr lang="en-US" sz="900" dirty="0"/>
          </a:p>
          <a:p>
            <a:pPr algn="ctr"/>
            <a:r>
              <a:rPr lang="en-US" dirty="0"/>
              <a:t>Displacement </a:t>
            </a:r>
            <a:r>
              <a:rPr lang="en-US" dirty="0" smtClean="0"/>
              <a:t>   </a:t>
            </a:r>
            <a:r>
              <a:rPr lang="en-US" dirty="0"/>
              <a:t>and </a:t>
            </a:r>
            <a:r>
              <a:rPr lang="en-US" dirty="0" smtClean="0"/>
              <a:t>  in </a:t>
            </a:r>
            <a:r>
              <a:rPr lang="en-US" dirty="0" err="1"/>
              <a:t>antiphase</a:t>
            </a:r>
            <a:endParaRPr lang="en-US" baseline="-25000" dirty="0"/>
          </a:p>
        </p:txBody>
      </p:sp>
      <p:sp>
        <p:nvSpPr>
          <p:cNvPr id="43015" name="Rectangle 86"/>
          <p:cNvSpPr>
            <a:spLocks noChangeArrowheads="1"/>
          </p:cNvSpPr>
          <p:nvPr/>
        </p:nvSpPr>
        <p:spPr bwMode="auto">
          <a:xfrm>
            <a:off x="1219200" y="304800"/>
            <a:ext cx="3040063" cy="457200"/>
          </a:xfrm>
          <a:prstGeom prst="rect">
            <a:avLst/>
          </a:prstGeom>
          <a:noFill/>
          <a:ln w="38100">
            <a:noFill/>
            <a:miter lim="800000"/>
            <a:headEnd/>
            <a:tailEnd/>
          </a:ln>
        </p:spPr>
        <p:txBody>
          <a:bodyPr wrap="none" anchor="ctr">
            <a:spAutoFit/>
          </a:bodyPr>
          <a:lstStyle/>
          <a:p>
            <a:pPr algn="ctr" eaLnBrk="0" hangingPunct="0"/>
            <a:r>
              <a:rPr lang="en-US" sz="2400" i="1" u="sng"/>
              <a:t>Oscillator Resonance</a:t>
            </a:r>
            <a:endParaRPr lang="en-US" i="1" u="sng" baseline="-25000"/>
          </a:p>
        </p:txBody>
      </p:sp>
      <p:pic>
        <p:nvPicPr>
          <p:cNvPr id="43016" name="Picture 8" descr="latex-image-1.pdf"/>
          <p:cNvPicPr>
            <a:picLocks noChangeAspect="1"/>
          </p:cNvPicPr>
          <p:nvPr/>
        </p:nvPicPr>
        <p:blipFill>
          <a:blip r:embed="rId2"/>
          <a:srcRect/>
          <a:stretch>
            <a:fillRect/>
          </a:stretch>
        </p:blipFill>
        <p:spPr bwMode="auto">
          <a:xfrm>
            <a:off x="869950" y="990600"/>
            <a:ext cx="3702050" cy="760413"/>
          </a:xfrm>
          <a:prstGeom prst="rect">
            <a:avLst/>
          </a:prstGeom>
          <a:noFill/>
          <a:ln w="9525">
            <a:noFill/>
            <a:miter lim="800000"/>
            <a:headEnd/>
            <a:tailEnd/>
          </a:ln>
        </p:spPr>
      </p:pic>
      <p:pic>
        <p:nvPicPr>
          <p:cNvPr id="43017" name="Picture 10" descr="latex-image-1.pdf"/>
          <p:cNvPicPr>
            <a:picLocks noChangeAspect="1"/>
          </p:cNvPicPr>
          <p:nvPr/>
        </p:nvPicPr>
        <p:blipFill>
          <a:blip r:embed="rId3"/>
          <a:srcRect/>
          <a:stretch>
            <a:fillRect/>
          </a:stretch>
        </p:blipFill>
        <p:spPr bwMode="auto">
          <a:xfrm>
            <a:off x="6096000" y="698500"/>
            <a:ext cx="2692400" cy="381000"/>
          </a:xfrm>
          <a:prstGeom prst="rect">
            <a:avLst/>
          </a:prstGeom>
          <a:noFill/>
          <a:ln w="9525">
            <a:noFill/>
            <a:miter lim="800000"/>
            <a:headEnd/>
            <a:tailEnd/>
          </a:ln>
        </p:spPr>
      </p:pic>
      <p:pic>
        <p:nvPicPr>
          <p:cNvPr id="43018" name="Picture 11" descr="latex-image-1.pdf"/>
          <p:cNvPicPr>
            <a:picLocks noChangeAspect="1"/>
          </p:cNvPicPr>
          <p:nvPr/>
        </p:nvPicPr>
        <p:blipFill>
          <a:blip r:embed="rId4"/>
          <a:srcRect/>
          <a:stretch>
            <a:fillRect/>
          </a:stretch>
        </p:blipFill>
        <p:spPr bwMode="auto">
          <a:xfrm>
            <a:off x="6311900" y="1282700"/>
            <a:ext cx="2273300" cy="36830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1397001" y="2735944"/>
            <a:ext cx="6758214" cy="1823330"/>
          </a:xfrm>
          <a:prstGeom prst="rect">
            <a:avLst/>
          </a:prstGeom>
        </p:spPr>
      </p:pic>
      <p:sp>
        <p:nvSpPr>
          <p:cNvPr id="14" name="Text Box 81"/>
          <p:cNvSpPr txBox="1">
            <a:spLocks noChangeArrowheads="1"/>
          </p:cNvSpPr>
          <p:nvPr/>
        </p:nvSpPr>
        <p:spPr bwMode="auto">
          <a:xfrm>
            <a:off x="1198563" y="4737100"/>
            <a:ext cx="2103436" cy="369332"/>
          </a:xfrm>
          <a:prstGeom prst="rect">
            <a:avLst/>
          </a:prstGeom>
          <a:noFill/>
          <a:ln w="9525">
            <a:noFill/>
            <a:miter lim="800000"/>
            <a:headEnd/>
            <a:tailEnd/>
          </a:ln>
        </p:spPr>
        <p:txBody>
          <a:bodyPr wrap="square">
            <a:spAutoFit/>
          </a:bodyPr>
          <a:lstStyle/>
          <a:p>
            <a:pPr algn="ctr"/>
            <a:r>
              <a:rPr lang="en-US" sz="1800" b="1" dirty="0" smtClean="0">
                <a:solidFill>
                  <a:srgbClr val="2E6CD0"/>
                </a:solidFill>
              </a:rPr>
              <a:t>Low </a:t>
            </a:r>
            <a:r>
              <a:rPr lang="en-US" sz="1800" dirty="0" smtClean="0"/>
              <a:t> frequency</a:t>
            </a:r>
            <a:endParaRPr lang="en-US" sz="1800" dirty="0"/>
          </a:p>
        </p:txBody>
      </p:sp>
      <p:sp>
        <p:nvSpPr>
          <p:cNvPr id="15" name="Text Box 81"/>
          <p:cNvSpPr txBox="1">
            <a:spLocks noChangeArrowheads="1"/>
          </p:cNvSpPr>
          <p:nvPr/>
        </p:nvSpPr>
        <p:spPr bwMode="auto">
          <a:xfrm>
            <a:off x="3918178" y="4744358"/>
            <a:ext cx="1960108" cy="369332"/>
          </a:xfrm>
          <a:prstGeom prst="rect">
            <a:avLst/>
          </a:prstGeom>
          <a:noFill/>
          <a:ln w="9525">
            <a:noFill/>
            <a:miter lim="800000"/>
            <a:headEnd/>
            <a:tailEnd/>
          </a:ln>
        </p:spPr>
        <p:txBody>
          <a:bodyPr wrap="square">
            <a:spAutoFit/>
          </a:bodyPr>
          <a:lstStyle/>
          <a:p>
            <a:pPr algn="ctr"/>
            <a:r>
              <a:rPr lang="en-US" sz="1800" b="1" dirty="0" smtClean="0">
                <a:solidFill>
                  <a:srgbClr val="2E6CD0"/>
                </a:solidFill>
              </a:rPr>
              <a:t>At resonance</a:t>
            </a:r>
            <a:endParaRPr lang="en-US" sz="1800" dirty="0"/>
          </a:p>
        </p:txBody>
      </p:sp>
      <p:sp>
        <p:nvSpPr>
          <p:cNvPr id="16" name="Text Box 81"/>
          <p:cNvSpPr txBox="1">
            <a:spLocks noChangeArrowheads="1"/>
          </p:cNvSpPr>
          <p:nvPr/>
        </p:nvSpPr>
        <p:spPr bwMode="auto">
          <a:xfrm>
            <a:off x="6465434" y="4724400"/>
            <a:ext cx="1970994" cy="369332"/>
          </a:xfrm>
          <a:prstGeom prst="rect">
            <a:avLst/>
          </a:prstGeom>
          <a:noFill/>
          <a:ln w="9525">
            <a:noFill/>
            <a:miter lim="800000"/>
            <a:headEnd/>
            <a:tailEnd/>
          </a:ln>
        </p:spPr>
        <p:txBody>
          <a:bodyPr wrap="square">
            <a:spAutoFit/>
          </a:bodyPr>
          <a:lstStyle/>
          <a:p>
            <a:pPr algn="ctr"/>
            <a:r>
              <a:rPr lang="en-US" sz="1800" b="1" dirty="0" smtClean="0">
                <a:solidFill>
                  <a:srgbClr val="2E6CD0"/>
                </a:solidFill>
              </a:rPr>
              <a:t>High</a:t>
            </a:r>
            <a:r>
              <a:rPr lang="en-US" sz="1800" dirty="0" smtClean="0"/>
              <a:t> frequency</a:t>
            </a:r>
            <a:endParaRPr lang="en-US" sz="1800" dirty="0"/>
          </a:p>
        </p:txBody>
      </p:sp>
      <p:pic>
        <p:nvPicPr>
          <p:cNvPr id="17" name="Picture 16"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364843" y="5633355"/>
            <a:ext cx="141514" cy="188685"/>
          </a:xfrm>
          <a:prstGeom prst="rect">
            <a:avLst/>
          </a:prstGeom>
        </p:spPr>
      </p:pic>
      <p:pic>
        <p:nvPicPr>
          <p:cNvPr id="19" name="Picture 18"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739739" y="5640612"/>
            <a:ext cx="141514" cy="188685"/>
          </a:xfrm>
          <a:prstGeom prst="rect">
            <a:avLst/>
          </a:prstGeom>
        </p:spPr>
      </p:pic>
      <p:grpSp>
        <p:nvGrpSpPr>
          <p:cNvPr id="5" name="Group 4"/>
          <p:cNvGrpSpPr/>
          <p:nvPr/>
        </p:nvGrpSpPr>
        <p:grpSpPr>
          <a:xfrm>
            <a:off x="1035955" y="5156901"/>
            <a:ext cx="2105025" cy="969496"/>
            <a:chOff x="1045026" y="5156901"/>
            <a:chExt cx="2105025" cy="969496"/>
          </a:xfrm>
        </p:grpSpPr>
        <p:sp>
          <p:nvSpPr>
            <p:cNvPr id="255058" name="Text Box 82"/>
            <p:cNvSpPr txBox="1">
              <a:spLocks noChangeArrowheads="1"/>
            </p:cNvSpPr>
            <p:nvPr/>
          </p:nvSpPr>
          <p:spPr bwMode="auto">
            <a:xfrm>
              <a:off x="1045026" y="5156901"/>
              <a:ext cx="2105025" cy="969496"/>
            </a:xfrm>
            <a:prstGeom prst="rect">
              <a:avLst/>
            </a:prstGeom>
            <a:noFill/>
            <a:ln w="9525">
              <a:noFill/>
              <a:miter lim="800000"/>
              <a:headEnd/>
              <a:tailEnd/>
            </a:ln>
          </p:spPr>
          <p:txBody>
            <a:bodyPr>
              <a:spAutoFit/>
            </a:bodyPr>
            <a:lstStyle/>
            <a:p>
              <a:pPr algn="ctr"/>
              <a:r>
                <a:rPr lang="en-US" b="1" dirty="0"/>
                <a:t>medium amplitude</a:t>
              </a:r>
            </a:p>
            <a:p>
              <a:pPr algn="ctr"/>
              <a:endParaRPr lang="en-US" sz="900" dirty="0"/>
            </a:p>
            <a:p>
              <a:pPr algn="ctr"/>
              <a:r>
                <a:rPr lang="en-US" dirty="0" smtClean="0"/>
                <a:t>Displacement</a:t>
              </a:r>
              <a:r>
                <a:rPr lang="en-US" dirty="0"/>
                <a:t>, </a:t>
              </a:r>
              <a:r>
                <a:rPr lang="en-US" dirty="0" smtClean="0"/>
                <a:t>   </a:t>
              </a:r>
              <a:r>
                <a:rPr lang="en-US" dirty="0"/>
                <a:t/>
              </a:r>
              <a:br>
                <a:rPr lang="en-US" dirty="0"/>
              </a:br>
              <a:r>
                <a:rPr lang="en-US" dirty="0"/>
                <a:t>in phase with  </a:t>
              </a:r>
              <a:r>
                <a:rPr lang="en-US" dirty="0" smtClean="0"/>
                <a:t>    </a:t>
              </a:r>
              <a:endParaRPr lang="en-US" baseline="-25000" dirty="0"/>
            </a:p>
          </p:txBody>
        </p:sp>
        <p:pic>
          <p:nvPicPr>
            <p:cNvPr id="18" name="Picture 17"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59529" y="5631540"/>
              <a:ext cx="141514" cy="188685"/>
            </a:xfrm>
            <a:prstGeom prst="rect">
              <a:avLst/>
            </a:prstGeom>
          </p:spPr>
        </p:pic>
        <p:pic>
          <p:nvPicPr>
            <p:cNvPr id="4" name="Picture 3"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739571" y="5879192"/>
              <a:ext cx="263071" cy="236764"/>
            </a:xfrm>
            <a:prstGeom prst="rect">
              <a:avLst/>
            </a:prstGeom>
          </p:spPr>
        </p:pic>
      </p:grpSp>
      <p:pic>
        <p:nvPicPr>
          <p:cNvPr id="23" name="Picture 22"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713185" y="5877378"/>
            <a:ext cx="263071" cy="236764"/>
          </a:xfrm>
          <a:prstGeom prst="rect">
            <a:avLst/>
          </a:prstGeom>
        </p:spPr>
      </p:pic>
      <p:pic>
        <p:nvPicPr>
          <p:cNvPr id="24" name="Picture 23"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334828" y="5614305"/>
            <a:ext cx="263071" cy="2367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5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57" grpId="0"/>
      <p:bldP spid="255059" grpId="0"/>
      <p:bldP spid="255060"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ChangeArrowheads="1"/>
          </p:cNvSpPr>
          <p:nvPr/>
        </p:nvSpPr>
        <p:spPr bwMode="auto">
          <a:xfrm>
            <a:off x="3581400" y="381000"/>
            <a:ext cx="1958975" cy="461963"/>
          </a:xfrm>
          <a:prstGeom prst="rect">
            <a:avLst/>
          </a:prstGeom>
          <a:noFill/>
          <a:ln w="38100">
            <a:noFill/>
            <a:miter lim="800000"/>
            <a:headEnd/>
            <a:tailEnd/>
          </a:ln>
        </p:spPr>
        <p:txBody>
          <a:bodyPr wrap="none" anchor="ctr">
            <a:spAutoFit/>
          </a:bodyPr>
          <a:lstStyle/>
          <a:p>
            <a:pPr algn="ctr" eaLnBrk="0" hangingPunct="0"/>
            <a:r>
              <a:rPr lang="en-US" sz="2400" i="1" u="sng"/>
              <a:t>Polarization</a:t>
            </a:r>
            <a:endParaRPr lang="en-US" i="1" u="sng" baseline="-25000"/>
          </a:p>
        </p:txBody>
      </p:sp>
      <p:sp>
        <p:nvSpPr>
          <p:cNvPr id="44038" name="TextBox 5"/>
          <p:cNvSpPr txBox="1">
            <a:spLocks noChangeArrowheads="1"/>
          </p:cNvSpPr>
          <p:nvPr/>
        </p:nvSpPr>
        <p:spPr bwMode="auto">
          <a:xfrm>
            <a:off x="603250" y="838200"/>
            <a:ext cx="7778750" cy="584200"/>
          </a:xfrm>
          <a:prstGeom prst="rect">
            <a:avLst/>
          </a:prstGeom>
          <a:noFill/>
          <a:ln w="9525">
            <a:noFill/>
            <a:miter lim="800000"/>
            <a:headEnd/>
            <a:tailEnd/>
          </a:ln>
        </p:spPr>
        <p:txBody>
          <a:bodyPr wrap="none">
            <a:spAutoFit/>
          </a:bodyPr>
          <a:lstStyle/>
          <a:p>
            <a:pPr algn="ctr"/>
            <a:r>
              <a:rPr lang="en-US" dirty="0"/>
              <a:t>Since charge displacement, y, is directly related to polarization, P, of our material</a:t>
            </a:r>
          </a:p>
          <a:p>
            <a:pPr algn="ctr"/>
            <a:r>
              <a:rPr lang="en-US" dirty="0"/>
              <a:t>we can then rewrite the differential equation: </a:t>
            </a:r>
          </a:p>
        </p:txBody>
      </p:sp>
      <p:sp>
        <p:nvSpPr>
          <p:cNvPr id="7" name="Rectangle 16"/>
          <p:cNvSpPr>
            <a:spLocks noChangeArrowheads="1"/>
          </p:cNvSpPr>
          <p:nvPr/>
        </p:nvSpPr>
        <p:spPr bwMode="auto">
          <a:xfrm>
            <a:off x="1059545" y="1469571"/>
            <a:ext cx="6968669" cy="1170214"/>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Rectangle 16"/>
          <p:cNvSpPr>
            <a:spLocks noChangeArrowheads="1"/>
          </p:cNvSpPr>
          <p:nvPr/>
        </p:nvSpPr>
        <p:spPr bwMode="auto">
          <a:xfrm>
            <a:off x="1224633" y="5188877"/>
            <a:ext cx="3791857" cy="1025071"/>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88143" y="1651000"/>
            <a:ext cx="1845852" cy="887429"/>
          </a:xfrm>
          <a:prstGeom prst="rect">
            <a:avLst/>
          </a:prstGeom>
        </p:spPr>
      </p:pic>
      <p:sp>
        <p:nvSpPr>
          <p:cNvPr id="10" name="TextBox 5"/>
          <p:cNvSpPr txBox="1">
            <a:spLocks noChangeArrowheads="1"/>
          </p:cNvSpPr>
          <p:nvPr/>
        </p:nvSpPr>
        <p:spPr bwMode="auto">
          <a:xfrm>
            <a:off x="3759058" y="1915885"/>
            <a:ext cx="3604372" cy="338554"/>
          </a:xfrm>
          <a:prstGeom prst="rect">
            <a:avLst/>
          </a:prstGeom>
          <a:noFill/>
          <a:ln w="9525">
            <a:noFill/>
            <a:miter lim="800000"/>
            <a:headEnd/>
            <a:tailEnd/>
          </a:ln>
        </p:spPr>
        <p:txBody>
          <a:bodyPr wrap="none">
            <a:spAutoFit/>
          </a:bodyPr>
          <a:lstStyle/>
          <a:p>
            <a:pPr algn="ctr"/>
            <a:r>
              <a:rPr lang="en-US" dirty="0" smtClean="0"/>
              <a:t>For linear polarization in     direction</a:t>
            </a:r>
            <a:endParaRPr lang="en-US"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26629" y="1986645"/>
            <a:ext cx="129144" cy="236764"/>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06499" y="2900475"/>
            <a:ext cx="6288750" cy="664596"/>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593850" y="3723822"/>
            <a:ext cx="1373124" cy="73406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264558" y="4652735"/>
            <a:ext cx="2659888" cy="371348"/>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296297" y="5270519"/>
            <a:ext cx="3603650" cy="7837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118"/>
          <p:cNvSpPr>
            <a:spLocks noChangeArrowheads="1"/>
          </p:cNvSpPr>
          <p:nvPr/>
        </p:nvSpPr>
        <p:spPr bwMode="auto">
          <a:xfrm>
            <a:off x="1371600" y="317500"/>
            <a:ext cx="6319838" cy="461963"/>
          </a:xfrm>
          <a:prstGeom prst="rect">
            <a:avLst/>
          </a:prstGeom>
          <a:noFill/>
          <a:ln w="9525">
            <a:noFill/>
            <a:miter lim="800000"/>
            <a:headEnd/>
            <a:tailEnd/>
          </a:ln>
        </p:spPr>
        <p:txBody>
          <a:bodyPr wrap="none">
            <a:spAutoFit/>
          </a:bodyPr>
          <a:lstStyle/>
          <a:p>
            <a:r>
              <a:rPr lang="en-US" sz="2400" i="1" u="sng"/>
              <a:t>Dielectric Constant from the Lorentz Model </a:t>
            </a:r>
          </a:p>
        </p:txBody>
      </p:sp>
      <p:sp>
        <p:nvSpPr>
          <p:cNvPr id="5" name="Rectangle 16"/>
          <p:cNvSpPr>
            <a:spLocks noChangeArrowheads="1"/>
          </p:cNvSpPr>
          <p:nvPr/>
        </p:nvSpPr>
        <p:spPr bwMode="auto">
          <a:xfrm>
            <a:off x="1830617" y="4345213"/>
            <a:ext cx="3984169" cy="1170214"/>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47849" y="2155370"/>
            <a:ext cx="3445764" cy="794512"/>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59646" y="1639662"/>
            <a:ext cx="1641928" cy="331544"/>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23430" y="2981778"/>
            <a:ext cx="4272569" cy="900793"/>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77356" y="4495578"/>
            <a:ext cx="3528787" cy="84165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descr="forced"/>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80779" y="475981"/>
            <a:ext cx="3378200" cy="202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Line 3"/>
          <p:cNvSpPr>
            <a:spLocks noChangeShapeType="1"/>
          </p:cNvSpPr>
          <p:nvPr/>
        </p:nvSpPr>
        <p:spPr bwMode="auto">
          <a:xfrm>
            <a:off x="2048328" y="2425020"/>
            <a:ext cx="0" cy="3948112"/>
          </a:xfrm>
          <a:prstGeom prst="line">
            <a:avLst/>
          </a:prstGeom>
          <a:noFill/>
          <a:ln w="9525">
            <a:solidFill>
              <a:schemeClr val="tx1"/>
            </a:solidFill>
            <a:prstDash val="sysDot"/>
            <a:round/>
            <a:headEnd/>
            <a:tailEnd/>
          </a:ln>
        </p:spPr>
        <p:txBody>
          <a:bodyPr/>
          <a:lstStyle/>
          <a:p>
            <a:endParaRPr lang="en-US"/>
          </a:p>
        </p:txBody>
      </p:sp>
      <p:sp>
        <p:nvSpPr>
          <p:cNvPr id="46086" name="Line 4"/>
          <p:cNvSpPr>
            <a:spLocks noChangeShapeType="1"/>
          </p:cNvSpPr>
          <p:nvPr/>
        </p:nvSpPr>
        <p:spPr bwMode="auto">
          <a:xfrm>
            <a:off x="2712357" y="2438400"/>
            <a:ext cx="0" cy="3948113"/>
          </a:xfrm>
          <a:prstGeom prst="line">
            <a:avLst/>
          </a:prstGeom>
          <a:noFill/>
          <a:ln w="9525">
            <a:solidFill>
              <a:schemeClr val="tx1"/>
            </a:solidFill>
            <a:prstDash val="sysDot"/>
            <a:round/>
            <a:headEnd/>
            <a:tailEnd/>
          </a:ln>
        </p:spPr>
        <p:txBody>
          <a:bodyPr/>
          <a:lstStyle/>
          <a:p>
            <a:endParaRPr lang="en-US"/>
          </a:p>
        </p:txBody>
      </p:sp>
      <p:sp>
        <p:nvSpPr>
          <p:cNvPr id="46087" name="Line 5"/>
          <p:cNvSpPr>
            <a:spLocks noChangeShapeType="1"/>
          </p:cNvSpPr>
          <p:nvPr/>
        </p:nvSpPr>
        <p:spPr bwMode="auto">
          <a:xfrm flipH="1">
            <a:off x="3933824" y="2558142"/>
            <a:ext cx="3175" cy="3823607"/>
          </a:xfrm>
          <a:prstGeom prst="line">
            <a:avLst/>
          </a:prstGeom>
          <a:noFill/>
          <a:ln w="9525">
            <a:solidFill>
              <a:schemeClr val="tx1"/>
            </a:solidFill>
            <a:prstDash val="sysDot"/>
            <a:round/>
            <a:headEnd/>
            <a:tailEnd/>
          </a:ln>
        </p:spPr>
        <p:txBody>
          <a:bodyPr/>
          <a:lstStyle/>
          <a:p>
            <a:endParaRPr lang="en-US"/>
          </a:p>
        </p:txBody>
      </p:sp>
      <p:sp>
        <p:nvSpPr>
          <p:cNvPr id="46088" name="Line 6"/>
          <p:cNvSpPr>
            <a:spLocks noChangeShapeType="1"/>
          </p:cNvSpPr>
          <p:nvPr/>
        </p:nvSpPr>
        <p:spPr bwMode="auto">
          <a:xfrm>
            <a:off x="911225" y="5492070"/>
            <a:ext cx="4013200" cy="0"/>
          </a:xfrm>
          <a:prstGeom prst="line">
            <a:avLst/>
          </a:prstGeom>
          <a:noFill/>
          <a:ln w="12700" cmpd="sng">
            <a:solidFill>
              <a:schemeClr val="tx1"/>
            </a:solidFill>
            <a:round/>
            <a:headEnd/>
            <a:tailEnd/>
          </a:ln>
        </p:spPr>
        <p:txBody>
          <a:bodyPr/>
          <a:lstStyle/>
          <a:p>
            <a:endParaRPr lang="en-US"/>
          </a:p>
        </p:txBody>
      </p:sp>
      <p:pic>
        <p:nvPicPr>
          <p:cNvPr id="46089" name="Picture 7" descr="txp_fig"/>
          <p:cNvPicPr>
            <a:picLocks noChangeAspect="1" noChangeArrowheads="1"/>
          </p:cNvPicPr>
          <p:nvPr>
            <p:custDataLst>
              <p:tags r:id="rId1"/>
            </p:custDataLst>
          </p:nvPr>
        </p:nvPicPr>
        <p:blipFill>
          <a:blip r:embed="rId7"/>
          <a:srcRect/>
          <a:stretch>
            <a:fillRect/>
          </a:stretch>
        </p:blipFill>
        <p:spPr bwMode="auto">
          <a:xfrm>
            <a:off x="1309688" y="4191000"/>
            <a:ext cx="338137" cy="254000"/>
          </a:xfrm>
          <a:prstGeom prst="rect">
            <a:avLst/>
          </a:prstGeom>
          <a:noFill/>
          <a:ln w="9525">
            <a:noFill/>
            <a:miter lim="800000"/>
            <a:headEnd/>
            <a:tailEnd/>
          </a:ln>
        </p:spPr>
      </p:pic>
      <p:pic>
        <p:nvPicPr>
          <p:cNvPr id="46090" name="Picture 8" descr="txp_fig"/>
          <p:cNvPicPr>
            <a:picLocks noChangeAspect="1" noChangeArrowheads="1"/>
          </p:cNvPicPr>
          <p:nvPr>
            <p:custDataLst>
              <p:tags r:id="rId2"/>
            </p:custDataLst>
          </p:nvPr>
        </p:nvPicPr>
        <p:blipFill>
          <a:blip r:embed="rId8"/>
          <a:srcRect/>
          <a:stretch>
            <a:fillRect/>
          </a:stretch>
        </p:blipFill>
        <p:spPr bwMode="auto">
          <a:xfrm>
            <a:off x="2562225" y="3325813"/>
            <a:ext cx="293688" cy="293687"/>
          </a:xfrm>
          <a:prstGeom prst="rect">
            <a:avLst/>
          </a:prstGeom>
          <a:noFill/>
          <a:ln w="9525">
            <a:noFill/>
            <a:miter lim="800000"/>
            <a:headEnd/>
            <a:tailEnd/>
          </a:ln>
        </p:spPr>
      </p:pic>
      <p:pic>
        <p:nvPicPr>
          <p:cNvPr id="46094" name="Picture 23" descr="txp_fig"/>
          <p:cNvPicPr>
            <a:picLocks noChangeAspect="1" noChangeArrowheads="1"/>
          </p:cNvPicPr>
          <p:nvPr>
            <p:custDataLst>
              <p:tags r:id="rId3"/>
            </p:custDataLst>
          </p:nvPr>
        </p:nvPicPr>
        <p:blipFill>
          <a:blip r:embed="rId9"/>
          <a:srcRect/>
          <a:stretch>
            <a:fillRect/>
          </a:stretch>
        </p:blipFill>
        <p:spPr bwMode="auto">
          <a:xfrm>
            <a:off x="4619625" y="6467475"/>
            <a:ext cx="180975" cy="139700"/>
          </a:xfrm>
          <a:prstGeom prst="rect">
            <a:avLst/>
          </a:prstGeom>
          <a:noFill/>
          <a:ln w="9525">
            <a:noFill/>
            <a:miter lim="800000"/>
            <a:headEnd/>
            <a:tailEnd/>
          </a:ln>
        </p:spPr>
      </p:pic>
      <p:sp>
        <p:nvSpPr>
          <p:cNvPr id="46095" name="Rectangle 2"/>
          <p:cNvSpPr>
            <a:spLocks noChangeArrowheads="1"/>
          </p:cNvSpPr>
          <p:nvPr/>
        </p:nvSpPr>
        <p:spPr bwMode="auto">
          <a:xfrm>
            <a:off x="2254250" y="276225"/>
            <a:ext cx="5259388" cy="457200"/>
          </a:xfrm>
          <a:prstGeom prst="rect">
            <a:avLst/>
          </a:prstGeom>
          <a:noFill/>
          <a:ln w="38100">
            <a:noFill/>
            <a:miter lim="800000"/>
            <a:headEnd/>
            <a:tailEnd/>
          </a:ln>
        </p:spPr>
        <p:txBody>
          <a:bodyPr wrap="none" anchor="ctr">
            <a:spAutoFit/>
          </a:bodyPr>
          <a:lstStyle/>
          <a:p>
            <a:pPr algn="ctr" eaLnBrk="0" hangingPunct="0"/>
            <a:r>
              <a:rPr lang="en-US" sz="2400" i="1" u="sng"/>
              <a:t>Microscopic Lorentz Oscillator Model</a:t>
            </a:r>
            <a:endParaRPr lang="en-US" sz="2400" i="1" u="sng" baseline="-25000"/>
          </a:p>
        </p:txBody>
      </p:sp>
      <p:grpSp>
        <p:nvGrpSpPr>
          <p:cNvPr id="20" name="Group 19"/>
          <p:cNvGrpSpPr/>
          <p:nvPr/>
        </p:nvGrpSpPr>
        <p:grpSpPr>
          <a:xfrm>
            <a:off x="2358649" y="6473871"/>
            <a:ext cx="230876" cy="196765"/>
            <a:chOff x="2295150" y="6464800"/>
            <a:chExt cx="230876" cy="196765"/>
          </a:xfrm>
        </p:grpSpPr>
        <p:pic>
          <p:nvPicPr>
            <p:cNvPr id="18" name="Picture 23" descr="txp_fig"/>
            <p:cNvPicPr>
              <a:picLocks noChangeAspect="1" noChangeArrowheads="1"/>
            </p:cNvPicPr>
            <p:nvPr>
              <p:custDataLst>
                <p:tags r:id="rId4"/>
              </p:custDataLst>
            </p:nvPr>
          </p:nvPicPr>
          <p:blipFill>
            <a:blip r:embed="rId9"/>
            <a:srcRect/>
            <a:stretch>
              <a:fillRect/>
            </a:stretch>
          </p:blipFill>
          <p:spPr bwMode="auto">
            <a:xfrm>
              <a:off x="2295150" y="6464800"/>
              <a:ext cx="180975" cy="139700"/>
            </a:xfrm>
            <a:prstGeom prst="rect">
              <a:avLst/>
            </a:prstGeom>
            <a:noFill/>
            <a:ln w="9525">
              <a:noFill/>
              <a:miter lim="800000"/>
              <a:headEnd/>
              <a:tailEnd/>
            </a:ln>
          </p:spPr>
        </p:pic>
        <p:sp>
          <p:nvSpPr>
            <p:cNvPr id="19" name="Oval 18"/>
            <p:cNvSpPr/>
            <p:nvPr/>
          </p:nvSpPr>
          <p:spPr bwMode="auto">
            <a:xfrm>
              <a:off x="2472043" y="6553505"/>
              <a:ext cx="53983" cy="1080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grpSp>
      <p:pic>
        <p:nvPicPr>
          <p:cNvPr id="21" name="Picture 20"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258707" y="1665513"/>
            <a:ext cx="3445764" cy="794512"/>
          </a:xfrm>
          <a:prstGeom prst="rect">
            <a:avLst/>
          </a:prstGeom>
        </p:spPr>
      </p:pic>
      <p:pic>
        <p:nvPicPr>
          <p:cNvPr id="22" name="Picture 21"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594350" y="2798536"/>
            <a:ext cx="1373124" cy="734060"/>
          </a:xfrm>
          <a:prstGeom prst="rect">
            <a:avLst/>
          </a:prstGeom>
        </p:spPr>
      </p:pic>
      <p:pic>
        <p:nvPicPr>
          <p:cNvPr id="23" name="Picture 22"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761266" y="4054930"/>
            <a:ext cx="1575533" cy="284842"/>
          </a:xfrm>
          <a:prstGeom prst="rect">
            <a:avLst/>
          </a:prstGeom>
        </p:spPr>
      </p:pic>
      <p:sp>
        <p:nvSpPr>
          <p:cNvPr id="46093" name="Rectangle 12"/>
          <p:cNvSpPr>
            <a:spLocks noChangeArrowheads="1"/>
          </p:cNvSpPr>
          <p:nvPr/>
        </p:nvSpPr>
        <p:spPr bwMode="auto">
          <a:xfrm>
            <a:off x="885825" y="2567213"/>
            <a:ext cx="4038600" cy="3806599"/>
          </a:xfrm>
          <a:prstGeom prst="rect">
            <a:avLst/>
          </a:prstGeom>
          <a:noFill/>
          <a:ln w="9525">
            <a:solidFill>
              <a:schemeClr val="tx1"/>
            </a:solidFill>
            <a:miter lim="800000"/>
            <a:headEnd/>
            <a:tailEnd/>
          </a:ln>
        </p:spPr>
        <p:txBody>
          <a:bodyPr wrap="none" anchor="ctr"/>
          <a:lstStyle/>
          <a:p>
            <a:endParaRPr lang="en-US"/>
          </a:p>
        </p:txBody>
      </p:sp>
      <p:pic>
        <p:nvPicPr>
          <p:cNvPr id="6" name="Picture 5"/>
          <p:cNvPicPr>
            <a:picLocks noChangeAspect="1"/>
          </p:cNvPicPr>
          <p:nvPr/>
        </p:nvPicPr>
        <p:blipFill>
          <a:blip r:embed="rId13"/>
          <a:stretch>
            <a:fillRect/>
          </a:stretch>
        </p:blipFill>
        <p:spPr>
          <a:xfrm>
            <a:off x="878114" y="3184071"/>
            <a:ext cx="4047672" cy="313145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ChangeArrowheads="1"/>
          </p:cNvSpPr>
          <p:nvPr/>
        </p:nvSpPr>
        <p:spPr bwMode="auto">
          <a:xfrm>
            <a:off x="2254250" y="276225"/>
            <a:ext cx="3757613" cy="461963"/>
          </a:xfrm>
          <a:prstGeom prst="rect">
            <a:avLst/>
          </a:prstGeom>
          <a:noFill/>
          <a:ln w="38100">
            <a:noFill/>
            <a:miter lim="800000"/>
            <a:headEnd/>
            <a:tailEnd/>
          </a:ln>
        </p:spPr>
        <p:txBody>
          <a:bodyPr wrap="none" anchor="ctr">
            <a:spAutoFit/>
          </a:bodyPr>
          <a:lstStyle/>
          <a:p>
            <a:pPr algn="ctr" eaLnBrk="0" hangingPunct="0"/>
            <a:r>
              <a:rPr lang="en-US" sz="2400" i="1" u="sng"/>
              <a:t>Real and imaginary parts</a:t>
            </a:r>
            <a:endParaRPr lang="en-US" sz="2400" i="1" u="sng" baseline="-25000"/>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30086" y="1039585"/>
            <a:ext cx="2699004" cy="771144"/>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0588" y="1983013"/>
            <a:ext cx="5750052" cy="771144"/>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52071" y="3697513"/>
            <a:ext cx="3092958" cy="771144"/>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21249" y="3688442"/>
            <a:ext cx="3059430" cy="771144"/>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252764" y="3026228"/>
            <a:ext cx="1483614" cy="2682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ChangeArrowheads="1"/>
          </p:cNvSpPr>
          <p:nvPr/>
        </p:nvSpPr>
        <p:spPr bwMode="auto">
          <a:xfrm>
            <a:off x="2590800" y="304800"/>
            <a:ext cx="4103688" cy="461963"/>
          </a:xfrm>
          <a:prstGeom prst="rect">
            <a:avLst/>
          </a:prstGeom>
          <a:noFill/>
          <a:ln w="38100">
            <a:noFill/>
            <a:miter lim="800000"/>
            <a:headEnd/>
            <a:tailEnd/>
          </a:ln>
        </p:spPr>
        <p:txBody>
          <a:bodyPr wrap="none" anchor="ctr">
            <a:spAutoFit/>
          </a:bodyPr>
          <a:lstStyle/>
          <a:p>
            <a:pPr algn="ctr" eaLnBrk="0" hangingPunct="0"/>
            <a:r>
              <a:rPr lang="en-US" sz="2400" i="1" u="sng"/>
              <a:t>Dielectric constant of water</a:t>
            </a:r>
            <a:endParaRPr lang="en-US" sz="2400" i="1" u="sng" baseline="-25000"/>
          </a:p>
        </p:txBody>
      </p:sp>
      <p:sp>
        <p:nvSpPr>
          <p:cNvPr id="49156" name="TextBox 3"/>
          <p:cNvSpPr txBox="1">
            <a:spLocks noChangeArrowheads="1"/>
          </p:cNvSpPr>
          <p:nvPr/>
        </p:nvSpPr>
        <p:spPr bwMode="auto">
          <a:xfrm>
            <a:off x="2071914" y="5161643"/>
            <a:ext cx="5389563" cy="400050"/>
          </a:xfrm>
          <a:prstGeom prst="rect">
            <a:avLst/>
          </a:prstGeom>
          <a:noFill/>
          <a:ln w="9525">
            <a:noFill/>
            <a:miter lim="800000"/>
            <a:headEnd/>
            <a:tailEnd/>
          </a:ln>
        </p:spPr>
        <p:txBody>
          <a:bodyPr wrap="none">
            <a:spAutoFit/>
          </a:bodyPr>
          <a:lstStyle/>
          <a:p>
            <a:r>
              <a:rPr lang="en-US" sz="2000" dirty="0"/>
              <a:t>Microwave ovens usually operate at 2.45 GHz</a:t>
            </a:r>
          </a:p>
        </p:txBody>
      </p:sp>
      <p:pic>
        <p:nvPicPr>
          <p:cNvPr id="49157" name="Picture 7" descr="txp_fig"/>
          <p:cNvPicPr>
            <a:picLocks noChangeAspect="1" noChangeArrowheads="1"/>
          </p:cNvPicPr>
          <p:nvPr>
            <p:custDataLst>
              <p:tags r:id="rId1"/>
            </p:custDataLst>
          </p:nvPr>
        </p:nvPicPr>
        <p:blipFill>
          <a:blip r:embed="rId4"/>
          <a:srcRect/>
          <a:stretch>
            <a:fillRect/>
          </a:stretch>
        </p:blipFill>
        <p:spPr bwMode="auto">
          <a:xfrm>
            <a:off x="4796971" y="1416957"/>
            <a:ext cx="338138" cy="254000"/>
          </a:xfrm>
          <a:prstGeom prst="rect">
            <a:avLst/>
          </a:prstGeom>
          <a:noFill/>
          <a:ln w="9525">
            <a:noFill/>
            <a:miter lim="800000"/>
            <a:headEnd/>
            <a:tailEnd/>
          </a:ln>
        </p:spPr>
      </p:pic>
      <p:pic>
        <p:nvPicPr>
          <p:cNvPr id="49158" name="Picture 8" descr="txp_fig"/>
          <p:cNvPicPr>
            <a:picLocks noChangeAspect="1" noChangeArrowheads="1"/>
          </p:cNvPicPr>
          <p:nvPr>
            <p:custDataLst>
              <p:tags r:id="rId2"/>
            </p:custDataLst>
          </p:nvPr>
        </p:nvPicPr>
        <p:blipFill>
          <a:blip r:embed="rId5"/>
          <a:srcRect/>
          <a:stretch>
            <a:fillRect/>
          </a:stretch>
        </p:blipFill>
        <p:spPr bwMode="auto">
          <a:xfrm>
            <a:off x="5025571" y="2991757"/>
            <a:ext cx="293688" cy="293688"/>
          </a:xfrm>
          <a:prstGeom prst="rect">
            <a:avLst/>
          </a:prstGeom>
          <a:noFill/>
          <a:ln w="9525">
            <a:noFill/>
            <a:miter lim="800000"/>
            <a:headEnd/>
            <a:tailEnd/>
          </a:ln>
        </p:spPr>
      </p:pic>
      <p:sp>
        <p:nvSpPr>
          <p:cNvPr id="10" name="TextBox 9"/>
          <p:cNvSpPr txBox="1"/>
          <p:nvPr/>
        </p:nvSpPr>
        <p:spPr>
          <a:xfrm rot="16200000">
            <a:off x="1224778" y="2314265"/>
            <a:ext cx="1131339" cy="338554"/>
          </a:xfrm>
          <a:prstGeom prst="rect">
            <a:avLst/>
          </a:prstGeom>
          <a:noFill/>
        </p:spPr>
        <p:txBody>
          <a:bodyPr wrap="none" rtlCol="0">
            <a:spAutoFit/>
          </a:bodyPr>
          <a:lstStyle/>
          <a:p>
            <a:r>
              <a:rPr lang="en-US" dirty="0" smtClean="0"/>
              <a:t>Magnitude</a:t>
            </a:r>
          </a:p>
        </p:txBody>
      </p:sp>
      <p:sp>
        <p:nvSpPr>
          <p:cNvPr id="11" name="TextBox 10"/>
          <p:cNvSpPr txBox="1"/>
          <p:nvPr/>
        </p:nvSpPr>
        <p:spPr>
          <a:xfrm>
            <a:off x="3980680" y="4534953"/>
            <a:ext cx="1720142" cy="338554"/>
          </a:xfrm>
          <a:prstGeom prst="rect">
            <a:avLst/>
          </a:prstGeom>
          <a:noFill/>
        </p:spPr>
        <p:txBody>
          <a:bodyPr wrap="none" rtlCol="0">
            <a:spAutoFit/>
          </a:bodyPr>
          <a:lstStyle/>
          <a:p>
            <a:r>
              <a:rPr lang="en-US" dirty="0" smtClean="0"/>
              <a:t>Frequency (GHz)</a:t>
            </a:r>
          </a:p>
        </p:txBody>
      </p:sp>
      <p:sp>
        <p:nvSpPr>
          <p:cNvPr id="12" name="TextBox 11"/>
          <p:cNvSpPr txBox="1"/>
          <p:nvPr/>
        </p:nvSpPr>
        <p:spPr>
          <a:xfrm>
            <a:off x="4096790" y="4188422"/>
            <a:ext cx="278817" cy="307777"/>
          </a:xfrm>
          <a:prstGeom prst="rect">
            <a:avLst/>
          </a:prstGeom>
          <a:noFill/>
        </p:spPr>
        <p:txBody>
          <a:bodyPr wrap="none" rtlCol="0">
            <a:spAutoFit/>
          </a:bodyPr>
          <a:lstStyle/>
          <a:p>
            <a:r>
              <a:rPr lang="en-US" sz="1400" dirty="0" smtClean="0"/>
              <a:t>1</a:t>
            </a:r>
          </a:p>
        </p:txBody>
      </p:sp>
      <p:sp>
        <p:nvSpPr>
          <p:cNvPr id="13" name="TextBox 12"/>
          <p:cNvSpPr txBox="1"/>
          <p:nvPr/>
        </p:nvSpPr>
        <p:spPr>
          <a:xfrm>
            <a:off x="5800407" y="4213823"/>
            <a:ext cx="372969" cy="307777"/>
          </a:xfrm>
          <a:prstGeom prst="rect">
            <a:avLst/>
          </a:prstGeom>
          <a:noFill/>
        </p:spPr>
        <p:txBody>
          <a:bodyPr wrap="none" rtlCol="0">
            <a:spAutoFit/>
          </a:bodyPr>
          <a:lstStyle/>
          <a:p>
            <a:r>
              <a:rPr lang="en-US" sz="1400" dirty="0" smtClean="0"/>
              <a:t>10</a:t>
            </a:r>
          </a:p>
        </p:txBody>
      </p:sp>
      <p:sp>
        <p:nvSpPr>
          <p:cNvPr id="14" name="TextBox 13"/>
          <p:cNvSpPr txBox="1"/>
          <p:nvPr/>
        </p:nvSpPr>
        <p:spPr>
          <a:xfrm>
            <a:off x="2008549" y="3370180"/>
            <a:ext cx="372969" cy="307777"/>
          </a:xfrm>
          <a:prstGeom prst="rect">
            <a:avLst/>
          </a:prstGeom>
          <a:noFill/>
        </p:spPr>
        <p:txBody>
          <a:bodyPr wrap="none" rtlCol="0">
            <a:spAutoFit/>
          </a:bodyPr>
          <a:lstStyle/>
          <a:p>
            <a:r>
              <a:rPr lang="en-US" sz="1400" dirty="0" smtClean="0"/>
              <a:t>20</a:t>
            </a:r>
          </a:p>
        </p:txBody>
      </p:sp>
      <p:sp>
        <p:nvSpPr>
          <p:cNvPr id="15" name="TextBox 14"/>
          <p:cNvSpPr txBox="1"/>
          <p:nvPr/>
        </p:nvSpPr>
        <p:spPr>
          <a:xfrm>
            <a:off x="2024878" y="2769651"/>
            <a:ext cx="372969" cy="307777"/>
          </a:xfrm>
          <a:prstGeom prst="rect">
            <a:avLst/>
          </a:prstGeom>
          <a:noFill/>
        </p:spPr>
        <p:txBody>
          <a:bodyPr wrap="none" rtlCol="0">
            <a:spAutoFit/>
          </a:bodyPr>
          <a:lstStyle/>
          <a:p>
            <a:r>
              <a:rPr lang="en-US" sz="1400" dirty="0" smtClean="0"/>
              <a:t>40</a:t>
            </a:r>
          </a:p>
        </p:txBody>
      </p:sp>
      <p:sp>
        <p:nvSpPr>
          <p:cNvPr id="16" name="TextBox 15"/>
          <p:cNvSpPr txBox="1"/>
          <p:nvPr/>
        </p:nvSpPr>
        <p:spPr>
          <a:xfrm>
            <a:off x="2023067" y="2132837"/>
            <a:ext cx="372969" cy="307777"/>
          </a:xfrm>
          <a:prstGeom prst="rect">
            <a:avLst/>
          </a:prstGeom>
          <a:noFill/>
        </p:spPr>
        <p:txBody>
          <a:bodyPr wrap="none" rtlCol="0">
            <a:spAutoFit/>
          </a:bodyPr>
          <a:lstStyle/>
          <a:p>
            <a:r>
              <a:rPr lang="en-US" sz="1400" dirty="0" smtClean="0"/>
              <a:t>60</a:t>
            </a:r>
          </a:p>
        </p:txBody>
      </p:sp>
      <p:sp>
        <p:nvSpPr>
          <p:cNvPr id="17" name="TextBox 16"/>
          <p:cNvSpPr txBox="1"/>
          <p:nvPr/>
        </p:nvSpPr>
        <p:spPr>
          <a:xfrm>
            <a:off x="2021251" y="1405308"/>
            <a:ext cx="372969" cy="307777"/>
          </a:xfrm>
          <a:prstGeom prst="rect">
            <a:avLst/>
          </a:prstGeom>
          <a:noFill/>
        </p:spPr>
        <p:txBody>
          <a:bodyPr wrap="none" rtlCol="0">
            <a:spAutoFit/>
          </a:bodyPr>
          <a:lstStyle/>
          <a:p>
            <a:r>
              <a:rPr lang="en-US" sz="1400" dirty="0" smtClean="0"/>
              <a:t>80</a:t>
            </a:r>
          </a:p>
        </p:txBody>
      </p:sp>
      <p:pic>
        <p:nvPicPr>
          <p:cNvPr id="3" name="Picture 2"/>
          <p:cNvPicPr>
            <a:picLocks noChangeAspect="1"/>
          </p:cNvPicPr>
          <p:nvPr/>
        </p:nvPicPr>
        <p:blipFill>
          <a:blip r:embed="rId6"/>
          <a:stretch>
            <a:fillRect/>
          </a:stretch>
        </p:blipFill>
        <p:spPr>
          <a:xfrm>
            <a:off x="2320470" y="1091509"/>
            <a:ext cx="4818744" cy="325552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040063" y="276225"/>
            <a:ext cx="3713162" cy="457200"/>
          </a:xfrm>
          <a:prstGeom prst="rect">
            <a:avLst/>
          </a:prstGeom>
          <a:noFill/>
          <a:ln w="38100">
            <a:noFill/>
            <a:miter lim="800000"/>
            <a:headEnd/>
            <a:tailEnd/>
          </a:ln>
        </p:spPr>
        <p:txBody>
          <a:bodyPr wrap="none" anchor="ctr">
            <a:spAutoFit/>
          </a:bodyPr>
          <a:lstStyle/>
          <a:p>
            <a:pPr algn="ctr" eaLnBrk="0" hangingPunct="0"/>
            <a:r>
              <a:rPr lang="en-US" sz="2400" i="1" u="sng"/>
              <a:t>Complex Refractive Index</a:t>
            </a:r>
            <a:endParaRPr lang="en-US" i="1" u="sng" baseline="-25000"/>
          </a:p>
        </p:txBody>
      </p:sp>
      <p:pic>
        <p:nvPicPr>
          <p:cNvPr id="52227" name="Picture 9" descr="txp_fig"/>
          <p:cNvPicPr>
            <a:picLocks noChangeAspect="1" noChangeArrowheads="1"/>
          </p:cNvPicPr>
          <p:nvPr>
            <p:custDataLst>
              <p:tags r:id="rId1"/>
            </p:custDataLst>
          </p:nvPr>
        </p:nvPicPr>
        <p:blipFill>
          <a:blip r:embed="rId13"/>
          <a:srcRect/>
          <a:stretch>
            <a:fillRect/>
          </a:stretch>
        </p:blipFill>
        <p:spPr bwMode="auto">
          <a:xfrm>
            <a:off x="5645150" y="2339975"/>
            <a:ext cx="1039813" cy="333375"/>
          </a:xfrm>
          <a:prstGeom prst="rect">
            <a:avLst/>
          </a:prstGeom>
          <a:noFill/>
          <a:ln w="9525">
            <a:noFill/>
            <a:miter lim="800000"/>
            <a:headEnd/>
            <a:tailEnd/>
          </a:ln>
        </p:spPr>
      </p:pic>
      <p:pic>
        <p:nvPicPr>
          <p:cNvPr id="52228" name="Picture 11" descr="txp_fig"/>
          <p:cNvPicPr>
            <a:picLocks noChangeAspect="1" noChangeArrowheads="1"/>
          </p:cNvPicPr>
          <p:nvPr>
            <p:custDataLst>
              <p:tags r:id="rId2"/>
            </p:custDataLst>
          </p:nvPr>
        </p:nvPicPr>
        <p:blipFill>
          <a:blip r:embed="rId14"/>
          <a:srcRect/>
          <a:stretch>
            <a:fillRect/>
          </a:stretch>
        </p:blipFill>
        <p:spPr bwMode="auto">
          <a:xfrm>
            <a:off x="5705475" y="5360988"/>
            <a:ext cx="1644650" cy="319087"/>
          </a:xfrm>
          <a:prstGeom prst="rect">
            <a:avLst/>
          </a:prstGeom>
          <a:noFill/>
          <a:ln w="9525">
            <a:noFill/>
            <a:miter lim="800000"/>
            <a:headEnd/>
            <a:tailEnd/>
          </a:ln>
        </p:spPr>
      </p:pic>
      <p:sp>
        <p:nvSpPr>
          <p:cNvPr id="52241" name="Rectangle 20"/>
          <p:cNvSpPr>
            <a:spLocks noChangeArrowheads="1"/>
          </p:cNvSpPr>
          <p:nvPr/>
        </p:nvSpPr>
        <p:spPr bwMode="auto">
          <a:xfrm>
            <a:off x="402693" y="1097643"/>
            <a:ext cx="4501095" cy="4526643"/>
          </a:xfrm>
          <a:prstGeom prst="rect">
            <a:avLst/>
          </a:prstGeom>
          <a:noFill/>
          <a:ln w="9525">
            <a:solidFill>
              <a:schemeClr val="tx1"/>
            </a:solidFill>
            <a:miter lim="800000"/>
            <a:headEnd/>
            <a:tailEnd/>
          </a:ln>
        </p:spPr>
        <p:txBody>
          <a:bodyPr wrap="none" anchor="ctr"/>
          <a:lstStyle/>
          <a:p>
            <a:endParaRPr lang="en-US"/>
          </a:p>
        </p:txBody>
      </p:sp>
      <p:sp>
        <p:nvSpPr>
          <p:cNvPr id="52242" name="Line 21"/>
          <p:cNvSpPr>
            <a:spLocks noChangeShapeType="1"/>
          </p:cNvSpPr>
          <p:nvPr/>
        </p:nvSpPr>
        <p:spPr bwMode="auto">
          <a:xfrm flipH="1">
            <a:off x="1478643" y="1124956"/>
            <a:ext cx="11251" cy="4481187"/>
          </a:xfrm>
          <a:prstGeom prst="line">
            <a:avLst/>
          </a:prstGeom>
          <a:noFill/>
          <a:ln w="9525">
            <a:solidFill>
              <a:schemeClr val="tx1"/>
            </a:solidFill>
            <a:prstDash val="sysDot"/>
            <a:round/>
            <a:headEnd/>
            <a:tailEnd/>
          </a:ln>
        </p:spPr>
        <p:txBody>
          <a:bodyPr/>
          <a:lstStyle/>
          <a:p>
            <a:endParaRPr lang="en-US"/>
          </a:p>
        </p:txBody>
      </p:sp>
      <p:sp>
        <p:nvSpPr>
          <p:cNvPr id="52243" name="Line 22"/>
          <p:cNvSpPr>
            <a:spLocks noChangeShapeType="1"/>
          </p:cNvSpPr>
          <p:nvPr/>
        </p:nvSpPr>
        <p:spPr bwMode="auto">
          <a:xfrm>
            <a:off x="2592393" y="1119103"/>
            <a:ext cx="2036" cy="4496111"/>
          </a:xfrm>
          <a:prstGeom prst="line">
            <a:avLst/>
          </a:prstGeom>
          <a:noFill/>
          <a:ln w="9525">
            <a:solidFill>
              <a:schemeClr val="tx1"/>
            </a:solidFill>
            <a:prstDash val="sysDot"/>
            <a:round/>
            <a:headEnd/>
            <a:tailEnd/>
          </a:ln>
        </p:spPr>
        <p:txBody>
          <a:bodyPr/>
          <a:lstStyle/>
          <a:p>
            <a:endParaRPr lang="en-US"/>
          </a:p>
        </p:txBody>
      </p:sp>
      <p:sp>
        <p:nvSpPr>
          <p:cNvPr id="52244" name="Line 23"/>
          <p:cNvSpPr>
            <a:spLocks noChangeShapeType="1"/>
          </p:cNvSpPr>
          <p:nvPr/>
        </p:nvSpPr>
        <p:spPr bwMode="auto">
          <a:xfrm flipH="1">
            <a:off x="3429000" y="1113251"/>
            <a:ext cx="2458" cy="4511035"/>
          </a:xfrm>
          <a:prstGeom prst="line">
            <a:avLst/>
          </a:prstGeom>
          <a:noFill/>
          <a:ln w="9525">
            <a:solidFill>
              <a:schemeClr val="tx1"/>
            </a:solidFill>
            <a:prstDash val="sysDot"/>
            <a:round/>
            <a:headEnd/>
            <a:tailEnd/>
          </a:ln>
        </p:spPr>
        <p:txBody>
          <a:bodyPr/>
          <a:lstStyle/>
          <a:p>
            <a:endParaRPr lang="en-US"/>
          </a:p>
        </p:txBody>
      </p:sp>
      <p:pic>
        <p:nvPicPr>
          <p:cNvPr id="52231" name="Picture 25" descr="txp_fig"/>
          <p:cNvPicPr>
            <a:picLocks noChangeAspect="1" noChangeArrowheads="1"/>
          </p:cNvPicPr>
          <p:nvPr>
            <p:custDataLst>
              <p:tags r:id="rId3"/>
            </p:custDataLst>
          </p:nvPr>
        </p:nvPicPr>
        <p:blipFill>
          <a:blip r:embed="rId15"/>
          <a:srcRect/>
          <a:stretch>
            <a:fillRect/>
          </a:stretch>
        </p:blipFill>
        <p:spPr bwMode="auto">
          <a:xfrm>
            <a:off x="4735966" y="5774167"/>
            <a:ext cx="180975" cy="139700"/>
          </a:xfrm>
          <a:prstGeom prst="rect">
            <a:avLst/>
          </a:prstGeom>
          <a:noFill/>
          <a:ln w="9525">
            <a:noFill/>
            <a:miter lim="800000"/>
            <a:headEnd/>
            <a:tailEnd/>
          </a:ln>
        </p:spPr>
      </p:pic>
      <p:pic>
        <p:nvPicPr>
          <p:cNvPr id="52232" name="Picture 28" descr="txp_fig"/>
          <p:cNvPicPr>
            <a:picLocks noChangeAspect="1" noChangeArrowheads="1"/>
          </p:cNvPicPr>
          <p:nvPr>
            <p:custDataLst>
              <p:tags r:id="rId4"/>
            </p:custDataLst>
          </p:nvPr>
        </p:nvPicPr>
        <p:blipFill>
          <a:blip r:embed="rId16"/>
          <a:srcRect/>
          <a:stretch>
            <a:fillRect/>
          </a:stretch>
        </p:blipFill>
        <p:spPr bwMode="auto">
          <a:xfrm>
            <a:off x="5510439" y="1830388"/>
            <a:ext cx="1746250" cy="319087"/>
          </a:xfrm>
          <a:prstGeom prst="rect">
            <a:avLst/>
          </a:prstGeom>
          <a:noFill/>
          <a:ln w="9525">
            <a:noFill/>
            <a:miter lim="800000"/>
            <a:headEnd/>
            <a:tailEnd/>
          </a:ln>
        </p:spPr>
      </p:pic>
      <p:pic>
        <p:nvPicPr>
          <p:cNvPr id="52233" name="Picture 29" descr="txp_fig"/>
          <p:cNvPicPr>
            <a:picLocks noChangeAspect="1" noChangeArrowheads="1"/>
          </p:cNvPicPr>
          <p:nvPr>
            <p:custDataLst>
              <p:tags r:id="rId5"/>
            </p:custDataLst>
          </p:nvPr>
        </p:nvPicPr>
        <p:blipFill>
          <a:blip r:embed="rId17"/>
          <a:srcRect/>
          <a:stretch>
            <a:fillRect/>
          </a:stretch>
        </p:blipFill>
        <p:spPr bwMode="auto">
          <a:xfrm>
            <a:off x="5938157" y="2820307"/>
            <a:ext cx="1916113" cy="420688"/>
          </a:xfrm>
          <a:prstGeom prst="rect">
            <a:avLst/>
          </a:prstGeom>
          <a:noFill/>
          <a:ln w="9525">
            <a:noFill/>
            <a:miter lim="800000"/>
            <a:headEnd/>
            <a:tailEnd/>
          </a:ln>
        </p:spPr>
      </p:pic>
      <p:pic>
        <p:nvPicPr>
          <p:cNvPr id="52234" name="Picture 30" descr="txp_fig"/>
          <p:cNvPicPr>
            <a:picLocks noChangeAspect="1" noChangeArrowheads="1"/>
          </p:cNvPicPr>
          <p:nvPr>
            <p:custDataLst>
              <p:tags r:id="rId6"/>
            </p:custDataLst>
          </p:nvPr>
        </p:nvPicPr>
        <p:blipFill>
          <a:blip r:embed="rId18"/>
          <a:srcRect/>
          <a:stretch>
            <a:fillRect/>
          </a:stretch>
        </p:blipFill>
        <p:spPr bwMode="auto">
          <a:xfrm>
            <a:off x="6043613" y="3630613"/>
            <a:ext cx="2840037" cy="420687"/>
          </a:xfrm>
          <a:prstGeom prst="rect">
            <a:avLst/>
          </a:prstGeom>
          <a:noFill/>
          <a:ln w="9525">
            <a:noFill/>
            <a:miter lim="800000"/>
            <a:headEnd/>
            <a:tailEnd/>
          </a:ln>
        </p:spPr>
      </p:pic>
      <p:pic>
        <p:nvPicPr>
          <p:cNvPr id="52235" name="Picture 31" descr="txp_fig"/>
          <p:cNvPicPr>
            <a:picLocks noChangeAspect="1" noChangeArrowheads="1"/>
          </p:cNvPicPr>
          <p:nvPr>
            <p:custDataLst>
              <p:tags r:id="rId7"/>
            </p:custDataLst>
          </p:nvPr>
        </p:nvPicPr>
        <p:blipFill>
          <a:blip r:embed="rId16"/>
          <a:srcRect/>
          <a:stretch>
            <a:fillRect/>
          </a:stretch>
        </p:blipFill>
        <p:spPr bwMode="auto">
          <a:xfrm>
            <a:off x="2903084" y="1267732"/>
            <a:ext cx="1746250" cy="319088"/>
          </a:xfrm>
          <a:prstGeom prst="rect">
            <a:avLst/>
          </a:prstGeom>
          <a:noFill/>
          <a:ln w="9525">
            <a:noFill/>
            <a:miter lim="800000"/>
            <a:headEnd/>
            <a:tailEnd/>
          </a:ln>
        </p:spPr>
      </p:pic>
      <p:pic>
        <p:nvPicPr>
          <p:cNvPr id="52236" name="Picture 32" descr="txp_fig"/>
          <p:cNvPicPr>
            <a:picLocks noChangeAspect="1" noChangeArrowheads="1"/>
          </p:cNvPicPr>
          <p:nvPr>
            <p:custDataLst>
              <p:tags r:id="rId8"/>
            </p:custDataLst>
          </p:nvPr>
        </p:nvPicPr>
        <p:blipFill>
          <a:blip r:embed="rId19"/>
          <a:srcRect/>
          <a:stretch>
            <a:fillRect/>
          </a:stretch>
        </p:blipFill>
        <p:spPr bwMode="auto">
          <a:xfrm>
            <a:off x="1605417" y="2263775"/>
            <a:ext cx="254000" cy="211138"/>
          </a:xfrm>
          <a:prstGeom prst="rect">
            <a:avLst/>
          </a:prstGeom>
          <a:noFill/>
          <a:ln w="9525">
            <a:noFill/>
            <a:miter lim="800000"/>
            <a:headEnd/>
            <a:tailEnd/>
          </a:ln>
        </p:spPr>
      </p:pic>
      <p:pic>
        <p:nvPicPr>
          <p:cNvPr id="52238" name="Picture 34" descr="txp_fig"/>
          <p:cNvPicPr>
            <a:picLocks noChangeAspect="1" noChangeArrowheads="1"/>
          </p:cNvPicPr>
          <p:nvPr>
            <p:custDataLst>
              <p:tags r:id="rId9"/>
            </p:custDataLst>
          </p:nvPr>
        </p:nvPicPr>
        <p:blipFill>
          <a:blip r:embed="rId20"/>
          <a:srcRect/>
          <a:stretch>
            <a:fillRect/>
          </a:stretch>
        </p:blipFill>
        <p:spPr bwMode="auto">
          <a:xfrm>
            <a:off x="5649913" y="4684713"/>
            <a:ext cx="1997075" cy="384175"/>
          </a:xfrm>
          <a:prstGeom prst="rect">
            <a:avLst/>
          </a:prstGeom>
          <a:noFill/>
          <a:ln w="9525">
            <a:noFill/>
            <a:miter lim="800000"/>
            <a:headEnd/>
            <a:tailEnd/>
          </a:ln>
        </p:spPr>
      </p:pic>
      <p:pic>
        <p:nvPicPr>
          <p:cNvPr id="21" name="Picture 26" descr="txp_fig"/>
          <p:cNvPicPr>
            <a:picLocks noChangeAspect="1" noChangeArrowheads="1"/>
          </p:cNvPicPr>
          <p:nvPr>
            <p:custDataLst>
              <p:tags r:id="rId10"/>
            </p:custDataLst>
          </p:nvPr>
        </p:nvPicPr>
        <p:blipFill>
          <a:blip r:embed="rId21"/>
          <a:srcRect/>
          <a:stretch>
            <a:fillRect/>
          </a:stretch>
        </p:blipFill>
        <p:spPr bwMode="auto">
          <a:xfrm>
            <a:off x="2522835" y="3277210"/>
            <a:ext cx="230188" cy="211137"/>
          </a:xfrm>
          <a:prstGeom prst="rect">
            <a:avLst/>
          </a:prstGeom>
          <a:noFill/>
          <a:ln w="9525">
            <a:noFill/>
            <a:miter lim="800000"/>
            <a:headEnd/>
            <a:tailEnd/>
          </a:ln>
        </p:spPr>
      </p:pic>
      <p:grpSp>
        <p:nvGrpSpPr>
          <p:cNvPr id="22" name="Group 21"/>
          <p:cNvGrpSpPr/>
          <p:nvPr/>
        </p:nvGrpSpPr>
        <p:grpSpPr>
          <a:xfrm>
            <a:off x="2257065" y="5716721"/>
            <a:ext cx="230876" cy="196765"/>
            <a:chOff x="2295150" y="6464800"/>
            <a:chExt cx="230876" cy="196765"/>
          </a:xfrm>
        </p:grpSpPr>
        <p:pic>
          <p:nvPicPr>
            <p:cNvPr id="23" name="Picture 23" descr="txp_fig"/>
            <p:cNvPicPr>
              <a:picLocks noChangeAspect="1" noChangeArrowheads="1"/>
            </p:cNvPicPr>
            <p:nvPr>
              <p:custDataLst>
                <p:tags r:id="rId11"/>
              </p:custDataLst>
            </p:nvPr>
          </p:nvPicPr>
          <p:blipFill>
            <a:blip r:embed="rId15"/>
            <a:srcRect/>
            <a:stretch>
              <a:fillRect/>
            </a:stretch>
          </p:blipFill>
          <p:spPr bwMode="auto">
            <a:xfrm>
              <a:off x="2295150" y="6464800"/>
              <a:ext cx="180975" cy="139700"/>
            </a:xfrm>
            <a:prstGeom prst="rect">
              <a:avLst/>
            </a:prstGeom>
            <a:noFill/>
            <a:ln w="9525">
              <a:noFill/>
              <a:miter lim="800000"/>
              <a:headEnd/>
              <a:tailEnd/>
            </a:ln>
          </p:spPr>
        </p:pic>
        <p:sp>
          <p:nvSpPr>
            <p:cNvPr id="24" name="Oval 23"/>
            <p:cNvSpPr/>
            <p:nvPr/>
          </p:nvSpPr>
          <p:spPr bwMode="auto">
            <a:xfrm>
              <a:off x="2472043" y="6553505"/>
              <a:ext cx="53983" cy="1080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grpSp>
      <p:sp>
        <p:nvSpPr>
          <p:cNvPr id="25" name="Rectangle 16"/>
          <p:cNvSpPr>
            <a:spLocks noChangeArrowheads="1"/>
          </p:cNvSpPr>
          <p:nvPr/>
        </p:nvSpPr>
        <p:spPr bwMode="auto">
          <a:xfrm>
            <a:off x="5397497" y="4589917"/>
            <a:ext cx="2413000" cy="1188583"/>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7" name="Picture 6"/>
          <p:cNvPicPr>
            <a:picLocks noChangeAspect="1"/>
          </p:cNvPicPr>
          <p:nvPr/>
        </p:nvPicPr>
        <p:blipFill>
          <a:blip r:embed="rId22"/>
          <a:stretch>
            <a:fillRect/>
          </a:stretch>
        </p:blipFill>
        <p:spPr>
          <a:xfrm>
            <a:off x="381000" y="2349500"/>
            <a:ext cx="4497614" cy="316592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3263900" y="276225"/>
            <a:ext cx="3308350" cy="457200"/>
          </a:xfrm>
          <a:prstGeom prst="rect">
            <a:avLst/>
          </a:prstGeom>
          <a:noFill/>
          <a:ln w="38100">
            <a:noFill/>
            <a:miter lim="800000"/>
            <a:headEnd/>
            <a:tailEnd/>
          </a:ln>
        </p:spPr>
        <p:txBody>
          <a:bodyPr wrap="none" anchor="ctr">
            <a:spAutoFit/>
          </a:bodyPr>
          <a:lstStyle/>
          <a:p>
            <a:pPr algn="ctr" eaLnBrk="0" hangingPunct="0"/>
            <a:r>
              <a:rPr lang="en-US" sz="2400" i="1" u="sng"/>
              <a:t>Absorption Coefficient</a:t>
            </a:r>
            <a:endParaRPr lang="en-US" i="1" u="sng" baseline="-25000"/>
          </a:p>
        </p:txBody>
      </p:sp>
      <p:sp>
        <p:nvSpPr>
          <p:cNvPr id="53251" name="Rectangle 9"/>
          <p:cNvSpPr>
            <a:spLocks noChangeArrowheads="1"/>
          </p:cNvSpPr>
          <p:nvPr/>
        </p:nvSpPr>
        <p:spPr bwMode="auto">
          <a:xfrm>
            <a:off x="7574558" y="5990851"/>
            <a:ext cx="865357" cy="400110"/>
          </a:xfrm>
          <a:prstGeom prst="rect">
            <a:avLst/>
          </a:prstGeom>
          <a:noFill/>
          <a:ln w="9525">
            <a:noFill/>
            <a:miter lim="800000"/>
            <a:headEnd/>
            <a:tailEnd/>
          </a:ln>
        </p:spPr>
        <p:txBody>
          <a:bodyPr wrap="none">
            <a:spAutoFit/>
          </a:bodyPr>
          <a:lstStyle/>
          <a:p>
            <a:r>
              <a:rPr lang="en-US" sz="2000" dirty="0">
                <a:latin typeface="Trebuchet MS"/>
                <a:cs typeface="Trebuchet MS"/>
              </a:rPr>
              <a:t>[cm</a:t>
            </a:r>
            <a:r>
              <a:rPr lang="en-US" sz="2000" baseline="30000" dirty="0">
                <a:latin typeface="Trebuchet MS"/>
                <a:cs typeface="Trebuchet MS"/>
              </a:rPr>
              <a:t>-1</a:t>
            </a:r>
            <a:r>
              <a:rPr lang="en-US" sz="2000" dirty="0">
                <a:latin typeface="Trebuchet MS"/>
                <a:cs typeface="Trebuchet MS"/>
              </a:rPr>
              <a:t>]</a:t>
            </a:r>
          </a:p>
        </p:txBody>
      </p:sp>
      <p:cxnSp>
        <p:nvCxnSpPr>
          <p:cNvPr id="26" name="Straight Arrow Connector 25"/>
          <p:cNvCxnSpPr/>
          <p:nvPr/>
        </p:nvCxnSpPr>
        <p:spPr>
          <a:xfrm rot="5400000" flipH="1" flipV="1">
            <a:off x="6170401" y="4124574"/>
            <a:ext cx="594360" cy="175594"/>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7945302" y="4117743"/>
            <a:ext cx="612788" cy="15269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33708" y="4482337"/>
            <a:ext cx="1172116" cy="338554"/>
          </a:xfrm>
          <a:prstGeom prst="rect">
            <a:avLst/>
          </a:prstGeom>
          <a:noFill/>
        </p:spPr>
        <p:txBody>
          <a:bodyPr wrap="none" rtlCol="0">
            <a:spAutoFit/>
          </a:bodyPr>
          <a:lstStyle/>
          <a:p>
            <a:r>
              <a:rPr lang="en-US" dirty="0" smtClean="0"/>
              <a:t>Absorption</a:t>
            </a:r>
          </a:p>
        </p:txBody>
      </p:sp>
      <p:sp>
        <p:nvSpPr>
          <p:cNvPr id="29" name="TextBox 28"/>
          <p:cNvSpPr txBox="1"/>
          <p:nvPr/>
        </p:nvSpPr>
        <p:spPr>
          <a:xfrm>
            <a:off x="7622341" y="4509553"/>
            <a:ext cx="1338828" cy="707886"/>
          </a:xfrm>
          <a:prstGeom prst="rect">
            <a:avLst/>
          </a:prstGeom>
          <a:noFill/>
        </p:spPr>
        <p:txBody>
          <a:bodyPr wrap="none" rtlCol="0">
            <a:spAutoFit/>
          </a:bodyPr>
          <a:lstStyle/>
          <a:p>
            <a:r>
              <a:rPr lang="en-US" dirty="0" smtClean="0"/>
              <a:t>Refractive</a:t>
            </a:r>
          </a:p>
          <a:p>
            <a:r>
              <a:rPr lang="en-US" dirty="0" smtClean="0"/>
              <a:t>index</a:t>
            </a:r>
            <a:endParaRPr lang="en-US" dirty="0"/>
          </a:p>
        </p:txBody>
      </p:sp>
      <p:sp>
        <p:nvSpPr>
          <p:cNvPr id="34" name="Rectangle 16"/>
          <p:cNvSpPr>
            <a:spLocks noChangeArrowheads="1"/>
          </p:cNvSpPr>
          <p:nvPr/>
        </p:nvSpPr>
        <p:spPr bwMode="auto">
          <a:xfrm>
            <a:off x="4753429" y="5714774"/>
            <a:ext cx="3791857" cy="970869"/>
          </a:xfrm>
          <a:prstGeom prst="rect">
            <a:avLst/>
          </a:prstGeom>
          <a:noFill/>
          <a:ln w="28575">
            <a:solidFill>
              <a:srgbClr val="3D84DB"/>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6" name="Picture 3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64214" y="3677995"/>
            <a:ext cx="4656644" cy="368758"/>
          </a:xfrm>
          <a:prstGeom prst="rect">
            <a:avLst/>
          </a:prstGeom>
        </p:spPr>
      </p:pic>
      <p:pic>
        <p:nvPicPr>
          <p:cNvPr id="2" name="Picture 1"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962070" y="5852021"/>
            <a:ext cx="2440216" cy="704755"/>
          </a:xfrm>
          <a:prstGeom prst="rect">
            <a:avLst/>
          </a:prstGeom>
        </p:spPr>
      </p:pic>
      <p:sp>
        <p:nvSpPr>
          <p:cNvPr id="39" name="Rectangle 20"/>
          <p:cNvSpPr>
            <a:spLocks noChangeArrowheads="1"/>
          </p:cNvSpPr>
          <p:nvPr/>
        </p:nvSpPr>
        <p:spPr bwMode="auto">
          <a:xfrm>
            <a:off x="103335" y="1315356"/>
            <a:ext cx="3860879" cy="4552041"/>
          </a:xfrm>
          <a:prstGeom prst="rect">
            <a:avLst/>
          </a:prstGeom>
          <a:noFill/>
          <a:ln w="9525">
            <a:solidFill>
              <a:schemeClr val="tx1"/>
            </a:solidFill>
            <a:miter lim="800000"/>
            <a:headEnd/>
            <a:tailEnd/>
          </a:ln>
        </p:spPr>
        <p:txBody>
          <a:bodyPr wrap="none" anchor="ctr"/>
          <a:lstStyle/>
          <a:p>
            <a:endParaRPr lang="en-US"/>
          </a:p>
        </p:txBody>
      </p:sp>
      <p:sp>
        <p:nvSpPr>
          <p:cNvPr id="40" name="Line 21"/>
          <p:cNvSpPr>
            <a:spLocks noChangeShapeType="1"/>
          </p:cNvSpPr>
          <p:nvPr/>
        </p:nvSpPr>
        <p:spPr bwMode="auto">
          <a:xfrm>
            <a:off x="1090749" y="1332456"/>
            <a:ext cx="0" cy="4535628"/>
          </a:xfrm>
          <a:prstGeom prst="line">
            <a:avLst/>
          </a:prstGeom>
          <a:noFill/>
          <a:ln w="9525">
            <a:solidFill>
              <a:schemeClr val="tx1"/>
            </a:solidFill>
            <a:prstDash val="sysDot"/>
            <a:round/>
            <a:headEnd/>
            <a:tailEnd/>
          </a:ln>
        </p:spPr>
        <p:txBody>
          <a:bodyPr/>
          <a:lstStyle/>
          <a:p>
            <a:endParaRPr lang="en-US"/>
          </a:p>
        </p:txBody>
      </p:sp>
      <p:sp>
        <p:nvSpPr>
          <p:cNvPr id="42" name="Line 22"/>
          <p:cNvSpPr>
            <a:spLocks noChangeShapeType="1"/>
          </p:cNvSpPr>
          <p:nvPr/>
        </p:nvSpPr>
        <p:spPr bwMode="auto">
          <a:xfrm>
            <a:off x="2020893" y="1317527"/>
            <a:ext cx="0" cy="4535628"/>
          </a:xfrm>
          <a:prstGeom prst="line">
            <a:avLst/>
          </a:prstGeom>
          <a:noFill/>
          <a:ln w="9525">
            <a:solidFill>
              <a:schemeClr val="tx1"/>
            </a:solidFill>
            <a:prstDash val="sysDot"/>
            <a:round/>
            <a:headEnd/>
            <a:tailEnd/>
          </a:ln>
        </p:spPr>
        <p:txBody>
          <a:bodyPr/>
          <a:lstStyle/>
          <a:p>
            <a:endParaRPr lang="en-US"/>
          </a:p>
        </p:txBody>
      </p:sp>
      <p:sp>
        <p:nvSpPr>
          <p:cNvPr id="43" name="Line 23"/>
          <p:cNvSpPr>
            <a:spLocks noChangeShapeType="1"/>
          </p:cNvSpPr>
          <p:nvPr/>
        </p:nvSpPr>
        <p:spPr bwMode="auto">
          <a:xfrm>
            <a:off x="2669457" y="1338897"/>
            <a:ext cx="0" cy="4535628"/>
          </a:xfrm>
          <a:prstGeom prst="line">
            <a:avLst/>
          </a:prstGeom>
          <a:noFill/>
          <a:ln w="9525">
            <a:solidFill>
              <a:schemeClr val="tx1"/>
            </a:solidFill>
            <a:prstDash val="sysDot"/>
            <a:round/>
            <a:headEnd/>
            <a:tailEnd/>
          </a:ln>
        </p:spPr>
        <p:txBody>
          <a:bodyPr/>
          <a:lstStyle/>
          <a:p>
            <a:endParaRPr lang="en-US"/>
          </a:p>
        </p:txBody>
      </p:sp>
      <p:pic>
        <p:nvPicPr>
          <p:cNvPr id="44" name="Picture 25" descr="txp_fig"/>
          <p:cNvPicPr>
            <a:picLocks noChangeAspect="1" noChangeArrowheads="1"/>
          </p:cNvPicPr>
          <p:nvPr>
            <p:custDataLst>
              <p:tags r:id="rId1"/>
            </p:custDataLst>
          </p:nvPr>
        </p:nvPicPr>
        <p:blipFill>
          <a:blip r:embed="rId9"/>
          <a:srcRect/>
          <a:stretch>
            <a:fillRect/>
          </a:stretch>
        </p:blipFill>
        <p:spPr bwMode="auto">
          <a:xfrm>
            <a:off x="3792537" y="5937490"/>
            <a:ext cx="169175" cy="130591"/>
          </a:xfrm>
          <a:prstGeom prst="rect">
            <a:avLst/>
          </a:prstGeom>
          <a:noFill/>
          <a:ln w="9525">
            <a:noFill/>
            <a:miter lim="800000"/>
            <a:headEnd/>
            <a:tailEnd/>
          </a:ln>
        </p:spPr>
      </p:pic>
      <p:pic>
        <p:nvPicPr>
          <p:cNvPr id="45" name="Picture 31" descr="txp_fig"/>
          <p:cNvPicPr>
            <a:picLocks noChangeAspect="1" noChangeArrowheads="1"/>
          </p:cNvPicPr>
          <p:nvPr>
            <p:custDataLst>
              <p:tags r:id="rId2"/>
            </p:custDataLst>
          </p:nvPr>
        </p:nvPicPr>
        <p:blipFill>
          <a:blip r:embed="rId10"/>
          <a:srcRect/>
          <a:stretch>
            <a:fillRect/>
          </a:stretch>
        </p:blipFill>
        <p:spPr bwMode="auto">
          <a:xfrm>
            <a:off x="2259012" y="1424608"/>
            <a:ext cx="1632392" cy="298283"/>
          </a:xfrm>
          <a:prstGeom prst="rect">
            <a:avLst/>
          </a:prstGeom>
          <a:noFill/>
          <a:ln w="9525">
            <a:noFill/>
            <a:miter lim="800000"/>
            <a:headEnd/>
            <a:tailEnd/>
          </a:ln>
        </p:spPr>
      </p:pic>
      <p:pic>
        <p:nvPicPr>
          <p:cNvPr id="46" name="Picture 32" descr="txp_fig"/>
          <p:cNvPicPr>
            <a:picLocks noChangeAspect="1" noChangeArrowheads="1"/>
          </p:cNvPicPr>
          <p:nvPr>
            <p:custDataLst>
              <p:tags r:id="rId3"/>
            </p:custDataLst>
          </p:nvPr>
        </p:nvPicPr>
        <p:blipFill>
          <a:blip r:embed="rId11"/>
          <a:srcRect/>
          <a:stretch>
            <a:fillRect/>
          </a:stretch>
        </p:blipFill>
        <p:spPr bwMode="auto">
          <a:xfrm>
            <a:off x="1306059" y="2177756"/>
            <a:ext cx="237439" cy="197372"/>
          </a:xfrm>
          <a:prstGeom prst="rect">
            <a:avLst/>
          </a:prstGeom>
          <a:noFill/>
          <a:ln w="9525">
            <a:noFill/>
            <a:miter lim="800000"/>
            <a:headEnd/>
            <a:tailEnd/>
          </a:ln>
        </p:spPr>
      </p:pic>
      <p:pic>
        <p:nvPicPr>
          <p:cNvPr id="47" name="Picture 26" descr="txp_fig"/>
          <p:cNvPicPr>
            <a:picLocks noChangeAspect="1" noChangeArrowheads="1"/>
          </p:cNvPicPr>
          <p:nvPr>
            <p:custDataLst>
              <p:tags r:id="rId4"/>
            </p:custDataLst>
          </p:nvPr>
        </p:nvPicPr>
        <p:blipFill>
          <a:blip r:embed="rId12"/>
          <a:srcRect/>
          <a:stretch>
            <a:fillRect/>
          </a:stretch>
        </p:blipFill>
        <p:spPr bwMode="auto">
          <a:xfrm>
            <a:off x="1769906" y="2828333"/>
            <a:ext cx="215180" cy="197371"/>
          </a:xfrm>
          <a:prstGeom prst="rect">
            <a:avLst/>
          </a:prstGeom>
          <a:noFill/>
          <a:ln w="9525">
            <a:noFill/>
            <a:miter lim="800000"/>
            <a:headEnd/>
            <a:tailEnd/>
          </a:ln>
        </p:spPr>
      </p:pic>
      <p:grpSp>
        <p:nvGrpSpPr>
          <p:cNvPr id="48" name="Group 47"/>
          <p:cNvGrpSpPr/>
          <p:nvPr/>
        </p:nvGrpSpPr>
        <p:grpSpPr>
          <a:xfrm>
            <a:off x="1549493" y="5910980"/>
            <a:ext cx="198037" cy="183936"/>
            <a:chOff x="2295150" y="6464800"/>
            <a:chExt cx="230876" cy="196765"/>
          </a:xfrm>
        </p:grpSpPr>
        <p:pic>
          <p:nvPicPr>
            <p:cNvPr id="49" name="Picture 23" descr="txp_fig"/>
            <p:cNvPicPr>
              <a:picLocks noChangeAspect="1" noChangeArrowheads="1"/>
            </p:cNvPicPr>
            <p:nvPr>
              <p:custDataLst>
                <p:tags r:id="rId5"/>
              </p:custDataLst>
            </p:nvPr>
          </p:nvPicPr>
          <p:blipFill>
            <a:blip r:embed="rId9"/>
            <a:srcRect/>
            <a:stretch>
              <a:fillRect/>
            </a:stretch>
          </p:blipFill>
          <p:spPr bwMode="auto">
            <a:xfrm>
              <a:off x="2295150" y="6464800"/>
              <a:ext cx="180975" cy="139700"/>
            </a:xfrm>
            <a:prstGeom prst="rect">
              <a:avLst/>
            </a:prstGeom>
            <a:noFill/>
            <a:ln w="9525">
              <a:noFill/>
              <a:miter lim="800000"/>
              <a:headEnd/>
              <a:tailEnd/>
            </a:ln>
          </p:spPr>
        </p:pic>
        <p:sp>
          <p:nvSpPr>
            <p:cNvPr id="50" name="Oval 49"/>
            <p:cNvSpPr/>
            <p:nvPr/>
          </p:nvSpPr>
          <p:spPr bwMode="auto">
            <a:xfrm>
              <a:off x="2472043" y="6553505"/>
              <a:ext cx="53983" cy="10806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grpSp>
      <p:pic>
        <p:nvPicPr>
          <p:cNvPr id="3" name="Picture 2"/>
          <p:cNvPicPr>
            <a:picLocks noChangeAspect="1"/>
          </p:cNvPicPr>
          <p:nvPr/>
        </p:nvPicPr>
        <p:blipFill>
          <a:blip r:embed="rId13"/>
          <a:stretch>
            <a:fillRect/>
          </a:stretch>
        </p:blipFill>
        <p:spPr>
          <a:xfrm>
            <a:off x="107043" y="2449286"/>
            <a:ext cx="3866243" cy="3311067"/>
          </a:xfrm>
          <a:prstGeom prst="rect">
            <a:avLst/>
          </a:prstGeom>
        </p:spPr>
      </p:pic>
      <p:pic>
        <p:nvPicPr>
          <p:cNvPr id="6" name="Picture 5" descr="latex-image-1.pdf"/>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644572" y="2487386"/>
            <a:ext cx="3702050" cy="863506"/>
          </a:xfrm>
          <a:prstGeom prst="rect">
            <a:avLst/>
          </a:prstGeom>
        </p:spPr>
      </p:pic>
      <p:pic>
        <p:nvPicPr>
          <p:cNvPr id="8" name="Picture 7" descr="latex-image-1.pdf"/>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4599213" y="1551214"/>
            <a:ext cx="3645168" cy="9088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72000" y="1607520"/>
            <a:ext cx="2049165" cy="1666858"/>
          </a:xfrm>
          <a:prstGeom prst="rect">
            <a:avLst/>
          </a:prstGeom>
        </p:spPr>
      </p:pic>
      <p:sp>
        <p:nvSpPr>
          <p:cNvPr id="2" name="TextBox 1"/>
          <p:cNvSpPr txBox="1"/>
          <p:nvPr/>
        </p:nvSpPr>
        <p:spPr>
          <a:xfrm>
            <a:off x="2819400" y="228600"/>
            <a:ext cx="3335913" cy="707886"/>
          </a:xfrm>
          <a:prstGeom prst="rect">
            <a:avLst/>
          </a:prstGeom>
          <a:noFill/>
        </p:spPr>
        <p:txBody>
          <a:bodyPr wrap="none" rtlCol="0">
            <a:spAutoFit/>
          </a:bodyPr>
          <a:lstStyle/>
          <a:p>
            <a:r>
              <a:rPr lang="en-US" sz="4000" u="sng" dirty="0" smtClean="0"/>
              <a:t>True or False?</a:t>
            </a:r>
            <a:endParaRPr lang="en-US" sz="4000" u="sng" dirty="0"/>
          </a:p>
        </p:txBody>
      </p:sp>
      <p:sp>
        <p:nvSpPr>
          <p:cNvPr id="22" name="TextBox 21"/>
          <p:cNvSpPr txBox="1"/>
          <p:nvPr/>
        </p:nvSpPr>
        <p:spPr>
          <a:xfrm>
            <a:off x="685800" y="1294485"/>
            <a:ext cx="3430830" cy="1692771"/>
          </a:xfrm>
          <a:prstGeom prst="rect">
            <a:avLst/>
          </a:prstGeom>
          <a:noFill/>
        </p:spPr>
        <p:txBody>
          <a:bodyPr wrap="square" rtlCol="0">
            <a:spAutoFit/>
          </a:bodyPr>
          <a:lstStyle/>
          <a:p>
            <a:pPr marL="342900" indent="-342900">
              <a:buAutoNum type="arabicPeriod"/>
            </a:pPr>
            <a:r>
              <a:rPr lang="en-US" sz="2000" dirty="0" smtClean="0"/>
              <a:t>The dipole moment of this atom is </a:t>
            </a:r>
            <a:r>
              <a:rPr lang="en-US" sz="2400" i="1" dirty="0">
                <a:latin typeface="+mn-lt"/>
              </a:rPr>
              <a:t> </a:t>
            </a:r>
            <a:r>
              <a:rPr lang="en-US" sz="2400" i="1" dirty="0" smtClean="0">
                <a:latin typeface="+mn-lt"/>
              </a:rPr>
              <a:t>          </a:t>
            </a:r>
            <a:r>
              <a:rPr lang="en-US" sz="2000" dirty="0" smtClean="0"/>
              <a:t>, and points in the same direction as the polarizing electric field.</a:t>
            </a:r>
          </a:p>
        </p:txBody>
      </p:sp>
      <p:cxnSp>
        <p:nvCxnSpPr>
          <p:cNvPr id="24" name="Straight Connector 23"/>
          <p:cNvCxnSpPr/>
          <p:nvPr/>
        </p:nvCxnSpPr>
        <p:spPr>
          <a:xfrm>
            <a:off x="7620000" y="3199485"/>
            <a:ext cx="838200" cy="0"/>
          </a:xfrm>
          <a:prstGeom prst="line">
            <a:avLst/>
          </a:prstGeom>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685496" y="4187950"/>
            <a:ext cx="6391039" cy="707886"/>
          </a:xfrm>
          <a:prstGeom prst="rect">
            <a:avLst/>
          </a:prstGeom>
          <a:noFill/>
        </p:spPr>
        <p:txBody>
          <a:bodyPr wrap="square" rtlCol="0">
            <a:spAutoFit/>
          </a:bodyPr>
          <a:lstStyle/>
          <a:p>
            <a:r>
              <a:rPr lang="en-US" sz="2000" dirty="0" smtClean="0"/>
              <a:t>2. The susceptibility relates the electric field to the polarization in this form:</a:t>
            </a:r>
            <a:endParaRPr lang="en-US" sz="2000" baseline="30000" dirty="0"/>
          </a:p>
        </p:txBody>
      </p:sp>
      <p:cxnSp>
        <p:nvCxnSpPr>
          <p:cNvPr id="27" name="Straight Connector 26"/>
          <p:cNvCxnSpPr/>
          <p:nvPr/>
        </p:nvCxnSpPr>
        <p:spPr>
          <a:xfrm>
            <a:off x="7620000" y="4946900"/>
            <a:ext cx="838200" cy="0"/>
          </a:xfrm>
          <a:prstGeom prst="line">
            <a:avLst/>
          </a:prstGeom>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675125" y="5732956"/>
            <a:ext cx="7008570" cy="400110"/>
          </a:xfrm>
          <a:prstGeom prst="rect">
            <a:avLst/>
          </a:prstGeom>
          <a:noFill/>
        </p:spPr>
        <p:txBody>
          <a:bodyPr wrap="square" rtlCol="0">
            <a:spAutoFit/>
          </a:bodyPr>
          <a:lstStyle/>
          <a:p>
            <a:r>
              <a:rPr lang="en-US" sz="2000" dirty="0" smtClean="0"/>
              <a:t>3. The refractive index can be written</a:t>
            </a:r>
            <a:endParaRPr lang="en-US" sz="2400" i="1" baseline="30000" dirty="0">
              <a:latin typeface="+mn-lt"/>
            </a:endParaRPr>
          </a:p>
        </p:txBody>
      </p:sp>
      <p:cxnSp>
        <p:nvCxnSpPr>
          <p:cNvPr id="28" name="Straight Connector 27"/>
          <p:cNvCxnSpPr/>
          <p:nvPr/>
        </p:nvCxnSpPr>
        <p:spPr>
          <a:xfrm>
            <a:off x="7620000" y="6237115"/>
            <a:ext cx="838200" cy="0"/>
          </a:xfrm>
          <a:prstGeom prst="line">
            <a:avLst/>
          </a:prstGeom>
        </p:spPr>
        <p:style>
          <a:lnRef idx="2">
            <a:schemeClr val="dk1"/>
          </a:lnRef>
          <a:fillRef idx="0">
            <a:schemeClr val="dk1"/>
          </a:fillRef>
          <a:effectRef idx="1">
            <a:schemeClr val="dk1"/>
          </a:effectRef>
          <a:fontRef idx="minor">
            <a:schemeClr val="tx1"/>
          </a:fontRef>
        </p:style>
      </p:cxnSp>
      <p:pic>
        <p:nvPicPr>
          <p:cNvPr id="32" name="Picture 25" descr="txp_fig"/>
          <p:cNvPicPr>
            <a:picLocks noChangeAspect="1" noChangeArrowheads="1"/>
          </p:cNvPicPr>
          <p:nvPr>
            <p:custDataLst>
              <p:tags r:id="rId1"/>
            </p:custDataLst>
          </p:nvPr>
        </p:nvPicPr>
        <p:blipFill>
          <a:blip r:embed="rId4" cstate="print"/>
          <a:srcRect/>
          <a:stretch>
            <a:fillRect/>
          </a:stretch>
        </p:blipFill>
        <p:spPr bwMode="auto">
          <a:xfrm>
            <a:off x="7427800" y="4111424"/>
            <a:ext cx="777851" cy="170068"/>
          </a:xfrm>
          <a:prstGeom prst="rect">
            <a:avLst/>
          </a:prstGeom>
          <a:noFill/>
          <a:ln w="9525">
            <a:noFill/>
            <a:miter lim="800000"/>
            <a:headEnd/>
            <a:tailEnd/>
          </a:ln>
        </p:spPr>
      </p:pic>
      <p:sp>
        <p:nvSpPr>
          <p:cNvPr id="33" name="Text Box 18"/>
          <p:cNvSpPr txBox="1">
            <a:spLocks noChangeArrowheads="1"/>
          </p:cNvSpPr>
          <p:nvPr/>
        </p:nvSpPr>
        <p:spPr bwMode="auto">
          <a:xfrm>
            <a:off x="8229600" y="3885285"/>
            <a:ext cx="505268" cy="646331"/>
          </a:xfrm>
          <a:prstGeom prst="rect">
            <a:avLst/>
          </a:prstGeom>
          <a:noFill/>
          <a:ln w="9525">
            <a:noFill/>
            <a:miter lim="800000"/>
            <a:headEnd/>
            <a:tailEnd/>
          </a:ln>
        </p:spPr>
        <p:txBody>
          <a:bodyPr wrap="none">
            <a:spAutoFit/>
          </a:bodyPr>
          <a:lstStyle/>
          <a:p>
            <a:pPr algn="ctr"/>
            <a:r>
              <a:rPr lang="en-US" sz="1800" b="1" i="1" dirty="0">
                <a:latin typeface="Times New Roman" charset="0"/>
              </a:rPr>
              <a:t>N</a:t>
            </a:r>
            <a:r>
              <a:rPr lang="en-US" sz="1800" i="1" dirty="0">
                <a:latin typeface="Times New Roman" charset="0"/>
              </a:rPr>
              <a:t>I</a:t>
            </a:r>
          </a:p>
          <a:p>
            <a:pPr algn="ctr"/>
            <a:r>
              <a:rPr lang="en-US" sz="1800" i="1" dirty="0" smtClean="0">
                <a:latin typeface="Times New Roman" charset="0"/>
              </a:rPr>
              <a:t>2</a:t>
            </a:r>
            <a:r>
              <a:rPr lang="el-GR" sz="1800" i="1" dirty="0" smtClean="0">
                <a:latin typeface="Times New Roman" charset="0"/>
              </a:rPr>
              <a:t>π</a:t>
            </a:r>
            <a:r>
              <a:rPr lang="en-US" sz="1800" i="1" dirty="0" smtClean="0">
                <a:latin typeface="Times New Roman" charset="0"/>
              </a:rPr>
              <a:t>r</a:t>
            </a:r>
            <a:endParaRPr lang="en-US" sz="1800" i="1" dirty="0">
              <a:latin typeface="Times New Roman" charset="0"/>
            </a:endParaRPr>
          </a:p>
        </p:txBody>
      </p:sp>
      <p:sp>
        <p:nvSpPr>
          <p:cNvPr id="34" name="Line 19"/>
          <p:cNvSpPr>
            <a:spLocks noChangeShapeType="1"/>
          </p:cNvSpPr>
          <p:nvPr/>
        </p:nvSpPr>
        <p:spPr bwMode="auto">
          <a:xfrm flipV="1">
            <a:off x="8359513" y="4205325"/>
            <a:ext cx="260030" cy="0"/>
          </a:xfrm>
          <a:prstGeom prst="line">
            <a:avLst/>
          </a:prstGeom>
          <a:noFill/>
          <a:ln w="12700">
            <a:solidFill>
              <a:schemeClr val="tx1"/>
            </a:solidFill>
            <a:round/>
            <a:headEnd/>
            <a:tailEnd/>
          </a:ln>
        </p:spPr>
        <p:txBody>
          <a:bodyPr/>
          <a:lstStyle/>
          <a:p>
            <a:endParaRPr lang="en-US"/>
          </a:p>
        </p:txBody>
      </p:sp>
      <p:sp>
        <p:nvSpPr>
          <p:cNvPr id="40" name="Rectangle 39"/>
          <p:cNvSpPr/>
          <p:nvPr/>
        </p:nvSpPr>
        <p:spPr>
          <a:xfrm>
            <a:off x="7467600" y="3809085"/>
            <a:ext cx="13716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7" name="Text Box 16"/>
          <p:cNvSpPr txBox="1">
            <a:spLocks noChangeArrowheads="1"/>
          </p:cNvSpPr>
          <p:nvPr/>
        </p:nvSpPr>
        <p:spPr bwMode="auto">
          <a:xfrm flipV="1">
            <a:off x="4638440" y="1334021"/>
            <a:ext cx="2362200" cy="2246769"/>
          </a:xfrm>
          <a:prstGeom prst="rect">
            <a:avLst/>
          </a:prstGeom>
          <a:noFill/>
          <a:ln w="9525">
            <a:noFill/>
            <a:miter lim="800000"/>
            <a:headEnd/>
            <a:tailEnd/>
          </a:ln>
          <a:effectLst/>
        </p:spPr>
        <p:txBody>
          <a:bodyPr wrap="square">
            <a:prstTxWarp prst="textNoShape">
              <a:avLst/>
            </a:prstTxWarp>
            <a:spAutoFit/>
          </a:bodyPr>
          <a:lstStyle/>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r>
              <a:rPr lang="en-US" sz="2800" dirty="0" smtClean="0">
                <a:latin typeface="Times New Roman" pitchFamily="-65" charset="0"/>
              </a:rPr>
              <a:t>-</a:t>
            </a:r>
          </a:p>
          <a:p>
            <a:pPr eaLnBrk="0" hangingPunct="0"/>
            <a:r>
              <a:rPr lang="en-US" sz="2800" dirty="0" smtClean="0">
                <a:latin typeface="Times New Roman" pitchFamily="-65" charset="0"/>
              </a:rPr>
              <a:t>        -	      -</a:t>
            </a:r>
            <a:endParaRPr lang="en-US" sz="2800" dirty="0">
              <a:latin typeface="Times New Roman" pitchFamily="-65" charset="0"/>
            </a:endParaRPr>
          </a:p>
        </p:txBody>
      </p:sp>
      <p:sp>
        <p:nvSpPr>
          <p:cNvPr id="49" name="Oval 18"/>
          <p:cNvSpPr>
            <a:spLocks noChangeArrowheads="1"/>
          </p:cNvSpPr>
          <p:nvPr/>
        </p:nvSpPr>
        <p:spPr bwMode="auto">
          <a:xfrm flipV="1">
            <a:off x="5138308" y="2272467"/>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0" name="Text Box 19"/>
          <p:cNvSpPr txBox="1">
            <a:spLocks noChangeArrowheads="1"/>
          </p:cNvSpPr>
          <p:nvPr/>
        </p:nvSpPr>
        <p:spPr bwMode="auto">
          <a:xfrm flipV="1">
            <a:off x="4973208" y="2347079"/>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51" name="Text Box 20"/>
          <p:cNvSpPr txBox="1">
            <a:spLocks noChangeArrowheads="1"/>
          </p:cNvSpPr>
          <p:nvPr/>
        </p:nvSpPr>
        <p:spPr bwMode="auto">
          <a:xfrm flipV="1">
            <a:off x="4985908" y="1993067"/>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52" name="Text Box 21"/>
          <p:cNvSpPr txBox="1">
            <a:spLocks noChangeArrowheads="1"/>
          </p:cNvSpPr>
          <p:nvPr/>
        </p:nvSpPr>
        <p:spPr bwMode="auto">
          <a:xfrm flipV="1">
            <a:off x="4871608" y="2167692"/>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59" name="Line 143"/>
          <p:cNvSpPr>
            <a:spLocks noChangeShapeType="1"/>
          </p:cNvSpPr>
          <p:nvPr/>
        </p:nvSpPr>
        <p:spPr bwMode="auto">
          <a:xfrm flipH="1">
            <a:off x="4799685" y="3353105"/>
            <a:ext cx="1669807" cy="0"/>
          </a:xfrm>
          <a:prstGeom prst="line">
            <a:avLst/>
          </a:prstGeom>
          <a:noFill/>
          <a:ln w="19050" cmpd="sng">
            <a:solidFill>
              <a:schemeClr val="tx1"/>
            </a:solidFill>
            <a:round/>
            <a:headEnd/>
            <a:tailEnd type="triangle" w="med" len="med"/>
          </a:ln>
          <a:effectLst/>
        </p:spPr>
        <p:txBody>
          <a:bodyPr>
            <a:prstTxWarp prst="textNoShape">
              <a:avLst/>
            </a:prstTxWarp>
          </a:bodyPr>
          <a:lstStyle/>
          <a:p>
            <a:endParaRPr lang="en-US"/>
          </a:p>
        </p:txBody>
      </p:sp>
      <p:sp>
        <p:nvSpPr>
          <p:cNvPr id="62" name="Line 143"/>
          <p:cNvSpPr>
            <a:spLocks noChangeShapeType="1"/>
          </p:cNvSpPr>
          <p:nvPr/>
        </p:nvSpPr>
        <p:spPr bwMode="auto">
          <a:xfrm flipH="1">
            <a:off x="5133544" y="2992662"/>
            <a:ext cx="3762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5" name="Line 143"/>
          <p:cNvSpPr>
            <a:spLocks noChangeShapeType="1"/>
          </p:cNvSpPr>
          <p:nvPr/>
        </p:nvSpPr>
        <p:spPr bwMode="auto">
          <a:xfrm flipH="1">
            <a:off x="5103265" y="1425649"/>
            <a:ext cx="910740" cy="0"/>
          </a:xfrm>
          <a:prstGeom prst="line">
            <a:avLst/>
          </a:prstGeom>
          <a:noFill/>
          <a:ln w="19050" cmpd="sng">
            <a:solidFill>
              <a:schemeClr val="tx1"/>
            </a:solidFill>
            <a:round/>
            <a:headEnd type="triangle"/>
            <a:tailEnd type="triangle" w="med" len="med"/>
          </a:ln>
          <a:effectLst/>
        </p:spPr>
        <p:txBody>
          <a:bodyPr>
            <a:prstTxWarp prst="textNoShape">
              <a:avLst/>
            </a:prstTxWarp>
          </a:bodyPr>
          <a:lstStyle/>
          <a:p>
            <a:endParaRPr lang="en-US"/>
          </a:p>
        </p:txBody>
      </p:sp>
      <p:pic>
        <p:nvPicPr>
          <p:cNvPr id="4" name="Picture 3"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040735" y="2214019"/>
            <a:ext cx="338582" cy="228346"/>
          </a:xfrm>
          <a:prstGeom prst="rect">
            <a:avLst/>
          </a:prstGeom>
        </p:spPr>
      </p:pic>
      <p:pic>
        <p:nvPicPr>
          <p:cNvPr id="5" name="Picture 4"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924745" y="2214680"/>
            <a:ext cx="330708" cy="188976"/>
          </a:xfrm>
          <a:prstGeom prst="rect">
            <a:avLst/>
          </a:prstGeom>
        </p:spPr>
      </p:pic>
      <p:pic>
        <p:nvPicPr>
          <p:cNvPr id="6" name="Picture 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482740" y="3411467"/>
            <a:ext cx="240835" cy="321113"/>
          </a:xfrm>
          <a:prstGeom prst="rect">
            <a:avLst/>
          </a:prstGeom>
        </p:spPr>
      </p:pic>
      <p:pic>
        <p:nvPicPr>
          <p:cNvPr id="9" name="Picture 8"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578021" y="1060051"/>
            <a:ext cx="208299" cy="307920"/>
          </a:xfrm>
          <a:prstGeom prst="rect">
            <a:avLst/>
          </a:prstGeom>
        </p:spPr>
      </p:pic>
      <p:pic>
        <p:nvPicPr>
          <p:cNvPr id="10" name="Picture 9"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522835" y="1724008"/>
            <a:ext cx="827635" cy="262987"/>
          </a:xfrm>
          <a:prstGeom prst="rect">
            <a:avLst/>
          </a:prstGeom>
        </p:spPr>
      </p:pic>
      <p:pic>
        <p:nvPicPr>
          <p:cNvPr id="11" name="Picture 10"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290402" y="2712050"/>
            <a:ext cx="192338" cy="261580"/>
          </a:xfrm>
          <a:prstGeom prst="rect">
            <a:avLst/>
          </a:prstGeom>
        </p:spPr>
      </p:pic>
      <p:pic>
        <p:nvPicPr>
          <p:cNvPr id="3" name="Picture 2"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207869" y="5554060"/>
            <a:ext cx="1647959" cy="787760"/>
          </a:xfrm>
          <a:prstGeom prst="rect">
            <a:avLst/>
          </a:prstGeom>
        </p:spPr>
      </p:pic>
      <p:pic>
        <p:nvPicPr>
          <p:cNvPr id="7" name="Picture 6"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661260" y="4542126"/>
            <a:ext cx="1307866" cy="32887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4465" y="192729"/>
            <a:ext cx="1753968" cy="461665"/>
          </a:xfrm>
          <a:prstGeom prst="rect">
            <a:avLst/>
          </a:prstGeom>
          <a:noFill/>
        </p:spPr>
        <p:txBody>
          <a:bodyPr wrap="none" rtlCol="0">
            <a:spAutoFit/>
          </a:bodyPr>
          <a:lstStyle/>
          <a:p>
            <a:r>
              <a:rPr lang="en-US" sz="2400" i="1" u="sng" dirty="0" smtClean="0"/>
              <a:t>Absorption</a:t>
            </a:r>
            <a:endParaRPr lang="en-US" sz="2400" i="1" u="sng" dirty="0"/>
          </a:p>
        </p:txBody>
      </p:sp>
      <p:cxnSp>
        <p:nvCxnSpPr>
          <p:cNvPr id="14" name="Straight Arrow Connector 13"/>
          <p:cNvCxnSpPr/>
          <p:nvPr/>
        </p:nvCxnSpPr>
        <p:spPr>
          <a:xfrm rot="5400000" flipH="1" flipV="1">
            <a:off x="3251607" y="4871129"/>
            <a:ext cx="594360" cy="175594"/>
          </a:xfrm>
          <a:prstGeom prst="straightConnector1">
            <a:avLst/>
          </a:prstGeom>
          <a:ln w="28575"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139819" y="4894888"/>
            <a:ext cx="594363" cy="128079"/>
          </a:xfrm>
          <a:prstGeom prst="straightConnector1">
            <a:avLst/>
          </a:prstGeom>
          <a:ln w="28575"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06326" y="5256106"/>
            <a:ext cx="1410964" cy="707886"/>
          </a:xfrm>
          <a:prstGeom prst="rect">
            <a:avLst/>
          </a:prstGeom>
          <a:noFill/>
        </p:spPr>
        <p:txBody>
          <a:bodyPr wrap="none" rtlCol="0">
            <a:spAutoFit/>
          </a:bodyPr>
          <a:lstStyle/>
          <a:p>
            <a:r>
              <a:rPr lang="en-US" dirty="0" smtClean="0"/>
              <a:t>Absorption</a:t>
            </a:r>
          </a:p>
          <a:p>
            <a:r>
              <a:rPr lang="en-US" dirty="0" smtClean="0"/>
              <a:t>coefficient</a:t>
            </a:r>
            <a:endParaRPr lang="en-US" dirty="0"/>
          </a:p>
        </p:txBody>
      </p:sp>
      <p:sp>
        <p:nvSpPr>
          <p:cNvPr id="21" name="TextBox 20"/>
          <p:cNvSpPr txBox="1"/>
          <p:nvPr/>
        </p:nvSpPr>
        <p:spPr>
          <a:xfrm>
            <a:off x="4694959" y="5256108"/>
            <a:ext cx="1338828" cy="707886"/>
          </a:xfrm>
          <a:prstGeom prst="rect">
            <a:avLst/>
          </a:prstGeom>
          <a:noFill/>
        </p:spPr>
        <p:txBody>
          <a:bodyPr wrap="none" rtlCol="0">
            <a:spAutoFit/>
          </a:bodyPr>
          <a:lstStyle/>
          <a:p>
            <a:r>
              <a:rPr lang="en-US" dirty="0" smtClean="0"/>
              <a:t>Refractive</a:t>
            </a:r>
          </a:p>
          <a:p>
            <a:r>
              <a:rPr lang="en-US" dirty="0" smtClean="0"/>
              <a:t>index</a:t>
            </a:r>
            <a:endParaRPr lang="en-US" dirty="0"/>
          </a:p>
        </p:txBody>
      </p:sp>
      <p:sp>
        <p:nvSpPr>
          <p:cNvPr id="18" name="TextBox 17"/>
          <p:cNvSpPr txBox="1"/>
          <p:nvPr/>
        </p:nvSpPr>
        <p:spPr>
          <a:xfrm>
            <a:off x="3424342" y="6109567"/>
            <a:ext cx="3929281" cy="400110"/>
          </a:xfrm>
          <a:prstGeom prst="rect">
            <a:avLst/>
          </a:prstGeom>
          <a:noFill/>
        </p:spPr>
        <p:txBody>
          <a:bodyPr wrap="none" rtlCol="0">
            <a:spAutoFit/>
          </a:bodyPr>
          <a:lstStyle/>
          <a:p>
            <a:r>
              <a:rPr lang="en-US" sz="2000" dirty="0" smtClean="0"/>
              <a:t>Beer-Lambert Law or Beer’s Law</a:t>
            </a:r>
            <a:endParaRPr lang="en-US" sz="2000" dirty="0"/>
          </a:p>
        </p:txBody>
      </p:sp>
      <p:pic>
        <p:nvPicPr>
          <p:cNvPr id="15" name="Picture 14" descr="latex-imag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1125" y="4412780"/>
            <a:ext cx="5218091" cy="413219"/>
          </a:xfrm>
          <a:prstGeom prst="rect">
            <a:avLst/>
          </a:prstGeom>
        </p:spPr>
      </p:pic>
      <p:pic>
        <p:nvPicPr>
          <p:cNvPr id="19" name="Picture 18"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5570" y="6178551"/>
            <a:ext cx="1954893" cy="336424"/>
          </a:xfrm>
          <a:prstGeom prst="rect">
            <a:avLst/>
          </a:prstGeom>
        </p:spPr>
      </p:pic>
      <p:pic>
        <p:nvPicPr>
          <p:cNvPr id="11" name="Picture 1" descr="InMaterial3.gi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095500" y="823685"/>
            <a:ext cx="4332288" cy="340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534988" y="431646"/>
            <a:ext cx="2318648" cy="461665"/>
          </a:xfrm>
          <a:prstGeom prst="rect">
            <a:avLst/>
          </a:prstGeom>
          <a:noFill/>
          <a:ln w="9525">
            <a:noFill/>
            <a:miter lim="800000"/>
            <a:headEnd/>
            <a:tailEnd/>
          </a:ln>
        </p:spPr>
        <p:txBody>
          <a:bodyPr wrap="none">
            <a:spAutoFit/>
          </a:bodyPr>
          <a:lstStyle/>
          <a:p>
            <a:r>
              <a:rPr lang="en-US" sz="2400" i="1" u="sng" dirty="0" smtClean="0"/>
              <a:t>Key Takeaways</a:t>
            </a:r>
            <a:endParaRPr lang="en-US" sz="2400" i="1" u="sng" dirty="0">
              <a:latin typeface="Trebuchet MS" charset="0"/>
            </a:endParaRPr>
          </a:p>
        </p:txBody>
      </p:sp>
      <p:cxnSp>
        <p:nvCxnSpPr>
          <p:cNvPr id="15" name="Straight Arrow Connector 14"/>
          <p:cNvCxnSpPr/>
          <p:nvPr/>
        </p:nvCxnSpPr>
        <p:spPr>
          <a:xfrm rot="5400000" flipH="1" flipV="1">
            <a:off x="3040406" y="4643444"/>
            <a:ext cx="594360" cy="175594"/>
          </a:xfrm>
          <a:prstGeom prst="straightConnector1">
            <a:avLst/>
          </a:prstGeom>
          <a:ln w="28575"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0"/>
          </p:cNvCxnSpPr>
          <p:nvPr/>
        </p:nvCxnSpPr>
        <p:spPr>
          <a:xfrm rot="5400000" flipH="1" flipV="1">
            <a:off x="4928618" y="4667203"/>
            <a:ext cx="594363" cy="128079"/>
          </a:xfrm>
          <a:prstGeom prst="straightConnector1">
            <a:avLst/>
          </a:prstGeom>
          <a:ln w="28575"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03713" y="5028421"/>
            <a:ext cx="1410964" cy="707886"/>
          </a:xfrm>
          <a:prstGeom prst="rect">
            <a:avLst/>
          </a:prstGeom>
          <a:noFill/>
        </p:spPr>
        <p:txBody>
          <a:bodyPr wrap="none" rtlCol="0">
            <a:spAutoFit/>
          </a:bodyPr>
          <a:lstStyle/>
          <a:p>
            <a:r>
              <a:rPr lang="en-US" dirty="0" smtClean="0"/>
              <a:t>Absorption</a:t>
            </a:r>
          </a:p>
          <a:p>
            <a:r>
              <a:rPr lang="en-US" dirty="0" smtClean="0"/>
              <a:t>coefficient</a:t>
            </a:r>
            <a:endParaRPr lang="en-US" dirty="0"/>
          </a:p>
        </p:txBody>
      </p:sp>
      <p:sp>
        <p:nvSpPr>
          <p:cNvPr id="18" name="TextBox 17"/>
          <p:cNvSpPr txBox="1"/>
          <p:nvPr/>
        </p:nvSpPr>
        <p:spPr>
          <a:xfrm>
            <a:off x="4492346" y="5028423"/>
            <a:ext cx="1338828" cy="707886"/>
          </a:xfrm>
          <a:prstGeom prst="rect">
            <a:avLst/>
          </a:prstGeom>
          <a:noFill/>
        </p:spPr>
        <p:txBody>
          <a:bodyPr wrap="none" rtlCol="0">
            <a:spAutoFit/>
          </a:bodyPr>
          <a:lstStyle/>
          <a:p>
            <a:r>
              <a:rPr lang="en-US" dirty="0" smtClean="0"/>
              <a:t>Refractive</a:t>
            </a:r>
          </a:p>
          <a:p>
            <a:r>
              <a:rPr lang="en-US" dirty="0" smtClean="0"/>
              <a:t>index</a:t>
            </a:r>
            <a:endParaRPr lang="en-US" dirty="0"/>
          </a:p>
        </p:txBody>
      </p:sp>
      <p:sp>
        <p:nvSpPr>
          <p:cNvPr id="21" name="TextBox 20"/>
          <p:cNvSpPr txBox="1"/>
          <p:nvPr/>
        </p:nvSpPr>
        <p:spPr>
          <a:xfrm>
            <a:off x="3063731" y="5858472"/>
            <a:ext cx="1418658" cy="400110"/>
          </a:xfrm>
          <a:prstGeom prst="rect">
            <a:avLst/>
          </a:prstGeom>
          <a:noFill/>
        </p:spPr>
        <p:txBody>
          <a:bodyPr wrap="none" rtlCol="0">
            <a:spAutoFit/>
          </a:bodyPr>
          <a:lstStyle/>
          <a:p>
            <a:r>
              <a:rPr lang="en-US" sz="2000" dirty="0" smtClean="0"/>
              <a:t>Beer’s Law</a:t>
            </a:r>
            <a:endParaRPr lang="en-US" sz="2000" dirty="0"/>
          </a:p>
        </p:txBody>
      </p:sp>
      <p:sp>
        <p:nvSpPr>
          <p:cNvPr id="38" name="TextBox 37"/>
          <p:cNvSpPr txBox="1"/>
          <p:nvPr/>
        </p:nvSpPr>
        <p:spPr>
          <a:xfrm>
            <a:off x="473670" y="1228045"/>
            <a:ext cx="3554178" cy="461665"/>
          </a:xfrm>
          <a:prstGeom prst="rect">
            <a:avLst/>
          </a:prstGeom>
          <a:noFill/>
        </p:spPr>
        <p:txBody>
          <a:bodyPr wrap="none" rtlCol="0">
            <a:spAutoFit/>
          </a:bodyPr>
          <a:lstStyle/>
          <a:p>
            <a:r>
              <a:rPr lang="en-US" sz="2400" dirty="0" smtClean="0"/>
              <a:t>Lorentz Oscillator Model</a:t>
            </a:r>
            <a:endParaRPr lang="en-US" sz="2400" dirty="0"/>
          </a:p>
        </p:txBody>
      </p:sp>
      <p:cxnSp>
        <p:nvCxnSpPr>
          <p:cNvPr id="60" name="Straight Arrow Connector 59"/>
          <p:cNvCxnSpPr/>
          <p:nvPr/>
        </p:nvCxnSpPr>
        <p:spPr bwMode="auto">
          <a:xfrm rot="16200000" flipH="1">
            <a:off x="6163371" y="3772189"/>
            <a:ext cx="758950" cy="303580"/>
          </a:xfrm>
          <a:prstGeom prst="straightConnector1">
            <a:avLst/>
          </a:prstGeom>
          <a:solidFill>
            <a:schemeClr val="accent1"/>
          </a:solidFill>
          <a:ln w="28575" cap="flat" cmpd="sng" algn="ctr">
            <a:solidFill>
              <a:schemeClr val="tx1"/>
            </a:solidFill>
            <a:prstDash val="solid"/>
            <a:round/>
            <a:headEnd type="triangle" w="med" len="med"/>
            <a:tailEnd type="none" w="med" len="med"/>
          </a:ln>
          <a:effectLst/>
        </p:spPr>
      </p:cxnSp>
      <p:sp>
        <p:nvSpPr>
          <p:cNvPr id="61" name="TextBox 60"/>
          <p:cNvSpPr txBox="1"/>
          <p:nvPr/>
        </p:nvSpPr>
        <p:spPr>
          <a:xfrm>
            <a:off x="6564312" y="4258097"/>
            <a:ext cx="732893" cy="338554"/>
          </a:xfrm>
          <a:prstGeom prst="rect">
            <a:avLst/>
          </a:prstGeom>
          <a:noFill/>
        </p:spPr>
        <p:txBody>
          <a:bodyPr wrap="none" rtlCol="0">
            <a:spAutoFit/>
          </a:bodyPr>
          <a:lstStyle/>
          <a:p>
            <a:r>
              <a:rPr lang="en-US" dirty="0" smtClean="0"/>
              <a:t>Decay</a:t>
            </a:r>
            <a:endParaRPr lang="en-US" dirty="0"/>
          </a:p>
        </p:txBody>
      </p:sp>
      <p:pic>
        <p:nvPicPr>
          <p:cNvPr id="36" name="Picture 35"/>
          <p:cNvPicPr>
            <a:picLocks noChangeAspect="1"/>
          </p:cNvPicPr>
          <p:nvPr/>
        </p:nvPicPr>
        <p:blipFill>
          <a:blip r:embed="rId2"/>
          <a:stretch>
            <a:fillRect/>
          </a:stretch>
        </p:blipFill>
        <p:spPr>
          <a:xfrm>
            <a:off x="5895177" y="403365"/>
            <a:ext cx="1973270" cy="1928080"/>
          </a:xfrm>
          <a:prstGeom prst="rect">
            <a:avLst/>
          </a:prstGeom>
        </p:spPr>
      </p:pic>
      <p:sp>
        <p:nvSpPr>
          <p:cNvPr id="37" name="Text Box 58"/>
          <p:cNvSpPr txBox="1">
            <a:spLocks noChangeArrowheads="1"/>
          </p:cNvSpPr>
          <p:nvPr/>
        </p:nvSpPr>
        <p:spPr bwMode="auto">
          <a:xfrm>
            <a:off x="6654127" y="858735"/>
            <a:ext cx="935873" cy="338554"/>
          </a:xfrm>
          <a:prstGeom prst="rect">
            <a:avLst/>
          </a:prstGeom>
          <a:noFill/>
          <a:ln w="9525">
            <a:noFill/>
            <a:miter lim="800000"/>
            <a:headEnd/>
            <a:tailEnd/>
          </a:ln>
        </p:spPr>
        <p:txBody>
          <a:bodyPr wrap="none">
            <a:spAutoFit/>
          </a:bodyPr>
          <a:lstStyle/>
          <a:p>
            <a:r>
              <a:rPr lang="en-US" b="1" dirty="0" smtClean="0"/>
              <a:t>Nucleus</a:t>
            </a:r>
            <a:endParaRPr lang="en-US" b="1" dirty="0"/>
          </a:p>
        </p:txBody>
      </p:sp>
      <p:sp>
        <p:nvSpPr>
          <p:cNvPr id="59" name="Text Box 60"/>
          <p:cNvSpPr txBox="1">
            <a:spLocks noChangeArrowheads="1"/>
          </p:cNvSpPr>
          <p:nvPr/>
        </p:nvSpPr>
        <p:spPr bwMode="auto">
          <a:xfrm>
            <a:off x="5895177" y="1390000"/>
            <a:ext cx="1006005" cy="338554"/>
          </a:xfrm>
          <a:prstGeom prst="rect">
            <a:avLst/>
          </a:prstGeom>
          <a:noFill/>
          <a:ln w="9525">
            <a:noFill/>
            <a:miter lim="800000"/>
            <a:headEnd/>
            <a:tailEnd/>
          </a:ln>
        </p:spPr>
        <p:txBody>
          <a:bodyPr wrap="none">
            <a:spAutoFit/>
          </a:bodyPr>
          <a:lstStyle/>
          <a:p>
            <a:r>
              <a:rPr lang="en-US" b="1" dirty="0"/>
              <a:t>“spring”</a:t>
            </a:r>
          </a:p>
        </p:txBody>
      </p:sp>
      <p:sp>
        <p:nvSpPr>
          <p:cNvPr id="62" name="Text Box 59"/>
          <p:cNvSpPr txBox="1">
            <a:spLocks noChangeArrowheads="1"/>
          </p:cNvSpPr>
          <p:nvPr/>
        </p:nvSpPr>
        <p:spPr bwMode="auto">
          <a:xfrm>
            <a:off x="4904100" y="1162315"/>
            <a:ext cx="991077" cy="338554"/>
          </a:xfrm>
          <a:prstGeom prst="rect">
            <a:avLst/>
          </a:prstGeom>
          <a:noFill/>
          <a:ln w="9525">
            <a:noFill/>
            <a:miter lim="800000"/>
            <a:headEnd/>
            <a:tailEnd/>
          </a:ln>
        </p:spPr>
        <p:txBody>
          <a:bodyPr wrap="none">
            <a:spAutoFit/>
          </a:bodyPr>
          <a:lstStyle/>
          <a:p>
            <a:r>
              <a:rPr lang="en-US" b="1" dirty="0" smtClean="0"/>
              <a:t>Electron</a:t>
            </a:r>
            <a:endParaRPr lang="en-US" b="1" dirty="0"/>
          </a:p>
        </p:txBody>
      </p:sp>
      <p:pic>
        <p:nvPicPr>
          <p:cNvPr id="3" name="Picture 2"/>
          <p:cNvPicPr>
            <a:picLocks noChangeAspect="1"/>
          </p:cNvPicPr>
          <p:nvPr/>
        </p:nvPicPr>
        <p:blipFill>
          <a:blip r:embed="rId3"/>
          <a:stretch>
            <a:fillRect/>
          </a:stretch>
        </p:blipFill>
        <p:spPr>
          <a:xfrm rot="16200000">
            <a:off x="4249669" y="2637359"/>
            <a:ext cx="313871" cy="500152"/>
          </a:xfrm>
          <a:prstGeom prst="rect">
            <a:avLst/>
          </a:prstGeom>
        </p:spPr>
      </p:pic>
      <p:pic>
        <p:nvPicPr>
          <p:cNvPr id="63" name="Picture 62"/>
          <p:cNvPicPr>
            <a:picLocks noChangeAspect="1"/>
          </p:cNvPicPr>
          <p:nvPr/>
        </p:nvPicPr>
        <p:blipFill>
          <a:blip r:embed="rId3"/>
          <a:stretch>
            <a:fillRect/>
          </a:stretch>
        </p:blipFill>
        <p:spPr>
          <a:xfrm rot="16200000">
            <a:off x="4311356" y="3170759"/>
            <a:ext cx="313871" cy="500152"/>
          </a:xfrm>
          <a:prstGeom prst="rect">
            <a:avLst/>
          </a:prstGeom>
        </p:spPr>
      </p:pic>
      <p:pic>
        <p:nvPicPr>
          <p:cNvPr id="29" name="Picture 28"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07142" y="2581726"/>
            <a:ext cx="2871541" cy="662110"/>
          </a:xfrm>
          <a:prstGeom prst="rect">
            <a:avLst/>
          </a:prstGeom>
        </p:spPr>
      </p:pic>
      <p:pic>
        <p:nvPicPr>
          <p:cNvPr id="30" name="Picture 29"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3411" y="4122494"/>
            <a:ext cx="5218091" cy="413219"/>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80143" y="1926215"/>
            <a:ext cx="3692072" cy="58837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890409" y="3256644"/>
            <a:ext cx="1575533" cy="284842"/>
          </a:xfrm>
          <a:prstGeom prst="rect">
            <a:avLst/>
          </a:prstGeom>
        </p:spPr>
      </p:pic>
      <p:pic>
        <p:nvPicPr>
          <p:cNvPr id="6" name="Picture 5"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849586" y="2738542"/>
            <a:ext cx="1527629" cy="285872"/>
          </a:xfrm>
          <a:prstGeom prst="rect">
            <a:avLst/>
          </a:prstGeom>
        </p:spPr>
      </p:pic>
      <p:pic>
        <p:nvPicPr>
          <p:cNvPr id="7" name="Picture 6"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975928" y="2962728"/>
            <a:ext cx="1243693" cy="278309"/>
          </a:xfrm>
          <a:prstGeom prst="rect">
            <a:avLst/>
          </a:prstGeom>
        </p:spPr>
      </p:pic>
      <p:pic>
        <p:nvPicPr>
          <p:cNvPr id="8" name="Picture 7"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097642" y="5888265"/>
            <a:ext cx="1954893" cy="33642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981075" y="838200"/>
            <a:ext cx="14573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solidFill>
                  <a:srgbClr val="000000"/>
                </a:solidFill>
                <a:latin typeface="Arial" pitchFamily="34" charset="0"/>
                <a:cs typeface="Arial" pitchFamily="34" charset="0"/>
              </a:rPr>
              <a:t>MIT</a:t>
            </a:r>
            <a:r>
              <a:rPr lang="en-US" sz="1000" dirty="0">
                <a:solidFill>
                  <a:srgbClr val="000000"/>
                </a:solidFill>
              </a:rPr>
              <a:t> </a:t>
            </a:r>
            <a:r>
              <a:rPr lang="en-US" sz="1000" dirty="0" err="1">
                <a:solidFill>
                  <a:srgbClr val="000000"/>
                </a:solidFill>
              </a:rPr>
              <a:t>OpenCourseWare</a:t>
            </a:r>
            <a:endParaRPr lang="en-US" sz="1000" dirty="0">
              <a:solidFill>
                <a:srgbClr val="000000"/>
              </a:solidFill>
            </a:endParaRPr>
          </a:p>
        </p:txBody>
      </p:sp>
      <p:sp>
        <p:nvSpPr>
          <p:cNvPr id="10" name="Rectangle 4"/>
          <p:cNvSpPr>
            <a:spLocks noChangeArrowheads="1"/>
          </p:cNvSpPr>
          <p:nvPr/>
        </p:nvSpPr>
        <p:spPr bwMode="auto">
          <a:xfrm>
            <a:off x="990600" y="990600"/>
            <a:ext cx="12192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hlinkClick r:id="rId3"/>
              </a:rPr>
              <a:t>http://ocw.mit.edu</a:t>
            </a:r>
            <a:endParaRPr lang="en-US" sz="1000" dirty="0">
              <a:latin typeface="Arial" pitchFamily="34" charset="0"/>
              <a:cs typeface="Arial" pitchFamily="34" charset="0"/>
            </a:endParaRPr>
          </a:p>
        </p:txBody>
      </p:sp>
      <p:sp>
        <p:nvSpPr>
          <p:cNvPr id="11" name="Rectangle 5"/>
          <p:cNvSpPr>
            <a:spLocks noChangeArrowheads="1"/>
          </p:cNvSpPr>
          <p:nvPr/>
        </p:nvSpPr>
        <p:spPr bwMode="auto">
          <a:xfrm>
            <a:off x="914400" y="1905000"/>
            <a:ext cx="3886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dirty="0">
                <a:latin typeface="Arial" pitchFamily="34" charset="0"/>
                <a:cs typeface="Arial" pitchFamily="34" charset="0"/>
              </a:rPr>
              <a:t>6.007 Electromagnetic Energy: From Motors to Lasers</a:t>
            </a:r>
          </a:p>
        </p:txBody>
      </p:sp>
      <p:sp>
        <p:nvSpPr>
          <p:cNvPr id="12" name="Rectangle 6"/>
          <p:cNvSpPr>
            <a:spLocks noChangeArrowheads="1"/>
          </p:cNvSpPr>
          <p:nvPr/>
        </p:nvSpPr>
        <p:spPr bwMode="auto">
          <a:xfrm>
            <a:off x="914400" y="2133600"/>
            <a:ext cx="8715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latin typeface="Arial" pitchFamily="34" charset="0"/>
                <a:cs typeface="Arial" pitchFamily="34" charset="0"/>
              </a:rPr>
              <a:t>Spring 2011</a:t>
            </a:r>
          </a:p>
        </p:txBody>
      </p:sp>
      <p:sp>
        <p:nvSpPr>
          <p:cNvPr id="13" name="Rectangle 7"/>
          <p:cNvSpPr>
            <a:spLocks noChangeArrowheads="1"/>
          </p:cNvSpPr>
          <p:nvPr/>
        </p:nvSpPr>
        <p:spPr bwMode="auto">
          <a:xfrm>
            <a:off x="914400" y="3124200"/>
            <a:ext cx="55626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cs typeface="Arial" pitchFamily="34" charset="0"/>
              </a:rPr>
              <a:t>For information about citing these materials or our Terms of Use, visit</a:t>
            </a:r>
            <a:r>
              <a:rPr lang="en-US" sz="1000" dirty="0">
                <a:latin typeface="Arial" pitchFamily="34" charset="0"/>
                <a:cs typeface="Arial" pitchFamily="34" charset="0"/>
              </a:rPr>
              <a:t>: </a:t>
            </a:r>
            <a:r>
              <a:rPr lang="en-US" sz="1000" dirty="0">
                <a:latin typeface="Arial" pitchFamily="34" charset="0"/>
                <a:cs typeface="Arial" pitchFamily="34" charset="0"/>
                <a:hlinkClick r:id="rId4"/>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xmlns="" val="174955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696731" y="3836127"/>
            <a:ext cx="1548697" cy="2377798"/>
          </a:xfrm>
          <a:prstGeom prst="rect">
            <a:avLst/>
          </a:prstGeom>
        </p:spPr>
      </p:pic>
      <p:sp>
        <p:nvSpPr>
          <p:cNvPr id="4" name="Rectangle 3"/>
          <p:cNvSpPr/>
          <p:nvPr/>
        </p:nvSpPr>
        <p:spPr bwMode="auto">
          <a:xfrm>
            <a:off x="5842000" y="3846286"/>
            <a:ext cx="1950357" cy="24039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sp>
        <p:nvSpPr>
          <p:cNvPr id="35842" name="Rectangle 2"/>
          <p:cNvSpPr>
            <a:spLocks noChangeArrowheads="1"/>
          </p:cNvSpPr>
          <p:nvPr/>
        </p:nvSpPr>
        <p:spPr bwMode="auto">
          <a:xfrm>
            <a:off x="1916113" y="392113"/>
            <a:ext cx="5232400" cy="457200"/>
          </a:xfrm>
          <a:prstGeom prst="rect">
            <a:avLst/>
          </a:prstGeom>
          <a:noFill/>
          <a:ln w="9525">
            <a:noFill/>
            <a:miter lim="800000"/>
            <a:headEnd/>
            <a:tailEnd/>
          </a:ln>
        </p:spPr>
        <p:txBody>
          <a:bodyPr wrap="none">
            <a:spAutoFit/>
          </a:bodyPr>
          <a:lstStyle/>
          <a:p>
            <a:r>
              <a:rPr lang="en-US" sz="2400" i="1" u="sng"/>
              <a:t>Refractive Index: Waves in Materials</a:t>
            </a:r>
          </a:p>
        </p:txBody>
      </p:sp>
      <p:pic>
        <p:nvPicPr>
          <p:cNvPr id="35844" name="Picture 8" descr="txp_fig"/>
          <p:cNvPicPr>
            <a:picLocks noChangeAspect="1" noChangeArrowheads="1"/>
          </p:cNvPicPr>
          <p:nvPr>
            <p:custDataLst>
              <p:tags r:id="rId1"/>
            </p:custDataLst>
          </p:nvPr>
        </p:nvPicPr>
        <p:blipFill>
          <a:blip r:embed="rId5"/>
          <a:srcRect/>
          <a:stretch>
            <a:fillRect/>
          </a:stretch>
        </p:blipFill>
        <p:spPr bwMode="auto">
          <a:xfrm>
            <a:off x="701675" y="1303338"/>
            <a:ext cx="1393825" cy="763587"/>
          </a:xfrm>
          <a:prstGeom prst="rect">
            <a:avLst/>
          </a:prstGeom>
          <a:noFill/>
          <a:ln w="9525">
            <a:noFill/>
            <a:miter lim="800000"/>
            <a:headEnd/>
            <a:tailEnd/>
          </a:ln>
        </p:spPr>
      </p:pic>
      <p:sp>
        <p:nvSpPr>
          <p:cNvPr id="283661" name="Text Box 13"/>
          <p:cNvSpPr txBox="1">
            <a:spLocks noChangeArrowheads="1"/>
          </p:cNvSpPr>
          <p:nvPr/>
        </p:nvSpPr>
        <p:spPr bwMode="auto">
          <a:xfrm>
            <a:off x="169863" y="6372225"/>
            <a:ext cx="8586787" cy="396875"/>
          </a:xfrm>
          <a:prstGeom prst="rect">
            <a:avLst/>
          </a:prstGeom>
          <a:noFill/>
          <a:ln w="9525">
            <a:noFill/>
            <a:miter lim="800000"/>
            <a:headEnd/>
            <a:tailEnd/>
          </a:ln>
        </p:spPr>
        <p:txBody>
          <a:bodyPr wrap="none">
            <a:spAutoFit/>
          </a:bodyPr>
          <a:lstStyle/>
          <a:p>
            <a:r>
              <a:rPr lang="en-US" sz="2000"/>
              <a:t>How do we get from molecules/charges and fields to index of refraction ?</a:t>
            </a:r>
          </a:p>
        </p:txBody>
      </p:sp>
      <p:sp>
        <p:nvSpPr>
          <p:cNvPr id="35852" name="Oval 14"/>
          <p:cNvSpPr>
            <a:spLocks noChangeArrowheads="1"/>
          </p:cNvSpPr>
          <p:nvPr/>
        </p:nvSpPr>
        <p:spPr bwMode="auto">
          <a:xfrm>
            <a:off x="3813175" y="5099051"/>
            <a:ext cx="152400" cy="150813"/>
          </a:xfrm>
          <a:prstGeom prst="ellipse">
            <a:avLst/>
          </a:prstGeom>
          <a:noFill/>
          <a:ln w="9525">
            <a:solidFill>
              <a:schemeClr val="tx1"/>
            </a:solidFill>
            <a:prstDash val="sysDot"/>
            <a:round/>
            <a:headEnd/>
            <a:tailEnd/>
          </a:ln>
        </p:spPr>
        <p:txBody>
          <a:bodyPr wrap="none" anchor="ctr"/>
          <a:lstStyle/>
          <a:p>
            <a:endParaRPr lang="en-US"/>
          </a:p>
        </p:txBody>
      </p:sp>
      <p:sp>
        <p:nvSpPr>
          <p:cNvPr id="35853" name="Line 15"/>
          <p:cNvSpPr>
            <a:spLocks noChangeShapeType="1"/>
          </p:cNvSpPr>
          <p:nvPr/>
        </p:nvSpPr>
        <p:spPr bwMode="auto">
          <a:xfrm flipV="1">
            <a:off x="3889375" y="3864429"/>
            <a:ext cx="1925411" cy="1234622"/>
          </a:xfrm>
          <a:prstGeom prst="line">
            <a:avLst/>
          </a:prstGeom>
          <a:noFill/>
          <a:ln w="9525">
            <a:solidFill>
              <a:schemeClr val="tx1"/>
            </a:solidFill>
            <a:prstDash val="sysDot"/>
            <a:round/>
            <a:headEnd/>
            <a:tailEnd/>
          </a:ln>
        </p:spPr>
        <p:txBody>
          <a:bodyPr/>
          <a:lstStyle/>
          <a:p>
            <a:endParaRPr lang="en-US"/>
          </a:p>
        </p:txBody>
      </p:sp>
      <p:sp>
        <p:nvSpPr>
          <p:cNvPr id="35854" name="Line 16"/>
          <p:cNvSpPr>
            <a:spLocks noChangeShapeType="1"/>
          </p:cNvSpPr>
          <p:nvPr/>
        </p:nvSpPr>
        <p:spPr bwMode="auto">
          <a:xfrm>
            <a:off x="3889375" y="5251451"/>
            <a:ext cx="1973263" cy="985838"/>
          </a:xfrm>
          <a:prstGeom prst="line">
            <a:avLst/>
          </a:prstGeom>
          <a:noFill/>
          <a:ln w="9525">
            <a:solidFill>
              <a:schemeClr val="tx1"/>
            </a:solidFill>
            <a:prstDash val="sysDot"/>
            <a:round/>
            <a:headEnd/>
            <a:tailEnd/>
          </a:ln>
        </p:spPr>
        <p:txBody>
          <a:bodyPr/>
          <a:lstStyle/>
          <a:p>
            <a:endParaRPr lang="en-US"/>
          </a:p>
        </p:txBody>
      </p:sp>
      <p:grpSp>
        <p:nvGrpSpPr>
          <p:cNvPr id="3" name="Group 19"/>
          <p:cNvGrpSpPr>
            <a:grpSpLocks/>
          </p:cNvGrpSpPr>
          <p:nvPr/>
        </p:nvGrpSpPr>
        <p:grpSpPr bwMode="auto">
          <a:xfrm>
            <a:off x="93663" y="2349500"/>
            <a:ext cx="2317750" cy="1155700"/>
            <a:chOff x="59" y="1480"/>
            <a:chExt cx="1460" cy="728"/>
          </a:xfrm>
        </p:grpSpPr>
        <p:pic>
          <p:nvPicPr>
            <p:cNvPr id="35849" name="Picture 10" descr="txp_fig"/>
            <p:cNvPicPr>
              <a:picLocks noChangeAspect="1" noChangeArrowheads="1"/>
            </p:cNvPicPr>
            <p:nvPr>
              <p:custDataLst>
                <p:tags r:id="rId2"/>
              </p:custDataLst>
            </p:nvPr>
          </p:nvPicPr>
          <p:blipFill>
            <a:blip r:embed="rId6"/>
            <a:srcRect/>
            <a:stretch>
              <a:fillRect/>
            </a:stretch>
          </p:blipFill>
          <p:spPr bwMode="auto">
            <a:xfrm>
              <a:off x="537" y="1785"/>
              <a:ext cx="597" cy="423"/>
            </a:xfrm>
            <a:prstGeom prst="rect">
              <a:avLst/>
            </a:prstGeom>
            <a:noFill/>
            <a:ln w="9525">
              <a:noFill/>
              <a:miter lim="800000"/>
              <a:headEnd/>
              <a:tailEnd/>
            </a:ln>
          </p:spPr>
        </p:pic>
        <p:sp>
          <p:nvSpPr>
            <p:cNvPr id="35850" name="Text Box 18"/>
            <p:cNvSpPr txBox="1">
              <a:spLocks noChangeArrowheads="1"/>
            </p:cNvSpPr>
            <p:nvPr/>
          </p:nvSpPr>
          <p:spPr bwMode="auto">
            <a:xfrm>
              <a:off x="59" y="1480"/>
              <a:ext cx="1460" cy="250"/>
            </a:xfrm>
            <a:prstGeom prst="rect">
              <a:avLst/>
            </a:prstGeom>
            <a:noFill/>
            <a:ln w="9525">
              <a:noFill/>
              <a:miter lim="800000"/>
              <a:headEnd/>
              <a:tailEnd/>
            </a:ln>
          </p:spPr>
          <p:txBody>
            <a:bodyPr wrap="none">
              <a:spAutoFit/>
            </a:bodyPr>
            <a:lstStyle/>
            <a:p>
              <a:r>
                <a:rPr lang="en-US" sz="2000"/>
                <a:t>Index of refraction</a:t>
              </a:r>
            </a:p>
          </p:txBody>
        </p:sp>
      </p:grpSp>
      <p:pic>
        <p:nvPicPr>
          <p:cNvPr id="2" name="Picture 1" descr="l22s3.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820614" y="3882572"/>
            <a:ext cx="1989886" cy="2458357"/>
          </a:xfrm>
          <a:prstGeom prst="rect">
            <a:avLst/>
          </a:prstGeom>
        </p:spPr>
      </p:pic>
      <p:pic>
        <p:nvPicPr>
          <p:cNvPr id="15" name="Picture 14" descr="InMaterial.gi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951116" y="1051376"/>
            <a:ext cx="3499555" cy="2751039"/>
          </a:xfrm>
          <a:prstGeom prst="rect">
            <a:avLst/>
          </a:prstGeom>
        </p:spPr>
      </p:pic>
      <p:pic>
        <p:nvPicPr>
          <p:cNvPr id="6" name="Picture 5"/>
          <p:cNvPicPr>
            <a:picLocks noChangeAspect="1"/>
          </p:cNvPicPr>
          <p:nvPr/>
        </p:nvPicPr>
        <p:blipFill>
          <a:blip r:embed="rId9"/>
          <a:stretch>
            <a:fillRect/>
          </a:stretch>
        </p:blipFill>
        <p:spPr>
          <a:xfrm>
            <a:off x="714662" y="3832144"/>
            <a:ext cx="1580410" cy="2418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3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287854" y="1165779"/>
            <a:ext cx="3510455" cy="306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 name="Rectangle 29"/>
          <p:cNvSpPr>
            <a:spLocks noChangeArrowheads="1"/>
          </p:cNvSpPr>
          <p:nvPr/>
        </p:nvSpPr>
        <p:spPr bwMode="auto">
          <a:xfrm>
            <a:off x="38863" y="4074583"/>
            <a:ext cx="5079663" cy="2698750"/>
          </a:xfrm>
          <a:prstGeom prst="rect">
            <a:avLst/>
          </a:prstGeom>
          <a:solidFill>
            <a:srgbClr val="F2EBD6"/>
          </a:solidFill>
          <a:ln w="9525">
            <a:solidFill>
              <a:schemeClr val="tx1"/>
            </a:solidFill>
            <a:round/>
            <a:headEnd/>
            <a:tailEnd/>
          </a:ln>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xmlns="" val="3139599837"/>
              </p:ext>
            </p:extLst>
          </p:nvPr>
        </p:nvGraphicFramePr>
        <p:xfrm>
          <a:off x="5298438" y="1165780"/>
          <a:ext cx="3510454" cy="2595880"/>
        </p:xfrm>
        <a:graphic>
          <a:graphicData uri="http://schemas.openxmlformats.org/drawingml/2006/table">
            <a:tbl>
              <a:tblPr firstRow="1" bandRow="1">
                <a:tableStyleId>{5C22544A-7EE6-4342-B048-85BDC9FD1C3A}</a:tableStyleId>
              </a:tblPr>
              <a:tblGrid>
                <a:gridCol w="1755227"/>
                <a:gridCol w="1755227"/>
              </a:tblGrid>
              <a:tr h="370840">
                <a:tc>
                  <a:txBody>
                    <a:bodyPr/>
                    <a:lstStyle/>
                    <a:p>
                      <a:r>
                        <a:rPr lang="en-US" dirty="0" smtClean="0">
                          <a:solidFill>
                            <a:schemeClr val="tx1"/>
                          </a:solidFill>
                        </a:rPr>
                        <a:t>Material</a:t>
                      </a:r>
                      <a:endParaRPr lang="en-US" dirty="0">
                        <a:solidFill>
                          <a:schemeClr val="tx1"/>
                        </a:solidFill>
                      </a:endParaRPr>
                    </a:p>
                  </a:txBody>
                  <a:tcPr>
                    <a:noFill/>
                  </a:tcPr>
                </a:tc>
                <a:tc>
                  <a:txBody>
                    <a:bodyPr/>
                    <a:lstStyle/>
                    <a:p>
                      <a:endParaRPr lang="en-US" dirty="0">
                        <a:solidFill>
                          <a:schemeClr val="tx1"/>
                        </a:solidFill>
                      </a:endParaRPr>
                    </a:p>
                  </a:txBody>
                  <a:tcPr>
                    <a:noFill/>
                  </a:tcPr>
                </a:tc>
              </a:tr>
              <a:tr h="370840">
                <a:tc>
                  <a:txBody>
                    <a:bodyPr/>
                    <a:lstStyle/>
                    <a:p>
                      <a:r>
                        <a:rPr lang="en-US" dirty="0" smtClean="0">
                          <a:solidFill>
                            <a:schemeClr val="tx1"/>
                          </a:solidFill>
                        </a:rPr>
                        <a:t>Vacuum</a:t>
                      </a:r>
                      <a:endParaRPr lang="en-US" dirty="0">
                        <a:solidFill>
                          <a:schemeClr val="tx1"/>
                        </a:solidFill>
                      </a:endParaRPr>
                    </a:p>
                  </a:txBody>
                  <a:tcPr>
                    <a:noFill/>
                  </a:tcPr>
                </a:tc>
                <a:tc>
                  <a:txBody>
                    <a:bodyPr/>
                    <a:lstStyle/>
                    <a:p>
                      <a:r>
                        <a:rPr lang="en-US" dirty="0" smtClean="0">
                          <a:solidFill>
                            <a:schemeClr val="tx1"/>
                          </a:solidFill>
                        </a:rPr>
                        <a:t>1</a:t>
                      </a:r>
                      <a:endParaRPr lang="en-US" dirty="0">
                        <a:solidFill>
                          <a:schemeClr val="tx1"/>
                        </a:solidFill>
                      </a:endParaRPr>
                    </a:p>
                  </a:txBody>
                  <a:tcPr>
                    <a:noFill/>
                  </a:tcPr>
                </a:tc>
              </a:tr>
              <a:tr h="370840">
                <a:tc>
                  <a:txBody>
                    <a:bodyPr/>
                    <a:lstStyle/>
                    <a:p>
                      <a:r>
                        <a:rPr lang="en-US" dirty="0" smtClean="0">
                          <a:solidFill>
                            <a:schemeClr val="tx1"/>
                          </a:solidFill>
                        </a:rPr>
                        <a:t>Air</a:t>
                      </a:r>
                      <a:endParaRPr lang="en-US" dirty="0">
                        <a:solidFill>
                          <a:schemeClr val="tx1"/>
                        </a:solidFill>
                      </a:endParaRPr>
                    </a:p>
                  </a:txBody>
                  <a:tcPr>
                    <a:noFill/>
                  </a:tcPr>
                </a:tc>
                <a:tc>
                  <a:txBody>
                    <a:bodyPr/>
                    <a:lstStyle/>
                    <a:p>
                      <a:r>
                        <a:rPr lang="en-US" sz="1800" b="0" i="0" kern="1200" dirty="0" smtClean="0">
                          <a:solidFill>
                            <a:schemeClr val="dk1"/>
                          </a:solidFill>
                          <a:latin typeface="+mn-lt"/>
                          <a:ea typeface="+mn-ea"/>
                          <a:cs typeface="+mn-cs"/>
                        </a:rPr>
                        <a:t>1.000277</a:t>
                      </a:r>
                      <a:endParaRPr lang="en-US" dirty="0">
                        <a:solidFill>
                          <a:schemeClr val="tx1"/>
                        </a:solidFill>
                      </a:endParaRPr>
                    </a:p>
                  </a:txBody>
                  <a:tcPr>
                    <a:noFill/>
                  </a:tcPr>
                </a:tc>
              </a:tr>
              <a:tr h="370840">
                <a:tc>
                  <a:txBody>
                    <a:bodyPr/>
                    <a:lstStyle/>
                    <a:p>
                      <a:r>
                        <a:rPr lang="en-US" dirty="0" smtClean="0">
                          <a:solidFill>
                            <a:schemeClr val="tx1"/>
                          </a:solidFill>
                        </a:rPr>
                        <a:t>Water liquid</a:t>
                      </a:r>
                      <a:endParaRPr lang="en-US" dirty="0">
                        <a:solidFill>
                          <a:schemeClr val="tx1"/>
                        </a:solidFill>
                      </a:endParaRPr>
                    </a:p>
                  </a:txBody>
                  <a:tcPr>
                    <a:noFill/>
                  </a:tcPr>
                </a:tc>
                <a:tc>
                  <a:txBody>
                    <a:bodyPr/>
                    <a:lstStyle/>
                    <a:p>
                      <a:r>
                        <a:rPr lang="en-US" sz="1800" b="0" i="0" kern="1200" dirty="0" smtClean="0">
                          <a:solidFill>
                            <a:schemeClr val="dk1"/>
                          </a:solidFill>
                          <a:latin typeface="+mn-lt"/>
                          <a:ea typeface="+mn-ea"/>
                          <a:cs typeface="+mn-cs"/>
                        </a:rPr>
                        <a:t>1.3330</a:t>
                      </a:r>
                      <a:endParaRPr lang="en-US" dirty="0">
                        <a:solidFill>
                          <a:schemeClr val="tx1"/>
                        </a:solidFill>
                      </a:endParaRPr>
                    </a:p>
                  </a:txBody>
                  <a:tcPr>
                    <a:noFill/>
                  </a:tcPr>
                </a:tc>
              </a:tr>
              <a:tr h="370840">
                <a:tc>
                  <a:txBody>
                    <a:bodyPr/>
                    <a:lstStyle/>
                    <a:p>
                      <a:r>
                        <a:rPr lang="en-US" dirty="0" smtClean="0">
                          <a:solidFill>
                            <a:schemeClr val="tx1"/>
                          </a:solidFill>
                        </a:rPr>
                        <a:t>Water ice</a:t>
                      </a:r>
                      <a:endParaRPr lang="en-US" dirty="0">
                        <a:solidFill>
                          <a:schemeClr val="tx1"/>
                        </a:solidFill>
                      </a:endParaRPr>
                    </a:p>
                  </a:txBody>
                  <a:tcPr>
                    <a:noFill/>
                  </a:tcPr>
                </a:tc>
                <a:tc>
                  <a:txBody>
                    <a:bodyPr/>
                    <a:lstStyle/>
                    <a:p>
                      <a:r>
                        <a:rPr lang="en-US" dirty="0" smtClean="0">
                          <a:solidFill>
                            <a:schemeClr val="tx1"/>
                          </a:solidFill>
                        </a:rPr>
                        <a:t>1.31</a:t>
                      </a:r>
                      <a:endParaRPr lang="en-US" dirty="0">
                        <a:solidFill>
                          <a:schemeClr val="tx1"/>
                        </a:solidFill>
                      </a:endParaRPr>
                    </a:p>
                  </a:txBody>
                  <a:tcPr>
                    <a:noFill/>
                  </a:tcPr>
                </a:tc>
              </a:tr>
              <a:tr h="370840">
                <a:tc>
                  <a:txBody>
                    <a:bodyPr/>
                    <a:lstStyle/>
                    <a:p>
                      <a:r>
                        <a:rPr lang="en-US" dirty="0" smtClean="0">
                          <a:solidFill>
                            <a:schemeClr val="tx1"/>
                          </a:solidFill>
                        </a:rPr>
                        <a:t>Diamond</a:t>
                      </a:r>
                      <a:endParaRPr lang="en-US" dirty="0">
                        <a:solidFill>
                          <a:schemeClr val="tx1"/>
                        </a:solidFill>
                      </a:endParaRPr>
                    </a:p>
                  </a:txBody>
                  <a:tcPr>
                    <a:noFill/>
                  </a:tcPr>
                </a:tc>
                <a:tc>
                  <a:txBody>
                    <a:bodyPr/>
                    <a:lstStyle/>
                    <a:p>
                      <a:r>
                        <a:rPr lang="en-US" sz="1800" b="0" i="0" kern="1200" dirty="0" smtClean="0">
                          <a:solidFill>
                            <a:schemeClr val="dk1"/>
                          </a:solidFill>
                          <a:latin typeface="+mn-lt"/>
                          <a:ea typeface="+mn-ea"/>
                          <a:cs typeface="+mn-cs"/>
                        </a:rPr>
                        <a:t>2.419</a:t>
                      </a:r>
                    </a:p>
                  </a:txBody>
                  <a:tcPr>
                    <a:noFill/>
                  </a:tcPr>
                </a:tc>
              </a:tr>
              <a:tr h="370840">
                <a:tc>
                  <a:txBody>
                    <a:bodyPr/>
                    <a:lstStyle/>
                    <a:p>
                      <a:r>
                        <a:rPr lang="en-US" dirty="0" smtClean="0">
                          <a:solidFill>
                            <a:schemeClr val="tx1"/>
                          </a:solidFill>
                        </a:rPr>
                        <a:t>Silicon</a:t>
                      </a:r>
                      <a:endParaRPr lang="en-US" dirty="0">
                        <a:solidFill>
                          <a:schemeClr val="tx1"/>
                        </a:solidFill>
                      </a:endParaRPr>
                    </a:p>
                  </a:txBody>
                  <a:tcPr>
                    <a:noFill/>
                  </a:tcPr>
                </a:tc>
                <a:tc>
                  <a:txBody>
                    <a:bodyPr/>
                    <a:lstStyle/>
                    <a:p>
                      <a:r>
                        <a:rPr lang="en-US" sz="1800" b="0" i="0" kern="1200" dirty="0" smtClean="0">
                          <a:solidFill>
                            <a:schemeClr val="dk1"/>
                          </a:solidFill>
                          <a:latin typeface="+mn-lt"/>
                          <a:ea typeface="+mn-ea"/>
                          <a:cs typeface="+mn-cs"/>
                        </a:rPr>
                        <a:t>3.96</a:t>
                      </a:r>
                    </a:p>
                  </a:txBody>
                  <a:tcPr>
                    <a:noFill/>
                  </a:tcPr>
                </a:tc>
              </a:tr>
            </a:tbl>
          </a:graphicData>
        </a:graphic>
      </p:graphicFrame>
      <p:sp>
        <p:nvSpPr>
          <p:cNvPr id="3" name="TextBox 2"/>
          <p:cNvSpPr txBox="1"/>
          <p:nvPr/>
        </p:nvSpPr>
        <p:spPr>
          <a:xfrm>
            <a:off x="3279395" y="201768"/>
            <a:ext cx="2923459" cy="461665"/>
          </a:xfrm>
          <a:prstGeom prst="rect">
            <a:avLst/>
          </a:prstGeom>
          <a:noFill/>
        </p:spPr>
        <p:txBody>
          <a:bodyPr wrap="none" rtlCol="0">
            <a:spAutoFit/>
          </a:bodyPr>
          <a:lstStyle/>
          <a:p>
            <a:r>
              <a:rPr lang="en-US" sz="2400" i="1" u="sng" dirty="0" smtClean="0">
                <a:latin typeface="Trebuchet MS"/>
                <a:cs typeface="Trebuchet MS"/>
              </a:rPr>
              <a:t>Index of Refraction</a:t>
            </a:r>
            <a:endParaRPr lang="en-US" sz="2400" i="1" u="sng" dirty="0">
              <a:latin typeface="Trebuchet MS"/>
              <a:cs typeface="Trebuchet MS"/>
            </a:endParaRPr>
          </a:p>
        </p:txBody>
      </p:sp>
      <p:sp>
        <p:nvSpPr>
          <p:cNvPr id="6" name="TextBox 5"/>
          <p:cNvSpPr txBox="1"/>
          <p:nvPr/>
        </p:nvSpPr>
        <p:spPr>
          <a:xfrm>
            <a:off x="6841889" y="3797724"/>
            <a:ext cx="1743419" cy="400110"/>
          </a:xfrm>
          <a:prstGeom prst="rect">
            <a:avLst/>
          </a:prstGeom>
          <a:noFill/>
        </p:spPr>
        <p:txBody>
          <a:bodyPr wrap="none" rtlCol="0">
            <a:spAutoFit/>
          </a:bodyPr>
          <a:lstStyle/>
          <a:p>
            <a:r>
              <a:rPr lang="en-US" dirty="0" smtClean="0"/>
              <a:t>at 5 x 10</a:t>
            </a:r>
            <a:r>
              <a:rPr lang="en-US" baseline="30000" dirty="0" smtClean="0"/>
              <a:t>14</a:t>
            </a:r>
            <a:r>
              <a:rPr lang="en-US" dirty="0" smtClean="0"/>
              <a:t> Hz</a:t>
            </a:r>
            <a:endParaRPr lang="en-US" dirty="0"/>
          </a:p>
        </p:txBody>
      </p:sp>
      <p:grpSp>
        <p:nvGrpSpPr>
          <p:cNvPr id="14" name="Group 13"/>
          <p:cNvGrpSpPr/>
          <p:nvPr/>
        </p:nvGrpSpPr>
        <p:grpSpPr>
          <a:xfrm>
            <a:off x="579110" y="1502990"/>
            <a:ext cx="3129018" cy="1008660"/>
            <a:chOff x="274320" y="1828800"/>
            <a:chExt cx="3129018" cy="1008660"/>
          </a:xfrm>
        </p:grpSpPr>
        <p:sp>
          <p:nvSpPr>
            <p:cNvPr id="8" name="TextBox 7"/>
            <p:cNvSpPr txBox="1"/>
            <p:nvPr/>
          </p:nvSpPr>
          <p:spPr>
            <a:xfrm>
              <a:off x="274320" y="2423160"/>
              <a:ext cx="1309974" cy="400110"/>
            </a:xfrm>
            <a:prstGeom prst="rect">
              <a:avLst/>
            </a:prstGeom>
            <a:noFill/>
          </p:spPr>
          <p:txBody>
            <a:bodyPr wrap="none" rtlCol="0">
              <a:spAutoFit/>
            </a:bodyPr>
            <a:lstStyle/>
            <a:p>
              <a:r>
                <a:rPr lang="en-US" dirty="0" smtClean="0"/>
                <a:t>frequency</a:t>
              </a:r>
              <a:endParaRPr lang="en-US" dirty="0"/>
            </a:p>
          </p:txBody>
        </p:sp>
        <p:sp>
          <p:nvSpPr>
            <p:cNvPr id="9" name="TextBox 8"/>
            <p:cNvSpPr txBox="1"/>
            <p:nvPr/>
          </p:nvSpPr>
          <p:spPr>
            <a:xfrm>
              <a:off x="1920240" y="2437350"/>
              <a:ext cx="1483098" cy="400110"/>
            </a:xfrm>
            <a:prstGeom prst="rect">
              <a:avLst/>
            </a:prstGeom>
            <a:noFill/>
          </p:spPr>
          <p:txBody>
            <a:bodyPr wrap="none" rtlCol="0">
              <a:spAutoFit/>
            </a:bodyPr>
            <a:lstStyle/>
            <a:p>
              <a:r>
                <a:rPr lang="en-US" dirty="0" smtClean="0"/>
                <a:t>wavelength</a:t>
              </a:r>
              <a:endParaRPr lang="en-US" dirty="0"/>
            </a:p>
          </p:txBody>
        </p:sp>
        <p:cxnSp>
          <p:nvCxnSpPr>
            <p:cNvPr id="11" name="Straight Arrow Connector 10"/>
            <p:cNvCxnSpPr/>
            <p:nvPr/>
          </p:nvCxnSpPr>
          <p:spPr>
            <a:xfrm rot="5400000" flipH="1" flipV="1">
              <a:off x="903943" y="1839257"/>
              <a:ext cx="621772" cy="600858"/>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1758694" y="1944626"/>
              <a:ext cx="621772" cy="481559"/>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604012" y="2586418"/>
            <a:ext cx="3820227" cy="400110"/>
          </a:xfrm>
          <a:prstGeom prst="rect">
            <a:avLst/>
          </a:prstGeom>
          <a:noFill/>
        </p:spPr>
        <p:txBody>
          <a:bodyPr wrap="none" rtlCol="0">
            <a:spAutoFit/>
          </a:bodyPr>
          <a:lstStyle/>
          <a:p>
            <a:r>
              <a:rPr lang="en-US" dirty="0" smtClean="0"/>
              <a:t>When propagating in a material,</a:t>
            </a:r>
          </a:p>
        </p:txBody>
      </p:sp>
      <p:pic>
        <p:nvPicPr>
          <p:cNvPr id="26" name="Picture 25"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81345" y="3063802"/>
            <a:ext cx="984250" cy="291338"/>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50653" y="4918413"/>
            <a:ext cx="3791204" cy="371348"/>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412317" y="5939367"/>
            <a:ext cx="3583940" cy="371348"/>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725113" y="1083890"/>
            <a:ext cx="2844800" cy="482600"/>
          </a:xfrm>
          <a:prstGeom prst="rect">
            <a:avLst/>
          </a:prstGeom>
        </p:spPr>
      </p:pic>
      <p:pic>
        <p:nvPicPr>
          <p:cNvPr id="16" name="Picture 1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164912" y="1246717"/>
            <a:ext cx="198120" cy="168402"/>
          </a:xfrm>
          <a:prstGeom prst="rect">
            <a:avLst/>
          </a:prstGeom>
        </p:spPr>
      </p:pic>
      <p:pic>
        <p:nvPicPr>
          <p:cNvPr id="32" name="Picture 3"/>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6899861" y="5354321"/>
            <a:ext cx="435431" cy="468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rotWithShape="1">
          <a:blip r:embed="rId9"/>
          <a:srcRect l="11087" t="33852" r="10674" b="24173"/>
          <a:stretch/>
        </p:blipFill>
        <p:spPr>
          <a:xfrm>
            <a:off x="390073" y="4227581"/>
            <a:ext cx="4560562" cy="2422800"/>
          </a:xfrm>
          <a:prstGeom prst="rect">
            <a:avLst/>
          </a:prstGeom>
        </p:spPr>
      </p:pic>
      <p:grpSp>
        <p:nvGrpSpPr>
          <p:cNvPr id="120" name="Group 4"/>
          <p:cNvGrpSpPr>
            <a:grpSpLocks/>
          </p:cNvGrpSpPr>
          <p:nvPr/>
        </p:nvGrpSpPr>
        <p:grpSpPr bwMode="auto">
          <a:xfrm>
            <a:off x="486669" y="4752111"/>
            <a:ext cx="4328748" cy="284105"/>
            <a:chOff x="1249574" y="178851"/>
            <a:chExt cx="6706950" cy="284678"/>
          </a:xfrm>
        </p:grpSpPr>
        <p:sp>
          <p:nvSpPr>
            <p:cNvPr id="121" name="TextBox 13"/>
            <p:cNvSpPr txBox="1">
              <a:spLocks noChangeArrowheads="1"/>
            </p:cNvSpPr>
            <p:nvPr/>
          </p:nvSpPr>
          <p:spPr bwMode="auto">
            <a:xfrm>
              <a:off x="1249574" y="199171"/>
              <a:ext cx="3640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3</a:t>
              </a:r>
            </a:p>
          </p:txBody>
        </p:sp>
        <p:sp>
          <p:nvSpPr>
            <p:cNvPr id="122" name="TextBox 14"/>
            <p:cNvSpPr txBox="1">
              <a:spLocks noChangeArrowheads="1"/>
            </p:cNvSpPr>
            <p:nvPr/>
          </p:nvSpPr>
          <p:spPr bwMode="auto">
            <a:xfrm>
              <a:off x="1633791" y="189011"/>
              <a:ext cx="3642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2</a:t>
              </a:r>
            </a:p>
          </p:txBody>
        </p:sp>
        <p:sp>
          <p:nvSpPr>
            <p:cNvPr id="123" name="TextBox 15"/>
            <p:cNvSpPr txBox="1">
              <a:spLocks noChangeArrowheads="1"/>
            </p:cNvSpPr>
            <p:nvPr/>
          </p:nvSpPr>
          <p:spPr bwMode="auto">
            <a:xfrm>
              <a:off x="2065892" y="202911"/>
              <a:ext cx="364015"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a:t>
              </a:r>
            </a:p>
          </p:txBody>
        </p:sp>
        <p:sp>
          <p:nvSpPr>
            <p:cNvPr id="124" name="TextBox 16"/>
            <p:cNvSpPr txBox="1">
              <a:spLocks noChangeArrowheads="1"/>
            </p:cNvSpPr>
            <p:nvPr/>
          </p:nvSpPr>
          <p:spPr bwMode="auto">
            <a:xfrm>
              <a:off x="2579310" y="216811"/>
              <a:ext cx="251926" cy="24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a:t>
              </a:r>
              <a:endParaRPr lang="en-US" sz="1000" baseline="30000">
                <a:latin typeface="Trebuchet MS" charset="0"/>
                <a:cs typeface="Trebuchet MS" charset="0"/>
              </a:endParaRPr>
            </a:p>
          </p:txBody>
        </p:sp>
        <p:sp>
          <p:nvSpPr>
            <p:cNvPr id="125" name="TextBox 17"/>
            <p:cNvSpPr txBox="1">
              <a:spLocks noChangeArrowheads="1"/>
            </p:cNvSpPr>
            <p:nvPr/>
          </p:nvSpPr>
          <p:spPr bwMode="auto">
            <a:xfrm>
              <a:off x="2893094" y="196202"/>
              <a:ext cx="395408"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-1</a:t>
              </a:r>
            </a:p>
          </p:txBody>
        </p:sp>
        <p:sp>
          <p:nvSpPr>
            <p:cNvPr id="126" name="TextBox 18"/>
            <p:cNvSpPr txBox="1">
              <a:spLocks noChangeArrowheads="1"/>
            </p:cNvSpPr>
            <p:nvPr/>
          </p:nvSpPr>
          <p:spPr bwMode="auto">
            <a:xfrm>
              <a:off x="3291159" y="206073"/>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-2</a:t>
              </a:r>
            </a:p>
          </p:txBody>
        </p:sp>
        <p:sp>
          <p:nvSpPr>
            <p:cNvPr id="127" name="TextBox 19"/>
            <p:cNvSpPr txBox="1">
              <a:spLocks noChangeArrowheads="1"/>
            </p:cNvSpPr>
            <p:nvPr/>
          </p:nvSpPr>
          <p:spPr bwMode="auto">
            <a:xfrm>
              <a:off x="3744073" y="185753"/>
              <a:ext cx="395408"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-3</a:t>
              </a:r>
            </a:p>
          </p:txBody>
        </p:sp>
        <p:sp>
          <p:nvSpPr>
            <p:cNvPr id="128" name="TextBox 20"/>
            <p:cNvSpPr txBox="1">
              <a:spLocks noChangeArrowheads="1"/>
            </p:cNvSpPr>
            <p:nvPr/>
          </p:nvSpPr>
          <p:spPr bwMode="auto">
            <a:xfrm>
              <a:off x="4143120"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-4</a:t>
              </a:r>
            </a:p>
          </p:txBody>
        </p:sp>
        <p:sp>
          <p:nvSpPr>
            <p:cNvPr id="129" name="TextBox 21"/>
            <p:cNvSpPr txBox="1">
              <a:spLocks noChangeArrowheads="1"/>
            </p:cNvSpPr>
            <p:nvPr/>
          </p:nvSpPr>
          <p:spPr bwMode="auto">
            <a:xfrm>
              <a:off x="4584648"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-5</a:t>
              </a:r>
            </a:p>
          </p:txBody>
        </p:sp>
        <p:sp>
          <p:nvSpPr>
            <p:cNvPr id="130" name="TextBox 22"/>
            <p:cNvSpPr txBox="1">
              <a:spLocks noChangeArrowheads="1"/>
            </p:cNvSpPr>
            <p:nvPr/>
          </p:nvSpPr>
          <p:spPr bwMode="auto">
            <a:xfrm>
              <a:off x="5031247" y="196202"/>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-6</a:t>
              </a:r>
            </a:p>
          </p:txBody>
        </p:sp>
        <p:sp>
          <p:nvSpPr>
            <p:cNvPr id="131" name="TextBox 23"/>
            <p:cNvSpPr txBox="1">
              <a:spLocks noChangeArrowheads="1"/>
            </p:cNvSpPr>
            <p:nvPr/>
          </p:nvSpPr>
          <p:spPr bwMode="auto">
            <a:xfrm>
              <a:off x="5431116" y="189204"/>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-7</a:t>
              </a:r>
            </a:p>
          </p:txBody>
        </p:sp>
        <p:sp>
          <p:nvSpPr>
            <p:cNvPr id="132" name="TextBox 24"/>
            <p:cNvSpPr txBox="1">
              <a:spLocks noChangeArrowheads="1"/>
            </p:cNvSpPr>
            <p:nvPr/>
          </p:nvSpPr>
          <p:spPr bwMode="auto">
            <a:xfrm>
              <a:off x="5841145" y="190211"/>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-8</a:t>
              </a:r>
            </a:p>
          </p:txBody>
        </p:sp>
        <p:sp>
          <p:nvSpPr>
            <p:cNvPr id="133" name="TextBox 25"/>
            <p:cNvSpPr txBox="1">
              <a:spLocks noChangeArrowheads="1"/>
            </p:cNvSpPr>
            <p:nvPr/>
          </p:nvSpPr>
          <p:spPr bwMode="auto">
            <a:xfrm>
              <a:off x="6261334" y="178851"/>
              <a:ext cx="402689"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-9</a:t>
              </a:r>
            </a:p>
          </p:txBody>
        </p:sp>
        <p:sp>
          <p:nvSpPr>
            <p:cNvPr id="134" name="TextBox 26"/>
            <p:cNvSpPr txBox="1">
              <a:spLocks noChangeArrowheads="1"/>
            </p:cNvSpPr>
            <p:nvPr/>
          </p:nvSpPr>
          <p:spPr bwMode="auto">
            <a:xfrm>
              <a:off x="6671719" y="180051"/>
              <a:ext cx="441162"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dirty="0">
                  <a:latin typeface="Trebuchet MS" charset="0"/>
                  <a:cs typeface="Trebuchet MS" charset="0"/>
                </a:rPr>
                <a:t>10</a:t>
              </a:r>
              <a:r>
                <a:rPr lang="en-US" sz="1000" baseline="30000" dirty="0">
                  <a:latin typeface="Trebuchet MS" charset="0"/>
                  <a:cs typeface="Trebuchet MS" charset="0"/>
                </a:rPr>
                <a:t>-10</a:t>
              </a:r>
            </a:p>
          </p:txBody>
        </p:sp>
        <p:sp>
          <p:nvSpPr>
            <p:cNvPr id="135" name="TextBox 27"/>
            <p:cNvSpPr txBox="1">
              <a:spLocks noChangeArrowheads="1"/>
            </p:cNvSpPr>
            <p:nvPr/>
          </p:nvSpPr>
          <p:spPr bwMode="auto">
            <a:xfrm>
              <a:off x="7085564" y="183791"/>
              <a:ext cx="440244"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-11</a:t>
              </a:r>
            </a:p>
          </p:txBody>
        </p:sp>
        <p:sp>
          <p:nvSpPr>
            <p:cNvPr id="136" name="TextBox 28"/>
            <p:cNvSpPr txBox="1">
              <a:spLocks noChangeArrowheads="1"/>
            </p:cNvSpPr>
            <p:nvPr/>
          </p:nvSpPr>
          <p:spPr bwMode="auto">
            <a:xfrm>
              <a:off x="7515362" y="190211"/>
              <a:ext cx="441162" cy="24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000">
                  <a:latin typeface="Trebuchet MS" charset="0"/>
                  <a:cs typeface="Trebuchet MS" charset="0"/>
                </a:rPr>
                <a:t>10</a:t>
              </a:r>
              <a:r>
                <a:rPr lang="en-US" sz="1000" baseline="30000">
                  <a:latin typeface="Trebuchet MS" charset="0"/>
                  <a:cs typeface="Trebuchet MS" charset="0"/>
                </a:rPr>
                <a:t>-12</a:t>
              </a:r>
            </a:p>
          </p:txBody>
        </p:sp>
      </p:grpSp>
      <p:sp>
        <p:nvSpPr>
          <p:cNvPr id="137" name="TextBox 57"/>
          <p:cNvSpPr txBox="1">
            <a:spLocks noChangeArrowheads="1"/>
          </p:cNvSpPr>
          <p:nvPr/>
        </p:nvSpPr>
        <p:spPr bwMode="auto">
          <a:xfrm>
            <a:off x="54288" y="4753835"/>
            <a:ext cx="58147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latin typeface="Trebuchet MS" charset="0"/>
                <a:cs typeface="Trebuchet MS" charset="0"/>
              </a:rPr>
              <a:t>λ</a:t>
            </a:r>
            <a:r>
              <a:rPr lang="en-US" sz="1200" dirty="0" smtClean="0">
                <a:latin typeface="Trebuchet MS" charset="0"/>
                <a:cs typeface="Trebuchet MS" charset="0"/>
              </a:rPr>
              <a:t> </a:t>
            </a:r>
            <a:r>
              <a:rPr lang="en-US" sz="1200" dirty="0">
                <a:latin typeface="Trebuchet MS" charset="0"/>
                <a:cs typeface="Trebuchet MS" charset="0"/>
              </a:rPr>
              <a:t>(m)</a:t>
            </a:r>
          </a:p>
        </p:txBody>
      </p:sp>
      <p:sp>
        <p:nvSpPr>
          <p:cNvPr id="138" name="TextBox 30"/>
          <p:cNvSpPr txBox="1">
            <a:spLocks noChangeArrowheads="1"/>
          </p:cNvSpPr>
          <p:nvPr/>
        </p:nvSpPr>
        <p:spPr bwMode="auto">
          <a:xfrm>
            <a:off x="793223" y="5014575"/>
            <a:ext cx="10302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Radio waves</a:t>
            </a:r>
            <a:endParaRPr lang="en-US" sz="1200" baseline="30000" dirty="0">
              <a:latin typeface="Trebuchet MS" charset="0"/>
              <a:cs typeface="Trebuchet MS" charset="0"/>
            </a:endParaRPr>
          </a:p>
        </p:txBody>
      </p:sp>
      <p:sp>
        <p:nvSpPr>
          <p:cNvPr id="139" name="TextBox 31"/>
          <p:cNvSpPr txBox="1">
            <a:spLocks noChangeArrowheads="1"/>
          </p:cNvSpPr>
          <p:nvPr/>
        </p:nvSpPr>
        <p:spPr bwMode="auto">
          <a:xfrm>
            <a:off x="1567921" y="5338100"/>
            <a:ext cx="987425" cy="2762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Microwaves</a:t>
            </a:r>
            <a:endParaRPr lang="en-US" sz="1200" baseline="30000" dirty="0">
              <a:latin typeface="Trebuchet MS" charset="0"/>
              <a:cs typeface="Trebuchet MS" charset="0"/>
            </a:endParaRPr>
          </a:p>
        </p:txBody>
      </p:sp>
      <p:sp>
        <p:nvSpPr>
          <p:cNvPr id="140" name="TextBox 32"/>
          <p:cNvSpPr txBox="1">
            <a:spLocks noChangeArrowheads="1"/>
          </p:cNvSpPr>
          <p:nvPr/>
        </p:nvSpPr>
        <p:spPr bwMode="auto">
          <a:xfrm>
            <a:off x="3352763" y="5368077"/>
            <a:ext cx="10874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“Soft” X-rays</a:t>
            </a:r>
            <a:endParaRPr lang="en-US" sz="1200" baseline="30000" dirty="0">
              <a:latin typeface="Trebuchet MS" charset="0"/>
              <a:cs typeface="Trebuchet MS" charset="0"/>
            </a:endParaRPr>
          </a:p>
        </p:txBody>
      </p:sp>
      <p:sp>
        <p:nvSpPr>
          <p:cNvPr id="141" name="TextBox 33"/>
          <p:cNvSpPr txBox="1">
            <a:spLocks noChangeArrowheads="1"/>
          </p:cNvSpPr>
          <p:nvPr/>
        </p:nvSpPr>
        <p:spPr bwMode="auto">
          <a:xfrm>
            <a:off x="4161867" y="5648790"/>
            <a:ext cx="1041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Gamma rays</a:t>
            </a:r>
            <a:endParaRPr lang="en-US" sz="1200" baseline="30000" dirty="0">
              <a:latin typeface="Trebuchet MS" charset="0"/>
              <a:cs typeface="Trebuchet MS" charset="0"/>
            </a:endParaRPr>
          </a:p>
        </p:txBody>
      </p:sp>
      <p:sp>
        <p:nvSpPr>
          <p:cNvPr id="142" name="TextBox 34"/>
          <p:cNvSpPr txBox="1">
            <a:spLocks noChangeArrowheads="1"/>
          </p:cNvSpPr>
          <p:nvPr/>
        </p:nvSpPr>
        <p:spPr bwMode="auto">
          <a:xfrm>
            <a:off x="3809223" y="5030834"/>
            <a:ext cx="1141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a:latin typeface="Trebuchet MS" charset="0"/>
                <a:cs typeface="Trebuchet MS" charset="0"/>
              </a:rPr>
              <a:t>“Hard” X-rays</a:t>
            </a:r>
            <a:endParaRPr lang="en-US" sz="1200" baseline="30000" dirty="0">
              <a:latin typeface="Trebuchet MS" charset="0"/>
              <a:cs typeface="Trebuchet MS" charset="0"/>
            </a:endParaRPr>
          </a:p>
        </p:txBody>
      </p:sp>
      <p:sp>
        <p:nvSpPr>
          <p:cNvPr id="143" name="TextBox 35"/>
          <p:cNvSpPr txBox="1">
            <a:spLocks noChangeArrowheads="1"/>
          </p:cNvSpPr>
          <p:nvPr/>
        </p:nvSpPr>
        <p:spPr bwMode="auto">
          <a:xfrm>
            <a:off x="2483833" y="5032490"/>
            <a:ext cx="31706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IR</a:t>
            </a:r>
            <a:endParaRPr lang="en-US" sz="1200" baseline="30000" dirty="0">
              <a:latin typeface="Trebuchet MS" charset="0"/>
              <a:cs typeface="Trebuchet MS" charset="0"/>
            </a:endParaRPr>
          </a:p>
        </p:txBody>
      </p:sp>
      <p:sp>
        <p:nvSpPr>
          <p:cNvPr id="144" name="TextBox 36"/>
          <p:cNvSpPr txBox="1">
            <a:spLocks noChangeArrowheads="1"/>
          </p:cNvSpPr>
          <p:nvPr/>
        </p:nvSpPr>
        <p:spPr bwMode="auto">
          <a:xfrm>
            <a:off x="3138952" y="5034370"/>
            <a:ext cx="37702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UV</a:t>
            </a:r>
            <a:endParaRPr lang="en-US" sz="1200" baseline="30000" dirty="0">
              <a:latin typeface="Trebuchet MS" charset="0"/>
              <a:cs typeface="Trebuchet MS" charset="0"/>
            </a:endParaRPr>
          </a:p>
        </p:txBody>
      </p:sp>
      <p:sp>
        <p:nvSpPr>
          <p:cNvPr id="18" name="Rectangle 17"/>
          <p:cNvSpPr/>
          <p:nvPr/>
        </p:nvSpPr>
        <p:spPr>
          <a:xfrm>
            <a:off x="22539" y="4074583"/>
            <a:ext cx="5095988" cy="269875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30"/>
          <p:cNvSpPr txBox="1">
            <a:spLocks noChangeArrowheads="1"/>
          </p:cNvSpPr>
          <p:nvPr/>
        </p:nvSpPr>
        <p:spPr bwMode="auto">
          <a:xfrm>
            <a:off x="2642006" y="6310715"/>
            <a:ext cx="63738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smtClean="0">
                <a:latin typeface="Trebuchet MS" charset="0"/>
                <a:cs typeface="Trebuchet MS" charset="0"/>
              </a:rPr>
              <a:t>Visible</a:t>
            </a:r>
            <a:endParaRPr lang="en-US" sz="1200" baseline="30000" dirty="0">
              <a:latin typeface="Trebuchet MS" charset="0"/>
              <a:cs typeface="Trebuchet MS" charset="0"/>
            </a:endParaRPr>
          </a:p>
        </p:txBody>
      </p:sp>
      <p:pic>
        <p:nvPicPr>
          <p:cNvPr id="4" name="Picture 3"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768928" y="3402693"/>
            <a:ext cx="1031421" cy="252732"/>
          </a:xfrm>
          <a:prstGeom prst="rect">
            <a:avLst/>
          </a:prstGeom>
        </p:spPr>
      </p:pic>
      <p:pic>
        <p:nvPicPr>
          <p:cNvPr id="7" name="Picture 6"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729694" y="3709904"/>
            <a:ext cx="1082448" cy="272453"/>
          </a:xfrm>
          <a:prstGeom prst="rect">
            <a:avLst/>
          </a:prstGeom>
        </p:spPr>
      </p:pic>
    </p:spTree>
    <p:extLst>
      <p:ext uri="{BB962C8B-B14F-4D97-AF65-F5344CB8AC3E}">
        <p14:creationId xmlns:p14="http://schemas.microsoft.com/office/powerpoint/2010/main" xmlns="" val="33156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691771"/>
            <a:ext cx="1105032" cy="376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9425" y="4181863"/>
            <a:ext cx="4291960" cy="338554"/>
          </a:xfrm>
          <a:prstGeom prst="rect">
            <a:avLst/>
          </a:prstGeom>
          <a:noFill/>
        </p:spPr>
        <p:txBody>
          <a:bodyPr wrap="none" rtlCol="0">
            <a:spAutoFit/>
          </a:bodyPr>
          <a:lstStyle/>
          <a:p>
            <a:r>
              <a:rPr lang="en-US" dirty="0" smtClean="0"/>
              <a:t>Why are these stained glass different colors?</a:t>
            </a:r>
            <a:endParaRPr lang="en-US" dirty="0"/>
          </a:p>
        </p:txBody>
      </p:sp>
      <p:sp>
        <p:nvSpPr>
          <p:cNvPr id="4" name="TextBox 3"/>
          <p:cNvSpPr txBox="1"/>
          <p:nvPr/>
        </p:nvSpPr>
        <p:spPr>
          <a:xfrm>
            <a:off x="3624630" y="199721"/>
            <a:ext cx="1753968" cy="461665"/>
          </a:xfrm>
          <a:prstGeom prst="rect">
            <a:avLst/>
          </a:prstGeom>
          <a:noFill/>
        </p:spPr>
        <p:txBody>
          <a:bodyPr wrap="none" rtlCol="0">
            <a:spAutoFit/>
          </a:bodyPr>
          <a:lstStyle/>
          <a:p>
            <a:r>
              <a:rPr lang="en-US" sz="2400" i="1" u="sng" dirty="0" smtClean="0"/>
              <a:t>Absorption</a:t>
            </a:r>
            <a:endParaRPr lang="en-US" sz="2400" i="1" u="sng" dirty="0"/>
          </a:p>
        </p:txBody>
      </p:sp>
      <p:sp>
        <p:nvSpPr>
          <p:cNvPr id="22" name="TextBox 21"/>
          <p:cNvSpPr txBox="1"/>
          <p:nvPr/>
        </p:nvSpPr>
        <p:spPr>
          <a:xfrm>
            <a:off x="378372" y="5212579"/>
            <a:ext cx="3237186" cy="1015663"/>
          </a:xfrm>
          <a:prstGeom prst="rect">
            <a:avLst/>
          </a:prstGeom>
          <a:noFill/>
        </p:spPr>
        <p:txBody>
          <a:bodyPr wrap="square" rtlCol="0">
            <a:spAutoFit/>
          </a:bodyPr>
          <a:lstStyle/>
          <a:p>
            <a:r>
              <a:rPr lang="en-US" dirty="0" smtClean="0"/>
              <a:t>Tomorrow: lump refractive index and absorption into a complex refractive index </a:t>
            </a:r>
            <a:endParaRPr lang="en-US" i="1" baseline="30000" dirty="0"/>
          </a:p>
        </p:txBody>
      </p:sp>
      <p:cxnSp>
        <p:nvCxnSpPr>
          <p:cNvPr id="18" name="Straight Arrow Connector 17"/>
          <p:cNvCxnSpPr/>
          <p:nvPr/>
        </p:nvCxnSpPr>
        <p:spPr>
          <a:xfrm rot="5400000" flipH="1" flipV="1">
            <a:off x="6476133" y="5234372"/>
            <a:ext cx="594360" cy="175594"/>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5" idx="0"/>
          </p:cNvCxnSpPr>
          <p:nvPr/>
        </p:nvCxnSpPr>
        <p:spPr>
          <a:xfrm rot="5400000" flipH="1" flipV="1">
            <a:off x="8121535" y="5258131"/>
            <a:ext cx="594363" cy="128079"/>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91880" y="5608379"/>
            <a:ext cx="1410964" cy="707886"/>
          </a:xfrm>
          <a:prstGeom prst="rect">
            <a:avLst/>
          </a:prstGeom>
          <a:noFill/>
        </p:spPr>
        <p:txBody>
          <a:bodyPr wrap="none" rtlCol="0">
            <a:spAutoFit/>
          </a:bodyPr>
          <a:lstStyle/>
          <a:p>
            <a:r>
              <a:rPr lang="en-US" dirty="0" smtClean="0"/>
              <a:t>Absorption</a:t>
            </a:r>
          </a:p>
          <a:p>
            <a:r>
              <a:rPr lang="en-US" dirty="0" smtClean="0"/>
              <a:t>coefficient</a:t>
            </a:r>
            <a:endParaRPr lang="en-US" dirty="0"/>
          </a:p>
        </p:txBody>
      </p:sp>
      <p:sp>
        <p:nvSpPr>
          <p:cNvPr id="25" name="TextBox 24"/>
          <p:cNvSpPr txBox="1"/>
          <p:nvPr/>
        </p:nvSpPr>
        <p:spPr>
          <a:xfrm>
            <a:off x="7685263" y="5619351"/>
            <a:ext cx="1338828" cy="707886"/>
          </a:xfrm>
          <a:prstGeom prst="rect">
            <a:avLst/>
          </a:prstGeom>
          <a:noFill/>
        </p:spPr>
        <p:txBody>
          <a:bodyPr wrap="none" rtlCol="0">
            <a:spAutoFit/>
          </a:bodyPr>
          <a:lstStyle/>
          <a:p>
            <a:r>
              <a:rPr lang="en-US" dirty="0" smtClean="0"/>
              <a:t>Refractive</a:t>
            </a:r>
          </a:p>
          <a:p>
            <a:r>
              <a:rPr lang="en-US" dirty="0" smtClean="0"/>
              <a:t>index</a:t>
            </a:r>
            <a:endParaRPr lang="en-US" dirty="0"/>
          </a:p>
        </p:txBody>
      </p:sp>
      <p:pic>
        <p:nvPicPr>
          <p:cNvPr id="26" name="Picture 25" descr="latex-imag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73626" y="4757496"/>
            <a:ext cx="4689348" cy="371348"/>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61775" y="5781745"/>
            <a:ext cx="157480" cy="204724"/>
          </a:xfrm>
          <a:prstGeom prst="rect">
            <a:avLst/>
          </a:prstGeom>
        </p:spPr>
      </p:pic>
      <p:sp>
        <p:nvSpPr>
          <p:cNvPr id="27" name="Rectangle 26"/>
          <p:cNvSpPr/>
          <p:nvPr/>
        </p:nvSpPr>
        <p:spPr>
          <a:xfrm>
            <a:off x="9144000" y="1077005"/>
            <a:ext cx="1105032" cy="376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21s23.jpg"/>
          <p:cNvPicPr>
            <a:picLocks noChangeAspect="1"/>
          </p:cNvPicPr>
          <p:nvPr/>
        </p:nvPicPr>
        <p:blipFill rotWithShape="1">
          <a:blip r:embed="rId4">
            <a:extLst>
              <a:ext uri="{28A0092B-C50C-407E-A947-70E740481C1C}">
                <a14:useLocalDpi xmlns:a14="http://schemas.microsoft.com/office/drawing/2010/main" xmlns="" val="0"/>
              </a:ext>
            </a:extLst>
          </a:blip>
          <a:srcRect r="28"/>
          <a:stretch/>
        </p:blipFill>
        <p:spPr>
          <a:xfrm>
            <a:off x="1236866" y="415324"/>
            <a:ext cx="2300991" cy="3386938"/>
          </a:xfrm>
          <a:prstGeom prst="rect">
            <a:avLst/>
          </a:prstGeom>
        </p:spPr>
      </p:pic>
      <p:pic>
        <p:nvPicPr>
          <p:cNvPr id="16" name="Picture 1" descr="InMaterial3.gi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590144" y="814614"/>
            <a:ext cx="4332288" cy="340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236866" y="3802262"/>
            <a:ext cx="2154757" cy="230832"/>
          </a:xfrm>
          <a:prstGeom prst="rect">
            <a:avLst/>
          </a:prstGeom>
        </p:spPr>
        <p:txBody>
          <a:bodyPr wrap="none">
            <a:spAutoFit/>
          </a:bodyPr>
          <a:lstStyle/>
          <a:p>
            <a:r>
              <a:rPr lang="en-US" sz="900" dirty="0">
                <a:latin typeface="Verdana" pitchFamily="34" charset="0"/>
                <a:ea typeface="Verdana" pitchFamily="34" charset="0"/>
                <a:cs typeface="Verdana" pitchFamily="34" charset="0"/>
              </a:rPr>
              <a:t>Photograph by </a:t>
            </a:r>
            <a:r>
              <a:rPr lang="en-US" sz="900" dirty="0" smtClean="0">
                <a:latin typeface="Verdana" pitchFamily="34" charset="0"/>
                <a:ea typeface="Verdana" pitchFamily="34" charset="0"/>
                <a:cs typeface="Verdana" pitchFamily="34" charset="0"/>
                <a:hlinkClick r:id="rId6"/>
              </a:rPr>
              <a:t>Hey Paul</a:t>
            </a:r>
            <a:r>
              <a:rPr lang="en-US" sz="900" dirty="0" smtClean="0">
                <a:latin typeface="Verdana" pitchFamily="34" charset="0"/>
                <a:ea typeface="Verdana" pitchFamily="34" charset="0"/>
                <a:cs typeface="Verdana" pitchFamily="34" charset="0"/>
              </a:rPr>
              <a:t> on </a:t>
            </a:r>
            <a:r>
              <a:rPr lang="en-US" sz="900" dirty="0">
                <a:latin typeface="Verdana" pitchFamily="34" charset="0"/>
                <a:ea typeface="Verdana" pitchFamily="34" charset="0"/>
                <a:cs typeface="Verdana" pitchFamily="34" charset="0"/>
              </a:rPr>
              <a:t>Flickr.</a:t>
            </a:r>
          </a:p>
        </p:txBody>
      </p:sp>
    </p:spTree>
    <p:extLst>
      <p:ext uri="{BB962C8B-B14F-4D97-AF65-F5344CB8AC3E}">
        <p14:creationId xmlns:p14="http://schemas.microsoft.com/office/powerpoint/2010/main" xmlns="" val="53139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6"/>
          <p:cNvSpPr>
            <a:spLocks noChangeArrowheads="1"/>
          </p:cNvSpPr>
          <p:nvPr/>
        </p:nvSpPr>
        <p:spPr bwMode="auto">
          <a:xfrm>
            <a:off x="3038475" y="481887"/>
            <a:ext cx="3524250" cy="461962"/>
          </a:xfrm>
          <a:prstGeom prst="rect">
            <a:avLst/>
          </a:prstGeom>
          <a:noFill/>
          <a:ln w="9525">
            <a:noFill/>
            <a:miter lim="800000"/>
            <a:headEnd/>
            <a:tailEnd/>
          </a:ln>
        </p:spPr>
        <p:txBody>
          <a:bodyPr wrap="none">
            <a:spAutoFit/>
          </a:bodyPr>
          <a:lstStyle/>
          <a:p>
            <a:pPr algn="ctr"/>
            <a:r>
              <a:rPr lang="en-US" sz="2400" i="1" u="sng" dirty="0"/>
              <a:t>Incident Solar Radiation</a:t>
            </a:r>
            <a:endParaRPr lang="en-US" sz="1200" i="1" u="sng" dirty="0"/>
          </a:p>
        </p:txBody>
      </p:sp>
      <p:sp>
        <p:nvSpPr>
          <p:cNvPr id="33796" name="Rectangle 6"/>
          <p:cNvSpPr>
            <a:spLocks noChangeArrowheads="1"/>
          </p:cNvSpPr>
          <p:nvPr/>
        </p:nvSpPr>
        <p:spPr bwMode="auto">
          <a:xfrm>
            <a:off x="6170370" y="2214680"/>
            <a:ext cx="2973630" cy="2375009"/>
          </a:xfrm>
          <a:prstGeom prst="rect">
            <a:avLst/>
          </a:prstGeom>
          <a:noFill/>
          <a:ln w="9525">
            <a:noFill/>
            <a:miter lim="800000"/>
            <a:headEnd/>
            <a:tailEnd/>
          </a:ln>
        </p:spPr>
        <p:txBody>
          <a:bodyPr wrap="square">
            <a:spAutoFit/>
          </a:bodyPr>
          <a:lstStyle/>
          <a:p>
            <a:pPr algn="ctr">
              <a:lnSpc>
                <a:spcPct val="150000"/>
              </a:lnSpc>
            </a:pPr>
            <a:r>
              <a:rPr lang="en-US" sz="2000" b="1" dirty="0" smtClean="0"/>
              <a:t>How do we introduce propagation through a medium (atmosphere) into Maxwell’s Equations?</a:t>
            </a:r>
            <a:endParaRPr lang="en-US" sz="2000" b="1" baseline="30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5058" y="1377217"/>
            <a:ext cx="5438961" cy="4049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883805" y="5463999"/>
            <a:ext cx="5371629" cy="230832"/>
          </a:xfrm>
          <a:prstGeom prst="rect">
            <a:avLst/>
          </a:prstGeom>
        </p:spPr>
        <p:txBody>
          <a:bodyPr wrap="square">
            <a:spAutoFit/>
          </a:bodyPr>
          <a:lstStyle/>
          <a:p>
            <a:r>
              <a:rPr lang="en-US" sz="900" dirty="0">
                <a:latin typeface="Verdana" pitchFamily="34" charset="0"/>
                <a:ea typeface="Verdana" pitchFamily="34" charset="0"/>
                <a:cs typeface="Verdana" pitchFamily="34" charset="0"/>
              </a:rPr>
              <a:t>Image created by Robert A. Rohde / Global Warming Art. Used with permission.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681749" y="3406019"/>
            <a:ext cx="1973270" cy="1928080"/>
          </a:xfrm>
          <a:prstGeom prst="rect">
            <a:avLst/>
          </a:prstGeom>
        </p:spPr>
      </p:pic>
      <p:pic>
        <p:nvPicPr>
          <p:cNvPr id="44" name="Picture 43"/>
          <p:cNvPicPr>
            <a:picLocks noChangeAspect="1"/>
          </p:cNvPicPr>
          <p:nvPr/>
        </p:nvPicPr>
        <p:blipFill>
          <a:blip r:embed="rId5"/>
          <a:stretch>
            <a:fillRect/>
          </a:stretch>
        </p:blipFill>
        <p:spPr>
          <a:xfrm>
            <a:off x="5613641" y="1379835"/>
            <a:ext cx="2145949" cy="1745585"/>
          </a:xfrm>
          <a:prstGeom prst="rect">
            <a:avLst/>
          </a:prstGeom>
        </p:spPr>
      </p:pic>
      <p:pic>
        <p:nvPicPr>
          <p:cNvPr id="2" name="Picture 1"/>
          <p:cNvPicPr>
            <a:picLocks noChangeAspect="1"/>
          </p:cNvPicPr>
          <p:nvPr/>
        </p:nvPicPr>
        <p:blipFill>
          <a:blip r:embed="rId6"/>
          <a:stretch>
            <a:fillRect/>
          </a:stretch>
        </p:blipFill>
        <p:spPr>
          <a:xfrm>
            <a:off x="1308516" y="1455730"/>
            <a:ext cx="1669690" cy="1669690"/>
          </a:xfrm>
          <a:prstGeom prst="rect">
            <a:avLst/>
          </a:prstGeom>
        </p:spPr>
      </p:pic>
      <p:sp>
        <p:nvSpPr>
          <p:cNvPr id="37891" name="Text Box 3"/>
          <p:cNvSpPr txBox="1">
            <a:spLocks noChangeArrowheads="1"/>
          </p:cNvSpPr>
          <p:nvPr/>
        </p:nvSpPr>
        <p:spPr bwMode="auto">
          <a:xfrm flipV="1">
            <a:off x="995480" y="1228045"/>
            <a:ext cx="2362200" cy="2227262"/>
          </a:xfrm>
          <a:prstGeom prst="rect">
            <a:avLst/>
          </a:prstGeom>
          <a:noFill/>
          <a:ln w="9525">
            <a:noFill/>
            <a:miter lim="800000"/>
            <a:headEnd/>
            <a:tailEnd/>
          </a:ln>
        </p:spPr>
        <p:txBody>
          <a:bodyPr>
            <a:spAutoFit/>
          </a:bodyPr>
          <a:lstStyle/>
          <a:p>
            <a:pPr eaLnBrk="0" hangingPunct="0"/>
            <a:r>
              <a:rPr lang="en-US" sz="2800" dirty="0">
                <a:latin typeface="Times New Roman" pitchFamily="18" charset="0"/>
              </a:rPr>
              <a:t>       -	     -</a:t>
            </a:r>
          </a:p>
          <a:p>
            <a:pPr eaLnBrk="0" hangingPunct="0"/>
            <a:r>
              <a:rPr lang="en-US" sz="2800" dirty="0">
                <a:latin typeface="Times New Roman" pitchFamily="18" charset="0"/>
              </a:rPr>
              <a:t>  -		 -</a:t>
            </a:r>
          </a:p>
          <a:p>
            <a:pPr eaLnBrk="0" hangingPunct="0"/>
            <a:r>
              <a:rPr lang="en-US" sz="2800" dirty="0">
                <a:latin typeface="Times New Roman" pitchFamily="18" charset="0"/>
              </a:rPr>
              <a:t> -		  -</a:t>
            </a:r>
          </a:p>
          <a:p>
            <a:pPr eaLnBrk="0" hangingPunct="0"/>
            <a:r>
              <a:rPr lang="en-US" sz="2800" dirty="0">
                <a:latin typeface="Times New Roman" pitchFamily="18" charset="0"/>
              </a:rPr>
              <a:t>  -		 -</a:t>
            </a:r>
          </a:p>
          <a:p>
            <a:pPr eaLnBrk="0" hangingPunct="0"/>
            <a:r>
              <a:rPr lang="en-US" sz="2800" dirty="0">
                <a:latin typeface="Times New Roman" pitchFamily="18" charset="0"/>
              </a:rPr>
              <a:t>        -	      -</a:t>
            </a:r>
          </a:p>
        </p:txBody>
      </p:sp>
      <p:sp>
        <p:nvSpPr>
          <p:cNvPr id="37893" name="Oval 5"/>
          <p:cNvSpPr>
            <a:spLocks noChangeArrowheads="1"/>
          </p:cNvSpPr>
          <p:nvPr/>
        </p:nvSpPr>
        <p:spPr bwMode="auto">
          <a:xfrm flipV="1">
            <a:off x="2054225" y="2164005"/>
            <a:ext cx="228600" cy="228600"/>
          </a:xfrm>
          <a:prstGeom prst="ellipse">
            <a:avLst/>
          </a:prstGeom>
          <a:solidFill>
            <a:schemeClr val="tx1"/>
          </a:solidFill>
          <a:ln w="9525">
            <a:solidFill>
              <a:schemeClr val="tx1"/>
            </a:solidFill>
            <a:round/>
            <a:headEnd/>
            <a:tailEnd/>
          </a:ln>
        </p:spPr>
        <p:txBody>
          <a:bodyPr wrap="none" anchor="ctr"/>
          <a:lstStyle/>
          <a:p>
            <a:endParaRPr lang="en-US"/>
          </a:p>
        </p:txBody>
      </p:sp>
      <p:sp>
        <p:nvSpPr>
          <p:cNvPr id="37894" name="Text Box 6"/>
          <p:cNvSpPr txBox="1">
            <a:spLocks noChangeArrowheads="1"/>
          </p:cNvSpPr>
          <p:nvPr/>
        </p:nvSpPr>
        <p:spPr bwMode="auto">
          <a:xfrm flipV="1">
            <a:off x="1889125" y="2238618"/>
            <a:ext cx="600075" cy="396875"/>
          </a:xfrm>
          <a:prstGeom prst="rect">
            <a:avLst/>
          </a:prstGeom>
          <a:noFill/>
          <a:ln w="9525">
            <a:noFill/>
            <a:miter lim="800000"/>
            <a:headEnd/>
            <a:tailEnd/>
          </a:ln>
        </p:spPr>
        <p:txBody>
          <a:bodyPr wrap="none">
            <a:spAutoFit/>
          </a:bodyPr>
          <a:lstStyle/>
          <a:p>
            <a:pPr eaLnBrk="0" hangingPunct="0"/>
            <a:r>
              <a:rPr lang="en-US" sz="2000" b="1">
                <a:latin typeface="Times New Roman" pitchFamily="18" charset="0"/>
              </a:rPr>
              <a:t>+  +</a:t>
            </a:r>
          </a:p>
        </p:txBody>
      </p:sp>
      <p:sp>
        <p:nvSpPr>
          <p:cNvPr id="37895" name="Text Box 7"/>
          <p:cNvSpPr txBox="1">
            <a:spLocks noChangeArrowheads="1"/>
          </p:cNvSpPr>
          <p:nvPr/>
        </p:nvSpPr>
        <p:spPr bwMode="auto">
          <a:xfrm flipV="1">
            <a:off x="1901825" y="1884605"/>
            <a:ext cx="600075" cy="396875"/>
          </a:xfrm>
          <a:prstGeom prst="rect">
            <a:avLst/>
          </a:prstGeom>
          <a:noFill/>
          <a:ln w="9525">
            <a:noFill/>
            <a:miter lim="800000"/>
            <a:headEnd/>
            <a:tailEnd/>
          </a:ln>
        </p:spPr>
        <p:txBody>
          <a:bodyPr wrap="none">
            <a:spAutoFit/>
          </a:bodyPr>
          <a:lstStyle/>
          <a:p>
            <a:pPr eaLnBrk="0" hangingPunct="0"/>
            <a:r>
              <a:rPr lang="en-US" sz="2000" b="1" dirty="0">
                <a:latin typeface="Times New Roman" pitchFamily="18" charset="0"/>
              </a:rPr>
              <a:t>+  +</a:t>
            </a:r>
          </a:p>
        </p:txBody>
      </p:sp>
      <p:sp>
        <p:nvSpPr>
          <p:cNvPr id="37896" name="Text Box 8"/>
          <p:cNvSpPr txBox="1">
            <a:spLocks noChangeArrowheads="1"/>
          </p:cNvSpPr>
          <p:nvPr/>
        </p:nvSpPr>
        <p:spPr bwMode="auto">
          <a:xfrm flipV="1">
            <a:off x="1787525" y="2059230"/>
            <a:ext cx="790575" cy="396875"/>
          </a:xfrm>
          <a:prstGeom prst="rect">
            <a:avLst/>
          </a:prstGeom>
          <a:noFill/>
          <a:ln w="9525">
            <a:noFill/>
            <a:miter lim="800000"/>
            <a:headEnd/>
            <a:tailEnd/>
          </a:ln>
        </p:spPr>
        <p:txBody>
          <a:bodyPr wrap="none">
            <a:spAutoFit/>
          </a:bodyPr>
          <a:lstStyle/>
          <a:p>
            <a:pPr eaLnBrk="0" hangingPunct="0"/>
            <a:r>
              <a:rPr lang="en-US" sz="2000" b="1" dirty="0">
                <a:latin typeface="Times New Roman" pitchFamily="18" charset="0"/>
              </a:rPr>
              <a:t>+     +</a:t>
            </a:r>
          </a:p>
        </p:txBody>
      </p:sp>
      <p:sp>
        <p:nvSpPr>
          <p:cNvPr id="37898" name="Oval 12"/>
          <p:cNvSpPr>
            <a:spLocks noChangeArrowheads="1"/>
          </p:cNvSpPr>
          <p:nvPr/>
        </p:nvSpPr>
        <p:spPr bwMode="auto">
          <a:xfrm flipV="1">
            <a:off x="6270625" y="2117968"/>
            <a:ext cx="228600" cy="228600"/>
          </a:xfrm>
          <a:prstGeom prst="ellipse">
            <a:avLst/>
          </a:prstGeom>
          <a:solidFill>
            <a:schemeClr val="tx1"/>
          </a:solidFill>
          <a:ln w="9525">
            <a:solidFill>
              <a:schemeClr val="tx1"/>
            </a:solidFill>
            <a:round/>
            <a:headEnd/>
            <a:tailEnd/>
          </a:ln>
        </p:spPr>
        <p:txBody>
          <a:bodyPr wrap="none" anchor="ctr"/>
          <a:lstStyle/>
          <a:p>
            <a:endParaRPr lang="en-US"/>
          </a:p>
        </p:txBody>
      </p:sp>
      <p:sp>
        <p:nvSpPr>
          <p:cNvPr id="37899" name="Text Box 13"/>
          <p:cNvSpPr txBox="1">
            <a:spLocks noChangeArrowheads="1"/>
          </p:cNvSpPr>
          <p:nvPr/>
        </p:nvSpPr>
        <p:spPr bwMode="auto">
          <a:xfrm flipV="1">
            <a:off x="6105525" y="2192580"/>
            <a:ext cx="600075" cy="396875"/>
          </a:xfrm>
          <a:prstGeom prst="rect">
            <a:avLst/>
          </a:prstGeom>
          <a:noFill/>
          <a:ln w="9525">
            <a:noFill/>
            <a:miter lim="800000"/>
            <a:headEnd/>
            <a:tailEnd/>
          </a:ln>
        </p:spPr>
        <p:txBody>
          <a:bodyPr wrap="none">
            <a:spAutoFit/>
          </a:bodyPr>
          <a:lstStyle/>
          <a:p>
            <a:pPr eaLnBrk="0" hangingPunct="0"/>
            <a:r>
              <a:rPr lang="en-US" sz="2000" b="1">
                <a:latin typeface="Times New Roman" pitchFamily="18" charset="0"/>
              </a:rPr>
              <a:t>+  +</a:t>
            </a:r>
          </a:p>
        </p:txBody>
      </p:sp>
      <p:sp>
        <p:nvSpPr>
          <p:cNvPr id="37900" name="Text Box 14"/>
          <p:cNvSpPr txBox="1">
            <a:spLocks noChangeArrowheads="1"/>
          </p:cNvSpPr>
          <p:nvPr/>
        </p:nvSpPr>
        <p:spPr bwMode="auto">
          <a:xfrm flipV="1">
            <a:off x="6118225" y="1838568"/>
            <a:ext cx="600075" cy="396875"/>
          </a:xfrm>
          <a:prstGeom prst="rect">
            <a:avLst/>
          </a:prstGeom>
          <a:noFill/>
          <a:ln w="9525">
            <a:noFill/>
            <a:miter lim="800000"/>
            <a:headEnd/>
            <a:tailEnd/>
          </a:ln>
        </p:spPr>
        <p:txBody>
          <a:bodyPr wrap="none">
            <a:spAutoFit/>
          </a:bodyPr>
          <a:lstStyle/>
          <a:p>
            <a:pPr eaLnBrk="0" hangingPunct="0"/>
            <a:r>
              <a:rPr lang="en-US" sz="2000" b="1">
                <a:latin typeface="Times New Roman" pitchFamily="18" charset="0"/>
              </a:rPr>
              <a:t>+  +</a:t>
            </a:r>
          </a:p>
        </p:txBody>
      </p:sp>
      <p:sp>
        <p:nvSpPr>
          <p:cNvPr id="37901" name="Text Box 15"/>
          <p:cNvSpPr txBox="1">
            <a:spLocks noChangeArrowheads="1"/>
          </p:cNvSpPr>
          <p:nvPr/>
        </p:nvSpPr>
        <p:spPr bwMode="auto">
          <a:xfrm flipV="1">
            <a:off x="6003925" y="2013193"/>
            <a:ext cx="790575" cy="396875"/>
          </a:xfrm>
          <a:prstGeom prst="rect">
            <a:avLst/>
          </a:prstGeom>
          <a:noFill/>
          <a:ln w="9525">
            <a:noFill/>
            <a:miter lim="800000"/>
            <a:headEnd/>
            <a:tailEnd/>
          </a:ln>
        </p:spPr>
        <p:txBody>
          <a:bodyPr wrap="none">
            <a:spAutoFit/>
          </a:bodyPr>
          <a:lstStyle/>
          <a:p>
            <a:pPr eaLnBrk="0" hangingPunct="0"/>
            <a:r>
              <a:rPr lang="en-US" sz="2000" b="1">
                <a:latin typeface="Times New Roman" pitchFamily="18" charset="0"/>
              </a:rPr>
              <a:t>+     +</a:t>
            </a:r>
          </a:p>
        </p:txBody>
      </p:sp>
      <p:sp>
        <p:nvSpPr>
          <p:cNvPr id="37905" name="Text Box 19"/>
          <p:cNvSpPr txBox="1">
            <a:spLocks noChangeArrowheads="1"/>
          </p:cNvSpPr>
          <p:nvPr/>
        </p:nvSpPr>
        <p:spPr bwMode="auto">
          <a:xfrm>
            <a:off x="1004935" y="3201315"/>
            <a:ext cx="2312201" cy="369332"/>
          </a:xfrm>
          <a:prstGeom prst="rect">
            <a:avLst/>
          </a:prstGeom>
          <a:noFill/>
          <a:ln w="9525">
            <a:noFill/>
            <a:miter lim="800000"/>
            <a:headEnd/>
            <a:tailEnd/>
          </a:ln>
        </p:spPr>
        <p:txBody>
          <a:bodyPr wrap="none">
            <a:spAutoFit/>
          </a:bodyPr>
          <a:lstStyle/>
          <a:p>
            <a:r>
              <a:rPr lang="en-US" sz="1800" dirty="0"/>
              <a:t>NO external </a:t>
            </a:r>
            <a:r>
              <a:rPr lang="en-US" sz="1800" dirty="0" smtClean="0"/>
              <a:t>     field</a:t>
            </a:r>
            <a:endParaRPr lang="en-US" sz="1800" dirty="0"/>
          </a:p>
        </p:txBody>
      </p:sp>
      <p:pic>
        <p:nvPicPr>
          <p:cNvPr id="37906" name="Picture 21" descr="txp_fig"/>
          <p:cNvPicPr>
            <a:picLocks noChangeAspect="1" noChangeArrowheads="1"/>
          </p:cNvPicPr>
          <p:nvPr>
            <p:custDataLst>
              <p:tags r:id="rId1"/>
            </p:custDataLst>
          </p:nvPr>
        </p:nvPicPr>
        <p:blipFill>
          <a:blip r:embed="rId7"/>
          <a:srcRect/>
          <a:stretch>
            <a:fillRect/>
          </a:stretch>
        </p:blipFill>
        <p:spPr bwMode="auto">
          <a:xfrm>
            <a:off x="5021263" y="2097330"/>
            <a:ext cx="446087" cy="276225"/>
          </a:xfrm>
          <a:prstGeom prst="rect">
            <a:avLst/>
          </a:prstGeom>
          <a:noFill/>
          <a:ln w="9525">
            <a:noFill/>
            <a:miter lim="800000"/>
            <a:headEnd/>
            <a:tailEnd/>
          </a:ln>
        </p:spPr>
      </p:pic>
      <p:pic>
        <p:nvPicPr>
          <p:cNvPr id="37907" name="Picture 22" descr="txp_fig"/>
          <p:cNvPicPr>
            <a:picLocks noChangeAspect="1" noChangeArrowheads="1"/>
          </p:cNvPicPr>
          <p:nvPr>
            <p:custDataLst>
              <p:tags r:id="rId2"/>
            </p:custDataLst>
          </p:nvPr>
        </p:nvPicPr>
        <p:blipFill>
          <a:blip r:embed="rId8"/>
          <a:srcRect/>
          <a:stretch>
            <a:fillRect/>
          </a:stretch>
        </p:blipFill>
        <p:spPr bwMode="auto">
          <a:xfrm>
            <a:off x="7851775" y="2065580"/>
            <a:ext cx="384175" cy="246063"/>
          </a:xfrm>
          <a:prstGeom prst="rect">
            <a:avLst/>
          </a:prstGeom>
          <a:noFill/>
          <a:ln w="9525">
            <a:noFill/>
            <a:miter lim="800000"/>
            <a:headEnd/>
            <a:tailEnd/>
          </a:ln>
        </p:spPr>
      </p:pic>
      <p:sp>
        <p:nvSpPr>
          <p:cNvPr id="37910" name="Text Box 31"/>
          <p:cNvSpPr txBox="1">
            <a:spLocks noChangeArrowheads="1"/>
          </p:cNvSpPr>
          <p:nvPr/>
        </p:nvSpPr>
        <p:spPr bwMode="auto">
          <a:xfrm>
            <a:off x="7683695" y="732565"/>
            <a:ext cx="1173163" cy="1330325"/>
          </a:xfrm>
          <a:prstGeom prst="rect">
            <a:avLst/>
          </a:prstGeom>
          <a:noFill/>
          <a:ln w="9525">
            <a:noFill/>
            <a:miter lim="800000"/>
            <a:headEnd/>
            <a:tailEnd/>
          </a:ln>
        </p:spPr>
        <p:txBody>
          <a:bodyPr>
            <a:spAutoFit/>
          </a:bodyPr>
          <a:lstStyle/>
          <a:p>
            <a:pPr algn="ctr">
              <a:lnSpc>
                <a:spcPct val="90000"/>
              </a:lnSpc>
            </a:pPr>
            <a:r>
              <a:rPr lang="en-US" sz="1800" dirty="0"/>
              <a:t>small amount of charge moved by field E</a:t>
            </a:r>
          </a:p>
        </p:txBody>
      </p:sp>
      <p:sp>
        <p:nvSpPr>
          <p:cNvPr id="37911" name="Line 32"/>
          <p:cNvSpPr>
            <a:spLocks noChangeShapeType="1"/>
          </p:cNvSpPr>
          <p:nvPr/>
        </p:nvSpPr>
        <p:spPr bwMode="auto">
          <a:xfrm flipH="1">
            <a:off x="7699618" y="1835205"/>
            <a:ext cx="135867" cy="154175"/>
          </a:xfrm>
          <a:prstGeom prst="line">
            <a:avLst/>
          </a:prstGeom>
          <a:noFill/>
          <a:ln w="9525">
            <a:solidFill>
              <a:schemeClr val="tx1"/>
            </a:solidFill>
            <a:round/>
            <a:headEnd/>
            <a:tailEnd type="triangle" w="med" len="med"/>
          </a:ln>
        </p:spPr>
        <p:txBody>
          <a:bodyPr/>
          <a:lstStyle/>
          <a:p>
            <a:endParaRPr lang="en-US"/>
          </a:p>
        </p:txBody>
      </p:sp>
      <p:sp>
        <p:nvSpPr>
          <p:cNvPr id="37915" name="Rectangle 37"/>
          <p:cNvSpPr>
            <a:spLocks noChangeArrowheads="1"/>
          </p:cNvSpPr>
          <p:nvPr/>
        </p:nvSpPr>
        <p:spPr bwMode="auto">
          <a:xfrm>
            <a:off x="853145" y="5460933"/>
            <a:ext cx="2510147" cy="400110"/>
          </a:xfrm>
          <a:prstGeom prst="rect">
            <a:avLst/>
          </a:prstGeom>
          <a:noFill/>
          <a:ln w="9525">
            <a:noFill/>
            <a:miter lim="800000"/>
            <a:headEnd/>
            <a:tailEnd/>
          </a:ln>
        </p:spPr>
        <p:txBody>
          <a:bodyPr wrap="none">
            <a:spAutoFit/>
          </a:bodyPr>
          <a:lstStyle/>
          <a:p>
            <a:r>
              <a:rPr lang="en-US" sz="2000" b="1" dirty="0" smtClean="0">
                <a:solidFill>
                  <a:srgbClr val="2E6CD0"/>
                </a:solidFill>
              </a:rPr>
              <a:t>Density of dipoles</a:t>
            </a:r>
            <a:r>
              <a:rPr lang="en-US" sz="2000" dirty="0" smtClean="0">
                <a:solidFill>
                  <a:schemeClr val="accent2"/>
                </a:solidFill>
              </a:rPr>
              <a:t>…</a:t>
            </a:r>
            <a:endParaRPr lang="en-US" sz="2000" dirty="0">
              <a:solidFill>
                <a:schemeClr val="accent2"/>
              </a:solidFill>
            </a:endParaRPr>
          </a:p>
        </p:txBody>
      </p:sp>
      <p:sp>
        <p:nvSpPr>
          <p:cNvPr id="270374" name="Text Box 38"/>
          <p:cNvSpPr txBox="1">
            <a:spLocks noChangeArrowheads="1"/>
          </p:cNvSpPr>
          <p:nvPr/>
        </p:nvSpPr>
        <p:spPr bwMode="auto">
          <a:xfrm>
            <a:off x="3282950" y="5959033"/>
            <a:ext cx="1822450" cy="336550"/>
          </a:xfrm>
          <a:prstGeom prst="rect">
            <a:avLst/>
          </a:prstGeom>
          <a:noFill/>
          <a:ln w="9525">
            <a:noFill/>
            <a:miter lim="800000"/>
            <a:headEnd/>
            <a:tailEnd/>
          </a:ln>
        </p:spPr>
        <p:txBody>
          <a:bodyPr wrap="none">
            <a:spAutoFit/>
          </a:bodyPr>
          <a:lstStyle/>
          <a:p>
            <a:r>
              <a:rPr lang="en-US"/>
              <a:t>… equivalent to …</a:t>
            </a:r>
          </a:p>
        </p:txBody>
      </p:sp>
      <p:sp>
        <p:nvSpPr>
          <p:cNvPr id="37917" name="Rectangle 61"/>
          <p:cNvSpPr>
            <a:spLocks noChangeArrowheads="1"/>
          </p:cNvSpPr>
          <p:nvPr/>
        </p:nvSpPr>
        <p:spPr bwMode="auto">
          <a:xfrm>
            <a:off x="1371600" y="89620"/>
            <a:ext cx="6537325" cy="457200"/>
          </a:xfrm>
          <a:prstGeom prst="rect">
            <a:avLst/>
          </a:prstGeom>
          <a:noFill/>
          <a:ln w="9525">
            <a:noFill/>
            <a:miter lim="800000"/>
            <a:headEnd/>
            <a:tailEnd/>
          </a:ln>
        </p:spPr>
        <p:txBody>
          <a:bodyPr wrap="none">
            <a:spAutoFit/>
          </a:bodyPr>
          <a:lstStyle/>
          <a:p>
            <a:r>
              <a:rPr lang="en-US" sz="2400" i="1" u="sng" dirty="0"/>
              <a:t>Microscopic Description of Dielectric Constant</a:t>
            </a:r>
          </a:p>
        </p:txBody>
      </p:sp>
      <p:sp>
        <p:nvSpPr>
          <p:cNvPr id="37919" name="Text Box 58"/>
          <p:cNvSpPr txBox="1">
            <a:spLocks noChangeArrowheads="1"/>
          </p:cNvSpPr>
          <p:nvPr/>
        </p:nvSpPr>
        <p:spPr bwMode="auto">
          <a:xfrm>
            <a:off x="4440699" y="3861389"/>
            <a:ext cx="935873" cy="338554"/>
          </a:xfrm>
          <a:prstGeom prst="rect">
            <a:avLst/>
          </a:prstGeom>
          <a:noFill/>
          <a:ln w="9525">
            <a:noFill/>
            <a:miter lim="800000"/>
            <a:headEnd/>
            <a:tailEnd/>
          </a:ln>
        </p:spPr>
        <p:txBody>
          <a:bodyPr wrap="none">
            <a:spAutoFit/>
          </a:bodyPr>
          <a:lstStyle/>
          <a:p>
            <a:r>
              <a:rPr lang="en-US" b="1" dirty="0" smtClean="0"/>
              <a:t>Nucleus</a:t>
            </a:r>
            <a:endParaRPr lang="en-US" b="1" dirty="0"/>
          </a:p>
        </p:txBody>
      </p:sp>
      <p:sp>
        <p:nvSpPr>
          <p:cNvPr id="37920" name="Text Box 60"/>
          <p:cNvSpPr txBox="1">
            <a:spLocks noChangeArrowheads="1"/>
          </p:cNvSpPr>
          <p:nvPr/>
        </p:nvSpPr>
        <p:spPr bwMode="auto">
          <a:xfrm>
            <a:off x="3681749" y="4392654"/>
            <a:ext cx="1006005" cy="338554"/>
          </a:xfrm>
          <a:prstGeom prst="rect">
            <a:avLst/>
          </a:prstGeom>
          <a:noFill/>
          <a:ln w="9525">
            <a:noFill/>
            <a:miter lim="800000"/>
            <a:headEnd/>
            <a:tailEnd/>
          </a:ln>
        </p:spPr>
        <p:txBody>
          <a:bodyPr wrap="none">
            <a:spAutoFit/>
          </a:bodyPr>
          <a:lstStyle/>
          <a:p>
            <a:r>
              <a:rPr lang="en-US" b="1" dirty="0"/>
              <a:t>“spring”</a:t>
            </a:r>
          </a:p>
        </p:txBody>
      </p:sp>
      <p:sp>
        <p:nvSpPr>
          <p:cNvPr id="37928" name="Text Box 59"/>
          <p:cNvSpPr txBox="1">
            <a:spLocks noChangeArrowheads="1"/>
          </p:cNvSpPr>
          <p:nvPr/>
        </p:nvSpPr>
        <p:spPr bwMode="auto">
          <a:xfrm>
            <a:off x="2690672" y="4164969"/>
            <a:ext cx="991077" cy="338554"/>
          </a:xfrm>
          <a:prstGeom prst="rect">
            <a:avLst/>
          </a:prstGeom>
          <a:noFill/>
          <a:ln w="9525">
            <a:noFill/>
            <a:miter lim="800000"/>
            <a:headEnd/>
            <a:tailEnd/>
          </a:ln>
        </p:spPr>
        <p:txBody>
          <a:bodyPr wrap="none">
            <a:spAutoFit/>
          </a:bodyPr>
          <a:lstStyle/>
          <a:p>
            <a:r>
              <a:rPr lang="en-US" b="1" dirty="0" smtClean="0"/>
              <a:t>Electron</a:t>
            </a:r>
            <a:endParaRPr lang="en-US" b="1" dirty="0"/>
          </a:p>
        </p:txBody>
      </p:sp>
      <p:sp>
        <p:nvSpPr>
          <p:cNvPr id="45" name="Line 143"/>
          <p:cNvSpPr>
            <a:spLocks noChangeShapeType="1"/>
          </p:cNvSpPr>
          <p:nvPr/>
        </p:nvSpPr>
        <p:spPr bwMode="auto">
          <a:xfrm flipH="1">
            <a:off x="6146409" y="1290063"/>
            <a:ext cx="910740" cy="0"/>
          </a:xfrm>
          <a:prstGeom prst="line">
            <a:avLst/>
          </a:prstGeom>
          <a:noFill/>
          <a:ln w="19050" cmpd="sng">
            <a:solidFill>
              <a:schemeClr val="tx1"/>
            </a:solidFill>
            <a:round/>
            <a:headEnd type="triangle"/>
            <a:tailEnd type="triangle" w="med" len="med"/>
          </a:ln>
          <a:effectLst/>
        </p:spPr>
        <p:txBody>
          <a:bodyPr>
            <a:prstTxWarp prst="textNoShape">
              <a:avLst/>
            </a:prstTxWarp>
          </a:bodyPr>
          <a:lstStyle/>
          <a:p>
            <a:endParaRPr lang="en-US"/>
          </a:p>
        </p:txBody>
      </p:sp>
      <p:pic>
        <p:nvPicPr>
          <p:cNvPr id="4" name="Picture 3"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441453" y="3193999"/>
            <a:ext cx="233172" cy="310896"/>
          </a:xfrm>
          <a:prstGeom prst="rect">
            <a:avLst/>
          </a:prstGeom>
        </p:spPr>
      </p:pic>
      <p:pic>
        <p:nvPicPr>
          <p:cNvPr id="48" name="Picture 47"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607800" y="2973630"/>
            <a:ext cx="227685" cy="303581"/>
          </a:xfrm>
          <a:prstGeom prst="rect">
            <a:avLst/>
          </a:prstGeom>
        </p:spPr>
      </p:pic>
      <p:sp>
        <p:nvSpPr>
          <p:cNvPr id="49" name="Line 143"/>
          <p:cNvSpPr>
            <a:spLocks noChangeShapeType="1"/>
          </p:cNvSpPr>
          <p:nvPr/>
        </p:nvSpPr>
        <p:spPr bwMode="auto">
          <a:xfrm flipH="1">
            <a:off x="5938110" y="3201315"/>
            <a:ext cx="1669807" cy="0"/>
          </a:xfrm>
          <a:prstGeom prst="line">
            <a:avLst/>
          </a:prstGeom>
          <a:noFill/>
          <a:ln w="19050" cmpd="sng">
            <a:solidFill>
              <a:schemeClr val="tx1"/>
            </a:solidFill>
            <a:round/>
            <a:headEnd/>
            <a:tailEnd type="triangle" w="med" len="med"/>
          </a:ln>
          <a:effectLst/>
        </p:spPr>
        <p:txBody>
          <a:bodyPr>
            <a:prstTxWarp prst="textNoShape">
              <a:avLst/>
            </a:prstTxWarp>
          </a:bodyPr>
          <a:lstStyle/>
          <a:p>
            <a:endParaRPr lang="en-US"/>
          </a:p>
        </p:txBody>
      </p:sp>
      <p:pic>
        <p:nvPicPr>
          <p:cNvPr id="6" name="Picture 5" descr="latex-image-1.pd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536200" y="5916303"/>
            <a:ext cx="1213485" cy="297180"/>
          </a:xfrm>
          <a:prstGeom prst="rect">
            <a:avLst/>
          </a:prstGeom>
        </p:spPr>
      </p:pic>
      <p:pic>
        <p:nvPicPr>
          <p:cNvPr id="7" name="Picture 6"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816720" y="5916303"/>
            <a:ext cx="1411605" cy="354965"/>
          </a:xfrm>
          <a:prstGeom prst="rect">
            <a:avLst/>
          </a:prstGeom>
        </p:spPr>
      </p:pic>
      <p:sp>
        <p:nvSpPr>
          <p:cNvPr id="54" name="Rectangle 37"/>
          <p:cNvSpPr>
            <a:spLocks noChangeArrowheads="1"/>
          </p:cNvSpPr>
          <p:nvPr/>
        </p:nvSpPr>
        <p:spPr bwMode="auto">
          <a:xfrm>
            <a:off x="4712371" y="5460933"/>
            <a:ext cx="4358485" cy="400110"/>
          </a:xfrm>
          <a:prstGeom prst="rect">
            <a:avLst/>
          </a:prstGeom>
          <a:noFill/>
          <a:ln w="9525">
            <a:noFill/>
            <a:miter lim="800000"/>
            <a:headEnd/>
            <a:tailEnd/>
          </a:ln>
        </p:spPr>
        <p:txBody>
          <a:bodyPr wrap="none">
            <a:spAutoFit/>
          </a:bodyPr>
          <a:lstStyle/>
          <a:p>
            <a:r>
              <a:rPr lang="en-US" sz="2000" b="1" dirty="0" smtClean="0">
                <a:solidFill>
                  <a:srgbClr val="2E6CD0"/>
                </a:solidFill>
              </a:rPr>
              <a:t>Electric field polarizes molecules…</a:t>
            </a:r>
            <a:endParaRPr lang="en-US" sz="2000" dirty="0">
              <a:solidFill>
                <a:schemeClr val="accent2"/>
              </a:solidFill>
            </a:endParaRPr>
          </a:p>
        </p:txBody>
      </p:sp>
      <p:pic>
        <p:nvPicPr>
          <p:cNvPr id="8" name="Picture 7" descr="latex-image-1.pd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6489700" y="988785"/>
            <a:ext cx="189140" cy="252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0374"/>
                                        </p:tgtEl>
                                        <p:attrNameLst>
                                          <p:attrName>style.visibility</p:attrName>
                                        </p:attrNameLst>
                                      </p:cBhvr>
                                      <p:to>
                                        <p:strVal val="visible"/>
                                      </p:to>
                                    </p:set>
                                    <p:animEffect transition="in" filter="wipe(left)">
                                      <p:cBhvr>
                                        <p:cTn id="7" dur="500"/>
                                        <p:tgtEl>
                                          <p:spTgt spid="27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4195" y="469095"/>
            <a:ext cx="8575675" cy="1803400"/>
          </a:xfrm>
          <a:prstGeom prst="rect">
            <a:avLst/>
          </a:prstGeom>
          <a:noFill/>
          <a:ln w="9525">
            <a:noFill/>
            <a:miter lim="800000"/>
            <a:headEnd/>
            <a:tailEnd/>
          </a:ln>
        </p:spPr>
        <p:txBody>
          <a:bodyPr>
            <a:spAutoFit/>
          </a:bodyPr>
          <a:lstStyle/>
          <a:p>
            <a:pPr algn="just"/>
            <a:r>
              <a:rPr lang="en-US" dirty="0"/>
              <a:t>Lorentz was a late nineteenth century physicist, and quantum mechanics had not yet been discovered. However, he did understand the results of classical mechanics and electromagnetic theory. Therefore, he described the problem of atom-field interactions in these terms. Lorentz thought of an atom as a mass ( the nucleus ) connected to another smaller mass ( the electron ) by a spring. The spring would be set into motion by an electric field interacting with the charge of the electron. The field would either repel or attract the electron which would result in either compressing or stretching the spring.</a:t>
            </a:r>
          </a:p>
        </p:txBody>
      </p:sp>
      <p:pic>
        <p:nvPicPr>
          <p:cNvPr id="38915" name="Picture 3" descr="Hendrik_lorentz">
            <a:hlinkClick r:id="rId7" tooltip="Hendrik lorentz.jpg"/>
          </p:cNvPr>
          <p:cNvPicPr>
            <a:picLocks noChangeAspect="1" noChangeArrowheads="1"/>
          </p:cNvPicPr>
          <p:nvPr/>
        </p:nvPicPr>
        <p:blipFill rotWithShape="1">
          <a:blip r:embed="rId8"/>
          <a:stretch/>
        </p:blipFill>
        <p:spPr bwMode="auto">
          <a:xfrm>
            <a:off x="6773863" y="3664857"/>
            <a:ext cx="2370137" cy="3037568"/>
          </a:xfrm>
          <a:prstGeom prst="rect">
            <a:avLst/>
          </a:prstGeom>
          <a:noFill/>
          <a:ln w="9525">
            <a:noFill/>
            <a:miter lim="800000"/>
            <a:headEnd/>
            <a:tailEnd/>
          </a:ln>
        </p:spPr>
      </p:pic>
      <p:sp>
        <p:nvSpPr>
          <p:cNvPr id="38916" name="Text Box 4"/>
          <p:cNvSpPr txBox="1">
            <a:spLocks noChangeArrowheads="1"/>
          </p:cNvSpPr>
          <p:nvPr/>
        </p:nvSpPr>
        <p:spPr bwMode="auto">
          <a:xfrm>
            <a:off x="6863669" y="3238500"/>
            <a:ext cx="2393950" cy="457200"/>
          </a:xfrm>
          <a:prstGeom prst="rect">
            <a:avLst/>
          </a:prstGeom>
          <a:noFill/>
          <a:ln w="9525">
            <a:noFill/>
            <a:miter lim="800000"/>
            <a:headEnd/>
            <a:tailEnd/>
          </a:ln>
        </p:spPr>
        <p:txBody>
          <a:bodyPr wrap="none">
            <a:spAutoFit/>
          </a:bodyPr>
          <a:lstStyle/>
          <a:p>
            <a:r>
              <a:rPr lang="en-US" sz="1200" dirty="0" err="1"/>
              <a:t>Hendrik</a:t>
            </a:r>
            <a:r>
              <a:rPr lang="en-US" sz="1200" dirty="0"/>
              <a:t> Lorentz (1853-1928)</a:t>
            </a:r>
          </a:p>
          <a:p>
            <a:r>
              <a:rPr lang="en-US" sz="1200" dirty="0"/>
              <a:t>Nobel in 1902 for Zeeman Effect</a:t>
            </a:r>
          </a:p>
        </p:txBody>
      </p:sp>
      <p:sp>
        <p:nvSpPr>
          <p:cNvPr id="38917" name="Text Box 5"/>
          <p:cNvSpPr txBox="1">
            <a:spLocks noChangeArrowheads="1"/>
          </p:cNvSpPr>
          <p:nvPr/>
        </p:nvSpPr>
        <p:spPr bwMode="auto">
          <a:xfrm>
            <a:off x="963613" y="14288"/>
            <a:ext cx="2748230" cy="461665"/>
          </a:xfrm>
          <a:prstGeom prst="rect">
            <a:avLst/>
          </a:prstGeom>
          <a:noFill/>
          <a:ln w="9525">
            <a:noFill/>
            <a:miter lim="800000"/>
            <a:headEnd/>
            <a:tailEnd/>
          </a:ln>
        </p:spPr>
        <p:txBody>
          <a:bodyPr wrap="none">
            <a:spAutoFit/>
          </a:bodyPr>
          <a:lstStyle/>
          <a:p>
            <a:r>
              <a:rPr lang="en-US" sz="2400" i="1" u="sng" dirty="0"/>
              <a:t>Lorentz Oscillator</a:t>
            </a:r>
          </a:p>
        </p:txBody>
      </p:sp>
      <p:sp>
        <p:nvSpPr>
          <p:cNvPr id="38918" name="Text Box 6"/>
          <p:cNvSpPr txBox="1">
            <a:spLocks noChangeArrowheads="1"/>
          </p:cNvSpPr>
          <p:nvPr/>
        </p:nvSpPr>
        <p:spPr bwMode="auto">
          <a:xfrm>
            <a:off x="322263" y="3732213"/>
            <a:ext cx="6223000" cy="3025775"/>
          </a:xfrm>
          <a:prstGeom prst="rect">
            <a:avLst/>
          </a:prstGeom>
          <a:noFill/>
          <a:ln w="9525">
            <a:noFill/>
            <a:miter lim="800000"/>
            <a:headEnd/>
            <a:tailEnd/>
          </a:ln>
        </p:spPr>
        <p:txBody>
          <a:bodyPr>
            <a:spAutoFit/>
          </a:bodyPr>
          <a:lstStyle/>
          <a:p>
            <a:pPr algn="just"/>
            <a:r>
              <a:rPr lang="en-US" dirty="0"/>
              <a:t>Lorentz was not positing the existence of </a:t>
            </a:r>
          </a:p>
          <a:p>
            <a:pPr algn="just"/>
            <a:r>
              <a:rPr lang="en-US" dirty="0"/>
              <a:t>a physical spring connecting the electron to an atom; however, he did postulate that the force binding the two could be described by Hooke's Law: </a:t>
            </a:r>
          </a:p>
          <a:p>
            <a:pPr algn="just"/>
            <a:endParaRPr lang="en-US" dirty="0"/>
          </a:p>
          <a:p>
            <a:pPr algn="just"/>
            <a:endParaRPr lang="en-US" dirty="0"/>
          </a:p>
          <a:p>
            <a:pPr algn="just"/>
            <a:r>
              <a:rPr lang="en-US" dirty="0"/>
              <a:t>where y is the displacement from equilibrium. If Lorentz's system comes into contact with an electric field, then the electron will simply be displaced from equilibrium. The oscillating electric field of the electromagnetic wave will set the electron into harmonic motion. The effect of the magnetic field can be omitted because it is miniscule compared to the electric field. </a:t>
            </a:r>
          </a:p>
        </p:txBody>
      </p:sp>
      <p:pic>
        <p:nvPicPr>
          <p:cNvPr id="38920" name="Picture 53" descr="txp_fig"/>
          <p:cNvPicPr>
            <a:picLocks noChangeAspect="1" noChangeArrowheads="1"/>
          </p:cNvPicPr>
          <p:nvPr>
            <p:custDataLst>
              <p:tags r:id="rId1"/>
            </p:custDataLst>
          </p:nvPr>
        </p:nvPicPr>
        <p:blipFill>
          <a:blip r:embed="rId9"/>
          <a:srcRect/>
          <a:stretch>
            <a:fillRect/>
          </a:stretch>
        </p:blipFill>
        <p:spPr bwMode="auto">
          <a:xfrm>
            <a:off x="3100388" y="4795838"/>
            <a:ext cx="1898650" cy="306387"/>
          </a:xfrm>
          <a:prstGeom prst="rect">
            <a:avLst/>
          </a:prstGeom>
          <a:noFill/>
          <a:ln w="9525">
            <a:noFill/>
            <a:miter lim="800000"/>
            <a:headEnd/>
            <a:tailEnd/>
          </a:ln>
        </p:spPr>
      </p:pic>
      <p:pic>
        <p:nvPicPr>
          <p:cNvPr id="67" name="Picture 2"/>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2311266" y="2214680"/>
            <a:ext cx="1957154" cy="1438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381"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xmlns="" val="0"/>
              </a:ext>
            </a:extLst>
          </a:blip>
          <a:srcRect/>
          <a:stretch>
            <a:fillRect/>
          </a:stretch>
        </p:blipFill>
        <p:spPr bwMode="auto">
          <a:xfrm>
            <a:off x="2918426" y="2290575"/>
            <a:ext cx="304805" cy="25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17" descr="latex-image-1.pdf"/>
          <p:cNvPicPr>
            <a:picLocks noChangeAspect="1"/>
          </p:cNvPicPr>
          <p:nvPr/>
        </p:nvPicPr>
        <p:blipFill>
          <a:blip r:embed="rId12">
            <a:extLst>
              <a:ext uri="{28A0092B-C50C-407E-A947-70E740481C1C}">
                <a14:useLocalDpi xmlns:a14="http://schemas.microsoft.com/office/drawing/2010/main" xmlns="" val="0"/>
              </a:ext>
            </a:extLst>
          </a:blip>
          <a:srcRect/>
          <a:stretch>
            <a:fillRect/>
          </a:stretch>
        </p:blipFill>
        <p:spPr bwMode="auto">
          <a:xfrm>
            <a:off x="2083581" y="2670050"/>
            <a:ext cx="277368" cy="20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6" name="Group 382"/>
          <p:cNvGrpSpPr>
            <a:grpSpLocks/>
          </p:cNvGrpSpPr>
          <p:nvPr/>
        </p:nvGrpSpPr>
        <p:grpSpPr bwMode="auto">
          <a:xfrm>
            <a:off x="1552316" y="2897735"/>
            <a:ext cx="541948" cy="758950"/>
            <a:chOff x="1310" y="2448"/>
            <a:chExt cx="437" cy="636"/>
          </a:xfrm>
        </p:grpSpPr>
        <p:sp>
          <p:nvSpPr>
            <p:cNvPr id="77" name="Line 383"/>
            <p:cNvSpPr>
              <a:spLocks noChangeShapeType="1"/>
            </p:cNvSpPr>
            <p:nvPr/>
          </p:nvSpPr>
          <p:spPr bwMode="auto">
            <a:xfrm>
              <a:off x="1450" y="2803"/>
              <a:ext cx="192" cy="9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384"/>
            <p:cNvSpPr>
              <a:spLocks noChangeShapeType="1"/>
            </p:cNvSpPr>
            <p:nvPr/>
          </p:nvSpPr>
          <p:spPr bwMode="auto">
            <a:xfrm flipV="1">
              <a:off x="1450" y="2611"/>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385"/>
            <p:cNvSpPr>
              <a:spLocks noChangeShapeType="1"/>
            </p:cNvSpPr>
            <p:nvPr/>
          </p:nvSpPr>
          <p:spPr bwMode="auto">
            <a:xfrm flipH="1">
              <a:off x="1448" y="2720"/>
              <a:ext cx="144" cy="96"/>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80" name="Picture 386"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xmlns="" val="0"/>
                </a:ext>
              </a:extLst>
            </a:blip>
            <a:srcRect/>
            <a:stretch>
              <a:fillRect/>
            </a:stretch>
          </p:blipFill>
          <p:spPr bwMode="auto">
            <a:xfrm>
              <a:off x="1642" y="2939"/>
              <a:ext cx="10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387" descr="txp_fig"/>
            <p:cNvPicPr>
              <a:picLocks noChangeAspect="1" noChangeArrowheads="1"/>
            </p:cNvPicPr>
            <p:nvPr>
              <p:custDataLst>
                <p:tags r:id="rId4"/>
              </p:custDataLst>
            </p:nvPr>
          </p:nvPicPr>
          <p:blipFill>
            <a:blip r:embed="rId14">
              <a:extLst>
                <a:ext uri="{28A0092B-C50C-407E-A947-70E740481C1C}">
                  <a14:useLocalDpi xmlns:a14="http://schemas.microsoft.com/office/drawing/2010/main" xmlns="" val="0"/>
                </a:ext>
              </a:extLst>
            </a:blip>
            <a:srcRect/>
            <a:stretch>
              <a:fillRect/>
            </a:stretch>
          </p:blipFill>
          <p:spPr bwMode="auto">
            <a:xfrm>
              <a:off x="1612" y="2640"/>
              <a:ext cx="116"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388" descr="txp_fig"/>
            <p:cNvPicPr>
              <a:picLocks noChangeAspect="1" noChangeArrowheads="1"/>
            </p:cNvPicPr>
            <p:nvPr>
              <p:custDataLst>
                <p:tags r:id="rId5"/>
              </p:custDataLst>
            </p:nvPr>
          </p:nvPicPr>
          <p:blipFill>
            <a:blip r:embed="rId15">
              <a:extLst>
                <a:ext uri="{28A0092B-C50C-407E-A947-70E740481C1C}">
                  <a14:useLocalDpi xmlns:a14="http://schemas.microsoft.com/office/drawing/2010/main" xmlns="" val="0"/>
                </a:ext>
              </a:extLst>
            </a:blip>
            <a:srcRect/>
            <a:stretch>
              <a:fillRect/>
            </a:stretch>
          </p:blipFill>
          <p:spPr bwMode="auto">
            <a:xfrm>
              <a:off x="1310" y="2448"/>
              <a:ext cx="105"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9" name="Picture 28"/>
          <p:cNvPicPr>
            <a:picLocks noChangeAspect="1"/>
          </p:cNvPicPr>
          <p:nvPr/>
        </p:nvPicPr>
        <p:blipFill>
          <a:blip r:embed="rId16"/>
          <a:stretch>
            <a:fillRect/>
          </a:stretch>
        </p:blipFill>
        <p:spPr>
          <a:xfrm>
            <a:off x="5295372" y="2290576"/>
            <a:ext cx="1553478" cy="1517900"/>
          </a:xfrm>
          <a:prstGeom prst="rect">
            <a:avLst/>
          </a:prstGeom>
        </p:spPr>
      </p:pic>
      <p:sp>
        <p:nvSpPr>
          <p:cNvPr id="30" name="Text Box 58"/>
          <p:cNvSpPr txBox="1">
            <a:spLocks noChangeArrowheads="1"/>
          </p:cNvSpPr>
          <p:nvPr/>
        </p:nvSpPr>
        <p:spPr bwMode="auto">
          <a:xfrm>
            <a:off x="5786320" y="2670050"/>
            <a:ext cx="937196" cy="276999"/>
          </a:xfrm>
          <a:prstGeom prst="rect">
            <a:avLst/>
          </a:prstGeom>
          <a:noFill/>
          <a:ln w="9525">
            <a:noFill/>
            <a:miter lim="800000"/>
            <a:headEnd/>
            <a:tailEnd/>
          </a:ln>
        </p:spPr>
        <p:txBody>
          <a:bodyPr wrap="square">
            <a:spAutoFit/>
          </a:bodyPr>
          <a:lstStyle/>
          <a:p>
            <a:r>
              <a:rPr lang="en-US" sz="1200" b="1" dirty="0" smtClean="0"/>
              <a:t>Nucleus</a:t>
            </a:r>
            <a:endParaRPr lang="en-US" sz="1200" b="1" dirty="0"/>
          </a:p>
        </p:txBody>
      </p:sp>
      <p:sp>
        <p:nvSpPr>
          <p:cNvPr id="31" name="Text Box 60"/>
          <p:cNvSpPr txBox="1">
            <a:spLocks noChangeArrowheads="1"/>
          </p:cNvSpPr>
          <p:nvPr/>
        </p:nvSpPr>
        <p:spPr bwMode="auto">
          <a:xfrm>
            <a:off x="5310159" y="3121223"/>
            <a:ext cx="1007426" cy="276999"/>
          </a:xfrm>
          <a:prstGeom prst="rect">
            <a:avLst/>
          </a:prstGeom>
          <a:noFill/>
          <a:ln w="9525">
            <a:noFill/>
            <a:miter lim="800000"/>
            <a:headEnd/>
            <a:tailEnd/>
          </a:ln>
        </p:spPr>
        <p:txBody>
          <a:bodyPr wrap="square">
            <a:spAutoFit/>
          </a:bodyPr>
          <a:lstStyle/>
          <a:p>
            <a:r>
              <a:rPr lang="en-US" sz="1200" b="1" dirty="0"/>
              <a:t>“spring”</a:t>
            </a:r>
          </a:p>
        </p:txBody>
      </p:sp>
      <p:sp>
        <p:nvSpPr>
          <p:cNvPr id="32" name="Text Box 59"/>
          <p:cNvSpPr txBox="1">
            <a:spLocks noChangeArrowheads="1"/>
          </p:cNvSpPr>
          <p:nvPr/>
        </p:nvSpPr>
        <p:spPr bwMode="auto">
          <a:xfrm>
            <a:off x="4572000" y="2848421"/>
            <a:ext cx="992478" cy="276999"/>
          </a:xfrm>
          <a:prstGeom prst="rect">
            <a:avLst/>
          </a:prstGeom>
          <a:noFill/>
          <a:ln w="9525">
            <a:noFill/>
            <a:miter lim="800000"/>
            <a:headEnd/>
            <a:tailEnd/>
          </a:ln>
        </p:spPr>
        <p:txBody>
          <a:bodyPr wrap="square">
            <a:spAutoFit/>
          </a:bodyPr>
          <a:lstStyle/>
          <a:p>
            <a:r>
              <a:rPr lang="en-US" sz="1200" b="1" dirty="0" smtClean="0"/>
              <a:t>Electron</a:t>
            </a:r>
            <a:endParaRPr lang="en-US" sz="1200" b="1" dirty="0"/>
          </a:p>
        </p:txBody>
      </p:sp>
      <p:sp>
        <p:nvSpPr>
          <p:cNvPr id="22" name="TextBox 21"/>
          <p:cNvSpPr txBox="1"/>
          <p:nvPr/>
        </p:nvSpPr>
        <p:spPr>
          <a:xfrm>
            <a:off x="7239000" y="6640286"/>
            <a:ext cx="1790199" cy="276999"/>
          </a:xfrm>
          <a:prstGeom prst="rect">
            <a:avLst/>
          </a:prstGeom>
          <a:noFill/>
        </p:spPr>
        <p:txBody>
          <a:bodyPr wrap="none" rtlCol="0">
            <a:spAutoFit/>
          </a:bodyPr>
          <a:lstStyle/>
          <a:p>
            <a:r>
              <a:rPr lang="en-US" sz="1200" dirty="0" smtClean="0"/>
              <a:t>Image in public domain</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7775" y="620885"/>
            <a:ext cx="5702202" cy="523220"/>
          </a:xfrm>
          <a:prstGeom prst="rect">
            <a:avLst/>
          </a:prstGeom>
          <a:noFill/>
        </p:spPr>
        <p:txBody>
          <a:bodyPr wrap="none" rtlCol="0">
            <a:spAutoFit/>
          </a:bodyPr>
          <a:lstStyle/>
          <a:p>
            <a:r>
              <a:rPr lang="en-US" sz="2800" dirty="0" smtClean="0"/>
              <a:t>Springs have a resonant frequency</a:t>
            </a:r>
            <a:endParaRPr lang="en-US" sz="2800" dirty="0"/>
          </a:p>
        </p:txBody>
      </p:sp>
      <p:sp>
        <p:nvSpPr>
          <p:cNvPr id="10" name="TextBox 9"/>
          <p:cNvSpPr txBox="1"/>
          <p:nvPr/>
        </p:nvSpPr>
        <p:spPr>
          <a:xfrm>
            <a:off x="853145" y="1683415"/>
            <a:ext cx="1611339" cy="400110"/>
          </a:xfrm>
          <a:prstGeom prst="rect">
            <a:avLst/>
          </a:prstGeom>
          <a:noFill/>
        </p:spPr>
        <p:txBody>
          <a:bodyPr wrap="none" rtlCol="0">
            <a:spAutoFit/>
          </a:bodyPr>
          <a:lstStyle/>
          <a:p>
            <a:r>
              <a:rPr lang="en-US" sz="2000" dirty="0" smtClean="0"/>
              <a:t>Hooke’s Law</a:t>
            </a:r>
            <a:endParaRPr lang="en-US" sz="2000" dirty="0"/>
          </a:p>
        </p:txBody>
      </p:sp>
      <p:sp>
        <p:nvSpPr>
          <p:cNvPr id="11" name="TextBox 10"/>
          <p:cNvSpPr txBox="1"/>
          <p:nvPr/>
        </p:nvSpPr>
        <p:spPr>
          <a:xfrm>
            <a:off x="850465" y="4167315"/>
            <a:ext cx="1112805" cy="400110"/>
          </a:xfrm>
          <a:prstGeom prst="rect">
            <a:avLst/>
          </a:prstGeom>
          <a:noFill/>
        </p:spPr>
        <p:txBody>
          <a:bodyPr wrap="none" rtlCol="0">
            <a:spAutoFit/>
          </a:bodyPr>
          <a:lstStyle/>
          <a:p>
            <a:r>
              <a:rPr lang="en-US" sz="2000" dirty="0" smtClean="0"/>
              <a:t>Solution</a:t>
            </a:r>
            <a:endParaRPr lang="en-US" sz="2000" dirty="0"/>
          </a:p>
        </p:txBody>
      </p:sp>
      <p:sp>
        <p:nvSpPr>
          <p:cNvPr id="13" name="TextBox 12"/>
          <p:cNvSpPr txBox="1"/>
          <p:nvPr/>
        </p:nvSpPr>
        <p:spPr>
          <a:xfrm>
            <a:off x="4269642" y="4934333"/>
            <a:ext cx="489236" cy="461665"/>
          </a:xfrm>
          <a:prstGeom prst="rect">
            <a:avLst/>
          </a:prstGeom>
          <a:noFill/>
        </p:spPr>
        <p:txBody>
          <a:bodyPr wrap="none" rtlCol="0">
            <a:spAutoFit/>
          </a:bodyPr>
          <a:lstStyle/>
          <a:p>
            <a:r>
              <a:rPr lang="el-GR" sz="2400" dirty="0" smtClean="0">
                <a:latin typeface="Times New Roman"/>
                <a:cs typeface="Times New Roman"/>
              </a:rPr>
              <a:t>ω</a:t>
            </a:r>
            <a:r>
              <a:rPr lang="en-US" sz="2400" baseline="-25000" dirty="0" smtClean="0">
                <a:latin typeface="Times New Roman"/>
                <a:cs typeface="Times New Roman"/>
              </a:rPr>
              <a:t>0</a:t>
            </a:r>
            <a:endParaRPr lang="en-US" sz="2400" baseline="-25000" dirty="0"/>
          </a:p>
        </p:txBody>
      </p:sp>
      <p:sp>
        <p:nvSpPr>
          <p:cNvPr id="14" name="Right Brace 13"/>
          <p:cNvSpPr/>
          <p:nvPr/>
        </p:nvSpPr>
        <p:spPr bwMode="auto">
          <a:xfrm rot="5400000">
            <a:off x="4326119" y="4634591"/>
            <a:ext cx="271426" cy="47740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sp>
        <p:nvSpPr>
          <p:cNvPr id="15" name="TextBox 14"/>
          <p:cNvSpPr txBox="1"/>
          <p:nvPr/>
        </p:nvSpPr>
        <p:spPr>
          <a:xfrm>
            <a:off x="6283893" y="4910463"/>
            <a:ext cx="489236" cy="461665"/>
          </a:xfrm>
          <a:prstGeom prst="rect">
            <a:avLst/>
          </a:prstGeom>
          <a:noFill/>
        </p:spPr>
        <p:txBody>
          <a:bodyPr wrap="none" rtlCol="0">
            <a:spAutoFit/>
          </a:bodyPr>
          <a:lstStyle/>
          <a:p>
            <a:r>
              <a:rPr lang="el-GR" sz="2400" dirty="0" smtClean="0">
                <a:latin typeface="Times New Roman"/>
                <a:cs typeface="Times New Roman"/>
              </a:rPr>
              <a:t>ω</a:t>
            </a:r>
            <a:r>
              <a:rPr lang="en-US" sz="2400" baseline="-25000" dirty="0" smtClean="0">
                <a:latin typeface="Times New Roman"/>
                <a:cs typeface="Times New Roman"/>
              </a:rPr>
              <a:t>0</a:t>
            </a:r>
            <a:endParaRPr lang="en-US" sz="2400" baseline="-25000" dirty="0"/>
          </a:p>
        </p:txBody>
      </p:sp>
      <p:sp>
        <p:nvSpPr>
          <p:cNvPr id="16" name="Right Brace 15"/>
          <p:cNvSpPr/>
          <p:nvPr/>
        </p:nvSpPr>
        <p:spPr bwMode="auto">
          <a:xfrm rot="5400000">
            <a:off x="6340370" y="4610721"/>
            <a:ext cx="271426" cy="47740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sp>
        <p:nvSpPr>
          <p:cNvPr id="17" name="TextBox 16"/>
          <p:cNvSpPr txBox="1"/>
          <p:nvPr/>
        </p:nvSpPr>
        <p:spPr>
          <a:xfrm>
            <a:off x="853145" y="5837005"/>
            <a:ext cx="2106667" cy="400110"/>
          </a:xfrm>
          <a:prstGeom prst="rect">
            <a:avLst/>
          </a:prstGeom>
          <a:noFill/>
        </p:spPr>
        <p:txBody>
          <a:bodyPr wrap="none" rtlCol="0">
            <a:spAutoFit/>
          </a:bodyPr>
          <a:lstStyle/>
          <a:p>
            <a:r>
              <a:rPr lang="en-US" sz="2000" dirty="0" smtClean="0"/>
              <a:t>So we can write:</a:t>
            </a:r>
            <a:endParaRPr lang="en-US" sz="2000"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20895" y="3956050"/>
            <a:ext cx="4646168" cy="751332"/>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86049" y="1529444"/>
            <a:ext cx="1787652" cy="1485392"/>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31458" y="5701393"/>
            <a:ext cx="1070864" cy="64770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734956" y="5881007"/>
            <a:ext cx="1157224" cy="354076"/>
          </a:xfrm>
          <a:prstGeom prst="rect">
            <a:avLst/>
          </a:prstGeom>
        </p:spPr>
      </p:pic>
      <p:pic>
        <p:nvPicPr>
          <p:cNvPr id="7" name="Picture 6"/>
          <p:cNvPicPr>
            <a:picLocks noChangeAspect="1"/>
          </p:cNvPicPr>
          <p:nvPr/>
        </p:nvPicPr>
        <p:blipFill>
          <a:blip r:embed="rId7"/>
          <a:stretch>
            <a:fillRect/>
          </a:stretch>
        </p:blipFill>
        <p:spPr>
          <a:xfrm rot="16200000">
            <a:off x="4886584" y="5817704"/>
            <a:ext cx="360418" cy="481580"/>
          </a:xfrm>
          <a:prstGeom prst="rect">
            <a:avLst/>
          </a:prstGeom>
        </p:spPr>
      </p:pic>
      <p:pic>
        <p:nvPicPr>
          <p:cNvPr id="20" name="Picture 19"/>
          <p:cNvPicPr>
            <a:picLocks noChangeAspect="1"/>
          </p:cNvPicPr>
          <p:nvPr/>
        </p:nvPicPr>
        <p:blipFill>
          <a:blip r:embed="rId8"/>
          <a:stretch>
            <a:fillRect/>
          </a:stretch>
        </p:blipFill>
        <p:spPr>
          <a:xfrm rot="2164125">
            <a:off x="6288523" y="1382880"/>
            <a:ext cx="2364687" cy="874338"/>
          </a:xfrm>
          <a:prstGeom prst="rect">
            <a:avLst/>
          </a:prstGeom>
        </p:spPr>
      </p:pic>
      <p:pic>
        <p:nvPicPr>
          <p:cNvPr id="21" name="Picture 20"/>
          <p:cNvPicPr>
            <a:picLocks noChangeAspect="1"/>
          </p:cNvPicPr>
          <p:nvPr/>
        </p:nvPicPr>
        <p:blipFill>
          <a:blip r:embed="rId8"/>
          <a:stretch>
            <a:fillRect/>
          </a:stretch>
        </p:blipFill>
        <p:spPr>
          <a:xfrm rot="2164125">
            <a:off x="6568492" y="2384172"/>
            <a:ext cx="1360753" cy="874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VLADIMIR@8PA3RCM2UVWXY596" val="2818"/>
  <p:tag name="DEFAULTDISPLAYSOURCE" val="\documentclass{article}\pagestyle{empty}&#10;\begin{document}&#10;&#10;\end{document}&#10;"/>
  <p:tag name="EMBEDFONTS" val="1"/>
  <p:tag name="DEFAULTFONTSIZE" val="10"/>
  <p:tag name="DEFAULTHEIGHT" val="500"/>
  <p:tag name="DEFAULTWIDTH" val="50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547"/>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59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m \frac{d^2y}{dt^2} =&#10;- m \omega_o^2 y + q E_y&#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219"/>
  <p:tag name="PICTUREFILESIZE" val="6514"/>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m \gamma\frac{dy}{dt} &#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70"/>
  <p:tag name="PICTUREFILESIZE" val="2431"/>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4"/>
  <p:tag name="PICTUREFILESIZE" val="761"/>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539"/>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2"/>
  <p:tag name="PICTUREFILESIZE" val="547"/>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592"/>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4"/>
  <p:tag name="PICTUREFILESIZE" val="761"/>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r&#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6"/>
  <p:tag name="PICTUREFILESIZE" val="47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_{inside}\appro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87"/>
  <p:tag name="PICTUREFILESIZE" val="205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3.875"/>
  <p:tag name="PICTUREFILESIZE" val="490"/>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r&#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6"/>
  <p:tag name="PICTUREFILESIZE" val="476"/>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3.875"/>
  <p:tag name="PICTUREFILESIZE" val="490"/>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epsilon}=\tilde{n}^2 &#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61.875"/>
  <p:tag name="PICTUREFILESIZE" val="1286"/>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i=2 n_r n_i &#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97.875"/>
  <p:tag name="PICTUREFILESIZE" val="202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 - j \kappa)^2 &#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14"/>
  <p:tag name="PICTUREFILESIZE" val="222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_p = \frac{1}{\sqrt{\mu \epsilon}}&#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91"/>
  <p:tag name="PICTUREFILESIZE" val="2195"/>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2 - \kappa^2 - 2 j n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69"/>
  <p:tag name="PICTUREFILESIZE" val="3086"/>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2"/>
  <p:tag name="PICTUREFILESIZE" val="441"/>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r=n^2 - \kappa^2 &#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18.875"/>
  <p:tag name="PICTUREFILESIZE" val="2016"/>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875"/>
  <p:tag name="PICTUREFILESIZE" val="421"/>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2"/>
  <p:tag name="PICTUREFILESIZE" val="441"/>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875"/>
  <p:tag name="PICTUREFILESIZE" val="421"/>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 \equiv \frac{c}{v_p}&#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1.875"/>
  <p:tag name="PICTUREFILESIZE" val="1559"/>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delta&#10;$$&#10;\end{document}&#10;"/>
  <p:tag name="FILENAME" val="txp_fig"/>
  <p:tag name="FORMAT" val="pngmono"/>
  <p:tag name="RES" val="600"/>
  <p:tag name="BLEND" val="0"/>
  <p:tag name="TRANSPARENT" val="0"/>
  <p:tag name="TBUG" val="0"/>
  <p:tag name="ALLOWFS" val="0"/>
  <p:tag name="ORIGWIDTH" val="29"/>
  <p:tag name="PICTUREFILESIZE" val="596"/>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delta&#10;$$&#10;\end{document}&#10;"/>
  <p:tag name="FILENAME" val="txp_fig"/>
  <p:tag name="FORMAT" val="pngmono"/>
  <p:tag name="RES" val="600"/>
  <p:tag name="BLEND" val="0"/>
  <p:tag name="TRANSPARENT" val="0"/>
  <p:tag name="TBUG" val="0"/>
  <p:tag name="ALLOWFS" val="0"/>
  <p:tag name="ORIGWIDTH" val="25"/>
  <p:tag name="PICTUREFILESIZE" val="536"/>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y)=-k_sy&#10;$$&#10;\end{document}&#10;"/>
  <p:tag name="FILENAME" val="txp_fig"/>
  <p:tag name="FORMAT" val="pngmono"/>
  <p:tag name="RES" val="600"/>
  <p:tag name="BLEND" val="0"/>
  <p:tag name="TRANSPARENT" val="0"/>
  <p:tag name="TBUG" val="0"/>
  <p:tag name="ALLOWFS" val="0"/>
  <p:tag name="ORIGWIDTH" val="124"/>
  <p:tag name="PICTUREFILESIZE" val="253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y&#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4"/>
  <p:tag name="PICTUREFILESIZE" val="761"/>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at{z}&#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875"/>
  <p:tag name="PICTUREFILESIZE" val="539"/>
</p:tagLst>
</file>

<file path=ppt/theme/theme1.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rebuchet M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rebuchet MS" pitchFamily="-6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35784</TotalTime>
  <Words>727</Words>
  <Application>Microsoft Office PowerPoint</Application>
  <PresentationFormat>On-screen Show (4:3)</PresentationFormat>
  <Paragraphs>193</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Waves and Optics</dc:title>
  <dc:creator>Computer Ctr Physic</dc:creator>
  <cp:lastModifiedBy>Janet Chuang</cp:lastModifiedBy>
  <cp:revision>450</cp:revision>
  <dcterms:created xsi:type="dcterms:W3CDTF">2010-03-12T14:02:24Z</dcterms:created>
  <dcterms:modified xsi:type="dcterms:W3CDTF">2013-01-15T21:24:29Z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17049301</vt:lpwstr>
  </property>
  <property fmtid="{D5CDD505-2E9C-101B-9397-08002B2CF9AE}" pid="3" name="NXPowerLiteSettings">
    <vt:lpwstr>F7000400038000</vt:lpwstr>
  </property>
  <property fmtid="{D5CDD505-2E9C-101B-9397-08002B2CF9AE}" pid="4" name="NXPowerLiteVersion">
    <vt:lpwstr>D5.0.8</vt:lpwstr>
  </property>
</Properties>
</file>