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29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Default Extension="gif" ContentType="image/gif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2" r:id="rId2"/>
    <p:sldId id="496" r:id="rId3"/>
    <p:sldId id="505" r:id="rId4"/>
    <p:sldId id="506" r:id="rId5"/>
    <p:sldId id="507" r:id="rId6"/>
    <p:sldId id="508" r:id="rId7"/>
    <p:sldId id="489" r:id="rId8"/>
    <p:sldId id="479" r:id="rId9"/>
    <p:sldId id="470" r:id="rId10"/>
    <p:sldId id="509" r:id="rId11"/>
    <p:sldId id="510" r:id="rId12"/>
    <p:sldId id="475" r:id="rId13"/>
    <p:sldId id="440" r:id="rId14"/>
    <p:sldId id="487" r:id="rId15"/>
    <p:sldId id="488" r:id="rId16"/>
    <p:sldId id="445" r:id="rId17"/>
    <p:sldId id="436" r:id="rId18"/>
    <p:sldId id="491" r:id="rId19"/>
    <p:sldId id="481" r:id="rId20"/>
    <p:sldId id="493" r:id="rId21"/>
    <p:sldId id="495" r:id="rId22"/>
    <p:sldId id="502" r:id="rId23"/>
    <p:sldId id="511" r:id="rId24"/>
  </p:sldIdLst>
  <p:sldSz cx="9144000" cy="6858000" type="screen4x3"/>
  <p:notesSz cx="7315200" cy="9601200"/>
  <p:custDataLst>
    <p:tags r:id="rId2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A7F7AB"/>
    <a:srgbClr val="E9E58B"/>
    <a:srgbClr val="00D1CC"/>
    <a:srgbClr val="3D84DB"/>
    <a:srgbClr val="DDDDDD"/>
    <a:srgbClr val="C0C0C0"/>
    <a:srgbClr val="EFFFFF"/>
    <a:srgbClr val="E3FFD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>
      <p:cViewPr>
        <p:scale>
          <a:sx n="89" d="100"/>
          <a:sy n="89" d="100"/>
        </p:scale>
        <p:origin x="-1218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826" y="-108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defTabSz="965200">
              <a:defRPr sz="1300"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23 –EM Waves in (Lossy) Materials</a:t>
            </a:r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ea typeface="MS PGothic" pitchFamily="34" charset="-128"/>
              </a:defRPr>
            </a:lvl1pPr>
          </a:lstStyle>
          <a:p>
            <a:pPr>
              <a:defRPr/>
            </a:pPr>
            <a:fld id="{C3875F40-10F4-403D-9ED7-D99744481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6.007 – OCW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D04EC258-BDFF-48FD-85E4-809CB2CC4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C9E-C756-490F-A48B-C5435F7A71FA}" type="slidenum">
              <a:rPr lang="en-US" smtClean="0">
                <a:latin typeface="Arial" charset="0"/>
                <a:ea typeface="ＭＳ Ｐゴシック" pitchFamily="34" charset="-128"/>
              </a:rPr>
              <a:pPr/>
              <a:t>23</a:t>
            </a:fld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350EC-06E7-48D8-990D-A3D5C368D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06DDD-754A-46A4-8C47-FE71695B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BDA9C-60E8-4D26-AF12-61C387E08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C4C8F-38F7-4B64-8C6D-19E6672EC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C0586-532C-4E85-AAA9-B85D09A01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BB8D9-1B32-4DC5-B958-1D6D80580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F18EA-8665-4490-97E5-27E0472A3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3E008-0F35-42A6-B759-D54A62DBF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92AC2-7D7A-4D01-98A4-021651846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897EA-F829-4955-A886-7CA030148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CD5F2-9432-4FF0-8061-D5D8EF1F4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0C0F0-D842-4558-8F98-616DA7758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60541550-42E6-4B20-A962-576A1F21A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63.emf"/><Relationship Id="rId3" Type="http://schemas.openxmlformats.org/officeDocument/2006/relationships/tags" Target="../tags/tag29.xml"/><Relationship Id="rId7" Type="http://schemas.openxmlformats.org/officeDocument/2006/relationships/image" Target="../media/image59.emf"/><Relationship Id="rId12" Type="http://schemas.openxmlformats.org/officeDocument/2006/relationships/image" Target="../media/image62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9.png"/><Relationship Id="rId5" Type="http://schemas.openxmlformats.org/officeDocument/2006/relationships/tags" Target="../tags/tag31.xml"/><Relationship Id="rId15" Type="http://schemas.openxmlformats.org/officeDocument/2006/relationships/image" Target="../media/image65.emf"/><Relationship Id="rId10" Type="http://schemas.openxmlformats.org/officeDocument/2006/relationships/image" Target="../media/image61.png"/><Relationship Id="rId4" Type="http://schemas.openxmlformats.org/officeDocument/2006/relationships/tags" Target="../tags/tag30.xml"/><Relationship Id="rId9" Type="http://schemas.openxmlformats.org/officeDocument/2006/relationships/image" Target="../media/image41.png"/><Relationship Id="rId14" Type="http://schemas.openxmlformats.org/officeDocument/2006/relationships/image" Target="../media/image6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0.wmf"/><Relationship Id="rId3" Type="http://schemas.openxmlformats.org/officeDocument/2006/relationships/tags" Target="../tags/tag34.xml"/><Relationship Id="rId7" Type="http://schemas.openxmlformats.org/officeDocument/2006/relationships/image" Target="../media/image41.png"/><Relationship Id="rId12" Type="http://schemas.openxmlformats.org/officeDocument/2006/relationships/image" Target="../media/image69.wmf"/><Relationship Id="rId17" Type="http://schemas.openxmlformats.org/officeDocument/2006/relationships/hyperlink" Target="http://www.flickr.com/photos/10775233@N00/2496092" TargetMode="External"/><Relationship Id="rId2" Type="http://schemas.openxmlformats.org/officeDocument/2006/relationships/tags" Target="../tags/tag33.xml"/><Relationship Id="rId16" Type="http://schemas.openxmlformats.org/officeDocument/2006/relationships/image" Target="../media/image73.jpeg"/><Relationship Id="rId1" Type="http://schemas.openxmlformats.org/officeDocument/2006/relationships/tags" Target="../tags/tag32.xml"/><Relationship Id="rId6" Type="http://schemas.openxmlformats.org/officeDocument/2006/relationships/image" Target="../media/image63.emf"/><Relationship Id="rId11" Type="http://schemas.openxmlformats.org/officeDocument/2006/relationships/image" Target="../media/image68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72.wmf"/><Relationship Id="rId10" Type="http://schemas.openxmlformats.org/officeDocument/2006/relationships/image" Target="../media/image50.png"/><Relationship Id="rId4" Type="http://schemas.openxmlformats.org/officeDocument/2006/relationships/tags" Target="../tags/tag35.xml"/><Relationship Id="rId9" Type="http://schemas.openxmlformats.org/officeDocument/2006/relationships/image" Target="../media/image49.png"/><Relationship Id="rId14" Type="http://schemas.openxmlformats.org/officeDocument/2006/relationships/image" Target="../media/image7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6.emf"/><Relationship Id="rId7" Type="http://schemas.openxmlformats.org/officeDocument/2006/relationships/image" Target="../media/image80.emf"/><Relationship Id="rId12" Type="http://schemas.openxmlformats.org/officeDocument/2006/relationships/image" Target="../media/image85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emf"/><Relationship Id="rId11" Type="http://schemas.openxmlformats.org/officeDocument/2006/relationships/image" Target="../media/image84.emf"/><Relationship Id="rId5" Type="http://schemas.openxmlformats.org/officeDocument/2006/relationships/image" Target="../media/image78.emf"/><Relationship Id="rId10" Type="http://schemas.openxmlformats.org/officeDocument/2006/relationships/image" Target="../media/image83.emf"/><Relationship Id="rId4" Type="http://schemas.openxmlformats.org/officeDocument/2006/relationships/image" Target="../media/image77.emf"/><Relationship Id="rId9" Type="http://schemas.openxmlformats.org/officeDocument/2006/relationships/image" Target="../media/image8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7.emf"/><Relationship Id="rId7" Type="http://schemas.openxmlformats.org/officeDocument/2006/relationships/image" Target="../media/image90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emf"/><Relationship Id="rId11" Type="http://schemas.openxmlformats.org/officeDocument/2006/relationships/image" Target="../media/image80.emf"/><Relationship Id="rId5" Type="http://schemas.openxmlformats.org/officeDocument/2006/relationships/image" Target="../media/image88.emf"/><Relationship Id="rId10" Type="http://schemas.openxmlformats.org/officeDocument/2006/relationships/image" Target="../media/image79.emf"/><Relationship Id="rId4" Type="http://schemas.openxmlformats.org/officeDocument/2006/relationships/image" Target="../media/image85.emf"/><Relationship Id="rId9" Type="http://schemas.openxmlformats.org/officeDocument/2006/relationships/image" Target="../media/image9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ocw.mit.edu/help/faq-fair-use/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13" Type="http://schemas.openxmlformats.org/officeDocument/2006/relationships/image" Target="../media/image108.emf"/><Relationship Id="rId3" Type="http://schemas.openxmlformats.org/officeDocument/2006/relationships/image" Target="../media/image77.emf"/><Relationship Id="rId7" Type="http://schemas.openxmlformats.org/officeDocument/2006/relationships/image" Target="../media/image102.emf"/><Relationship Id="rId12" Type="http://schemas.openxmlformats.org/officeDocument/2006/relationships/image" Target="../media/image10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emf"/><Relationship Id="rId11" Type="http://schemas.openxmlformats.org/officeDocument/2006/relationships/image" Target="../media/image106.emf"/><Relationship Id="rId5" Type="http://schemas.openxmlformats.org/officeDocument/2006/relationships/image" Target="../media/image100.emf"/><Relationship Id="rId15" Type="http://schemas.openxmlformats.org/officeDocument/2006/relationships/image" Target="../media/image110.emf"/><Relationship Id="rId10" Type="http://schemas.openxmlformats.org/officeDocument/2006/relationships/image" Target="../media/image105.emf"/><Relationship Id="rId4" Type="http://schemas.openxmlformats.org/officeDocument/2006/relationships/image" Target="../media/image99.emf"/><Relationship Id="rId9" Type="http://schemas.openxmlformats.org/officeDocument/2006/relationships/image" Target="../media/image104.emf"/><Relationship Id="rId14" Type="http://schemas.openxmlformats.org/officeDocument/2006/relationships/image" Target="../media/image10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111.emf"/><Relationship Id="rId7" Type="http://schemas.openxmlformats.org/officeDocument/2006/relationships/image" Target="../media/image115.emf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emf"/><Relationship Id="rId5" Type="http://schemas.openxmlformats.org/officeDocument/2006/relationships/image" Target="../media/image113.emf"/><Relationship Id="rId4" Type="http://schemas.openxmlformats.org/officeDocument/2006/relationships/image" Target="../media/image112.emf"/><Relationship Id="rId9" Type="http://schemas.openxmlformats.org/officeDocument/2006/relationships/image" Target="../media/image11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118.emf"/><Relationship Id="rId7" Type="http://schemas.openxmlformats.org/officeDocument/2006/relationships/image" Target="../media/image70.wmf"/><Relationship Id="rId12" Type="http://schemas.openxmlformats.org/officeDocument/2006/relationships/hyperlink" Target="http://www.flickr.com/photos/accidentalhedonist/5200667428/" TargetMode="External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wmf"/><Relationship Id="rId11" Type="http://schemas.openxmlformats.org/officeDocument/2006/relationships/image" Target="../media/image122.wmf"/><Relationship Id="rId5" Type="http://schemas.openxmlformats.org/officeDocument/2006/relationships/image" Target="../media/image120.jpeg"/><Relationship Id="rId10" Type="http://schemas.openxmlformats.org/officeDocument/2006/relationships/image" Target="../media/image121.wmf"/><Relationship Id="rId4" Type="http://schemas.openxmlformats.org/officeDocument/2006/relationships/image" Target="../media/image119.emf"/><Relationship Id="rId9" Type="http://schemas.openxmlformats.org/officeDocument/2006/relationships/image" Target="../media/image72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image" Target="../media/image11.emf"/><Relationship Id="rId7" Type="http://schemas.openxmlformats.org/officeDocument/2006/relationships/image" Target="../media/image126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emf"/><Relationship Id="rId11" Type="http://schemas.openxmlformats.org/officeDocument/2006/relationships/image" Target="../media/image129.emf"/><Relationship Id="rId5" Type="http://schemas.openxmlformats.org/officeDocument/2006/relationships/image" Target="../media/image124.emf"/><Relationship Id="rId10" Type="http://schemas.openxmlformats.org/officeDocument/2006/relationships/image" Target="../media/image66.emf"/><Relationship Id="rId4" Type="http://schemas.openxmlformats.org/officeDocument/2006/relationships/image" Target="../media/image59.emf"/><Relationship Id="rId9" Type="http://schemas.openxmlformats.org/officeDocument/2006/relationships/image" Target="../media/image1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ocw.mit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ocw.mit.edu/term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jpeg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.emf"/><Relationship Id="rId17" Type="http://schemas.openxmlformats.org/officeDocument/2006/relationships/image" Target="../media/image12.emf"/><Relationship Id="rId2" Type="http://schemas.openxmlformats.org/officeDocument/2006/relationships/tags" Target="../tags/tag6.xml"/><Relationship Id="rId16" Type="http://schemas.openxmlformats.org/officeDocument/2006/relationships/image" Target="../media/image11.emf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6.png"/><Relationship Id="rId5" Type="http://schemas.openxmlformats.org/officeDocument/2006/relationships/tags" Target="../tags/tag9.xml"/><Relationship Id="rId15" Type="http://schemas.openxmlformats.org/officeDocument/2006/relationships/image" Target="../media/image10.jpeg"/><Relationship Id="rId10" Type="http://schemas.openxmlformats.org/officeDocument/2006/relationships/image" Target="../media/image5.emf"/><Relationship Id="rId4" Type="http://schemas.openxmlformats.org/officeDocument/2006/relationships/tags" Target="../tags/tag8.xml"/><Relationship Id="rId9" Type="http://schemas.openxmlformats.org/officeDocument/2006/relationships/image" Target="../media/image2.png"/><Relationship Id="rId1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12" Type="http://schemas.openxmlformats.org/officeDocument/2006/relationships/image" Target="../media/image2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6.emf"/><Relationship Id="rId11" Type="http://schemas.openxmlformats.org/officeDocument/2006/relationships/image" Target="../media/image20.emf"/><Relationship Id="rId5" Type="http://schemas.openxmlformats.org/officeDocument/2006/relationships/image" Target="../media/image15.emf"/><Relationship Id="rId10" Type="http://schemas.openxmlformats.org/officeDocument/2006/relationships/image" Target="../media/image19.emf"/><Relationship Id="rId4" Type="http://schemas.openxmlformats.org/officeDocument/2006/relationships/image" Target="../media/image14.emf"/><Relationship Id="rId9" Type="http://schemas.openxmlformats.org/officeDocument/2006/relationships/image" Target="../media/image18.emf"/><Relationship Id="rId1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0.png"/><Relationship Id="rId18" Type="http://schemas.openxmlformats.org/officeDocument/2006/relationships/image" Target="../media/image45.wmf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39.png"/><Relationship Id="rId17" Type="http://schemas.openxmlformats.org/officeDocument/2006/relationships/image" Target="../media/image44.wmf"/><Relationship Id="rId2" Type="http://schemas.openxmlformats.org/officeDocument/2006/relationships/tags" Target="../tags/tag13.xml"/><Relationship Id="rId16" Type="http://schemas.openxmlformats.org/officeDocument/2006/relationships/image" Target="../media/image43.emf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38.png"/><Relationship Id="rId5" Type="http://schemas.openxmlformats.org/officeDocument/2006/relationships/tags" Target="../tags/tag16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emf"/><Relationship Id="rId4" Type="http://schemas.openxmlformats.org/officeDocument/2006/relationships/tags" Target="../tags/tag15.xml"/><Relationship Id="rId9" Type="http://schemas.openxmlformats.org/officeDocument/2006/relationships/image" Target="../media/image36.gif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emf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image" Target="../media/image4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emf"/><Relationship Id="rId18" Type="http://schemas.openxmlformats.org/officeDocument/2006/relationships/image" Target="../media/image55.emf"/><Relationship Id="rId3" Type="http://schemas.openxmlformats.org/officeDocument/2006/relationships/tags" Target="../tags/tag23.xml"/><Relationship Id="rId21" Type="http://schemas.openxmlformats.org/officeDocument/2006/relationships/image" Target="../media/image58.emf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9.png"/><Relationship Id="rId17" Type="http://schemas.openxmlformats.org/officeDocument/2006/relationships/image" Target="../media/image54.emf"/><Relationship Id="rId2" Type="http://schemas.openxmlformats.org/officeDocument/2006/relationships/tags" Target="../tags/tag22.xml"/><Relationship Id="rId16" Type="http://schemas.openxmlformats.org/officeDocument/2006/relationships/image" Target="../media/image53.emf"/><Relationship Id="rId20" Type="http://schemas.openxmlformats.org/officeDocument/2006/relationships/image" Target="../media/image57.emf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38.png"/><Relationship Id="rId5" Type="http://schemas.openxmlformats.org/officeDocument/2006/relationships/tags" Target="../tags/tag25.xml"/><Relationship Id="rId15" Type="http://schemas.openxmlformats.org/officeDocument/2006/relationships/image" Target="../media/image52.emf"/><Relationship Id="rId10" Type="http://schemas.openxmlformats.org/officeDocument/2006/relationships/image" Target="../media/image50.png"/><Relationship Id="rId19" Type="http://schemas.openxmlformats.org/officeDocument/2006/relationships/image" Target="../media/image56.emf"/><Relationship Id="rId4" Type="http://schemas.openxmlformats.org/officeDocument/2006/relationships/tags" Target="../tags/tag24.xml"/><Relationship Id="rId9" Type="http://schemas.openxmlformats.org/officeDocument/2006/relationships/image" Target="../media/image49.png"/><Relationship Id="rId14" Type="http://schemas.openxmlformats.org/officeDocument/2006/relationships/image" Target="../media/image5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371600" y="457200"/>
            <a:ext cx="5921375" cy="60483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sz="2800" i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Electromagnetic Waves in Materials</a:t>
            </a:r>
            <a:endParaRPr lang="en-US" sz="2400" i="1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066800" y="2057400"/>
            <a:ext cx="7162800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2400"/>
              <a:t>	 </a:t>
            </a:r>
            <a:r>
              <a:rPr lang="en-US" sz="2400" u="sng"/>
              <a:t>Outline</a:t>
            </a:r>
          </a:p>
          <a:p>
            <a:pPr eaLnBrk="0" hangingPunct="0">
              <a:lnSpc>
                <a:spcPct val="120000"/>
              </a:lnSpc>
            </a:pPr>
            <a:endParaRPr lang="en-US" sz="1100" u="sng"/>
          </a:p>
          <a:p>
            <a:pPr eaLnBrk="0" hangingPunct="0">
              <a:lnSpc>
                <a:spcPct val="120000"/>
              </a:lnSpc>
            </a:pPr>
            <a:r>
              <a:rPr lang="en-US" sz="2400"/>
              <a:t>Review of the Lorentz Oscillator Model</a:t>
            </a:r>
          </a:p>
          <a:p>
            <a:pPr eaLnBrk="0" hangingPunct="0">
              <a:lnSpc>
                <a:spcPct val="120000"/>
              </a:lnSpc>
            </a:pPr>
            <a:endParaRPr lang="en-US" sz="2400"/>
          </a:p>
          <a:p>
            <a:pPr eaLnBrk="0" hangingPunct="0">
              <a:lnSpc>
                <a:spcPct val="120000"/>
              </a:lnSpc>
            </a:pPr>
            <a:r>
              <a:rPr lang="en-US" sz="2400"/>
              <a:t>Complex index of refraction – what does it mean?</a:t>
            </a:r>
          </a:p>
          <a:p>
            <a:pPr>
              <a:lnSpc>
                <a:spcPct val="120000"/>
              </a:lnSpc>
            </a:pPr>
            <a:endParaRPr lang="en-US" sz="2400"/>
          </a:p>
          <a:p>
            <a:pPr>
              <a:lnSpc>
                <a:spcPct val="120000"/>
              </a:lnSpc>
            </a:pPr>
            <a:r>
              <a:rPr lang="en-US" sz="2400"/>
              <a:t>TART</a:t>
            </a:r>
          </a:p>
          <a:p>
            <a:pPr>
              <a:lnSpc>
                <a:spcPct val="120000"/>
              </a:lnSpc>
            </a:pPr>
            <a:endParaRPr lang="en-US" sz="2400"/>
          </a:p>
          <a:p>
            <a:pPr>
              <a:lnSpc>
                <a:spcPct val="120000"/>
              </a:lnSpc>
            </a:pPr>
            <a:r>
              <a:rPr lang="en-US" sz="2400"/>
              <a:t>Microscopic model for plasmas and metals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3263900" y="276225"/>
            <a:ext cx="330835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i="1" u="sng"/>
              <a:t>Absorption Coefficient</a:t>
            </a:r>
            <a:endParaRPr lang="en-US" i="1" u="sng" baseline="-25000"/>
          </a:p>
        </p:txBody>
      </p:sp>
      <p:sp>
        <p:nvSpPr>
          <p:cNvPr id="11267" name="Rectangle 9"/>
          <p:cNvSpPr>
            <a:spLocks noChangeArrowheads="1"/>
          </p:cNvSpPr>
          <p:nvPr/>
        </p:nvSpPr>
        <p:spPr bwMode="auto">
          <a:xfrm>
            <a:off x="7573963" y="5991225"/>
            <a:ext cx="865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[cm</a:t>
            </a:r>
            <a:r>
              <a:rPr lang="en-US" sz="2000" baseline="30000"/>
              <a:t>-1</a:t>
            </a:r>
            <a:r>
              <a:rPr lang="en-US" sz="2000"/>
              <a:t>]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6169819" y="4125119"/>
            <a:ext cx="595313" cy="17462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V="1">
            <a:off x="7945437" y="4117976"/>
            <a:ext cx="612775" cy="15240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0" name="TextBox 27"/>
          <p:cNvSpPr txBox="1">
            <a:spLocks noChangeArrowheads="1"/>
          </p:cNvSpPr>
          <p:nvPr/>
        </p:nvSpPr>
        <p:spPr bwMode="auto">
          <a:xfrm>
            <a:off x="5534025" y="4483100"/>
            <a:ext cx="1171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Absorption</a:t>
            </a:r>
          </a:p>
        </p:txBody>
      </p:sp>
      <p:sp>
        <p:nvSpPr>
          <p:cNvPr id="11271" name="TextBox 28"/>
          <p:cNvSpPr txBox="1">
            <a:spLocks noChangeArrowheads="1"/>
          </p:cNvSpPr>
          <p:nvPr/>
        </p:nvSpPr>
        <p:spPr bwMode="auto">
          <a:xfrm>
            <a:off x="7621588" y="4510088"/>
            <a:ext cx="13398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Refractive</a:t>
            </a:r>
          </a:p>
          <a:p>
            <a:r>
              <a:rPr lang="en-US"/>
              <a:t>index</a:t>
            </a:r>
          </a:p>
        </p:txBody>
      </p:sp>
      <p:sp>
        <p:nvSpPr>
          <p:cNvPr id="11272" name="Rectangle 16"/>
          <p:cNvSpPr>
            <a:spLocks noChangeArrowheads="1"/>
          </p:cNvSpPr>
          <p:nvPr/>
        </p:nvSpPr>
        <p:spPr bwMode="auto">
          <a:xfrm>
            <a:off x="4752975" y="5715000"/>
            <a:ext cx="3792538" cy="969963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73" name="Picture 35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3988" y="3678238"/>
            <a:ext cx="4656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62525" y="5851525"/>
            <a:ext cx="2439988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5" name="Rectangle 20"/>
          <p:cNvSpPr>
            <a:spLocks noChangeArrowheads="1"/>
          </p:cNvSpPr>
          <p:nvPr/>
        </p:nvSpPr>
        <p:spPr bwMode="auto">
          <a:xfrm>
            <a:off x="103188" y="1316038"/>
            <a:ext cx="3860800" cy="4551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Line 21"/>
          <p:cNvSpPr>
            <a:spLocks noChangeShapeType="1"/>
          </p:cNvSpPr>
          <p:nvPr/>
        </p:nvSpPr>
        <p:spPr bwMode="auto">
          <a:xfrm>
            <a:off x="1090613" y="1331913"/>
            <a:ext cx="0" cy="453548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7" name="Line 22"/>
          <p:cNvSpPr>
            <a:spLocks noChangeShapeType="1"/>
          </p:cNvSpPr>
          <p:nvPr/>
        </p:nvSpPr>
        <p:spPr bwMode="auto">
          <a:xfrm>
            <a:off x="2020888" y="1317625"/>
            <a:ext cx="0" cy="45354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8" name="Line 23"/>
          <p:cNvSpPr>
            <a:spLocks noChangeShapeType="1"/>
          </p:cNvSpPr>
          <p:nvPr/>
        </p:nvSpPr>
        <p:spPr bwMode="auto">
          <a:xfrm>
            <a:off x="2670175" y="1338263"/>
            <a:ext cx="0" cy="453548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279" name="Picture 2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3792538" y="5937250"/>
            <a:ext cx="169862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3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2259013" y="1423988"/>
            <a:ext cx="16319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1" name="Picture 3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1306513" y="2178050"/>
            <a:ext cx="236537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2" name="Picture 2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770063" y="2828925"/>
            <a:ext cx="214312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83" name="Group 47"/>
          <p:cNvGrpSpPr>
            <a:grpSpLocks/>
          </p:cNvGrpSpPr>
          <p:nvPr/>
        </p:nvGrpSpPr>
        <p:grpSpPr bwMode="auto">
          <a:xfrm>
            <a:off x="1549400" y="5910263"/>
            <a:ext cx="198438" cy="184150"/>
            <a:chOff x="2295150" y="6464800"/>
            <a:chExt cx="230876" cy="196765"/>
          </a:xfrm>
        </p:grpSpPr>
        <p:pic>
          <p:nvPicPr>
            <p:cNvPr id="11287" name="Picture 23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295150" y="6464800"/>
              <a:ext cx="180975" cy="13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8" name="Oval 49"/>
            <p:cNvSpPr>
              <a:spLocks noChangeArrowheads="1"/>
            </p:cNvSpPr>
            <p:nvPr/>
          </p:nvSpPr>
          <p:spPr bwMode="auto">
            <a:xfrm>
              <a:off x="2472043" y="6553505"/>
              <a:ext cx="53983" cy="1080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</p:grpSp>
      <p:pic>
        <p:nvPicPr>
          <p:cNvPr id="11284" name="Picture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6363" y="2449513"/>
            <a:ext cx="38671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5" name="Picture 5" descr="latex-image-1.pd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645025" y="2487613"/>
            <a:ext cx="37020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6" name="Picture 7" descr="latex-image-1.pdf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98988" y="1550988"/>
            <a:ext cx="3644900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2689225" y="192088"/>
            <a:ext cx="3870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/>
              <a:t>Absorption and Reflection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3251994" y="4871244"/>
            <a:ext cx="593725" cy="176213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5140325" y="4895851"/>
            <a:ext cx="593725" cy="12700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3" name="TextBox 19"/>
          <p:cNvSpPr txBox="1">
            <a:spLocks noChangeArrowheads="1"/>
          </p:cNvSpPr>
          <p:nvPr/>
        </p:nvSpPr>
        <p:spPr bwMode="auto">
          <a:xfrm>
            <a:off x="2606675" y="5256213"/>
            <a:ext cx="14112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Absorption</a:t>
            </a:r>
          </a:p>
          <a:p>
            <a:r>
              <a:rPr lang="en-US"/>
              <a:t>coefficient</a:t>
            </a:r>
          </a:p>
        </p:txBody>
      </p:sp>
      <p:sp>
        <p:nvSpPr>
          <p:cNvPr id="12294" name="TextBox 20"/>
          <p:cNvSpPr txBox="1">
            <a:spLocks noChangeArrowheads="1"/>
          </p:cNvSpPr>
          <p:nvPr/>
        </p:nvSpPr>
        <p:spPr bwMode="auto">
          <a:xfrm>
            <a:off x="4694238" y="5256213"/>
            <a:ext cx="13398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Refractive</a:t>
            </a:r>
          </a:p>
          <a:p>
            <a:r>
              <a:rPr lang="en-US"/>
              <a:t>index</a:t>
            </a:r>
          </a:p>
        </p:txBody>
      </p:sp>
      <p:sp>
        <p:nvSpPr>
          <p:cNvPr id="12295" name="TextBox 17"/>
          <p:cNvSpPr txBox="1">
            <a:spLocks noChangeArrowheads="1"/>
          </p:cNvSpPr>
          <p:nvPr/>
        </p:nvSpPr>
        <p:spPr bwMode="auto">
          <a:xfrm>
            <a:off x="3424238" y="6110288"/>
            <a:ext cx="3929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Beer-Lambert Law or Beer</a:t>
            </a:r>
            <a:r>
              <a:rPr lang="en-US" altLang="en-US" sz="2000"/>
              <a:t>’</a:t>
            </a:r>
            <a:r>
              <a:rPr lang="en-US" sz="2000"/>
              <a:t>s Law</a:t>
            </a:r>
          </a:p>
        </p:txBody>
      </p:sp>
      <p:pic>
        <p:nvPicPr>
          <p:cNvPr id="12296" name="Picture 14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050" y="4413250"/>
            <a:ext cx="52181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8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6025" y="6178550"/>
            <a:ext cx="1954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" descr="InMaterial3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5813" y="654050"/>
            <a:ext cx="4332287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3700" y="1995488"/>
            <a:ext cx="451485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752600" y="0"/>
            <a:ext cx="16557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1" u="sng"/>
              <a:t>T A R T</a:t>
            </a:r>
          </a:p>
        </p:txBody>
      </p:sp>
      <p:sp>
        <p:nvSpPr>
          <p:cNvPr id="13316" name="Rectangle 9"/>
          <p:cNvSpPr>
            <a:spLocks noChangeArrowheads="1"/>
          </p:cNvSpPr>
          <p:nvPr/>
        </p:nvSpPr>
        <p:spPr bwMode="auto">
          <a:xfrm>
            <a:off x="403225" y="1163638"/>
            <a:ext cx="4500563" cy="4967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Line 10"/>
          <p:cNvSpPr>
            <a:spLocks noChangeShapeType="1"/>
          </p:cNvSpPr>
          <p:nvPr/>
        </p:nvSpPr>
        <p:spPr bwMode="auto">
          <a:xfrm>
            <a:off x="1490663" y="1192213"/>
            <a:ext cx="0" cy="49482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Line 11"/>
          <p:cNvSpPr>
            <a:spLocks noChangeShapeType="1"/>
          </p:cNvSpPr>
          <p:nvPr/>
        </p:nvSpPr>
        <p:spPr bwMode="auto">
          <a:xfrm>
            <a:off x="2301875" y="1185863"/>
            <a:ext cx="0" cy="49482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Line 12"/>
          <p:cNvSpPr>
            <a:spLocks noChangeShapeType="1"/>
          </p:cNvSpPr>
          <p:nvPr/>
        </p:nvSpPr>
        <p:spPr bwMode="auto">
          <a:xfrm>
            <a:off x="3686175" y="1179513"/>
            <a:ext cx="0" cy="49482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320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029200" y="6096000"/>
            <a:ext cx="180975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894013" y="1385888"/>
            <a:ext cx="17462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190625" y="2909888"/>
            <a:ext cx="25400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2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2673350" y="3703638"/>
            <a:ext cx="2333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Box 12"/>
          <p:cNvSpPr txBox="1">
            <a:spLocks noChangeArrowheads="1"/>
          </p:cNvSpPr>
          <p:nvPr/>
        </p:nvSpPr>
        <p:spPr bwMode="auto">
          <a:xfrm>
            <a:off x="0" y="6172200"/>
            <a:ext cx="1474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Transmissive</a:t>
            </a:r>
          </a:p>
        </p:txBody>
      </p:sp>
      <p:sp>
        <p:nvSpPr>
          <p:cNvPr id="13325" name="TextBox 14"/>
          <p:cNvSpPr txBox="1">
            <a:spLocks noChangeArrowheads="1"/>
          </p:cNvSpPr>
          <p:nvPr/>
        </p:nvSpPr>
        <p:spPr bwMode="auto">
          <a:xfrm>
            <a:off x="3657600" y="6172200"/>
            <a:ext cx="1474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Transmissive</a:t>
            </a:r>
          </a:p>
        </p:txBody>
      </p:sp>
      <p:sp>
        <p:nvSpPr>
          <p:cNvPr id="13326" name="TextBox 15"/>
          <p:cNvSpPr txBox="1">
            <a:spLocks noChangeArrowheads="1"/>
          </p:cNvSpPr>
          <p:nvPr/>
        </p:nvSpPr>
        <p:spPr bwMode="auto">
          <a:xfrm>
            <a:off x="1470025" y="6183313"/>
            <a:ext cx="968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Absorp.</a:t>
            </a:r>
          </a:p>
        </p:txBody>
      </p:sp>
      <p:sp>
        <p:nvSpPr>
          <p:cNvPr id="13327" name="TextBox 16"/>
          <p:cNvSpPr txBox="1">
            <a:spLocks noChangeArrowheads="1"/>
          </p:cNvSpPr>
          <p:nvPr/>
        </p:nvSpPr>
        <p:spPr bwMode="auto">
          <a:xfrm>
            <a:off x="2438400" y="6183313"/>
            <a:ext cx="1227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Reflective</a:t>
            </a:r>
          </a:p>
        </p:txBody>
      </p:sp>
      <p:sp>
        <p:nvSpPr>
          <p:cNvPr id="13328" name="TextBox 18"/>
          <p:cNvSpPr txBox="1">
            <a:spLocks noChangeArrowheads="1"/>
          </p:cNvSpPr>
          <p:nvPr/>
        </p:nvSpPr>
        <p:spPr bwMode="auto">
          <a:xfrm>
            <a:off x="5330825" y="422275"/>
            <a:ext cx="3368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Different resonant frequencies</a:t>
            </a:r>
          </a:p>
        </p:txBody>
      </p:sp>
      <p:sp>
        <p:nvSpPr>
          <p:cNvPr id="13329" name="TextBox 20"/>
          <p:cNvSpPr txBox="1">
            <a:spLocks noChangeArrowheads="1"/>
          </p:cNvSpPr>
          <p:nvPr/>
        </p:nvSpPr>
        <p:spPr bwMode="auto">
          <a:xfrm>
            <a:off x="5359400" y="4495800"/>
            <a:ext cx="1646238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  <a:buFont typeface="Arial" charset="0"/>
              <a:buChar char="•"/>
            </a:pPr>
            <a:r>
              <a:rPr lang="en-US"/>
              <a:t> </a:t>
            </a:r>
            <a:r>
              <a:rPr lang="en-US" b="1">
                <a:solidFill>
                  <a:srgbClr val="800000"/>
                </a:solidFill>
              </a:rPr>
              <a:t>T</a:t>
            </a:r>
            <a:r>
              <a:rPr lang="en-US"/>
              <a:t>ransmissive</a:t>
            </a:r>
          </a:p>
          <a:p>
            <a:pPr>
              <a:spcAft>
                <a:spcPts val="400"/>
              </a:spcAft>
              <a:buFont typeface="Arial" charset="0"/>
              <a:buChar char="•"/>
            </a:pPr>
            <a:r>
              <a:rPr lang="en-US"/>
              <a:t> </a:t>
            </a:r>
            <a:r>
              <a:rPr lang="en-US" b="1">
                <a:solidFill>
                  <a:srgbClr val="800000"/>
                </a:solidFill>
              </a:rPr>
              <a:t>A</a:t>
            </a:r>
            <a:r>
              <a:rPr lang="en-US"/>
              <a:t>bsorptive</a:t>
            </a:r>
          </a:p>
          <a:p>
            <a:pPr>
              <a:spcAft>
                <a:spcPts val="400"/>
              </a:spcAft>
              <a:buFont typeface="Arial" charset="0"/>
              <a:buChar char="•"/>
            </a:pPr>
            <a:r>
              <a:rPr lang="en-US"/>
              <a:t> </a:t>
            </a:r>
            <a:r>
              <a:rPr lang="en-US" b="1">
                <a:solidFill>
                  <a:srgbClr val="800000"/>
                </a:solidFill>
              </a:rPr>
              <a:t>R</a:t>
            </a:r>
            <a:r>
              <a:rPr lang="en-US"/>
              <a:t>eflective</a:t>
            </a:r>
          </a:p>
          <a:p>
            <a:pPr>
              <a:spcAft>
                <a:spcPts val="400"/>
              </a:spcAft>
              <a:buFont typeface="Arial" charset="0"/>
              <a:buChar char="•"/>
            </a:pPr>
            <a:r>
              <a:rPr lang="en-US"/>
              <a:t> </a:t>
            </a:r>
            <a:r>
              <a:rPr lang="en-US" b="1">
                <a:solidFill>
                  <a:srgbClr val="800000"/>
                </a:solidFill>
              </a:rPr>
              <a:t>T</a:t>
            </a:r>
            <a:r>
              <a:rPr lang="en-US"/>
              <a:t>ransmissive</a:t>
            </a:r>
          </a:p>
        </p:txBody>
      </p:sp>
      <p:pic>
        <p:nvPicPr>
          <p:cNvPr id="13330" name="Object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62800" y="4552950"/>
            <a:ext cx="16764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1" name="Object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9600" y="685800"/>
            <a:ext cx="1219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2" name="Object 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05200" y="685800"/>
            <a:ext cx="4476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3" name="Object 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931988" y="727075"/>
            <a:ext cx="1116012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4" name="Object 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676400" y="1295400"/>
            <a:ext cx="423863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5" name="Picture 25" descr="l21s23.jpg"/>
          <p:cNvPicPr>
            <a:picLocks noChangeAspect="1"/>
          </p:cNvPicPr>
          <p:nvPr/>
        </p:nvPicPr>
        <p:blipFill>
          <a:blip r:embed="rId16"/>
          <a:srcRect r="29" b="-5"/>
          <a:stretch>
            <a:fillRect/>
          </a:stretch>
        </p:blipFill>
        <p:spPr bwMode="auto">
          <a:xfrm>
            <a:off x="5580063" y="779463"/>
            <a:ext cx="276542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6" name="Rectangle 1"/>
          <p:cNvSpPr>
            <a:spLocks noChangeArrowheads="1"/>
          </p:cNvSpPr>
          <p:nvPr/>
        </p:nvSpPr>
        <p:spPr bwMode="auto">
          <a:xfrm>
            <a:off x="5884863" y="4197350"/>
            <a:ext cx="21558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latin typeface="Verdana" pitchFamily="34" charset="0"/>
              </a:rPr>
              <a:t>Photograph by </a:t>
            </a:r>
            <a:r>
              <a:rPr lang="en-US" sz="900">
                <a:latin typeface="Verdana" pitchFamily="34" charset="0"/>
                <a:hlinkClick r:id="rId17"/>
              </a:rPr>
              <a:t>Hey Paul</a:t>
            </a:r>
            <a:r>
              <a:rPr lang="en-US" sz="900">
                <a:latin typeface="Verdana" pitchFamily="34" charset="0"/>
              </a:rPr>
              <a:t> on Flickr.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471488" y="74613"/>
            <a:ext cx="83058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i="1" u="sng"/>
              <a:t>Plasma in Ionosphere</a:t>
            </a:r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392113" y="606425"/>
            <a:ext cx="83058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Plasma is an ionized gas consisting of positively charged molecules (ions) and negatively charged electrons that are free to move.</a:t>
            </a:r>
          </a:p>
          <a:p>
            <a:pPr algn="ctr"/>
            <a:endParaRPr lang="en-US" sz="800"/>
          </a:p>
          <a:p>
            <a:pPr algn="ctr"/>
            <a:r>
              <a:rPr lang="en-US"/>
              <a:t>Plasma exists naturally in what we call ionosphere (80 km ~ 120 km above the surface of the Earth).  Here the UV light from the Sun ionizes air molecules.</a:t>
            </a: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2324100" y="6211888"/>
            <a:ext cx="22177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Aurora Australis</a:t>
            </a:r>
          </a:p>
          <a:p>
            <a:r>
              <a:rPr lang="en-US" sz="1200"/>
              <a:t>Image is in the public domain</a:t>
            </a:r>
          </a:p>
        </p:txBody>
      </p:sp>
      <p:pic>
        <p:nvPicPr>
          <p:cNvPr id="143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2988" y="1922463"/>
            <a:ext cx="43211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30"/>
          <p:cNvGrpSpPr>
            <a:grpSpLocks/>
          </p:cNvGrpSpPr>
          <p:nvPr/>
        </p:nvGrpSpPr>
        <p:grpSpPr bwMode="auto">
          <a:xfrm>
            <a:off x="3930650" y="2543175"/>
            <a:ext cx="4905375" cy="3613150"/>
            <a:chOff x="3879517" y="2871336"/>
            <a:chExt cx="4905256" cy="3612651"/>
          </a:xfrm>
        </p:grpSpPr>
        <p:pic>
          <p:nvPicPr>
            <p:cNvPr id="15385" name="Picture 16"/>
            <p:cNvPicPr>
              <a:picLocks noChangeAspect="1"/>
            </p:cNvPicPr>
            <p:nvPr/>
          </p:nvPicPr>
          <p:blipFill>
            <a:blip r:embed="rId2"/>
            <a:srcRect l="12358" r="8270" b="50000"/>
            <a:stretch>
              <a:fillRect/>
            </a:stretch>
          </p:blipFill>
          <p:spPr bwMode="auto">
            <a:xfrm>
              <a:off x="4276274" y="2871336"/>
              <a:ext cx="4508499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86" name="TextBox 25"/>
            <p:cNvSpPr txBox="1">
              <a:spLocks noChangeArrowheads="1"/>
            </p:cNvSpPr>
            <p:nvPr/>
          </p:nvSpPr>
          <p:spPr bwMode="auto">
            <a:xfrm>
              <a:off x="3880855" y="6009158"/>
              <a:ext cx="50481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-0.5</a:t>
              </a:r>
            </a:p>
          </p:txBody>
        </p:sp>
        <p:sp>
          <p:nvSpPr>
            <p:cNvPr id="15387" name="TextBox 50"/>
            <p:cNvSpPr txBox="1">
              <a:spLocks noChangeArrowheads="1"/>
            </p:cNvSpPr>
            <p:nvPr/>
          </p:nvSpPr>
          <p:spPr bwMode="auto">
            <a:xfrm>
              <a:off x="4021222" y="5021547"/>
              <a:ext cx="27881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0</a:t>
              </a:r>
            </a:p>
          </p:txBody>
        </p:sp>
        <p:sp>
          <p:nvSpPr>
            <p:cNvPr id="15388" name="TextBox 52"/>
            <p:cNvSpPr txBox="1">
              <a:spLocks noChangeArrowheads="1"/>
            </p:cNvSpPr>
            <p:nvPr/>
          </p:nvSpPr>
          <p:spPr bwMode="auto">
            <a:xfrm>
              <a:off x="3879517" y="4010895"/>
              <a:ext cx="438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0.5</a:t>
              </a:r>
            </a:p>
          </p:txBody>
        </p:sp>
        <p:sp>
          <p:nvSpPr>
            <p:cNvPr id="15389" name="TextBox 53"/>
            <p:cNvSpPr txBox="1">
              <a:spLocks noChangeArrowheads="1"/>
            </p:cNvSpPr>
            <p:nvPr/>
          </p:nvSpPr>
          <p:spPr bwMode="auto">
            <a:xfrm>
              <a:off x="3898232" y="3080453"/>
              <a:ext cx="438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1.0</a:t>
              </a:r>
            </a:p>
          </p:txBody>
        </p:sp>
        <p:sp>
          <p:nvSpPr>
            <p:cNvPr id="15390" name="TextBox 54"/>
            <p:cNvSpPr txBox="1">
              <a:spLocks noChangeArrowheads="1"/>
            </p:cNvSpPr>
            <p:nvPr/>
          </p:nvSpPr>
          <p:spPr bwMode="auto">
            <a:xfrm>
              <a:off x="5289887" y="6161557"/>
              <a:ext cx="27881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1</a:t>
              </a:r>
            </a:p>
          </p:txBody>
        </p:sp>
        <p:sp>
          <p:nvSpPr>
            <p:cNvPr id="15391" name="TextBox 55"/>
            <p:cNvSpPr txBox="1">
              <a:spLocks noChangeArrowheads="1"/>
            </p:cNvSpPr>
            <p:nvPr/>
          </p:nvSpPr>
          <p:spPr bwMode="auto">
            <a:xfrm>
              <a:off x="6337972" y="6176210"/>
              <a:ext cx="52002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/>
                <a:t>1.5</a:t>
              </a:r>
            </a:p>
          </p:txBody>
        </p:sp>
        <p:sp>
          <p:nvSpPr>
            <p:cNvPr id="15392" name="TextBox 56"/>
            <p:cNvSpPr txBox="1">
              <a:spLocks noChangeArrowheads="1"/>
            </p:cNvSpPr>
            <p:nvPr/>
          </p:nvSpPr>
          <p:spPr bwMode="auto">
            <a:xfrm>
              <a:off x="7546477" y="6154822"/>
              <a:ext cx="52002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/>
                <a:t>2</a:t>
              </a:r>
            </a:p>
          </p:txBody>
        </p:sp>
      </p:grp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762000" y="2895600"/>
            <a:ext cx="27876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What happens when the dielectric constant is negative?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762000" y="379413"/>
            <a:ext cx="83058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i="1"/>
              <a:t>Plasmas (which we will assume to be lossless,            )</a:t>
            </a:r>
          </a:p>
          <a:p>
            <a:r>
              <a:rPr lang="en-US" sz="2400" i="1"/>
              <a:t>        … have no restoring force for electrons, </a:t>
            </a:r>
          </a:p>
        </p:txBody>
      </p:sp>
      <p:pic>
        <p:nvPicPr>
          <p:cNvPr id="15365" name="Picture 8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0113" y="304800"/>
            <a:ext cx="8890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6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8513" y="685800"/>
            <a:ext cx="1055687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60388" y="6019800"/>
            <a:ext cx="3249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If </a:t>
            </a:r>
            <a:r>
              <a:rPr lang="en-US" sz="2000" i="1"/>
              <a:t>ε</a:t>
            </a:r>
            <a:r>
              <a:rPr lang="en-US" sz="2000"/>
              <a:t> &lt; 0 then </a:t>
            </a:r>
            <a:r>
              <a:rPr lang="en-US" sz="2000" i="1"/>
              <a:t>n</a:t>
            </a:r>
            <a:r>
              <a:rPr lang="en-US" sz="2000"/>
              <a:t> is imaginary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29000" y="4343400"/>
            <a:ext cx="381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MS PGothic" charset="0"/>
              <a:cs typeface="Arial" charset="0"/>
            </a:endParaRPr>
          </a:p>
        </p:txBody>
      </p:sp>
      <p:grpSp>
        <p:nvGrpSpPr>
          <p:cNvPr id="15369" name="Group 22"/>
          <p:cNvGrpSpPr>
            <a:grpSpLocks/>
          </p:cNvGrpSpPr>
          <p:nvPr/>
        </p:nvGrpSpPr>
        <p:grpSpPr bwMode="auto">
          <a:xfrm>
            <a:off x="4348163" y="2482850"/>
            <a:ext cx="4421187" cy="1752600"/>
            <a:chOff x="4640972" y="2509838"/>
            <a:chExt cx="4420684" cy="1752600"/>
          </a:xfrm>
        </p:grpSpPr>
        <p:cxnSp>
          <p:nvCxnSpPr>
            <p:cNvPr id="15382" name="Straight Arrow Connector 21"/>
            <p:cNvCxnSpPr>
              <a:cxnSpLocks noChangeShapeType="1"/>
            </p:cNvCxnSpPr>
            <p:nvPr/>
          </p:nvCxnSpPr>
          <p:spPr bwMode="auto">
            <a:xfrm>
              <a:off x="4640972" y="2728913"/>
              <a:ext cx="1109536" cy="1587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5383" name="Straight Arrow Connector 22"/>
            <p:cNvCxnSpPr>
              <a:cxnSpLocks noChangeShapeType="1"/>
            </p:cNvCxnSpPr>
            <p:nvPr/>
          </p:nvCxnSpPr>
          <p:spPr bwMode="auto">
            <a:xfrm>
              <a:off x="5783842" y="2743201"/>
              <a:ext cx="3277814" cy="3175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4" name="Straight Connector 23"/>
            <p:cNvCxnSpPr/>
            <p:nvPr/>
          </p:nvCxnSpPr>
          <p:spPr>
            <a:xfrm rot="5400000">
              <a:off x="4882939" y="3385344"/>
              <a:ext cx="1752600" cy="1587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70" name="TextBox 11"/>
          <p:cNvSpPr txBox="1">
            <a:spLocks noChangeArrowheads="1"/>
          </p:cNvSpPr>
          <p:nvPr/>
        </p:nvSpPr>
        <p:spPr bwMode="auto">
          <a:xfrm>
            <a:off x="4281488" y="2028825"/>
            <a:ext cx="1471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2E6CD0"/>
                </a:solidFill>
              </a:rPr>
              <a:t>Reflecting </a:t>
            </a:r>
            <a:endParaRPr lang="en-US" sz="2000" b="1">
              <a:solidFill>
                <a:srgbClr val="800000"/>
              </a:solidFill>
            </a:endParaRPr>
          </a:p>
        </p:txBody>
      </p:sp>
      <p:sp>
        <p:nvSpPr>
          <p:cNvPr id="15371" name="TextBox 12"/>
          <p:cNvSpPr txBox="1">
            <a:spLocks noChangeArrowheads="1"/>
          </p:cNvSpPr>
          <p:nvPr/>
        </p:nvSpPr>
        <p:spPr bwMode="auto">
          <a:xfrm>
            <a:off x="6159500" y="2025650"/>
            <a:ext cx="1608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2E6CD0"/>
                </a:solidFill>
              </a:rPr>
              <a:t>Transparent</a:t>
            </a:r>
            <a:endParaRPr lang="en-US" sz="2000" b="1">
              <a:solidFill>
                <a:srgbClr val="800000"/>
              </a:solidFill>
            </a:endParaRPr>
          </a:p>
        </p:txBody>
      </p:sp>
      <p:pic>
        <p:nvPicPr>
          <p:cNvPr id="15372" name="Picture 1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0350" y="1314450"/>
            <a:ext cx="221932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2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5500" y="4159250"/>
            <a:ext cx="9334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3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3600" y="4781550"/>
            <a:ext cx="9334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4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65400" y="4171950"/>
            <a:ext cx="6731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Picture 5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78100" y="4743450"/>
            <a:ext cx="6731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377" name="Straight Arrow Connector 24"/>
          <p:cNvCxnSpPr>
            <a:cxnSpLocks noChangeShapeType="1"/>
          </p:cNvCxnSpPr>
          <p:nvPr/>
        </p:nvCxnSpPr>
        <p:spPr bwMode="auto">
          <a:xfrm flipV="1">
            <a:off x="1854200" y="4318000"/>
            <a:ext cx="558800" cy="95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5378" name="Straight Arrow Connector 32"/>
          <p:cNvCxnSpPr>
            <a:cxnSpLocks noChangeShapeType="1"/>
          </p:cNvCxnSpPr>
          <p:nvPr/>
        </p:nvCxnSpPr>
        <p:spPr bwMode="auto">
          <a:xfrm flipV="1">
            <a:off x="1854200" y="4914900"/>
            <a:ext cx="558800" cy="95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5379" name="Picture 31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32525" y="3565525"/>
            <a:ext cx="13335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0" name="Picture 43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5400000">
            <a:off x="3608388" y="4281488"/>
            <a:ext cx="5778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1" name="Picture 44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30938" y="6164263"/>
            <a:ext cx="627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4725" y="1677988"/>
            <a:ext cx="727551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304800" y="381000"/>
            <a:ext cx="40782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i="1" u="sng"/>
              <a:t>Optical Response of Plasmas</a:t>
            </a:r>
            <a:endParaRPr lang="en-US" i="1" u="sng" baseline="-25000"/>
          </a:p>
        </p:txBody>
      </p:sp>
      <p:cxnSp>
        <p:nvCxnSpPr>
          <p:cNvPr id="16388" name="Straight Arrow Connector 12"/>
          <p:cNvCxnSpPr>
            <a:cxnSpLocks noChangeShapeType="1"/>
          </p:cNvCxnSpPr>
          <p:nvPr/>
        </p:nvCxnSpPr>
        <p:spPr bwMode="auto">
          <a:xfrm>
            <a:off x="995363" y="1544638"/>
            <a:ext cx="2265362" cy="206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6389" name="Straight Arrow Connector 13"/>
          <p:cNvCxnSpPr>
            <a:cxnSpLocks noChangeShapeType="1"/>
          </p:cNvCxnSpPr>
          <p:nvPr/>
        </p:nvCxnSpPr>
        <p:spPr bwMode="auto">
          <a:xfrm>
            <a:off x="3300413" y="1563688"/>
            <a:ext cx="4919662" cy="111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6390" name="TextBox 11"/>
          <p:cNvSpPr txBox="1">
            <a:spLocks noChangeArrowheads="1"/>
          </p:cNvSpPr>
          <p:nvPr/>
        </p:nvSpPr>
        <p:spPr bwMode="auto">
          <a:xfrm>
            <a:off x="1389063" y="1146175"/>
            <a:ext cx="1471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2E6CD0"/>
                </a:solidFill>
              </a:rPr>
              <a:t>Reflecting </a:t>
            </a:r>
            <a:endParaRPr lang="en-US" sz="2000" b="1">
              <a:solidFill>
                <a:srgbClr val="800000"/>
              </a:solidFill>
            </a:endParaRPr>
          </a:p>
        </p:txBody>
      </p:sp>
      <p:sp>
        <p:nvSpPr>
          <p:cNvPr id="16391" name="TextBox 12"/>
          <p:cNvSpPr txBox="1">
            <a:spLocks noChangeArrowheads="1"/>
          </p:cNvSpPr>
          <p:nvPr/>
        </p:nvSpPr>
        <p:spPr bwMode="auto">
          <a:xfrm>
            <a:off x="4021138" y="1139825"/>
            <a:ext cx="1608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2E6CD0"/>
                </a:solidFill>
              </a:rPr>
              <a:t>Transparent</a:t>
            </a:r>
            <a:endParaRPr lang="en-US" sz="2000" b="1">
              <a:solidFill>
                <a:srgbClr val="8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2388394" y="2326481"/>
            <a:ext cx="17526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393" name="Picture 1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0850" y="412750"/>
            <a:ext cx="1784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4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4700" y="6284913"/>
            <a:ext cx="627063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5" name="TextBox 18"/>
          <p:cNvSpPr txBox="1">
            <a:spLocks noChangeArrowheads="1"/>
          </p:cNvSpPr>
          <p:nvPr/>
        </p:nvSpPr>
        <p:spPr bwMode="auto">
          <a:xfrm>
            <a:off x="2647950" y="5984875"/>
            <a:ext cx="279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</a:t>
            </a:r>
          </a:p>
        </p:txBody>
      </p:sp>
      <p:sp>
        <p:nvSpPr>
          <p:cNvPr id="16396" name="TextBox 19"/>
          <p:cNvSpPr txBox="1">
            <a:spLocks noChangeArrowheads="1"/>
          </p:cNvSpPr>
          <p:nvPr/>
        </p:nvSpPr>
        <p:spPr bwMode="auto">
          <a:xfrm>
            <a:off x="4416425" y="5945188"/>
            <a:ext cx="438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1.5</a:t>
            </a:r>
          </a:p>
        </p:txBody>
      </p:sp>
      <p:sp>
        <p:nvSpPr>
          <p:cNvPr id="16397" name="TextBox 20"/>
          <p:cNvSpPr txBox="1">
            <a:spLocks noChangeArrowheads="1"/>
          </p:cNvSpPr>
          <p:nvPr/>
        </p:nvSpPr>
        <p:spPr bwMode="auto">
          <a:xfrm>
            <a:off x="6203950" y="5984875"/>
            <a:ext cx="279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2</a:t>
            </a:r>
          </a:p>
        </p:txBody>
      </p:sp>
      <p:sp>
        <p:nvSpPr>
          <p:cNvPr id="16398" name="TextBox 21"/>
          <p:cNvSpPr txBox="1">
            <a:spLocks noChangeArrowheads="1"/>
          </p:cNvSpPr>
          <p:nvPr/>
        </p:nvSpPr>
        <p:spPr bwMode="auto">
          <a:xfrm>
            <a:off x="971550" y="5954713"/>
            <a:ext cx="4397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0.5</a:t>
            </a:r>
          </a:p>
        </p:txBody>
      </p:sp>
      <p:sp>
        <p:nvSpPr>
          <p:cNvPr id="16399" name="TextBox 22"/>
          <p:cNvSpPr txBox="1">
            <a:spLocks noChangeArrowheads="1"/>
          </p:cNvSpPr>
          <p:nvPr/>
        </p:nvSpPr>
        <p:spPr bwMode="auto">
          <a:xfrm>
            <a:off x="534988" y="5813425"/>
            <a:ext cx="504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-0.2</a:t>
            </a:r>
          </a:p>
        </p:txBody>
      </p:sp>
      <p:sp>
        <p:nvSpPr>
          <p:cNvPr id="16400" name="TextBox 23"/>
          <p:cNvSpPr txBox="1">
            <a:spLocks noChangeArrowheads="1"/>
          </p:cNvSpPr>
          <p:nvPr/>
        </p:nvSpPr>
        <p:spPr bwMode="auto">
          <a:xfrm>
            <a:off x="738188" y="5356225"/>
            <a:ext cx="279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0</a:t>
            </a:r>
          </a:p>
        </p:txBody>
      </p:sp>
      <p:sp>
        <p:nvSpPr>
          <p:cNvPr id="16401" name="TextBox 24"/>
          <p:cNvSpPr txBox="1">
            <a:spLocks noChangeArrowheads="1"/>
          </p:cNvSpPr>
          <p:nvPr/>
        </p:nvSpPr>
        <p:spPr bwMode="auto">
          <a:xfrm>
            <a:off x="595313" y="3546475"/>
            <a:ext cx="439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0.5</a:t>
            </a:r>
          </a:p>
        </p:txBody>
      </p:sp>
      <p:sp>
        <p:nvSpPr>
          <p:cNvPr id="16402" name="TextBox 25"/>
          <p:cNvSpPr txBox="1">
            <a:spLocks noChangeArrowheads="1"/>
          </p:cNvSpPr>
          <p:nvPr/>
        </p:nvSpPr>
        <p:spPr bwMode="auto">
          <a:xfrm>
            <a:off x="728663" y="1606550"/>
            <a:ext cx="277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</a:t>
            </a:r>
          </a:p>
        </p:txBody>
      </p:sp>
      <p:pic>
        <p:nvPicPr>
          <p:cNvPr id="16403" name="Picture 7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319088" y="3556000"/>
            <a:ext cx="482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" name="Picture 8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2200" y="2865438"/>
            <a:ext cx="2222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5" name="Picture 9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44738" y="2865438"/>
            <a:ext cx="200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6" name="Picture 10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41788" y="3562350"/>
            <a:ext cx="17510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7" name="Picture 11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24325" y="4410075"/>
            <a:ext cx="1824038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8" name="Picture 31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08775" y="4718050"/>
            <a:ext cx="931863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9" name="Picture 32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05600" y="3806825"/>
            <a:ext cx="9334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10" name="TextBox 15"/>
          <p:cNvSpPr txBox="1">
            <a:spLocks noChangeArrowheads="1"/>
          </p:cNvSpPr>
          <p:nvPr/>
        </p:nvSpPr>
        <p:spPr bwMode="auto">
          <a:xfrm>
            <a:off x="6137275" y="3717925"/>
            <a:ext cx="48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for</a:t>
            </a:r>
          </a:p>
        </p:txBody>
      </p:sp>
      <p:sp>
        <p:nvSpPr>
          <p:cNvPr id="16411" name="TextBox 34"/>
          <p:cNvSpPr txBox="1">
            <a:spLocks noChangeArrowheads="1"/>
          </p:cNvSpPr>
          <p:nvPr/>
        </p:nvSpPr>
        <p:spPr bwMode="auto">
          <a:xfrm>
            <a:off x="6167438" y="4652963"/>
            <a:ext cx="48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471488" y="74613"/>
            <a:ext cx="83058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i="1" u="sng"/>
              <a:t>Plasma Frequency</a:t>
            </a: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422400" y="5791200"/>
            <a:ext cx="4921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3D84DB"/>
                </a:solidFill>
              </a:rPr>
              <a:t>AM radio is in the range 520-1610 kHz</a:t>
            </a:r>
          </a:p>
          <a:p>
            <a:r>
              <a:rPr lang="en-US" sz="2000">
                <a:solidFill>
                  <a:srgbClr val="3D84DB"/>
                </a:solidFill>
              </a:rPr>
              <a:t>FM radio in in the range 87.5 to 108 MHz 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6656388" y="5791200"/>
            <a:ext cx="1176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Reflected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6656388" y="6172200"/>
            <a:ext cx="1420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Transmitted</a:t>
            </a:r>
          </a:p>
        </p:txBody>
      </p:sp>
      <p:pic>
        <p:nvPicPr>
          <p:cNvPr id="17414" name="Picture 1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750" y="1706563"/>
            <a:ext cx="1822450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3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3000" y="2762250"/>
            <a:ext cx="6299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4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3000" y="3803650"/>
            <a:ext cx="327025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5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7600" y="4565650"/>
            <a:ext cx="30480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/>
          </p:cNvPicPr>
          <p:nvPr/>
        </p:nvPicPr>
        <p:blipFill>
          <a:blip r:embed="rId2"/>
          <a:srcRect r="3" b="117"/>
          <a:stretch>
            <a:fillRect/>
          </a:stretch>
        </p:blipFill>
        <p:spPr bwMode="auto">
          <a:xfrm>
            <a:off x="1360488" y="517525"/>
            <a:ext cx="6300787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17"/>
          <p:cNvSpPr>
            <a:spLocks noChangeArrowheads="1"/>
          </p:cNvSpPr>
          <p:nvPr/>
        </p:nvSpPr>
        <p:spPr bwMode="auto">
          <a:xfrm>
            <a:off x="-384175" y="4640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36" name="Rectangle 35"/>
          <p:cNvSpPr>
            <a:spLocks noChangeArrowheads="1"/>
          </p:cNvSpPr>
          <p:nvPr/>
        </p:nvSpPr>
        <p:spPr bwMode="auto">
          <a:xfrm>
            <a:off x="4095750" y="555466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/>
          </a:p>
          <a:p>
            <a:pPr algn="ctr" eaLnBrk="0" hangingPunct="0"/>
            <a:endParaRPr lang="en-US"/>
          </a:p>
        </p:txBody>
      </p:sp>
      <p:sp>
        <p:nvSpPr>
          <p:cNvPr id="18437" name="Rectangle 39"/>
          <p:cNvSpPr>
            <a:spLocks noChangeArrowheads="1"/>
          </p:cNvSpPr>
          <p:nvPr/>
        </p:nvSpPr>
        <p:spPr bwMode="auto">
          <a:xfrm>
            <a:off x="80963" y="4511675"/>
            <a:ext cx="89916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2E6CD0"/>
                </a:solidFill>
              </a:rPr>
              <a:t>The Ionosphere and Radio Wave Propagation </a:t>
            </a:r>
          </a:p>
          <a:p>
            <a:pPr algn="ctr"/>
            <a:r>
              <a:rPr lang="en-US"/>
              <a:t>The ionosphere is important for radio wave (AM only) propagation....</a:t>
            </a:r>
          </a:p>
          <a:p>
            <a:pPr algn="ctr"/>
            <a:r>
              <a:rPr lang="en-US"/>
              <a:t>Ionosphere is composed of the D, E, and F layers.</a:t>
            </a:r>
          </a:p>
          <a:p>
            <a:pPr algn="ctr"/>
            <a:r>
              <a:rPr lang="en-US"/>
              <a:t>The D layer is good at absorbing AM radio waves.</a:t>
            </a:r>
          </a:p>
          <a:p>
            <a:pPr algn="ctr"/>
            <a:r>
              <a:rPr lang="en-US"/>
              <a:t>D layer disappears at night...the E and F layers bounce the waves back to the Earth.</a:t>
            </a:r>
          </a:p>
          <a:p>
            <a:pPr algn="ctr"/>
            <a:r>
              <a:rPr lang="en-US"/>
              <a:t>This explains why radio stations adjust their power output at sunset and sunrise.</a:t>
            </a:r>
          </a:p>
        </p:txBody>
      </p:sp>
      <p:sp>
        <p:nvSpPr>
          <p:cNvPr id="18438" name="TextBox 3"/>
          <p:cNvSpPr txBox="1">
            <a:spLocks noChangeArrowheads="1"/>
          </p:cNvSpPr>
          <p:nvPr/>
        </p:nvSpPr>
        <p:spPr bwMode="auto">
          <a:xfrm>
            <a:off x="4033838" y="3230563"/>
            <a:ext cx="129381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AM radio</a:t>
            </a:r>
          </a:p>
          <a:p>
            <a:r>
              <a:rPr lang="en-US" sz="1600"/>
              <a:t> transmitter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 rot="-1409331">
            <a:off x="2336800" y="2387600"/>
            <a:ext cx="14462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 layer 60 km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 rot="-2559805">
            <a:off x="1600200" y="2366963"/>
            <a:ext cx="15382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E layer 120 km</a:t>
            </a:r>
          </a:p>
        </p:txBody>
      </p:sp>
      <p:sp>
        <p:nvSpPr>
          <p:cNvPr id="18441" name="TextBox 11"/>
          <p:cNvSpPr txBox="1">
            <a:spLocks noChangeArrowheads="1"/>
          </p:cNvSpPr>
          <p:nvPr/>
        </p:nvSpPr>
        <p:spPr bwMode="auto">
          <a:xfrm rot="-2478457">
            <a:off x="1417638" y="2092325"/>
            <a:ext cx="1536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F layer 180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471488" y="74613"/>
            <a:ext cx="83058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i="1" u="sng"/>
              <a:t>Why do metals reflect light?</a:t>
            </a:r>
          </a:p>
        </p:txBody>
      </p:sp>
      <p:pic>
        <p:nvPicPr>
          <p:cNvPr id="19459" name="Picture 2" descr="l23s19.JPG"/>
          <p:cNvPicPr>
            <a:picLocks noChangeAspect="1"/>
          </p:cNvPicPr>
          <p:nvPr/>
        </p:nvPicPr>
        <p:blipFill>
          <a:blip r:embed="rId2"/>
          <a:srcRect r="-12" b="-6"/>
          <a:stretch>
            <a:fillRect/>
          </a:stretch>
        </p:blipFill>
        <p:spPr bwMode="auto">
          <a:xfrm>
            <a:off x="2654300" y="790575"/>
            <a:ext cx="38703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1"/>
          <p:cNvSpPr>
            <a:spLocks noChangeArrowheads="1"/>
          </p:cNvSpPr>
          <p:nvPr/>
        </p:nvSpPr>
        <p:spPr bwMode="auto">
          <a:xfrm>
            <a:off x="2185988" y="4987925"/>
            <a:ext cx="51609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>
                <a:latin typeface="Verdana" pitchFamily="34" charset="0"/>
              </a:rPr>
              <a:t>© Kyle Hounsell. All rights reserved. This content is excluded from our Creative Commons license. For more information, see </a:t>
            </a:r>
            <a:r>
              <a:rPr lang="en-US" sz="900">
                <a:latin typeface="Verdana" pitchFamily="34" charset="0"/>
                <a:hlinkClick r:id="rId3"/>
              </a:rPr>
              <a:t>http://ocw.mit.edu/fairuse</a:t>
            </a:r>
            <a:r>
              <a:rPr lang="en-US" sz="900">
                <a:latin typeface="Verdan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0" y="0"/>
            <a:ext cx="44196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i="1" u="sng"/>
              <a:t>Metals are Lossy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838200" y="600075"/>
            <a:ext cx="83058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b="1" i="1"/>
              <a:t>Metals have loss</a:t>
            </a:r>
          </a:p>
          <a:p>
            <a:r>
              <a:rPr lang="en-US" sz="2000" b="1" i="1"/>
              <a:t>but have no restoring force for electrons </a:t>
            </a:r>
          </a:p>
        </p:txBody>
      </p:sp>
      <p:pic>
        <p:nvPicPr>
          <p:cNvPr id="20484" name="Picture 8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717550"/>
            <a:ext cx="808038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6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8638" y="1066800"/>
            <a:ext cx="95885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486" name="Straight Connector 9"/>
          <p:cNvCxnSpPr>
            <a:cxnSpLocks noChangeShapeType="1"/>
          </p:cNvCxnSpPr>
          <p:nvPr/>
        </p:nvCxnSpPr>
        <p:spPr bwMode="auto">
          <a:xfrm rot="5400000">
            <a:off x="7159625" y="852488"/>
            <a:ext cx="333375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pic>
        <p:nvPicPr>
          <p:cNvPr id="20487" name="Picture 1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838" y="2813050"/>
            <a:ext cx="40227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2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9413" y="4062413"/>
            <a:ext cx="26908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3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5149850"/>
            <a:ext cx="25828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7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4124325" y="3951288"/>
            <a:ext cx="498475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91" name="Group 13"/>
          <p:cNvGrpSpPr>
            <a:grpSpLocks/>
          </p:cNvGrpSpPr>
          <p:nvPr/>
        </p:nvGrpSpPr>
        <p:grpSpPr bwMode="auto">
          <a:xfrm>
            <a:off x="4322763" y="39688"/>
            <a:ext cx="4322762" cy="646112"/>
            <a:chOff x="4322763" y="39688"/>
            <a:chExt cx="4322179" cy="646331"/>
          </a:xfrm>
        </p:grpSpPr>
        <p:sp>
          <p:nvSpPr>
            <p:cNvPr id="20511" name="TextBox 1"/>
            <p:cNvSpPr txBox="1">
              <a:spLocks noChangeArrowheads="1"/>
            </p:cNvSpPr>
            <p:nvPr/>
          </p:nvSpPr>
          <p:spPr bwMode="auto">
            <a:xfrm>
              <a:off x="4322763" y="39688"/>
              <a:ext cx="432217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Why is there a discontinuity here?</a:t>
              </a:r>
            </a:p>
            <a:p>
              <a:r>
                <a:rPr lang="en-US"/>
                <a:t>    or     must change for this to be true</a:t>
              </a:r>
            </a:p>
          </p:txBody>
        </p:sp>
        <p:pic>
          <p:nvPicPr>
            <p:cNvPr id="20512" name="Picture 11" descr="latex-image-1.pd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10710" y="426720"/>
              <a:ext cx="233796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492" name="Picture 12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99038" y="420688"/>
            <a:ext cx="157162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93" name="Group 14"/>
          <p:cNvGrpSpPr>
            <a:grpSpLocks/>
          </p:cNvGrpSpPr>
          <p:nvPr/>
        </p:nvGrpSpPr>
        <p:grpSpPr bwMode="auto">
          <a:xfrm>
            <a:off x="4414838" y="1590675"/>
            <a:ext cx="4403725" cy="5080000"/>
            <a:chOff x="4395153" y="1579880"/>
            <a:chExt cx="4403407" cy="5080000"/>
          </a:xfrm>
        </p:grpSpPr>
        <p:pic>
          <p:nvPicPr>
            <p:cNvPr id="20494" name="Picture 1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688840" y="1579880"/>
              <a:ext cx="3797300" cy="5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5" name="TextBox 4"/>
            <p:cNvSpPr txBox="1">
              <a:spLocks noChangeArrowheads="1"/>
            </p:cNvSpPr>
            <p:nvPr/>
          </p:nvSpPr>
          <p:spPr bwMode="auto">
            <a:xfrm>
              <a:off x="5415280" y="1590040"/>
              <a:ext cx="26035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Drude Model for metals</a:t>
              </a:r>
            </a:p>
          </p:txBody>
        </p:sp>
        <p:pic>
          <p:nvPicPr>
            <p:cNvPr id="20496" name="Picture 4" descr="latex-image-1.pdf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472430" y="2405159"/>
              <a:ext cx="257810" cy="246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7" name="Picture 5" descr="latex-image-1.pdf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727699" y="4826000"/>
              <a:ext cx="240145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8" name="Picture 6" descr="latex-image-1.pdf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363460" y="2346960"/>
              <a:ext cx="264160" cy="223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9" name="Picture 8" descr="latex-image-1.pdf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597900" y="4061345"/>
              <a:ext cx="200660" cy="155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0" name="Picture 9" descr="latex-image-1.pdf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602730" y="4288790"/>
              <a:ext cx="23495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1" name="TextBox 24"/>
            <p:cNvSpPr txBox="1">
              <a:spLocks noChangeArrowheads="1"/>
            </p:cNvSpPr>
            <p:nvPr/>
          </p:nvSpPr>
          <p:spPr bwMode="auto">
            <a:xfrm>
              <a:off x="4435793" y="3505835"/>
              <a:ext cx="438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0.1</a:t>
              </a:r>
            </a:p>
          </p:txBody>
        </p:sp>
        <p:sp>
          <p:nvSpPr>
            <p:cNvPr id="20502" name="TextBox 24"/>
            <p:cNvSpPr txBox="1">
              <a:spLocks noChangeArrowheads="1"/>
            </p:cNvSpPr>
            <p:nvPr/>
          </p:nvSpPr>
          <p:spPr bwMode="auto">
            <a:xfrm>
              <a:off x="4415473" y="3079115"/>
              <a:ext cx="438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0.2</a:t>
              </a:r>
            </a:p>
          </p:txBody>
        </p:sp>
        <p:sp>
          <p:nvSpPr>
            <p:cNvPr id="20503" name="TextBox 25"/>
            <p:cNvSpPr txBox="1">
              <a:spLocks noChangeArrowheads="1"/>
            </p:cNvSpPr>
            <p:nvPr/>
          </p:nvSpPr>
          <p:spPr bwMode="auto">
            <a:xfrm>
              <a:off x="4415473" y="2642235"/>
              <a:ext cx="438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0.3</a:t>
              </a:r>
            </a:p>
          </p:txBody>
        </p:sp>
        <p:sp>
          <p:nvSpPr>
            <p:cNvPr id="20504" name="TextBox 26"/>
            <p:cNvSpPr txBox="1">
              <a:spLocks noChangeArrowheads="1"/>
            </p:cNvSpPr>
            <p:nvPr/>
          </p:nvSpPr>
          <p:spPr bwMode="auto">
            <a:xfrm>
              <a:off x="4425633" y="2174875"/>
              <a:ext cx="438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0.4</a:t>
              </a:r>
            </a:p>
          </p:txBody>
        </p:sp>
        <p:sp>
          <p:nvSpPr>
            <p:cNvPr id="20505" name="TextBox 27"/>
            <p:cNvSpPr txBox="1">
              <a:spLocks noChangeArrowheads="1"/>
            </p:cNvSpPr>
            <p:nvPr/>
          </p:nvSpPr>
          <p:spPr bwMode="auto">
            <a:xfrm>
              <a:off x="4395153" y="1748155"/>
              <a:ext cx="438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0.5</a:t>
              </a:r>
            </a:p>
          </p:txBody>
        </p:sp>
        <p:sp>
          <p:nvSpPr>
            <p:cNvPr id="20506" name="TextBox 24"/>
            <p:cNvSpPr txBox="1">
              <a:spLocks noChangeArrowheads="1"/>
            </p:cNvSpPr>
            <p:nvPr/>
          </p:nvSpPr>
          <p:spPr bwMode="auto">
            <a:xfrm>
              <a:off x="4476433" y="4379595"/>
              <a:ext cx="34474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-5</a:t>
              </a:r>
            </a:p>
          </p:txBody>
        </p:sp>
        <p:sp>
          <p:nvSpPr>
            <p:cNvPr id="20507" name="TextBox 24"/>
            <p:cNvSpPr txBox="1">
              <a:spLocks noChangeArrowheads="1"/>
            </p:cNvSpPr>
            <p:nvPr/>
          </p:nvSpPr>
          <p:spPr bwMode="auto">
            <a:xfrm>
              <a:off x="4425633" y="4785995"/>
              <a:ext cx="438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-10</a:t>
              </a:r>
            </a:p>
          </p:txBody>
        </p:sp>
        <p:sp>
          <p:nvSpPr>
            <p:cNvPr id="20508" name="TextBox 24"/>
            <p:cNvSpPr txBox="1">
              <a:spLocks noChangeArrowheads="1"/>
            </p:cNvSpPr>
            <p:nvPr/>
          </p:nvSpPr>
          <p:spPr bwMode="auto">
            <a:xfrm>
              <a:off x="4425633" y="5243195"/>
              <a:ext cx="438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-20</a:t>
              </a:r>
            </a:p>
          </p:txBody>
        </p:sp>
        <p:sp>
          <p:nvSpPr>
            <p:cNvPr id="20509" name="TextBox 24"/>
            <p:cNvSpPr txBox="1">
              <a:spLocks noChangeArrowheads="1"/>
            </p:cNvSpPr>
            <p:nvPr/>
          </p:nvSpPr>
          <p:spPr bwMode="auto">
            <a:xfrm>
              <a:off x="4435793" y="5710555"/>
              <a:ext cx="438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-25</a:t>
              </a:r>
            </a:p>
          </p:txBody>
        </p:sp>
        <p:sp>
          <p:nvSpPr>
            <p:cNvPr id="20510" name="TextBox 24"/>
            <p:cNvSpPr txBox="1">
              <a:spLocks noChangeArrowheads="1"/>
            </p:cNvSpPr>
            <p:nvPr/>
          </p:nvSpPr>
          <p:spPr bwMode="auto">
            <a:xfrm>
              <a:off x="4425633" y="6116955"/>
              <a:ext cx="438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-30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3429000" y="381000"/>
            <a:ext cx="1917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/>
              <a:t>True / False</a:t>
            </a: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685800" y="1143000"/>
            <a:ext cx="6807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+mn-ea"/>
                <a:cs typeface="Arial" charset="0"/>
              </a:rPr>
              <a:t>1. In the Lorentz oscillator model of an atom, the electron is bound to the nucleus by a spring whose spring constant is the same for any atom.</a:t>
            </a:r>
          </a:p>
        </p:txBody>
      </p:sp>
      <p:cxnSp>
        <p:nvCxnSpPr>
          <p:cNvPr id="3076" name="Straight Connector 5"/>
          <p:cNvCxnSpPr>
            <a:cxnSpLocks noChangeShapeType="1"/>
          </p:cNvCxnSpPr>
          <p:nvPr/>
        </p:nvCxnSpPr>
        <p:spPr bwMode="auto">
          <a:xfrm>
            <a:off x="7783513" y="1831975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685800" y="4724400"/>
            <a:ext cx="6956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+mn-ea"/>
                <a:cs typeface="Arial" charset="0"/>
              </a:rPr>
              <a:t>3. For dielectrics, we can approximate the index of refraction as the square root of the dielectric constant.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Arial" charset="0"/>
              </a:rPr>
              <a:t>		</a:t>
            </a:r>
          </a:p>
        </p:txBody>
      </p:sp>
      <p:cxnSp>
        <p:nvCxnSpPr>
          <p:cNvPr id="3078" name="Straight Connector 8"/>
          <p:cNvCxnSpPr>
            <a:cxnSpLocks noChangeShapeType="1"/>
          </p:cNvCxnSpPr>
          <p:nvPr/>
        </p:nvCxnSpPr>
        <p:spPr bwMode="auto">
          <a:xfrm>
            <a:off x="7772400" y="3536950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5367" name="TextBox 9"/>
          <p:cNvSpPr txBox="1">
            <a:spLocks noChangeArrowheads="1"/>
          </p:cNvSpPr>
          <p:nvPr/>
        </p:nvSpPr>
        <p:spPr bwMode="auto">
          <a:xfrm>
            <a:off x="685800" y="2819400"/>
            <a:ext cx="67738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+mn-ea"/>
                <a:cs typeface="Arial" charset="0"/>
              </a:rPr>
              <a:t>2.  The following is the differential equation described by the Lorentz oscillator model:</a:t>
            </a:r>
          </a:p>
        </p:txBody>
      </p:sp>
      <p:cxnSp>
        <p:nvCxnSpPr>
          <p:cNvPr id="3080" name="Straight Connector 10"/>
          <p:cNvCxnSpPr>
            <a:cxnSpLocks noChangeShapeType="1"/>
          </p:cNvCxnSpPr>
          <p:nvPr/>
        </p:nvCxnSpPr>
        <p:spPr bwMode="auto">
          <a:xfrm>
            <a:off x="7786688" y="5410200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pic>
        <p:nvPicPr>
          <p:cNvPr id="3081" name="Picture 1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 r="26170"/>
          <a:stretch>
            <a:fillRect/>
          </a:stretch>
        </p:blipFill>
        <p:spPr bwMode="auto">
          <a:xfrm>
            <a:off x="3565525" y="3579813"/>
            <a:ext cx="2351088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916613" y="3657600"/>
            <a:ext cx="101758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962400" y="5745163"/>
            <a:ext cx="947738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Object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29200" y="5562600"/>
            <a:ext cx="18288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810000" y="5410200"/>
            <a:ext cx="3352800" cy="12192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2590800" y="228600"/>
            <a:ext cx="44196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i="1" u="sng"/>
              <a:t>Behavior of Metals</a:t>
            </a:r>
          </a:p>
        </p:txBody>
      </p:sp>
      <p:pic>
        <p:nvPicPr>
          <p:cNvPr id="21507" name="Object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1763" y="5430838"/>
            <a:ext cx="350837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508" name="Straight Arrow Connector 7"/>
          <p:cNvCxnSpPr>
            <a:cxnSpLocks noChangeShapeType="1"/>
          </p:cNvCxnSpPr>
          <p:nvPr/>
        </p:nvCxnSpPr>
        <p:spPr bwMode="auto">
          <a:xfrm rot="5400000">
            <a:off x="1028701" y="1765300"/>
            <a:ext cx="381000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21509" name="Picture 1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4484688"/>
            <a:ext cx="1651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3538" y="2970213"/>
            <a:ext cx="147637" cy="14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3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2825" y="1196975"/>
            <a:ext cx="4540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4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338932" y="3626644"/>
            <a:ext cx="46990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5"/>
          <p:cNvPicPr>
            <a:picLocks noChangeAspect="1"/>
          </p:cNvPicPr>
          <p:nvPr/>
        </p:nvPicPr>
        <p:blipFill>
          <a:blip r:embed="rId7"/>
          <a:srcRect r="8195" b="52681"/>
          <a:stretch>
            <a:fillRect/>
          </a:stretch>
        </p:blipFill>
        <p:spPr bwMode="auto">
          <a:xfrm>
            <a:off x="685800" y="1889125"/>
            <a:ext cx="3641725" cy="367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2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3000" y="4789488"/>
            <a:ext cx="1651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TextBox 24"/>
          <p:cNvSpPr txBox="1">
            <a:spLocks noChangeArrowheads="1"/>
          </p:cNvSpPr>
          <p:nvPr/>
        </p:nvSpPr>
        <p:spPr bwMode="auto">
          <a:xfrm>
            <a:off x="666750" y="4724400"/>
            <a:ext cx="277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</a:t>
            </a:r>
          </a:p>
        </p:txBody>
      </p:sp>
      <p:sp>
        <p:nvSpPr>
          <p:cNvPr id="21516" name="TextBox 24"/>
          <p:cNvSpPr txBox="1">
            <a:spLocks noChangeArrowheads="1"/>
          </p:cNvSpPr>
          <p:nvPr/>
        </p:nvSpPr>
        <p:spPr bwMode="auto">
          <a:xfrm>
            <a:off x="687388" y="4237038"/>
            <a:ext cx="277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2</a:t>
            </a:r>
          </a:p>
        </p:txBody>
      </p:sp>
      <p:sp>
        <p:nvSpPr>
          <p:cNvPr id="21517" name="TextBox 24"/>
          <p:cNvSpPr txBox="1">
            <a:spLocks noChangeArrowheads="1"/>
          </p:cNvSpPr>
          <p:nvPr/>
        </p:nvSpPr>
        <p:spPr bwMode="auto">
          <a:xfrm>
            <a:off x="666750" y="3800475"/>
            <a:ext cx="277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3</a:t>
            </a:r>
          </a:p>
        </p:txBody>
      </p:sp>
      <p:sp>
        <p:nvSpPr>
          <p:cNvPr id="21518" name="TextBox 24"/>
          <p:cNvSpPr txBox="1">
            <a:spLocks noChangeArrowheads="1"/>
          </p:cNvSpPr>
          <p:nvPr/>
        </p:nvSpPr>
        <p:spPr bwMode="auto">
          <a:xfrm>
            <a:off x="676275" y="3322638"/>
            <a:ext cx="279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4</a:t>
            </a:r>
          </a:p>
        </p:txBody>
      </p:sp>
      <p:sp>
        <p:nvSpPr>
          <p:cNvPr id="21519" name="TextBox 24"/>
          <p:cNvSpPr txBox="1">
            <a:spLocks noChangeArrowheads="1"/>
          </p:cNvSpPr>
          <p:nvPr/>
        </p:nvSpPr>
        <p:spPr bwMode="auto">
          <a:xfrm>
            <a:off x="676275" y="2876550"/>
            <a:ext cx="2794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5</a:t>
            </a:r>
          </a:p>
        </p:txBody>
      </p:sp>
      <p:sp>
        <p:nvSpPr>
          <p:cNvPr id="21520" name="TextBox 24"/>
          <p:cNvSpPr txBox="1">
            <a:spLocks noChangeArrowheads="1"/>
          </p:cNvSpPr>
          <p:nvPr/>
        </p:nvSpPr>
        <p:spPr bwMode="auto">
          <a:xfrm>
            <a:off x="687388" y="2387600"/>
            <a:ext cx="277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6</a:t>
            </a:r>
          </a:p>
        </p:txBody>
      </p:sp>
      <p:pic>
        <p:nvPicPr>
          <p:cNvPr id="21521" name="Object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1438" y="5491163"/>
            <a:ext cx="350837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22" name="Picture 21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24863" y="5443538"/>
            <a:ext cx="201612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3" name="Picture 22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29100" y="5464175"/>
            <a:ext cx="200025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4" name="TextBox 24"/>
          <p:cNvSpPr txBox="1">
            <a:spLocks noChangeArrowheads="1"/>
          </p:cNvSpPr>
          <p:nvPr/>
        </p:nvSpPr>
        <p:spPr bwMode="auto">
          <a:xfrm>
            <a:off x="4414838" y="2266950"/>
            <a:ext cx="46831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100</a:t>
            </a:r>
          </a:p>
        </p:txBody>
      </p:sp>
      <p:pic>
        <p:nvPicPr>
          <p:cNvPr id="21525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10125" y="2105025"/>
            <a:ext cx="36068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6" name="TextBox 24"/>
          <p:cNvSpPr txBox="1">
            <a:spLocks noChangeArrowheads="1"/>
          </p:cNvSpPr>
          <p:nvPr/>
        </p:nvSpPr>
        <p:spPr bwMode="auto">
          <a:xfrm>
            <a:off x="4497388" y="2835275"/>
            <a:ext cx="373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80</a:t>
            </a:r>
          </a:p>
        </p:txBody>
      </p:sp>
      <p:sp>
        <p:nvSpPr>
          <p:cNvPr id="21527" name="TextBox 24"/>
          <p:cNvSpPr txBox="1">
            <a:spLocks noChangeArrowheads="1"/>
          </p:cNvSpPr>
          <p:nvPr/>
        </p:nvSpPr>
        <p:spPr bwMode="auto">
          <a:xfrm>
            <a:off x="4506913" y="3424238"/>
            <a:ext cx="373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60</a:t>
            </a:r>
          </a:p>
        </p:txBody>
      </p:sp>
      <p:sp>
        <p:nvSpPr>
          <p:cNvPr id="21528" name="TextBox 24"/>
          <p:cNvSpPr txBox="1">
            <a:spLocks noChangeArrowheads="1"/>
          </p:cNvSpPr>
          <p:nvPr/>
        </p:nvSpPr>
        <p:spPr bwMode="auto">
          <a:xfrm>
            <a:off x="4527550" y="4003675"/>
            <a:ext cx="373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40</a:t>
            </a:r>
          </a:p>
        </p:txBody>
      </p:sp>
      <p:sp>
        <p:nvSpPr>
          <p:cNvPr id="21529" name="TextBox 24"/>
          <p:cNvSpPr txBox="1">
            <a:spLocks noChangeArrowheads="1"/>
          </p:cNvSpPr>
          <p:nvPr/>
        </p:nvSpPr>
        <p:spPr bwMode="auto">
          <a:xfrm>
            <a:off x="4527550" y="4613275"/>
            <a:ext cx="373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20</a:t>
            </a:r>
          </a:p>
        </p:txBody>
      </p:sp>
      <p:sp>
        <p:nvSpPr>
          <p:cNvPr id="21530" name="TextBox 24"/>
          <p:cNvSpPr txBox="1">
            <a:spLocks noChangeArrowheads="1"/>
          </p:cNvSpPr>
          <p:nvPr/>
        </p:nvSpPr>
        <p:spPr bwMode="auto">
          <a:xfrm rot="-5400000">
            <a:off x="3750469" y="3591719"/>
            <a:ext cx="1393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Reflection(%)</a:t>
            </a:r>
          </a:p>
        </p:txBody>
      </p:sp>
      <p:sp>
        <p:nvSpPr>
          <p:cNvPr id="31" name="TextBox 28"/>
          <p:cNvSpPr txBox="1">
            <a:spLocks noChangeArrowheads="1"/>
          </p:cNvSpPr>
          <p:nvPr/>
        </p:nvSpPr>
        <p:spPr bwMode="auto">
          <a:xfrm>
            <a:off x="7243763" y="3311525"/>
            <a:ext cx="531812" cy="831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T</a:t>
            </a:r>
            <a:endParaRPr lang="en-US" sz="4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TextBox 28"/>
          <p:cNvSpPr txBox="1">
            <a:spLocks noChangeArrowheads="1"/>
          </p:cNvSpPr>
          <p:nvPr/>
        </p:nvSpPr>
        <p:spPr bwMode="auto">
          <a:xfrm>
            <a:off x="5638800" y="3352800"/>
            <a:ext cx="544513" cy="8302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R</a:t>
            </a:r>
          </a:p>
        </p:txBody>
      </p:sp>
      <p:sp>
        <p:nvSpPr>
          <p:cNvPr id="33" name="TextBox 28"/>
          <p:cNvSpPr txBox="1">
            <a:spLocks noChangeArrowheads="1"/>
          </p:cNvSpPr>
          <p:nvPr/>
        </p:nvSpPr>
        <p:spPr bwMode="auto">
          <a:xfrm>
            <a:off x="3373438" y="3302000"/>
            <a:ext cx="530225" cy="8302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T</a:t>
            </a:r>
            <a:endParaRPr lang="en-US" sz="4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" name="TextBox 28"/>
          <p:cNvSpPr txBox="1">
            <a:spLocks noChangeArrowheads="1"/>
          </p:cNvSpPr>
          <p:nvPr/>
        </p:nvSpPr>
        <p:spPr bwMode="auto">
          <a:xfrm>
            <a:off x="2073275" y="3200400"/>
            <a:ext cx="542925" cy="8302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3111500"/>
            <a:ext cx="57912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0400" y="5067300"/>
            <a:ext cx="46736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5863" y="1643063"/>
            <a:ext cx="7958137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33" descr="23_22.tiff"/>
          <p:cNvPicPr>
            <a:picLocks noChangeAspect="1"/>
          </p:cNvPicPr>
          <p:nvPr/>
        </p:nvPicPr>
        <p:blipFill>
          <a:blip r:embed="rId5"/>
          <a:srcRect r="14" b="-24"/>
          <a:stretch>
            <a:fillRect/>
          </a:stretch>
        </p:blipFill>
        <p:spPr bwMode="auto">
          <a:xfrm>
            <a:off x="6670675" y="0"/>
            <a:ext cx="22225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32" descr="23_22.tiff"/>
          <p:cNvPicPr>
            <a:picLocks noChangeAspect="1"/>
          </p:cNvPicPr>
          <p:nvPr/>
        </p:nvPicPr>
        <p:blipFill>
          <a:blip r:embed="rId5"/>
          <a:srcRect r="14" b="-24"/>
          <a:stretch>
            <a:fillRect/>
          </a:stretch>
        </p:blipFill>
        <p:spPr bwMode="auto">
          <a:xfrm>
            <a:off x="4443413" y="0"/>
            <a:ext cx="22225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31" descr="23_22.tiff"/>
          <p:cNvPicPr>
            <a:picLocks noChangeAspect="1"/>
          </p:cNvPicPr>
          <p:nvPr/>
        </p:nvPicPr>
        <p:blipFill>
          <a:blip r:embed="rId5"/>
          <a:srcRect r="14" b="-24"/>
          <a:stretch>
            <a:fillRect/>
          </a:stretch>
        </p:blipFill>
        <p:spPr bwMode="auto">
          <a:xfrm>
            <a:off x="2216150" y="0"/>
            <a:ext cx="22225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2" descr="23_22.tiff"/>
          <p:cNvPicPr>
            <a:picLocks noChangeAspect="1"/>
          </p:cNvPicPr>
          <p:nvPr/>
        </p:nvPicPr>
        <p:blipFill>
          <a:blip r:embed="rId5"/>
          <a:srcRect r="14" b="-24"/>
          <a:stretch>
            <a:fillRect/>
          </a:stretch>
        </p:blipFill>
        <p:spPr bwMode="auto">
          <a:xfrm>
            <a:off x="0" y="0"/>
            <a:ext cx="22225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537" name="Straight Connector 43"/>
          <p:cNvCxnSpPr>
            <a:cxnSpLocks noChangeShapeType="1"/>
          </p:cNvCxnSpPr>
          <p:nvPr/>
        </p:nvCxnSpPr>
        <p:spPr bwMode="auto">
          <a:xfrm rot="5400000">
            <a:off x="1600200" y="33528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22538" name="Straight Connector 38"/>
          <p:cNvCxnSpPr>
            <a:cxnSpLocks noChangeShapeType="1"/>
          </p:cNvCxnSpPr>
          <p:nvPr/>
        </p:nvCxnSpPr>
        <p:spPr bwMode="auto">
          <a:xfrm rot="5400000">
            <a:off x="1771650" y="4184650"/>
            <a:ext cx="53467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22539" name="Straight Connector 39"/>
          <p:cNvCxnSpPr>
            <a:cxnSpLocks noChangeShapeType="1"/>
          </p:cNvCxnSpPr>
          <p:nvPr/>
        </p:nvCxnSpPr>
        <p:spPr bwMode="auto">
          <a:xfrm rot="5400000">
            <a:off x="4038600" y="42672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22540" name="Straight Connector 36"/>
          <p:cNvCxnSpPr>
            <a:cxnSpLocks noChangeShapeType="1"/>
          </p:cNvCxnSpPr>
          <p:nvPr/>
        </p:nvCxnSpPr>
        <p:spPr bwMode="auto">
          <a:xfrm rot="5400000">
            <a:off x="-520700" y="41275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</p:cxnSp>
      <p:pic>
        <p:nvPicPr>
          <p:cNvPr id="22541" name="Object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2468563"/>
            <a:ext cx="11430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2" name="Object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0" y="2514600"/>
            <a:ext cx="4476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3" name="Object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6200" y="2514600"/>
            <a:ext cx="1116013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4" name="Object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24200" y="2133600"/>
            <a:ext cx="423863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45" name="TextBox 28"/>
          <p:cNvSpPr txBox="1">
            <a:spLocks noChangeArrowheads="1"/>
          </p:cNvSpPr>
          <p:nvPr/>
        </p:nvSpPr>
        <p:spPr bwMode="auto">
          <a:xfrm>
            <a:off x="762000" y="0"/>
            <a:ext cx="6318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22546" name="TextBox 29"/>
          <p:cNvSpPr txBox="1">
            <a:spLocks noChangeArrowheads="1"/>
          </p:cNvSpPr>
          <p:nvPr/>
        </p:nvSpPr>
        <p:spPr bwMode="auto">
          <a:xfrm>
            <a:off x="2971800" y="0"/>
            <a:ext cx="638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2547" name="TextBox 30"/>
          <p:cNvSpPr txBox="1">
            <a:spLocks noChangeArrowheads="1"/>
          </p:cNvSpPr>
          <p:nvPr/>
        </p:nvSpPr>
        <p:spPr bwMode="auto">
          <a:xfrm>
            <a:off x="5334000" y="0"/>
            <a:ext cx="6318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22548" name="TextBox 31"/>
          <p:cNvSpPr txBox="1">
            <a:spLocks noChangeArrowheads="1"/>
          </p:cNvSpPr>
          <p:nvPr/>
        </p:nvSpPr>
        <p:spPr bwMode="auto">
          <a:xfrm>
            <a:off x="7696200" y="0"/>
            <a:ext cx="6318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22549" name="TextBox 32"/>
          <p:cNvSpPr txBox="1">
            <a:spLocks noChangeArrowheads="1"/>
          </p:cNvSpPr>
          <p:nvPr/>
        </p:nvSpPr>
        <p:spPr bwMode="auto">
          <a:xfrm>
            <a:off x="0" y="2373313"/>
            <a:ext cx="11858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Dielectric</a:t>
            </a:r>
          </a:p>
        </p:txBody>
      </p:sp>
      <p:sp>
        <p:nvSpPr>
          <p:cNvPr id="12316" name="TextBox 33"/>
          <p:cNvSpPr txBox="1">
            <a:spLocks noChangeArrowheads="1"/>
          </p:cNvSpPr>
          <p:nvPr/>
        </p:nvSpPr>
        <p:spPr bwMode="auto">
          <a:xfrm>
            <a:off x="0" y="4125913"/>
            <a:ext cx="755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Metal</a:t>
            </a:r>
          </a:p>
        </p:txBody>
      </p:sp>
      <p:sp>
        <p:nvSpPr>
          <p:cNvPr id="12317" name="TextBox 34"/>
          <p:cNvSpPr txBox="1">
            <a:spLocks noChangeArrowheads="1"/>
          </p:cNvSpPr>
          <p:nvPr/>
        </p:nvSpPr>
        <p:spPr bwMode="auto">
          <a:xfrm>
            <a:off x="0" y="5726113"/>
            <a:ext cx="909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Plasma</a:t>
            </a:r>
          </a:p>
        </p:txBody>
      </p:sp>
      <p:pic>
        <p:nvPicPr>
          <p:cNvPr id="12294" name="Object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19400" y="3836988"/>
            <a:ext cx="960438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5" name="Object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6200" y="4125913"/>
            <a:ext cx="1116013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6" name="Object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0" y="4114800"/>
            <a:ext cx="4476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7" name="Object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29000" y="5486400"/>
            <a:ext cx="960438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8" name="Object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0" y="5638800"/>
            <a:ext cx="4476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9" name="Object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57600" y="5943600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58" name="TextBox 3"/>
          <p:cNvSpPr txBox="1">
            <a:spLocks noChangeArrowheads="1"/>
          </p:cNvSpPr>
          <p:nvPr/>
        </p:nvSpPr>
        <p:spPr bwMode="auto">
          <a:xfrm>
            <a:off x="-90488" y="-69850"/>
            <a:ext cx="68786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Image by  Kate Hopkins </a:t>
            </a:r>
            <a:r>
              <a:rPr lang="en-US" sz="1200">
                <a:solidFill>
                  <a:srgbClr val="FFFFFF"/>
                </a:solidFill>
                <a:hlinkClick r:id="rId12"/>
              </a:rPr>
              <a:t>http://www.flickr.com/photos/accidentalhedonist/5200667428/</a:t>
            </a:r>
            <a:r>
              <a:rPr lang="en-US" sz="1200">
                <a:solidFill>
                  <a:srgbClr val="FFFFFF"/>
                </a:solidFill>
              </a:rPr>
              <a:t> </a:t>
            </a:r>
            <a:r>
              <a:rPr lang="en-US" sz="1200">
                <a:solidFill>
                  <a:schemeClr val="bg1"/>
                </a:solidFill>
              </a:rPr>
              <a:t>on flickr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6" grpId="0"/>
      <p:bldP spid="123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534988" y="431800"/>
            <a:ext cx="2319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/>
              <a:t>Key Takeaways</a:t>
            </a:r>
          </a:p>
        </p:txBody>
      </p:sp>
      <p:sp>
        <p:nvSpPr>
          <p:cNvPr id="23555" name="TextBox 16"/>
          <p:cNvSpPr txBox="1">
            <a:spLocks noChangeArrowheads="1"/>
          </p:cNvSpPr>
          <p:nvPr/>
        </p:nvSpPr>
        <p:spPr bwMode="auto">
          <a:xfrm>
            <a:off x="2403475" y="4648200"/>
            <a:ext cx="14112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Absorption</a:t>
            </a:r>
          </a:p>
          <a:p>
            <a:r>
              <a:rPr lang="en-US"/>
              <a:t>coefficient</a:t>
            </a:r>
          </a:p>
        </p:txBody>
      </p:sp>
      <p:sp>
        <p:nvSpPr>
          <p:cNvPr id="23556" name="TextBox 17"/>
          <p:cNvSpPr txBox="1">
            <a:spLocks noChangeArrowheads="1"/>
          </p:cNvSpPr>
          <p:nvPr/>
        </p:nvSpPr>
        <p:spPr bwMode="auto">
          <a:xfrm>
            <a:off x="4492625" y="4648200"/>
            <a:ext cx="13382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Refractive</a:t>
            </a:r>
          </a:p>
          <a:p>
            <a:r>
              <a:rPr lang="en-US"/>
              <a:t>index</a:t>
            </a:r>
          </a:p>
        </p:txBody>
      </p:sp>
      <p:sp>
        <p:nvSpPr>
          <p:cNvPr id="23557" name="TextBox 20"/>
          <p:cNvSpPr txBox="1">
            <a:spLocks noChangeArrowheads="1"/>
          </p:cNvSpPr>
          <p:nvPr/>
        </p:nvSpPr>
        <p:spPr bwMode="auto">
          <a:xfrm>
            <a:off x="3044825" y="5686425"/>
            <a:ext cx="1419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Beer</a:t>
            </a:r>
            <a:r>
              <a:rPr lang="ja-JP" altLang="en-US" sz="2000"/>
              <a:t>’</a:t>
            </a:r>
            <a:r>
              <a:rPr lang="en-US" altLang="ja-JP" sz="2000"/>
              <a:t>s Law</a:t>
            </a:r>
            <a:endParaRPr lang="en-US" sz="2000"/>
          </a:p>
        </p:txBody>
      </p:sp>
      <p:sp>
        <p:nvSpPr>
          <p:cNvPr id="23558" name="TextBox 37"/>
          <p:cNvSpPr txBox="1">
            <a:spLocks noChangeArrowheads="1"/>
          </p:cNvSpPr>
          <p:nvPr/>
        </p:nvSpPr>
        <p:spPr bwMode="auto">
          <a:xfrm>
            <a:off x="473075" y="1296988"/>
            <a:ext cx="2989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Lorentz Oscillator Model</a:t>
            </a:r>
          </a:p>
        </p:txBody>
      </p:sp>
      <p:sp>
        <p:nvSpPr>
          <p:cNvPr id="23559" name="TextBox 60"/>
          <p:cNvSpPr txBox="1">
            <a:spLocks noChangeArrowheads="1"/>
          </p:cNvSpPr>
          <p:nvPr/>
        </p:nvSpPr>
        <p:spPr bwMode="auto">
          <a:xfrm>
            <a:off x="6772275" y="4340225"/>
            <a:ext cx="733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Decay</a:t>
            </a:r>
          </a:p>
        </p:txBody>
      </p:sp>
      <p:sp>
        <p:nvSpPr>
          <p:cNvPr id="23560" name="TextBox 20"/>
          <p:cNvSpPr txBox="1">
            <a:spLocks noChangeArrowheads="1"/>
          </p:cNvSpPr>
          <p:nvPr/>
        </p:nvSpPr>
        <p:spPr bwMode="auto">
          <a:xfrm>
            <a:off x="5435600" y="5257800"/>
            <a:ext cx="16462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  <a:buFont typeface="Arial" charset="0"/>
              <a:buChar char="•"/>
            </a:pPr>
            <a:r>
              <a:rPr lang="en-US"/>
              <a:t> </a:t>
            </a:r>
            <a:r>
              <a:rPr lang="en-US">
                <a:solidFill>
                  <a:srgbClr val="3D84DB"/>
                </a:solidFill>
              </a:rPr>
              <a:t>T</a:t>
            </a:r>
            <a:r>
              <a:rPr lang="en-US"/>
              <a:t>ransmissive</a:t>
            </a:r>
          </a:p>
          <a:p>
            <a:pPr>
              <a:spcAft>
                <a:spcPts val="400"/>
              </a:spcAft>
              <a:buFont typeface="Arial" charset="0"/>
              <a:buChar char="•"/>
            </a:pPr>
            <a:r>
              <a:rPr lang="en-US"/>
              <a:t> </a:t>
            </a:r>
            <a:r>
              <a:rPr lang="en-US">
                <a:solidFill>
                  <a:srgbClr val="3D84DB"/>
                </a:solidFill>
              </a:rPr>
              <a:t>A</a:t>
            </a:r>
            <a:r>
              <a:rPr lang="en-US"/>
              <a:t>bsorptive</a:t>
            </a:r>
          </a:p>
          <a:p>
            <a:pPr>
              <a:spcAft>
                <a:spcPts val="400"/>
              </a:spcAft>
              <a:buFont typeface="Arial" charset="0"/>
              <a:buChar char="•"/>
            </a:pPr>
            <a:r>
              <a:rPr lang="en-US"/>
              <a:t> </a:t>
            </a:r>
            <a:r>
              <a:rPr lang="en-US">
                <a:solidFill>
                  <a:srgbClr val="3D84DB"/>
                </a:solidFill>
              </a:rPr>
              <a:t>R</a:t>
            </a:r>
            <a:r>
              <a:rPr lang="en-US"/>
              <a:t>eflective</a:t>
            </a:r>
          </a:p>
          <a:p>
            <a:pPr>
              <a:spcAft>
                <a:spcPts val="400"/>
              </a:spcAft>
              <a:buFont typeface="Arial" charset="0"/>
              <a:buChar char="•"/>
            </a:pPr>
            <a:r>
              <a:rPr lang="en-US"/>
              <a:t> </a:t>
            </a:r>
            <a:r>
              <a:rPr lang="en-US">
                <a:solidFill>
                  <a:srgbClr val="3D84DB"/>
                </a:solidFill>
              </a:rPr>
              <a:t>T</a:t>
            </a:r>
            <a:r>
              <a:rPr lang="en-US"/>
              <a:t>ransmissive</a:t>
            </a:r>
          </a:p>
        </p:txBody>
      </p:sp>
      <p:pic>
        <p:nvPicPr>
          <p:cNvPr id="23561" name="Object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5314950"/>
            <a:ext cx="16764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2" name="Picture 3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3113" y="328613"/>
            <a:ext cx="2101850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Text Box 58"/>
          <p:cNvSpPr txBox="1">
            <a:spLocks noChangeArrowheads="1"/>
          </p:cNvSpPr>
          <p:nvPr/>
        </p:nvSpPr>
        <p:spPr bwMode="auto">
          <a:xfrm>
            <a:off x="6740525" y="784225"/>
            <a:ext cx="985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Nucleus</a:t>
            </a:r>
          </a:p>
        </p:txBody>
      </p:sp>
      <p:sp>
        <p:nvSpPr>
          <p:cNvPr id="23564" name="Text Box 60"/>
          <p:cNvSpPr txBox="1">
            <a:spLocks noChangeArrowheads="1"/>
          </p:cNvSpPr>
          <p:nvPr/>
        </p:nvSpPr>
        <p:spPr bwMode="auto">
          <a:xfrm>
            <a:off x="5902325" y="1406525"/>
            <a:ext cx="10461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“</a:t>
            </a:r>
            <a:r>
              <a:rPr lang="en-US"/>
              <a:t>spring</a:t>
            </a:r>
            <a:r>
              <a:rPr lang="en-US" altLang="en-US"/>
              <a:t>”</a:t>
            </a:r>
            <a:endParaRPr lang="en-US"/>
          </a:p>
        </p:txBody>
      </p:sp>
      <p:sp>
        <p:nvSpPr>
          <p:cNvPr id="23565" name="Text Box 59"/>
          <p:cNvSpPr txBox="1">
            <a:spLocks noChangeArrowheads="1"/>
          </p:cNvSpPr>
          <p:nvPr/>
        </p:nvSpPr>
        <p:spPr bwMode="auto">
          <a:xfrm>
            <a:off x="4819650" y="1109663"/>
            <a:ext cx="1047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Electron</a:t>
            </a:r>
          </a:p>
        </p:txBody>
      </p:sp>
      <p:pic>
        <p:nvPicPr>
          <p:cNvPr id="23566" name="Picture 41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563" y="3986213"/>
            <a:ext cx="521811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Arrow Connector 42"/>
          <p:cNvCxnSpPr/>
          <p:nvPr/>
        </p:nvCxnSpPr>
        <p:spPr>
          <a:xfrm flipV="1">
            <a:off x="3322638" y="4184650"/>
            <a:ext cx="158750" cy="53340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260975" y="4230688"/>
            <a:ext cx="34925" cy="531812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69" name="Straight Arrow Connector 48"/>
          <p:cNvCxnSpPr>
            <a:cxnSpLocks noChangeShapeType="1"/>
          </p:cNvCxnSpPr>
          <p:nvPr/>
        </p:nvCxnSpPr>
        <p:spPr bwMode="auto">
          <a:xfrm>
            <a:off x="6543675" y="3606800"/>
            <a:ext cx="452438" cy="758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</p:cxnSp>
      <p:pic>
        <p:nvPicPr>
          <p:cNvPr id="23570" name="Picture 50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48525" y="3235325"/>
            <a:ext cx="12430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1" name="Picture 5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4418806" y="2637632"/>
            <a:ext cx="31432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2" name="Picture 5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4480719" y="3171031"/>
            <a:ext cx="3143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3" name="Picture 53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60950" y="3255963"/>
            <a:ext cx="15748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4" name="Picture 54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19675" y="2738438"/>
            <a:ext cx="15271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5" name="Picture 57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0225" y="1744663"/>
            <a:ext cx="3692525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6" name="Picture 58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52513" y="5775325"/>
            <a:ext cx="1954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7" name="Picture 8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4338" y="2479675"/>
            <a:ext cx="3748087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981075" y="838200"/>
            <a:ext cx="1457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MIT</a:t>
            </a:r>
            <a:r>
              <a:rPr lang="en-US" sz="1000" dirty="0">
                <a:solidFill>
                  <a:srgbClr val="000000"/>
                </a:solidFill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+mj-lt"/>
              </a:rPr>
              <a:t>Open</a:t>
            </a:r>
            <a:r>
              <a:rPr lang="en-US" sz="1000" dirty="0" err="1">
                <a:solidFill>
                  <a:srgbClr val="000000"/>
                </a:solidFill>
              </a:rPr>
              <a:t>CourseWare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990600" y="990600"/>
            <a:ext cx="1219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latin typeface="Arial" charset="0"/>
                <a:cs typeface="Arial" charset="0"/>
                <a:hlinkClick r:id="rId3"/>
              </a:rPr>
              <a:t>http://ocw.mit.edu</a:t>
            </a:r>
            <a:endParaRPr lang="en-US" sz="1000">
              <a:latin typeface="Arial" charset="0"/>
              <a:cs typeface="Arial" charset="0"/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914400" y="1905000"/>
            <a:ext cx="388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Arial" charset="0"/>
                <a:cs typeface="Arial" charset="0"/>
              </a:rPr>
              <a:t>6.007 Electromagnetic Energy: From Motors to Lasers</a:t>
            </a: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914400" y="2133600"/>
            <a:ext cx="8715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Arial" charset="0"/>
                <a:cs typeface="Arial" charset="0"/>
              </a:rPr>
              <a:t>Spring 2011</a:t>
            </a: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914400" y="3124200"/>
            <a:ext cx="62722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cs typeface="Arial" charset="0"/>
              </a:rPr>
              <a:t>For information about citing these materials or our Terms of Use, visit</a:t>
            </a:r>
            <a:r>
              <a:rPr lang="en-US" sz="1000">
                <a:latin typeface="Arial" charset="0"/>
                <a:cs typeface="Arial" charset="0"/>
              </a:rPr>
              <a:t>: </a:t>
            </a:r>
            <a:r>
              <a:rPr lang="en-US" sz="1000">
                <a:latin typeface="Arial" charset="0"/>
                <a:cs typeface="Arial" charset="0"/>
                <a:hlinkClick r:id="rId4"/>
              </a:rPr>
              <a:t>http://ocw.mit.edu/terms</a:t>
            </a:r>
            <a:r>
              <a:rPr lang="en-US" sz="1000">
                <a:latin typeface="Arial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5"/>
          <p:cNvSpPr txBox="1">
            <a:spLocks noChangeArrowheads="1"/>
          </p:cNvSpPr>
          <p:nvPr/>
        </p:nvSpPr>
        <p:spPr bwMode="auto">
          <a:xfrm>
            <a:off x="395288" y="4983163"/>
            <a:ext cx="16176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Electron mass</a:t>
            </a:r>
          </a:p>
        </p:txBody>
      </p:sp>
      <p:sp>
        <p:nvSpPr>
          <p:cNvPr id="4099" name="Line 76"/>
          <p:cNvSpPr>
            <a:spLocks noChangeShapeType="1"/>
          </p:cNvSpPr>
          <p:nvPr/>
        </p:nvSpPr>
        <p:spPr bwMode="auto">
          <a:xfrm flipV="1">
            <a:off x="1828800" y="45720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0" name="Text Box 77"/>
          <p:cNvSpPr txBox="1">
            <a:spLocks noChangeArrowheads="1"/>
          </p:cNvSpPr>
          <p:nvPr/>
        </p:nvSpPr>
        <p:spPr bwMode="auto">
          <a:xfrm>
            <a:off x="5559425" y="4916488"/>
            <a:ext cx="7223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field</a:t>
            </a:r>
          </a:p>
          <a:p>
            <a:pPr algn="ctr"/>
            <a:r>
              <a:rPr lang="en-US"/>
              <a:t>force</a:t>
            </a:r>
          </a:p>
        </p:txBody>
      </p:sp>
      <p:sp>
        <p:nvSpPr>
          <p:cNvPr id="4101" name="Text Box 78"/>
          <p:cNvSpPr txBox="1">
            <a:spLocks noChangeArrowheads="1"/>
          </p:cNvSpPr>
          <p:nvPr/>
        </p:nvSpPr>
        <p:spPr bwMode="auto">
          <a:xfrm>
            <a:off x="2209800" y="4953000"/>
            <a:ext cx="31289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Restoring force</a:t>
            </a:r>
          </a:p>
          <a:p>
            <a:pPr algn="ctr"/>
            <a:r>
              <a:rPr lang="en-US"/>
              <a:t>(binding electron &amp; nucleus)</a:t>
            </a:r>
          </a:p>
        </p:txBody>
      </p:sp>
      <p:sp>
        <p:nvSpPr>
          <p:cNvPr id="4102" name="Line 79"/>
          <p:cNvSpPr>
            <a:spLocks noChangeShapeType="1"/>
          </p:cNvSpPr>
          <p:nvPr/>
        </p:nvSpPr>
        <p:spPr bwMode="auto">
          <a:xfrm flipV="1">
            <a:off x="3657600" y="46482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3" name="Line 80"/>
          <p:cNvSpPr>
            <a:spLocks noChangeShapeType="1"/>
          </p:cNvSpPr>
          <p:nvPr/>
        </p:nvSpPr>
        <p:spPr bwMode="auto">
          <a:xfrm flipH="1" flipV="1">
            <a:off x="5334000" y="4648200"/>
            <a:ext cx="228600" cy="25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4" name="Rectangle 81"/>
          <p:cNvSpPr>
            <a:spLocks noChangeArrowheads="1"/>
          </p:cNvSpPr>
          <p:nvPr/>
        </p:nvSpPr>
        <p:spPr bwMode="auto">
          <a:xfrm>
            <a:off x="169863" y="3810000"/>
            <a:ext cx="8728075" cy="2047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105" name="Picture 1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144713" y="3960813"/>
            <a:ext cx="31845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538" name="Picture 1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484813" y="4070350"/>
            <a:ext cx="101758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Rectangle 118"/>
          <p:cNvSpPr>
            <a:spLocks noChangeArrowheads="1"/>
          </p:cNvSpPr>
          <p:nvPr/>
        </p:nvSpPr>
        <p:spPr bwMode="auto">
          <a:xfrm>
            <a:off x="1687513" y="317500"/>
            <a:ext cx="6537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/>
              <a:t>Microscopic Description of Dielectric Constant</a:t>
            </a:r>
          </a:p>
        </p:txBody>
      </p:sp>
      <p:sp>
        <p:nvSpPr>
          <p:cNvPr id="231543" name="Text Box 119"/>
          <p:cNvSpPr txBox="1">
            <a:spLocks noChangeArrowheads="1"/>
          </p:cNvSpPr>
          <p:nvPr/>
        </p:nvSpPr>
        <p:spPr bwMode="auto">
          <a:xfrm>
            <a:off x="6832600" y="4608513"/>
            <a:ext cx="1074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Damping</a:t>
            </a:r>
          </a:p>
        </p:txBody>
      </p:sp>
      <p:sp>
        <p:nvSpPr>
          <p:cNvPr id="231544" name="Line 120"/>
          <p:cNvSpPr>
            <a:spLocks noChangeShapeType="1"/>
          </p:cNvSpPr>
          <p:nvPr/>
        </p:nvSpPr>
        <p:spPr bwMode="auto">
          <a:xfrm flipH="1" flipV="1">
            <a:off x="6623050" y="4543425"/>
            <a:ext cx="227013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110" name="Picture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57425" y="1239838"/>
            <a:ext cx="2684463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38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2978150" y="1228725"/>
            <a:ext cx="3048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2" name="Picture 17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43125" y="1911350"/>
            <a:ext cx="277813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13" name="Group 382"/>
          <p:cNvGrpSpPr>
            <a:grpSpLocks/>
          </p:cNvGrpSpPr>
          <p:nvPr/>
        </p:nvGrpSpPr>
        <p:grpSpPr bwMode="auto">
          <a:xfrm>
            <a:off x="1611313" y="2214563"/>
            <a:ext cx="542925" cy="758825"/>
            <a:chOff x="1310" y="2448"/>
            <a:chExt cx="437" cy="636"/>
          </a:xfrm>
        </p:grpSpPr>
        <p:sp>
          <p:nvSpPr>
            <p:cNvPr id="4119" name="Line 383"/>
            <p:cNvSpPr>
              <a:spLocks noChangeShapeType="1"/>
            </p:cNvSpPr>
            <p:nvPr/>
          </p:nvSpPr>
          <p:spPr bwMode="auto">
            <a:xfrm>
              <a:off x="1450" y="2803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Line 384"/>
            <p:cNvSpPr>
              <a:spLocks noChangeShapeType="1"/>
            </p:cNvSpPr>
            <p:nvPr/>
          </p:nvSpPr>
          <p:spPr bwMode="auto">
            <a:xfrm flipV="1">
              <a:off x="1450" y="26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" name="Line 385"/>
            <p:cNvSpPr>
              <a:spLocks noChangeShapeType="1"/>
            </p:cNvSpPr>
            <p:nvPr/>
          </p:nvSpPr>
          <p:spPr bwMode="auto">
            <a:xfrm flipH="1">
              <a:off x="1448" y="2720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122" name="Picture 386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642" y="2939"/>
              <a:ext cx="105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3" name="Picture 387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612" y="2640"/>
              <a:ext cx="116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4" name="Picture 388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310" y="2448"/>
              <a:ext cx="105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14" name="Picture 3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094413" y="1303338"/>
            <a:ext cx="1973262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5" name="Text Box 58"/>
          <p:cNvSpPr txBox="1">
            <a:spLocks noChangeArrowheads="1"/>
          </p:cNvSpPr>
          <p:nvPr/>
        </p:nvSpPr>
        <p:spPr bwMode="auto">
          <a:xfrm>
            <a:off x="6853238" y="1758950"/>
            <a:ext cx="985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Nucleus</a:t>
            </a:r>
          </a:p>
        </p:txBody>
      </p:sp>
      <p:sp>
        <p:nvSpPr>
          <p:cNvPr id="4116" name="Text Box 60"/>
          <p:cNvSpPr txBox="1">
            <a:spLocks noChangeArrowheads="1"/>
          </p:cNvSpPr>
          <p:nvPr/>
        </p:nvSpPr>
        <p:spPr bwMode="auto">
          <a:xfrm>
            <a:off x="6094413" y="2290763"/>
            <a:ext cx="1046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“</a:t>
            </a:r>
            <a:r>
              <a:rPr lang="en-US"/>
              <a:t>spring</a:t>
            </a:r>
            <a:r>
              <a:rPr lang="en-US" altLang="en-US"/>
              <a:t>”</a:t>
            </a:r>
            <a:endParaRPr lang="en-US"/>
          </a:p>
        </p:txBody>
      </p:sp>
      <p:sp>
        <p:nvSpPr>
          <p:cNvPr id="4117" name="Text Box 59"/>
          <p:cNvSpPr txBox="1">
            <a:spLocks noChangeArrowheads="1"/>
          </p:cNvSpPr>
          <p:nvPr/>
        </p:nvSpPr>
        <p:spPr bwMode="auto">
          <a:xfrm>
            <a:off x="5103813" y="2062163"/>
            <a:ext cx="1047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Electron</a:t>
            </a:r>
          </a:p>
        </p:txBody>
      </p:sp>
      <p:pic>
        <p:nvPicPr>
          <p:cNvPr id="4118" name="Picture 38" descr="latex-image-1.pdf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454650" y="4946650"/>
            <a:ext cx="171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543" grpId="0"/>
      <p:bldP spid="2315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8"/>
          <p:cNvSpPr>
            <a:spLocks noChangeArrowheads="1"/>
          </p:cNvSpPr>
          <p:nvPr/>
        </p:nvSpPr>
        <p:spPr bwMode="auto">
          <a:xfrm>
            <a:off x="2206625" y="317500"/>
            <a:ext cx="4727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/>
              <a:t>Solution using complex variables</a:t>
            </a:r>
          </a:p>
        </p:txBody>
      </p:sp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2155825" y="808038"/>
            <a:ext cx="4619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Lets plug-in the expressions for      and  </a:t>
            </a:r>
            <a:br>
              <a:rPr lang="en-US"/>
            </a:br>
            <a:r>
              <a:rPr lang="en-US"/>
              <a:t>into the differential equation from slide 3: </a:t>
            </a:r>
          </a:p>
        </p:txBody>
      </p:sp>
      <p:pic>
        <p:nvPicPr>
          <p:cNvPr id="5124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13" y="3308350"/>
            <a:ext cx="2049462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Oval 18"/>
          <p:cNvSpPr>
            <a:spLocks noChangeArrowheads="1"/>
          </p:cNvSpPr>
          <p:nvPr/>
        </p:nvSpPr>
        <p:spPr bwMode="auto">
          <a:xfrm flipV="1">
            <a:off x="736600" y="4017963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Text Box 19"/>
          <p:cNvSpPr txBox="1">
            <a:spLocks noChangeArrowheads="1"/>
          </p:cNvSpPr>
          <p:nvPr/>
        </p:nvSpPr>
        <p:spPr bwMode="auto">
          <a:xfrm flipV="1">
            <a:off x="571500" y="4092575"/>
            <a:ext cx="600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Times New Roman" pitchFamily="18" charset="0"/>
              </a:rPr>
              <a:t>+  +</a:t>
            </a:r>
          </a:p>
        </p:txBody>
      </p:sp>
      <p:sp>
        <p:nvSpPr>
          <p:cNvPr id="5127" name="Text Box 20"/>
          <p:cNvSpPr txBox="1">
            <a:spLocks noChangeArrowheads="1"/>
          </p:cNvSpPr>
          <p:nvPr/>
        </p:nvSpPr>
        <p:spPr bwMode="auto">
          <a:xfrm flipV="1">
            <a:off x="584200" y="3738563"/>
            <a:ext cx="600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Times New Roman" pitchFamily="18" charset="0"/>
              </a:rPr>
              <a:t>+  +</a:t>
            </a:r>
          </a:p>
        </p:txBody>
      </p:sp>
      <p:sp>
        <p:nvSpPr>
          <p:cNvPr id="5128" name="Text Box 21"/>
          <p:cNvSpPr txBox="1">
            <a:spLocks noChangeArrowheads="1"/>
          </p:cNvSpPr>
          <p:nvPr/>
        </p:nvSpPr>
        <p:spPr bwMode="auto">
          <a:xfrm flipV="1">
            <a:off x="469900" y="3913188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Times New Roman" pitchFamily="18" charset="0"/>
              </a:rPr>
              <a:t>+     +</a:t>
            </a:r>
          </a:p>
        </p:txBody>
      </p:sp>
      <p:sp>
        <p:nvSpPr>
          <p:cNvPr id="5129" name="Line 143"/>
          <p:cNvSpPr>
            <a:spLocks noChangeShapeType="1"/>
          </p:cNvSpPr>
          <p:nvPr/>
        </p:nvSpPr>
        <p:spPr bwMode="auto">
          <a:xfrm flipH="1">
            <a:off x="731838" y="4738688"/>
            <a:ext cx="376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0" name="Line 143"/>
          <p:cNvSpPr>
            <a:spLocks noChangeShapeType="1"/>
          </p:cNvSpPr>
          <p:nvPr/>
        </p:nvSpPr>
        <p:spPr bwMode="auto">
          <a:xfrm flipH="1">
            <a:off x="701675" y="3171825"/>
            <a:ext cx="9096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131" name="Picture 25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8" y="5022850"/>
            <a:ext cx="3381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26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6700" y="5060950"/>
            <a:ext cx="3302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27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76338" y="2805113"/>
            <a:ext cx="207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28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9000" y="4457700"/>
            <a:ext cx="1920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5" name="Rectangle 37"/>
          <p:cNvSpPr>
            <a:spLocks noChangeArrowheads="1"/>
          </p:cNvSpPr>
          <p:nvPr/>
        </p:nvSpPr>
        <p:spPr bwMode="auto">
          <a:xfrm>
            <a:off x="79375" y="2441575"/>
            <a:ext cx="236696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2E6CD0"/>
                </a:solidFill>
              </a:rPr>
              <a:t>Natural resonance</a:t>
            </a:r>
            <a:endParaRPr lang="en-US" sz="2000">
              <a:solidFill>
                <a:schemeClr val="accent2"/>
              </a:solidFill>
            </a:endParaRPr>
          </a:p>
        </p:txBody>
      </p:sp>
      <p:pic>
        <p:nvPicPr>
          <p:cNvPr id="5136" name="Picture 38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715000" y="914400"/>
            <a:ext cx="3048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1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59550" y="914400"/>
            <a:ext cx="1460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8" name="Rectangle 16"/>
          <p:cNvSpPr>
            <a:spLocks noChangeArrowheads="1"/>
          </p:cNvSpPr>
          <p:nvPr/>
        </p:nvSpPr>
        <p:spPr bwMode="auto">
          <a:xfrm>
            <a:off x="2646363" y="2251075"/>
            <a:ext cx="6180137" cy="1568450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9" name="Rectangle 16"/>
          <p:cNvSpPr>
            <a:spLocks noChangeArrowheads="1"/>
          </p:cNvSpPr>
          <p:nvPr/>
        </p:nvSpPr>
        <p:spPr bwMode="auto">
          <a:xfrm>
            <a:off x="2740025" y="4979988"/>
            <a:ext cx="3836988" cy="998537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40" name="Picture 2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71825" y="2403475"/>
            <a:ext cx="508635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3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959100" y="3309938"/>
            <a:ext cx="27114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2" name="Picture 4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32538" y="3313113"/>
            <a:ext cx="228758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5" descr="latex-image-1.pd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11475" y="4135438"/>
            <a:ext cx="356552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4" name="Picture 6" descr="latex-image-1.pd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08300" y="5160963"/>
            <a:ext cx="355758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057" name="Text Box 81"/>
          <p:cNvSpPr txBox="1">
            <a:spLocks noChangeArrowheads="1"/>
          </p:cNvSpPr>
          <p:nvPr/>
        </p:nvSpPr>
        <p:spPr bwMode="auto">
          <a:xfrm>
            <a:off x="601663" y="1981200"/>
            <a:ext cx="78565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Driven harmonic oscillator:  </a:t>
            </a:r>
            <a:r>
              <a:rPr lang="en-US" b="1">
                <a:solidFill>
                  <a:srgbClr val="2E6CD0"/>
                </a:solidFill>
              </a:rPr>
              <a:t>Amplitude</a:t>
            </a:r>
            <a:r>
              <a:rPr lang="en-US"/>
              <a:t> and </a:t>
            </a:r>
            <a:r>
              <a:rPr lang="en-US" b="1">
                <a:solidFill>
                  <a:srgbClr val="2E6CD0"/>
                </a:solidFill>
              </a:rPr>
              <a:t>Phase</a:t>
            </a:r>
            <a:r>
              <a:rPr lang="en-US"/>
              <a:t> depend on frequency</a:t>
            </a:r>
          </a:p>
        </p:txBody>
      </p:sp>
      <p:sp>
        <p:nvSpPr>
          <p:cNvPr id="255059" name="Text Box 83"/>
          <p:cNvSpPr txBox="1">
            <a:spLocks noChangeArrowheads="1"/>
          </p:cNvSpPr>
          <p:nvPr/>
        </p:nvSpPr>
        <p:spPr bwMode="auto">
          <a:xfrm>
            <a:off x="3482975" y="5156200"/>
            <a:ext cx="244475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large amplitude</a:t>
            </a:r>
          </a:p>
          <a:p>
            <a:pPr algn="ctr"/>
            <a:endParaRPr lang="en-US" sz="900"/>
          </a:p>
          <a:p>
            <a:pPr algn="ctr"/>
            <a:r>
              <a:rPr lang="en-US"/>
              <a:t>Displacement,  </a:t>
            </a:r>
            <a:br>
              <a:rPr lang="en-US"/>
            </a:br>
            <a:r>
              <a:rPr lang="en-US"/>
              <a:t>90º out of phase with</a:t>
            </a:r>
            <a:endParaRPr lang="en-US" baseline="-25000"/>
          </a:p>
        </p:txBody>
      </p:sp>
      <p:sp>
        <p:nvSpPr>
          <p:cNvPr id="255060" name="Text Box 84"/>
          <p:cNvSpPr txBox="1">
            <a:spLocks noChangeArrowheads="1"/>
          </p:cNvSpPr>
          <p:nvPr/>
        </p:nvSpPr>
        <p:spPr bwMode="auto">
          <a:xfrm>
            <a:off x="6267450" y="5156200"/>
            <a:ext cx="2244725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vanishing amplitude</a:t>
            </a:r>
          </a:p>
          <a:p>
            <a:pPr algn="ctr"/>
            <a:endParaRPr lang="en-US" sz="900"/>
          </a:p>
          <a:p>
            <a:pPr algn="ctr"/>
            <a:r>
              <a:rPr lang="en-US"/>
              <a:t>Displacement    and   in antiphase</a:t>
            </a:r>
            <a:endParaRPr lang="en-US" baseline="-25000"/>
          </a:p>
        </p:txBody>
      </p:sp>
      <p:sp>
        <p:nvSpPr>
          <p:cNvPr id="6149" name="Rectangle 86"/>
          <p:cNvSpPr>
            <a:spLocks noChangeArrowheads="1"/>
          </p:cNvSpPr>
          <p:nvPr/>
        </p:nvSpPr>
        <p:spPr bwMode="auto">
          <a:xfrm>
            <a:off x="1219200" y="304800"/>
            <a:ext cx="30400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i="1" u="sng"/>
              <a:t>Oscillator Resonance</a:t>
            </a:r>
            <a:endParaRPr lang="en-US" i="1" u="sng" baseline="-25000"/>
          </a:p>
        </p:txBody>
      </p:sp>
      <p:pic>
        <p:nvPicPr>
          <p:cNvPr id="6150" name="Picture 8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950" y="990600"/>
            <a:ext cx="370205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0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698500"/>
            <a:ext cx="269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1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1900" y="1282700"/>
            <a:ext cx="2273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7000" y="2735263"/>
            <a:ext cx="6757988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81"/>
          <p:cNvSpPr txBox="1">
            <a:spLocks noChangeArrowheads="1"/>
          </p:cNvSpPr>
          <p:nvPr/>
        </p:nvSpPr>
        <p:spPr bwMode="auto">
          <a:xfrm>
            <a:off x="1198563" y="4737100"/>
            <a:ext cx="2103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2E6CD0"/>
                </a:solidFill>
              </a:rPr>
              <a:t>Low </a:t>
            </a:r>
            <a:r>
              <a:rPr lang="en-US"/>
              <a:t> frequency</a:t>
            </a:r>
          </a:p>
        </p:txBody>
      </p:sp>
      <p:sp>
        <p:nvSpPr>
          <p:cNvPr id="15" name="Text Box 81"/>
          <p:cNvSpPr txBox="1">
            <a:spLocks noChangeArrowheads="1"/>
          </p:cNvSpPr>
          <p:nvPr/>
        </p:nvSpPr>
        <p:spPr bwMode="auto">
          <a:xfrm>
            <a:off x="3917950" y="4745038"/>
            <a:ext cx="1960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2E6CD0"/>
                </a:solidFill>
              </a:rPr>
              <a:t>At resonance</a:t>
            </a:r>
            <a:endParaRPr lang="en-US"/>
          </a:p>
        </p:txBody>
      </p:sp>
      <p:sp>
        <p:nvSpPr>
          <p:cNvPr id="16" name="Text Box 81"/>
          <p:cNvSpPr txBox="1">
            <a:spLocks noChangeArrowheads="1"/>
          </p:cNvSpPr>
          <p:nvPr/>
        </p:nvSpPr>
        <p:spPr bwMode="auto">
          <a:xfrm>
            <a:off x="6465888" y="4724400"/>
            <a:ext cx="1970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2E6CD0"/>
                </a:solidFill>
              </a:rPr>
              <a:t>High</a:t>
            </a:r>
            <a:r>
              <a:rPr lang="en-US"/>
              <a:t> frequency</a:t>
            </a:r>
          </a:p>
        </p:txBody>
      </p:sp>
      <p:pic>
        <p:nvPicPr>
          <p:cNvPr id="6157" name="Picture 16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54650" y="5700713"/>
            <a:ext cx="14287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8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18438" y="5954713"/>
            <a:ext cx="1428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9" name="Group 4"/>
          <p:cNvGrpSpPr>
            <a:grpSpLocks/>
          </p:cNvGrpSpPr>
          <p:nvPr/>
        </p:nvGrpSpPr>
        <p:grpSpPr bwMode="auto">
          <a:xfrm>
            <a:off x="1025525" y="5167313"/>
            <a:ext cx="2105025" cy="1308100"/>
            <a:chOff x="1045026" y="5156901"/>
            <a:chExt cx="2105025" cy="1307266"/>
          </a:xfrm>
        </p:grpSpPr>
        <p:sp>
          <p:nvSpPr>
            <p:cNvPr id="6162" name="Text Box 82"/>
            <p:cNvSpPr txBox="1">
              <a:spLocks noChangeArrowheads="1"/>
            </p:cNvSpPr>
            <p:nvPr/>
          </p:nvSpPr>
          <p:spPr bwMode="auto">
            <a:xfrm>
              <a:off x="1045026" y="5156901"/>
              <a:ext cx="2105025" cy="969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/>
                <a:t>medium amplitude</a:t>
              </a:r>
            </a:p>
            <a:p>
              <a:pPr algn="ctr"/>
              <a:endParaRPr lang="en-US" sz="900"/>
            </a:p>
            <a:p>
              <a:pPr algn="ctr"/>
              <a:r>
                <a:rPr lang="en-US"/>
                <a:t>Displacement,    </a:t>
              </a:r>
              <a:br>
                <a:rPr lang="en-US"/>
              </a:br>
              <a:r>
                <a:rPr lang="en-US"/>
                <a:t>in phase with      </a:t>
              </a:r>
              <a:endParaRPr lang="en-US" baseline="-25000"/>
            </a:p>
          </p:txBody>
        </p:sp>
        <p:pic>
          <p:nvPicPr>
            <p:cNvPr id="6163" name="Picture 17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49438" y="5957285"/>
              <a:ext cx="141514" cy="188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4" name="Picture 3" descr="latex-image-1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829480" y="6227403"/>
              <a:ext cx="263071" cy="236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60" name="Picture 22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48350" y="5943600"/>
            <a:ext cx="263525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23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58200" y="5940425"/>
            <a:ext cx="263525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057" grpId="0"/>
      <p:bldP spid="255059" grpId="0"/>
      <p:bldP spid="255060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581400" y="381000"/>
            <a:ext cx="1958975" cy="4619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i="1" u="sng"/>
              <a:t>Polarization</a:t>
            </a:r>
            <a:endParaRPr lang="en-US" i="1" u="sng" baseline="-25000"/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603250" y="838200"/>
            <a:ext cx="7778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Since charge displacement, y, is directly related to polarization, P, of our material</a:t>
            </a:r>
          </a:p>
          <a:p>
            <a:pPr algn="ctr"/>
            <a:r>
              <a:rPr lang="en-US"/>
              <a:t>we can then rewrite the differential equation: </a:t>
            </a:r>
          </a:p>
        </p:txBody>
      </p:sp>
      <p:sp>
        <p:nvSpPr>
          <p:cNvPr id="7172" name="Rectangle 16"/>
          <p:cNvSpPr>
            <a:spLocks noChangeArrowheads="1"/>
          </p:cNvSpPr>
          <p:nvPr/>
        </p:nvSpPr>
        <p:spPr bwMode="auto">
          <a:xfrm>
            <a:off x="1058863" y="1470025"/>
            <a:ext cx="6969125" cy="1169988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Rectangle 16"/>
          <p:cNvSpPr>
            <a:spLocks noChangeArrowheads="1"/>
          </p:cNvSpPr>
          <p:nvPr/>
        </p:nvSpPr>
        <p:spPr bwMode="auto">
          <a:xfrm>
            <a:off x="1223963" y="5189538"/>
            <a:ext cx="3792537" cy="1023937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174" name="Picture 1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7463" y="1651000"/>
            <a:ext cx="184626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extBox 5"/>
          <p:cNvSpPr txBox="1">
            <a:spLocks noChangeArrowheads="1"/>
          </p:cNvSpPr>
          <p:nvPr/>
        </p:nvSpPr>
        <p:spPr bwMode="auto">
          <a:xfrm>
            <a:off x="3759200" y="1916113"/>
            <a:ext cx="3603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For linear polarization in     direction</a:t>
            </a:r>
          </a:p>
        </p:txBody>
      </p:sp>
      <p:pic>
        <p:nvPicPr>
          <p:cNvPr id="7176" name="Picture 2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6175" y="1985963"/>
            <a:ext cx="1301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3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6500" y="2900363"/>
            <a:ext cx="6288088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4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3850" y="3724275"/>
            <a:ext cx="137318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5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65238" y="4652963"/>
            <a:ext cx="265906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0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96988" y="5270500"/>
            <a:ext cx="36036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5" descr="force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1163" y="187325"/>
            <a:ext cx="3378200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1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6096000" y="3124200"/>
            <a:ext cx="16129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Line 3"/>
          <p:cNvSpPr>
            <a:spLocks noChangeShapeType="1"/>
          </p:cNvSpPr>
          <p:nvPr/>
        </p:nvSpPr>
        <p:spPr bwMode="auto">
          <a:xfrm>
            <a:off x="1760538" y="1938338"/>
            <a:ext cx="0" cy="43751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7" name="Line 4"/>
          <p:cNvSpPr>
            <a:spLocks noChangeShapeType="1"/>
          </p:cNvSpPr>
          <p:nvPr/>
        </p:nvSpPr>
        <p:spPr bwMode="auto">
          <a:xfrm>
            <a:off x="2436813" y="1931988"/>
            <a:ext cx="0" cy="437673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" name="Line 5"/>
          <p:cNvSpPr>
            <a:spLocks noChangeShapeType="1"/>
          </p:cNvSpPr>
          <p:nvPr/>
        </p:nvSpPr>
        <p:spPr bwMode="auto">
          <a:xfrm>
            <a:off x="3840163" y="1927225"/>
            <a:ext cx="0" cy="43767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9" name="Line 6"/>
          <p:cNvSpPr>
            <a:spLocks noChangeShapeType="1"/>
          </p:cNvSpPr>
          <p:nvPr/>
        </p:nvSpPr>
        <p:spPr bwMode="auto">
          <a:xfrm>
            <a:off x="490538" y="5267325"/>
            <a:ext cx="4448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200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931863" y="3875088"/>
            <a:ext cx="37465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2320925" y="2916238"/>
            <a:ext cx="325438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2849563" y="2581275"/>
            <a:ext cx="197643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Rectangle 12"/>
          <p:cNvSpPr>
            <a:spLocks noChangeArrowheads="1"/>
          </p:cNvSpPr>
          <p:nvPr/>
        </p:nvSpPr>
        <p:spPr bwMode="auto">
          <a:xfrm>
            <a:off x="461963" y="1946275"/>
            <a:ext cx="4476750" cy="439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204" name="Picture 13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770438" y="6353175"/>
            <a:ext cx="201612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2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613275" y="854075"/>
            <a:ext cx="42418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18" descr="latex-image-1.pd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108700" y="4168775"/>
            <a:ext cx="207645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7" name="Rectangle 2"/>
          <p:cNvSpPr>
            <a:spLocks noChangeArrowheads="1"/>
          </p:cNvSpPr>
          <p:nvPr/>
        </p:nvSpPr>
        <p:spPr bwMode="auto">
          <a:xfrm>
            <a:off x="1992313" y="209550"/>
            <a:ext cx="525938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i="1" u="sng"/>
              <a:t>Microscopic Lorentz Oscillator Model</a:t>
            </a:r>
            <a:endParaRPr lang="en-US" sz="2400" i="1" u="sng" baseline="-25000"/>
          </a:p>
        </p:txBody>
      </p:sp>
      <p:pic>
        <p:nvPicPr>
          <p:cNvPr id="8208" name="Object 19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009775" y="6251575"/>
            <a:ext cx="38735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9" name="Object 3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659188" y="6208713"/>
            <a:ext cx="4111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10" name="Picture 20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/>
          <a:srcRect l="91437" t="61911" r="4253" b="7005"/>
          <a:stretch>
            <a:fillRect/>
          </a:stretch>
        </p:blipFill>
        <p:spPr bwMode="auto">
          <a:xfrm>
            <a:off x="2006600" y="2255838"/>
            <a:ext cx="18256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211" name="Straight Arrow Connector 27"/>
          <p:cNvCxnSpPr>
            <a:cxnSpLocks noChangeShapeType="1"/>
          </p:cNvCxnSpPr>
          <p:nvPr/>
        </p:nvCxnSpPr>
        <p:spPr bwMode="auto">
          <a:xfrm rot="10800000">
            <a:off x="1752600" y="2495550"/>
            <a:ext cx="241300" cy="63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212" name="Straight Arrow Connector 30"/>
          <p:cNvCxnSpPr>
            <a:cxnSpLocks noChangeShapeType="1"/>
          </p:cNvCxnSpPr>
          <p:nvPr/>
        </p:nvCxnSpPr>
        <p:spPr bwMode="auto">
          <a:xfrm>
            <a:off x="2216150" y="2501900"/>
            <a:ext cx="215900" cy="127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8213" name="Picture 2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44500" y="2709863"/>
            <a:ext cx="451485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/>
          </p:cNvPicPr>
          <p:nvPr/>
        </p:nvPicPr>
        <p:blipFill>
          <a:blip r:embed="rId4"/>
          <a:srcRect t="55978" r="50665"/>
          <a:stretch>
            <a:fillRect/>
          </a:stretch>
        </p:blipFill>
        <p:spPr bwMode="auto">
          <a:xfrm>
            <a:off x="2001838" y="2489200"/>
            <a:ext cx="4826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257800" y="571500"/>
            <a:ext cx="12319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09600" y="457200"/>
            <a:ext cx="3403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595313"/>
            <a:ext cx="1585913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152400" y="1928813"/>
            <a:ext cx="8993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Behavior of a driven (and damped) harmonic oscillator can be summarized as follows</a:t>
            </a:r>
          </a:p>
        </p:txBody>
      </p:sp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793750" y="6030913"/>
            <a:ext cx="7264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This type of response of </a:t>
            </a:r>
            <a:r>
              <a:rPr lang="en-US" b="1">
                <a:solidFill>
                  <a:srgbClr val="2E6CD0"/>
                </a:solidFill>
              </a:rPr>
              <a:t>bound charges </a:t>
            </a:r>
            <a:r>
              <a:rPr lang="en-US"/>
              <a:t>is typical for many materials</a:t>
            </a:r>
          </a:p>
        </p:txBody>
      </p:sp>
      <p:sp>
        <p:nvSpPr>
          <p:cNvPr id="9224" name="TextBox 11"/>
          <p:cNvSpPr txBox="1">
            <a:spLocks noChangeArrowheads="1"/>
          </p:cNvSpPr>
          <p:nvPr/>
        </p:nvSpPr>
        <p:spPr bwMode="auto">
          <a:xfrm>
            <a:off x="3611563" y="5594350"/>
            <a:ext cx="1376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Frequency</a:t>
            </a:r>
            <a:r>
              <a:rPr lang="en-US" sz="2000" b="1">
                <a:solidFill>
                  <a:srgbClr val="2E6CD0"/>
                </a:solidFill>
              </a:rPr>
              <a:t> </a:t>
            </a:r>
            <a:endParaRPr lang="en-US" sz="2000" b="1">
              <a:solidFill>
                <a:srgbClr val="800000"/>
              </a:solidFill>
            </a:endParaRPr>
          </a:p>
        </p:txBody>
      </p:sp>
      <p:sp>
        <p:nvSpPr>
          <p:cNvPr id="9225" name="TextBox 11"/>
          <p:cNvSpPr txBox="1">
            <a:spLocks noChangeArrowheads="1"/>
          </p:cNvSpPr>
          <p:nvPr/>
        </p:nvSpPr>
        <p:spPr bwMode="auto">
          <a:xfrm rot="-5400000">
            <a:off x="5870575" y="3814763"/>
            <a:ext cx="3190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2E6CD0"/>
                </a:solidFill>
              </a:rPr>
              <a:t>Phase Lag</a:t>
            </a:r>
            <a:endParaRPr lang="en-US" sz="2000" b="1">
              <a:solidFill>
                <a:srgbClr val="7F7F7F"/>
              </a:solidFill>
            </a:endParaRPr>
          </a:p>
          <a:p>
            <a:pPr algn="ctr"/>
            <a:r>
              <a:rPr lang="en-US" sz="2000" b="1"/>
              <a:t>(</a:t>
            </a:r>
            <a:r>
              <a:rPr lang="en-US" sz="1600" b="1"/>
              <a:t>displacement vs. driving field)</a:t>
            </a:r>
            <a:endParaRPr lang="en-US" sz="1600" b="1">
              <a:solidFill>
                <a:srgbClr val="800000"/>
              </a:solidFill>
            </a:endParaRPr>
          </a:p>
        </p:txBody>
      </p:sp>
      <p:sp>
        <p:nvSpPr>
          <p:cNvPr id="23562" name="TextBox 11"/>
          <p:cNvSpPr txBox="1">
            <a:spLocks noChangeArrowheads="1"/>
          </p:cNvSpPr>
          <p:nvPr/>
        </p:nvSpPr>
        <p:spPr bwMode="auto">
          <a:xfrm rot="16200000">
            <a:off x="1059656" y="3815557"/>
            <a:ext cx="1419225" cy="40163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Amplitude</a:t>
            </a:r>
          </a:p>
        </p:txBody>
      </p:sp>
      <p:pic>
        <p:nvPicPr>
          <p:cNvPr id="9227" name="Picture 2"/>
          <p:cNvPicPr>
            <a:picLocks noChangeAspect="1"/>
          </p:cNvPicPr>
          <p:nvPr/>
        </p:nvPicPr>
        <p:blipFill>
          <a:blip r:embed="rId8"/>
          <a:srcRect r="79327"/>
          <a:stretch>
            <a:fillRect/>
          </a:stretch>
        </p:blipFill>
        <p:spPr bwMode="auto">
          <a:xfrm>
            <a:off x="558800" y="4221163"/>
            <a:ext cx="9144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TextBox 11"/>
          <p:cNvSpPr txBox="1">
            <a:spLocks noChangeArrowheads="1"/>
          </p:cNvSpPr>
          <p:nvPr/>
        </p:nvSpPr>
        <p:spPr bwMode="auto">
          <a:xfrm>
            <a:off x="349250" y="3313113"/>
            <a:ext cx="1108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/>
              <a:t>Low </a:t>
            </a:r>
          </a:p>
          <a:p>
            <a:pPr algn="ctr"/>
            <a:r>
              <a:rPr lang="en-US" sz="1600"/>
              <a:t>frequency</a:t>
            </a:r>
          </a:p>
          <a:p>
            <a:pPr algn="ctr"/>
            <a:r>
              <a:rPr lang="en-US" sz="1600"/>
              <a:t> limit</a:t>
            </a:r>
            <a:endParaRPr lang="en-US" sz="1600">
              <a:solidFill>
                <a:srgbClr val="800000"/>
              </a:solidFill>
            </a:endParaRPr>
          </a:p>
        </p:txBody>
      </p:sp>
      <p:sp>
        <p:nvSpPr>
          <p:cNvPr id="9229" name="TextBox 11"/>
          <p:cNvSpPr txBox="1">
            <a:spLocks noChangeArrowheads="1"/>
          </p:cNvSpPr>
          <p:nvPr/>
        </p:nvSpPr>
        <p:spPr bwMode="auto">
          <a:xfrm>
            <a:off x="7731125" y="3084513"/>
            <a:ext cx="1108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/>
              <a:t>Hi </a:t>
            </a:r>
          </a:p>
          <a:p>
            <a:pPr algn="ctr"/>
            <a:r>
              <a:rPr lang="en-US" sz="1600"/>
              <a:t>frequency</a:t>
            </a:r>
          </a:p>
          <a:p>
            <a:pPr algn="ctr"/>
            <a:r>
              <a:rPr lang="en-US" sz="1600"/>
              <a:t> limit</a:t>
            </a:r>
            <a:endParaRPr lang="en-US" sz="1600">
              <a:solidFill>
                <a:srgbClr val="800000"/>
              </a:solidFill>
            </a:endParaRPr>
          </a:p>
        </p:txBody>
      </p:sp>
      <p:pic>
        <p:nvPicPr>
          <p:cNvPr id="9230" name="Picture 2"/>
          <p:cNvPicPr>
            <a:picLocks noChangeAspect="1"/>
          </p:cNvPicPr>
          <p:nvPr/>
        </p:nvPicPr>
        <p:blipFill>
          <a:blip r:embed="rId8"/>
          <a:srcRect l="76862"/>
          <a:stretch>
            <a:fillRect/>
          </a:stretch>
        </p:blipFill>
        <p:spPr bwMode="auto">
          <a:xfrm>
            <a:off x="7712075" y="4089400"/>
            <a:ext cx="1154113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TextBox 24"/>
          <p:cNvSpPr txBox="1">
            <a:spLocks noChangeArrowheads="1"/>
          </p:cNvSpPr>
          <p:nvPr/>
        </p:nvSpPr>
        <p:spPr bwMode="auto">
          <a:xfrm>
            <a:off x="6691313" y="4430713"/>
            <a:ext cx="466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90°</a:t>
            </a:r>
          </a:p>
        </p:txBody>
      </p:sp>
      <p:sp>
        <p:nvSpPr>
          <p:cNvPr id="9232" name="TextBox 24"/>
          <p:cNvSpPr txBox="1">
            <a:spLocks noChangeArrowheads="1"/>
          </p:cNvSpPr>
          <p:nvPr/>
        </p:nvSpPr>
        <p:spPr bwMode="auto">
          <a:xfrm>
            <a:off x="6681788" y="3313113"/>
            <a:ext cx="5603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180°</a:t>
            </a:r>
          </a:p>
        </p:txBody>
      </p:sp>
      <p:pic>
        <p:nvPicPr>
          <p:cNvPr id="9233" name="Picture 19"/>
          <p:cNvPicPr>
            <a:picLocks noChangeAspect="1"/>
          </p:cNvPicPr>
          <p:nvPr/>
        </p:nvPicPr>
        <p:blipFill>
          <a:blip r:embed="rId8"/>
          <a:srcRect l="26985" r="40543"/>
          <a:stretch>
            <a:fillRect/>
          </a:stretch>
        </p:blipFill>
        <p:spPr bwMode="auto">
          <a:xfrm>
            <a:off x="3576638" y="2713038"/>
            <a:ext cx="1014412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4" name="TextBox 11"/>
          <p:cNvSpPr txBox="1">
            <a:spLocks noChangeArrowheads="1"/>
          </p:cNvSpPr>
          <p:nvPr/>
        </p:nvSpPr>
        <p:spPr bwMode="auto">
          <a:xfrm>
            <a:off x="5608638" y="3151188"/>
            <a:ext cx="6477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phase</a:t>
            </a:r>
            <a:endParaRPr lang="en-US" sz="1400">
              <a:solidFill>
                <a:srgbClr val="800000"/>
              </a:solidFill>
            </a:endParaRPr>
          </a:p>
        </p:txBody>
      </p:sp>
      <p:sp>
        <p:nvSpPr>
          <p:cNvPr id="9235" name="TextBox 11"/>
          <p:cNvSpPr txBox="1">
            <a:spLocks noChangeArrowheads="1"/>
          </p:cNvSpPr>
          <p:nvPr/>
        </p:nvSpPr>
        <p:spPr bwMode="auto">
          <a:xfrm>
            <a:off x="3113088" y="3486150"/>
            <a:ext cx="1004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amplitude</a:t>
            </a:r>
            <a:endParaRPr lang="en-US" sz="140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06438" y="76200"/>
            <a:ext cx="3713162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i="1" u="sng"/>
              <a:t>Complex Refractive Index</a:t>
            </a:r>
            <a:endParaRPr lang="en-US" sz="1600" i="1" u="sng" baseline="-25000"/>
          </a:p>
        </p:txBody>
      </p:sp>
      <p:pic>
        <p:nvPicPr>
          <p:cNvPr id="10243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9296400" y="-427038"/>
            <a:ext cx="180975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169988" y="1704975"/>
            <a:ext cx="2540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2673350" y="3235325"/>
            <a:ext cx="2333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Box 19"/>
          <p:cNvSpPr txBox="1">
            <a:spLocks noChangeArrowheads="1"/>
          </p:cNvSpPr>
          <p:nvPr/>
        </p:nvSpPr>
        <p:spPr bwMode="auto">
          <a:xfrm>
            <a:off x="7775575" y="4803775"/>
            <a:ext cx="7604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(real)</a:t>
            </a:r>
          </a:p>
        </p:txBody>
      </p:sp>
      <p:sp>
        <p:nvSpPr>
          <p:cNvPr id="10247" name="TextBox 19"/>
          <p:cNvSpPr txBox="1">
            <a:spLocks noChangeArrowheads="1"/>
          </p:cNvSpPr>
          <p:nvPr/>
        </p:nvSpPr>
        <p:spPr bwMode="auto">
          <a:xfrm>
            <a:off x="7591425" y="5619750"/>
            <a:ext cx="136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(imaginary)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31763" y="673100"/>
            <a:ext cx="5105400" cy="502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49" name="Line 3"/>
          <p:cNvSpPr>
            <a:spLocks noChangeShapeType="1"/>
          </p:cNvSpPr>
          <p:nvPr/>
        </p:nvSpPr>
        <p:spPr bwMode="auto">
          <a:xfrm>
            <a:off x="1679575" y="949325"/>
            <a:ext cx="0" cy="43767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0" name="Line 4"/>
          <p:cNvSpPr>
            <a:spLocks noChangeShapeType="1"/>
          </p:cNvSpPr>
          <p:nvPr/>
        </p:nvSpPr>
        <p:spPr bwMode="auto">
          <a:xfrm>
            <a:off x="2355850" y="944563"/>
            <a:ext cx="0" cy="437673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1" name="Line 5"/>
          <p:cNvSpPr>
            <a:spLocks noChangeShapeType="1"/>
          </p:cNvSpPr>
          <p:nvPr/>
        </p:nvSpPr>
        <p:spPr bwMode="auto">
          <a:xfrm>
            <a:off x="3759200" y="939800"/>
            <a:ext cx="0" cy="43767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2" name="Line 6"/>
          <p:cNvSpPr>
            <a:spLocks noChangeShapeType="1"/>
          </p:cNvSpPr>
          <p:nvPr/>
        </p:nvSpPr>
        <p:spPr bwMode="auto">
          <a:xfrm>
            <a:off x="409575" y="4279900"/>
            <a:ext cx="4448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53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850900" y="2887663"/>
            <a:ext cx="37465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8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2239963" y="1928813"/>
            <a:ext cx="325437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3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8463" y="1649413"/>
            <a:ext cx="4505325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Rectangle 12"/>
          <p:cNvSpPr>
            <a:spLocks noChangeArrowheads="1"/>
          </p:cNvSpPr>
          <p:nvPr/>
        </p:nvSpPr>
        <p:spPr bwMode="auto">
          <a:xfrm>
            <a:off x="381000" y="914400"/>
            <a:ext cx="4476750" cy="439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57" name="Picture 13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519613" y="5410200"/>
            <a:ext cx="201612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Picture 3" descr="latex-image-1.pd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70538" y="2409825"/>
            <a:ext cx="10318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9" name="Picture 4" descr="latex-image-1.pdf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553075" y="1414463"/>
            <a:ext cx="3346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0" name="Picture 5" descr="latex-image-1.pd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424488" y="630238"/>
            <a:ext cx="13477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1" name="Picture 6" descr="latex-image-1.pdf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967413" y="3095625"/>
            <a:ext cx="168275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2" name="Picture 7" descr="latex-image-1.pdf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997575" y="3606800"/>
            <a:ext cx="26733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3" name="Picture 8" descr="latex-image-1.pdf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351463" y="4749800"/>
            <a:ext cx="218122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4" name="Picture 9" descr="latex-image-1.pdf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492750" y="5483225"/>
            <a:ext cx="171926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5" name="Rectangle 16"/>
          <p:cNvSpPr>
            <a:spLocks noChangeArrowheads="1"/>
          </p:cNvSpPr>
          <p:nvPr/>
        </p:nvSpPr>
        <p:spPr bwMode="auto">
          <a:xfrm>
            <a:off x="5235575" y="4589463"/>
            <a:ext cx="2373313" cy="1619250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66" name="Picture 2" descr="latex-image-1.pd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940050" y="952500"/>
            <a:ext cx="182562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00"/>
  <p:tag name="DEFAULTHEIGHT" val="5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y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9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y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76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 \omega_p^2 = \frac{N q^2}{\epsilon_o m}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35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epsilon_r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BITMAPFORMAT" val="pngmono"/>
  <p:tag name="DEBUGINTERACTIVE" val="True"/>
  <p:tag name="ORIGWIDTH" val="16"/>
  <p:tag name="PICTUREFILESIZE" val="47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epsilon_i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BITMAPFORMAT" val="pngmono"/>
  <p:tag name="DEBUGINTERACTIVE" val="True"/>
  <p:tag name="ORIGWIDTH" val="13.875"/>
  <p:tag name="PICTUREFILESIZE" val="49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tilde{\epsilon} = \epsilon_r - j \epsilon_i&#10; 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06"/>
  <p:tag name="PICTUREFILESIZE" val="162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omeg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44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epsilon = \epsilon_o \left( 1+  \frac{ \omega_p^2}{\omega_o^2 -\omega^2+j\omega \gamma} \right)&#10; 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268"/>
  <p:tag name="PICTUREFILESIZE" val="747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epsilon = \epsilon_o \left( 1+  \frac{ \omega_p^2}{\omega_o^2 -\omega^2+j\omega \gamma} \right)&#10; 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268"/>
  <p:tag name="PICTUREFILESIZE" val="747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 \omega_p^2 = \frac{N q^2}{\epsilon_o m}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35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  m \frac{d^2y}{dt^2} =&#10;- m \omega_o^2 y + q E_y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219"/>
  <p:tag name="PICTUREFILESIZE" val="651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epsilon = \epsilon_o \left( 1+  \frac{ \omega_p^2}{\omega_o^2 -\omega^2+j\omega \gamma} \right)&#10; 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268"/>
  <p:tag name="PICTUREFILESIZE" val="747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omeg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44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44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kappa&#10; 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1"/>
  <p:tag name="PICTUREFILESIZE" val="4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epsilon_r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BITMAPFORMAT" val="pngmono"/>
  <p:tag name="DEBUGINTERACTIVE" val="True"/>
  <p:tag name="ORIGWIDTH" val="16"/>
  <p:tag name="PICTUREFILESIZE" val="47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epsilon_i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BITMAPFORMAT" val="pngmono"/>
  <p:tag name="DEBUGINTERACTIVE" val="True"/>
  <p:tag name="ORIGWIDTH" val="13.875"/>
  <p:tag name="PICTUREFILESIZE" val="4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omeg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44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omeg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44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tilde{n} = n - j \kappa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103.875"/>
  <p:tag name="PICTUREFILESIZE" val="169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44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-m \gamma\frac{dy}{dt} 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70"/>
  <p:tag name="PICTUREFILESIZE" val="24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kappa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42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omeg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44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omeg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44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tilde{n} = n - j \kappa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103.875"/>
  <p:tag name="PICTUREFILESIZE" val="169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44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kappa&#10; 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1"/>
  <p:tag name="PICTUREFILESIZE" val="4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 \equiv \frac{c}{v_p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61.875"/>
  <p:tag name="PICTUREFILESIZE" val="15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  m \frac{d^2y}{dt^2} =&#10;- m \omega_o^2 y + q E_y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219"/>
  <p:tag name="PICTUREFILESIZE" val="65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-m \gamma\frac{dy}{dt} 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70"/>
  <p:tag name="PICTUREFILESIZE" val="24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y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7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z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3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x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547"/>
</p:tagLst>
</file>

<file path=ppt/theme/theme1.xml><?xml version="1.0" encoding="utf-8"?>
<a:theme xmlns:a="http://schemas.openxmlformats.org/drawingml/2006/main" name="Default Design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rebuchet M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rebuchet MS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23563</TotalTime>
  <Words>712</Words>
  <Application>Microsoft Office PowerPoint</Application>
  <PresentationFormat>On-screen Show (4:3)</PresentationFormat>
  <Paragraphs>203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Trebuchet MS</vt:lpstr>
      <vt:lpstr>ＭＳ Ｐゴシック</vt:lpstr>
      <vt:lpstr>Arial</vt:lpstr>
      <vt:lpstr>Times New Roman</vt:lpstr>
      <vt:lpstr>Verdana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Rajeev Ram</dc:creator>
  <cp:lastModifiedBy>Janet Chuang</cp:lastModifiedBy>
  <cp:revision>311</cp:revision>
  <cp:lastPrinted>2009-03-18T15:49:05Z</cp:lastPrinted>
  <dcterms:created xsi:type="dcterms:W3CDTF">2010-03-16T02:44:47Z</dcterms:created>
  <dcterms:modified xsi:type="dcterms:W3CDTF">2013-01-10T16:48:47Z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00080050200100000000010250800207f7000400038000</vt:lpwstr>
  </property>
</Properties>
</file>