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tags/tag6.xml" ContentType="application/vnd.openxmlformats-officedocument.presentationml.tags+xml"/>
  <Override PartName="/ppt/tags/tag8.xml" ContentType="application/vnd.openxmlformats-officedocument.presentationml.tags+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tags/tag4.xml" ContentType="application/vnd.openxmlformats-officedocument.presentationml.tags+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tags/tag2.xml" ContentType="application/vnd.openxmlformats-officedocument.presentationml.tags+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tags/tag16.xml" ContentType="application/vnd.openxmlformats-officedocument.presentationml.tags+xml"/>
  <Override PartName="/docProps/custom.xml" ContentType="application/vnd.openxmlformats-officedocument.custom-properties+xml"/>
  <Override PartName="/ppt/slideLayouts/slideLayout10.xml" ContentType="application/vnd.openxmlformats-officedocument.presentationml.slideLayout+xml"/>
  <Override PartName="/ppt/tags/tag14.xml" ContentType="application/vnd.openxmlformats-officedocument.presentationml.tags+xml"/>
  <Override PartName="/ppt/tags/tag15.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tags/tag7.xml" ContentType="application/vnd.openxmlformats-officedocument.presentationml.tags+xml"/>
  <Default Extension="png" ContentType="image/png"/>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tags/tag5.xml" ContentType="application/vnd.openxmlformats-officedocument.presentationml.tags+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Default Extension="jpeg" ContentType="image/jpeg"/>
  <Override PartName="/ppt/tags/tag3.xml" ContentType="application/vnd.openxmlformats-officedocument.presentationml.tags+xml"/>
  <Default Extension="emf" ContentType="image/x-emf"/>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tags/tag1.xml" ContentType="application/vnd.openxmlformats-officedocument.presentationml.tags+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3"/>
  </p:notesMasterIdLst>
  <p:handoutMasterIdLst>
    <p:handoutMasterId r:id="rId34"/>
  </p:handoutMasterIdLst>
  <p:sldIdLst>
    <p:sldId id="256" r:id="rId2"/>
    <p:sldId id="258" r:id="rId3"/>
    <p:sldId id="294" r:id="rId4"/>
    <p:sldId id="299" r:id="rId5"/>
    <p:sldId id="293" r:id="rId6"/>
    <p:sldId id="288" r:id="rId7"/>
    <p:sldId id="291" r:id="rId8"/>
    <p:sldId id="289" r:id="rId9"/>
    <p:sldId id="292" r:id="rId10"/>
    <p:sldId id="304" r:id="rId11"/>
    <p:sldId id="302" r:id="rId12"/>
    <p:sldId id="303" r:id="rId13"/>
    <p:sldId id="313" r:id="rId14"/>
    <p:sldId id="298" r:id="rId15"/>
    <p:sldId id="296" r:id="rId16"/>
    <p:sldId id="261" r:id="rId17"/>
    <p:sldId id="305" r:id="rId18"/>
    <p:sldId id="300" r:id="rId19"/>
    <p:sldId id="290" r:id="rId20"/>
    <p:sldId id="306" r:id="rId21"/>
    <p:sldId id="307" r:id="rId22"/>
    <p:sldId id="295" r:id="rId23"/>
    <p:sldId id="266" r:id="rId24"/>
    <p:sldId id="285" r:id="rId25"/>
    <p:sldId id="308" r:id="rId26"/>
    <p:sldId id="314" r:id="rId27"/>
    <p:sldId id="310" r:id="rId28"/>
    <p:sldId id="309" r:id="rId29"/>
    <p:sldId id="284" r:id="rId30"/>
    <p:sldId id="312" r:id="rId31"/>
    <p:sldId id="315" r:id="rId32"/>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pitchFamily="34" charset="0"/>
        <a:ea typeface="+mn-ea"/>
        <a:cs typeface="+mn-cs"/>
      </a:defRPr>
    </a:lvl1pPr>
    <a:lvl2pPr marL="457200" algn="l" rtl="0" fontAlgn="base">
      <a:spcBef>
        <a:spcPct val="0"/>
      </a:spcBef>
      <a:spcAft>
        <a:spcPct val="0"/>
      </a:spcAft>
      <a:defRPr kern="1200">
        <a:solidFill>
          <a:schemeClr val="tx1"/>
        </a:solidFill>
        <a:latin typeface="Arial" pitchFamily="34" charset="0"/>
        <a:ea typeface="+mn-ea"/>
        <a:cs typeface="+mn-cs"/>
      </a:defRPr>
    </a:lvl2pPr>
    <a:lvl3pPr marL="914400" algn="l" rtl="0" fontAlgn="base">
      <a:spcBef>
        <a:spcPct val="0"/>
      </a:spcBef>
      <a:spcAft>
        <a:spcPct val="0"/>
      </a:spcAft>
      <a:defRPr kern="1200">
        <a:solidFill>
          <a:schemeClr val="tx1"/>
        </a:solidFill>
        <a:latin typeface="Arial" pitchFamily="34" charset="0"/>
        <a:ea typeface="+mn-ea"/>
        <a:cs typeface="+mn-cs"/>
      </a:defRPr>
    </a:lvl3pPr>
    <a:lvl4pPr marL="1371600" algn="l" rtl="0" fontAlgn="base">
      <a:spcBef>
        <a:spcPct val="0"/>
      </a:spcBef>
      <a:spcAft>
        <a:spcPct val="0"/>
      </a:spcAft>
      <a:defRPr kern="1200">
        <a:solidFill>
          <a:schemeClr val="tx1"/>
        </a:solidFill>
        <a:latin typeface="Arial" pitchFamily="34" charset="0"/>
        <a:ea typeface="+mn-ea"/>
        <a:cs typeface="+mn-cs"/>
      </a:defRPr>
    </a:lvl4pPr>
    <a:lvl5pPr marL="1828800" algn="l"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rnWhat="handouts2" frameSlides="1"/>
  <p:clrMru>
    <a:srgbClr val="5B97D3"/>
    <a:srgbClr val="FFE254"/>
    <a:srgbClr val="F47F59"/>
    <a:srgbClr val="A0AB7D"/>
    <a:srgbClr val="F47542"/>
    <a:srgbClr val="FFFF99"/>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15900" autoAdjust="0"/>
    <p:restoredTop sz="99856" autoAdjust="0"/>
  </p:normalViewPr>
  <p:slideViewPr>
    <p:cSldViewPr>
      <p:cViewPr>
        <p:scale>
          <a:sx n="90" d="100"/>
          <a:sy n="90" d="100"/>
        </p:scale>
        <p:origin x="-1188" y="-456"/>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notesViewPr>
    <p:cSldViewPr>
      <p:cViewPr varScale="1">
        <p:scale>
          <a:sx n="70" d="100"/>
          <a:sy n="70" d="100"/>
        </p:scale>
        <p:origin x="-2766" y="-90"/>
      </p:cViewPr>
      <p:guideLst>
        <p:guide orient="horz" pos="2880"/>
        <p:guide pos="2160"/>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6" name="Rectangle 2"/>
          <p:cNvSpPr>
            <a:spLocks noGrp="1" noChangeArrowheads="1"/>
          </p:cNvSpPr>
          <p:nvPr>
            <p:ph type="hdr" sz="quarter"/>
          </p:nvPr>
        </p:nvSpPr>
        <p:spPr bwMode="auto">
          <a:xfrm>
            <a:off x="0" y="0"/>
            <a:ext cx="3170238" cy="479425"/>
          </a:xfrm>
          <a:prstGeom prst="rect">
            <a:avLst/>
          </a:prstGeom>
          <a:noFill/>
          <a:ln w="9525">
            <a:noFill/>
            <a:miter lim="800000"/>
            <a:headEnd/>
            <a:tailEnd/>
          </a:ln>
          <a:effectLst/>
        </p:spPr>
        <p:txBody>
          <a:bodyPr vert="horz" wrap="square" lIns="96661" tIns="48331" rIns="96661" bIns="48331" numCol="1" anchor="t" anchorCtr="0" compatLnSpc="1">
            <a:prstTxWarp prst="textNoShape">
              <a:avLst/>
            </a:prstTxWarp>
          </a:bodyPr>
          <a:lstStyle>
            <a:lvl1pPr defTabSz="966788">
              <a:defRPr sz="1300">
                <a:latin typeface="Arial" charset="0"/>
              </a:defRPr>
            </a:lvl1pPr>
          </a:lstStyle>
          <a:p>
            <a:r>
              <a:rPr lang="en-US" sz="1200" dirty="0">
                <a:latin typeface="Trebuchet MS"/>
                <a:cs typeface="Trebuchet MS"/>
              </a:rPr>
              <a:t>6.007</a:t>
            </a:r>
            <a:r>
              <a:rPr lang="en-US" sz="1200" dirty="0" smtClean="0">
                <a:latin typeface="Trebuchet MS"/>
                <a:cs typeface="Trebuchet MS"/>
              </a:rPr>
              <a:t> – OCW</a:t>
            </a:r>
            <a:endParaRPr lang="en-US" sz="1200" dirty="0">
              <a:latin typeface="Trebuchet MS"/>
              <a:cs typeface="Trebuchet MS"/>
            </a:endParaRPr>
          </a:p>
        </p:txBody>
      </p:sp>
      <p:sp>
        <p:nvSpPr>
          <p:cNvPr id="8" name="Rectangle 4"/>
          <p:cNvSpPr>
            <a:spLocks noGrp="1" noChangeArrowheads="1"/>
          </p:cNvSpPr>
          <p:nvPr>
            <p:ph type="ftr" sz="quarter" idx="2"/>
          </p:nvPr>
        </p:nvSpPr>
        <p:spPr bwMode="auto">
          <a:xfrm>
            <a:off x="0" y="8664575"/>
            <a:ext cx="3170238" cy="479425"/>
          </a:xfrm>
          <a:prstGeom prst="rect">
            <a:avLst/>
          </a:prstGeom>
          <a:noFill/>
          <a:ln w="9525">
            <a:noFill/>
            <a:miter lim="800000"/>
            <a:headEnd/>
            <a:tailEnd/>
          </a:ln>
          <a:effectLst/>
        </p:spPr>
        <p:txBody>
          <a:bodyPr vert="horz" wrap="square" lIns="96661" tIns="48331" rIns="96661" bIns="48331" numCol="1" anchor="b" anchorCtr="0" compatLnSpc="1">
            <a:prstTxWarp prst="textNoShape">
              <a:avLst/>
            </a:prstTxWarp>
          </a:bodyPr>
          <a:lstStyle>
            <a:lvl1pPr defTabSz="966788">
              <a:defRPr sz="1300">
                <a:latin typeface="Arial" charset="0"/>
              </a:defRPr>
            </a:lvl1pPr>
          </a:lstStyle>
          <a:p>
            <a:r>
              <a:rPr lang="en-US" sz="1200" dirty="0" smtClean="0">
                <a:latin typeface="Trebuchet MS"/>
                <a:cs typeface="Trebuchet MS"/>
              </a:rPr>
              <a:t>1 </a:t>
            </a:r>
            <a:r>
              <a:rPr lang="en-US" sz="1200" dirty="0">
                <a:latin typeface="Trebuchet MS"/>
                <a:cs typeface="Trebuchet MS"/>
              </a:rPr>
              <a:t>–</a:t>
            </a:r>
            <a:r>
              <a:rPr lang="en-US" sz="1200" dirty="0" smtClean="0">
                <a:latin typeface="Trebuchet MS"/>
                <a:cs typeface="Trebuchet MS"/>
              </a:rPr>
              <a:t> </a:t>
            </a:r>
            <a:r>
              <a:rPr lang="en-US" sz="1200" dirty="0" err="1" smtClean="0">
                <a:latin typeface="Trebuchet MS"/>
                <a:cs typeface="Trebuchet MS"/>
              </a:rPr>
              <a:t>iPhone</a:t>
            </a:r>
            <a:r>
              <a:rPr lang="en-US" sz="1200" dirty="0" smtClean="0">
                <a:latin typeface="Trebuchet MS"/>
                <a:cs typeface="Trebuchet MS"/>
              </a:rPr>
              <a:t> – Class Intro</a:t>
            </a:r>
            <a:endParaRPr lang="en-US" sz="1200" dirty="0">
              <a:latin typeface="Trebuchet MS"/>
              <a:cs typeface="Trebuchet MS"/>
            </a:endParaRPr>
          </a:p>
        </p:txBody>
      </p:sp>
      <p:sp>
        <p:nvSpPr>
          <p:cNvPr id="9" name="Rectangle 5"/>
          <p:cNvSpPr>
            <a:spLocks noGrp="1" noChangeArrowheads="1"/>
          </p:cNvSpPr>
          <p:nvPr>
            <p:ph type="sldNum" sz="quarter" idx="3"/>
          </p:nvPr>
        </p:nvSpPr>
        <p:spPr bwMode="auto">
          <a:xfrm>
            <a:off x="3687762" y="8664575"/>
            <a:ext cx="3170238" cy="479425"/>
          </a:xfrm>
          <a:prstGeom prst="rect">
            <a:avLst/>
          </a:prstGeom>
          <a:noFill/>
          <a:ln w="9525">
            <a:noFill/>
            <a:miter lim="800000"/>
            <a:headEnd/>
            <a:tailEnd/>
          </a:ln>
          <a:effectLst/>
        </p:spPr>
        <p:txBody>
          <a:bodyPr vert="horz" wrap="square" lIns="96661" tIns="48331" rIns="96661" bIns="48331" numCol="1" anchor="b" anchorCtr="0" compatLnSpc="1">
            <a:prstTxWarp prst="textNoShape">
              <a:avLst/>
            </a:prstTxWarp>
          </a:bodyPr>
          <a:lstStyle>
            <a:lvl1pPr algn="r" defTabSz="966788">
              <a:defRPr sz="1300">
                <a:latin typeface="Arial" charset="0"/>
              </a:defRPr>
            </a:lvl1pPr>
          </a:lstStyle>
          <a:p>
            <a:fld id="{5B1CB430-AB2C-514A-951E-B49CCAAC2F2F}" type="slidenum">
              <a:rPr lang="en-US" sz="1200">
                <a:latin typeface="Trebuchet MS"/>
                <a:cs typeface="Trebuchet MS"/>
              </a:rPr>
              <a:pPr/>
              <a:t>‹#›</a:t>
            </a:fld>
            <a:endParaRPr lang="en-US" sz="1200">
              <a:latin typeface="Trebuchet MS"/>
              <a:cs typeface="Trebuchet MS"/>
            </a:endParaRPr>
          </a:p>
        </p:txBody>
      </p:sp>
    </p:spTree>
    <p:extLst>
      <p:ext uri="{BB962C8B-B14F-4D97-AF65-F5344CB8AC3E}">
        <p14:creationId xmlns:p14="http://schemas.microsoft.com/office/powerpoint/2010/main" xmlns="" val="93595015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smtClean="0"/>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smtClean="0"/>
            </a:lvl1pPr>
          </a:lstStyle>
          <a:p>
            <a:pPr>
              <a:defRPr/>
            </a:pPr>
            <a:fld id="{F9274C86-A1BD-4F5E-AB65-7035E9FA5779}" type="datetimeFigureOut">
              <a:rPr lang="en-US"/>
              <a:pPr>
                <a:defRPr/>
              </a:pPr>
              <a:t>1/15/2013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smtClean="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smtClean="0"/>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smtClean="0"/>
            </a:lvl1pPr>
          </a:lstStyle>
          <a:p>
            <a:pPr>
              <a:defRPr/>
            </a:pPr>
            <a:fld id="{6B0EDD4E-80DC-44AC-9D72-8309D33892C2}" type="slidenum">
              <a:rPr lang="en-US"/>
              <a:pPr>
                <a:defRPr/>
              </a:pPr>
              <a:t>‹#›</a:t>
            </a:fld>
            <a:endParaRPr lang="en-US"/>
          </a:p>
        </p:txBody>
      </p:sp>
    </p:spTree>
    <p:extLst>
      <p:ext uri="{BB962C8B-B14F-4D97-AF65-F5344CB8AC3E}">
        <p14:creationId xmlns:p14="http://schemas.microsoft.com/office/powerpoint/2010/main" xmlns="" val="2155345777"/>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8" Type="http://schemas.openxmlformats.org/officeDocument/2006/relationships/hyperlink" Target="http://en.wikipedia.org/wiki/Praxis" TargetMode="External"/><Relationship Id="rId3" Type="http://schemas.openxmlformats.org/officeDocument/2006/relationships/hyperlink" Target="http://en.wikipedia.org/wiki/Engineer" TargetMode="External"/><Relationship Id="rId7" Type="http://schemas.openxmlformats.org/officeDocument/2006/relationships/hyperlink" Target="http://en.wikipedia.org/wiki/Designer" TargetMode="External"/><Relationship Id="rId12" Type="http://schemas.openxmlformats.org/officeDocument/2006/relationships/hyperlink" Target="http://en.wikipedia.org/wiki/Concurrent_Engineering" TargetMode="External"/><Relationship Id="rId2" Type="http://schemas.openxmlformats.org/officeDocument/2006/relationships/slide" Target="../slides/slide30.xml"/><Relationship Id="rId1" Type="http://schemas.openxmlformats.org/officeDocument/2006/relationships/notesMaster" Target="../notesMasters/notesMaster1.xml"/><Relationship Id="rId6" Type="http://schemas.openxmlformats.org/officeDocument/2006/relationships/hyperlink" Target="http://en.wikipedia.org/wiki/Abstract" TargetMode="External"/><Relationship Id="rId11" Type="http://schemas.openxmlformats.org/officeDocument/2006/relationships/hyperlink" Target="http://en.wikipedia.org/w/index.php?title=Integrated_Product_Teams&amp;action=edit" TargetMode="External"/><Relationship Id="rId5" Type="http://schemas.openxmlformats.org/officeDocument/2006/relationships/hyperlink" Target="http://en.wikipedia.org/wiki/Reality" TargetMode="External"/><Relationship Id="rId10" Type="http://schemas.openxmlformats.org/officeDocument/2006/relationships/hyperlink" Target="http://en.wikipedia.org/wiki/Specialization" TargetMode="External"/><Relationship Id="rId4" Type="http://schemas.openxmlformats.org/officeDocument/2006/relationships/hyperlink" Target="http://en.wikipedia.org/wiki/Design" TargetMode="External"/><Relationship Id="rId9" Type="http://schemas.openxmlformats.org/officeDocument/2006/relationships/hyperlink" Target="http://en.wikipedia.org/w/index.php?title=Division_of_work&amp;action=edit" TargetMode="Externa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Rot="1" noChangeAspect="1" noChangeArrowheads="1" noTextEdit="1"/>
          </p:cNvSpPr>
          <p:nvPr>
            <p:ph type="sldImg"/>
          </p:nvPr>
        </p:nvSpPr>
        <p:spPr bwMode="auto">
          <a:xfrm>
            <a:off x="1143000" y="685800"/>
            <a:ext cx="4573588" cy="3429000"/>
          </a:xfrm>
          <a:noFill/>
          <a:ln>
            <a:solidFill>
              <a:srgbClr val="000000"/>
            </a:solidFill>
            <a:miter lim="800000"/>
            <a:headEnd/>
            <a:tailEnd/>
          </a:ln>
        </p:spPr>
      </p:sp>
      <p:sp>
        <p:nvSpPr>
          <p:cNvPr id="32771" name="Rectangle 3"/>
          <p:cNvSpPr>
            <a:spLocks noGrp="1" noChangeArrowheads="1"/>
          </p:cNvSpPr>
          <p:nvPr>
            <p:ph type="body" idx="1"/>
          </p:nvPr>
        </p:nvSpPr>
        <p:spPr bwMode="auto">
          <a:xfrm>
            <a:off x="914400" y="4343400"/>
            <a:ext cx="5029200" cy="4114800"/>
          </a:xfrm>
          <a:noFill/>
        </p:spPr>
        <p:txBody>
          <a:bodyPr wrap="square" numCol="1" anchor="t" anchorCtr="0" compatLnSpc="1">
            <a:prstTxWarp prst="textNoShape">
              <a:avLst/>
            </a:prstTxWarp>
          </a:bodyPr>
          <a:lstStyle/>
          <a:p>
            <a:pPr>
              <a:spcBef>
                <a:spcPct val="0"/>
              </a:spcBef>
            </a:pPr>
            <a:r>
              <a:rPr lang="en-US" smtClean="0"/>
              <a:t>From “Design is a passionate process”  http://design_chapter_1_pergatory.mit.edu.pdf  </a:t>
            </a:r>
          </a:p>
          <a:p>
            <a:pPr>
              <a:spcBef>
                <a:spcPct val="0"/>
              </a:spcBef>
            </a:pPr>
            <a:endParaRPr lang="en-US" smtClean="0"/>
          </a:p>
          <a:p>
            <a:pPr>
              <a:spcBef>
                <a:spcPct val="0"/>
              </a:spcBef>
            </a:pPr>
            <a:r>
              <a:rPr lang="en-US" smtClean="0"/>
              <a:t>Consider the design engineer.  </a:t>
            </a:r>
          </a:p>
          <a:p>
            <a:pPr>
              <a:spcBef>
                <a:spcPct val="0"/>
              </a:spcBef>
            </a:pPr>
            <a:endParaRPr lang="en-US" smtClean="0"/>
          </a:p>
          <a:p>
            <a:pPr>
              <a:spcBef>
                <a:spcPct val="0"/>
              </a:spcBef>
            </a:pPr>
            <a:r>
              <a:rPr lang="en-US" smtClean="0">
                <a:cs typeface="Times New Roman" pitchFamily="18" charset="0"/>
              </a:rPr>
              <a:t>A </a:t>
            </a:r>
            <a:r>
              <a:rPr lang="en-US" b="1" smtClean="0">
                <a:cs typeface="Times New Roman" pitchFamily="18" charset="0"/>
              </a:rPr>
              <a:t>design engineer</a:t>
            </a:r>
            <a:r>
              <a:rPr lang="en-US" smtClean="0">
                <a:cs typeface="Times New Roman" pitchFamily="18" charset="0"/>
              </a:rPr>
              <a:t> is an </a:t>
            </a:r>
            <a:r>
              <a:rPr lang="en-US" smtClean="0">
                <a:cs typeface="Times New Roman" pitchFamily="18" charset="0"/>
                <a:hlinkClick r:id="rId3" tooltip="Engineer"/>
              </a:rPr>
              <a:t>engineer</a:t>
            </a:r>
            <a:r>
              <a:rPr lang="en-US" smtClean="0">
                <a:cs typeface="Times New Roman" pitchFamily="18" charset="0"/>
              </a:rPr>
              <a:t> whose job is to produce a detailed </a:t>
            </a:r>
            <a:r>
              <a:rPr lang="en-US" smtClean="0">
                <a:cs typeface="Times New Roman" pitchFamily="18" charset="0"/>
                <a:hlinkClick r:id="rId4" tooltip="Design"/>
              </a:rPr>
              <a:t>design</a:t>
            </a:r>
            <a:r>
              <a:rPr lang="en-US" smtClean="0">
                <a:cs typeface="Times New Roman" pitchFamily="18" charset="0"/>
              </a:rPr>
              <a:t> from a conceptual design, thereby bringing the </a:t>
            </a:r>
            <a:r>
              <a:rPr lang="en-US" smtClean="0">
                <a:cs typeface="Times New Roman" pitchFamily="18" charset="0"/>
                <a:hlinkClick r:id="rId5" tooltip="Reality"/>
              </a:rPr>
              <a:t>real</a:t>
            </a:r>
            <a:r>
              <a:rPr lang="en-US" smtClean="0">
                <a:cs typeface="Times New Roman" pitchFamily="18" charset="0"/>
              </a:rPr>
              <a:t> from the </a:t>
            </a:r>
            <a:r>
              <a:rPr lang="en-US" smtClean="0">
                <a:cs typeface="Times New Roman" pitchFamily="18" charset="0"/>
                <a:hlinkClick r:id="rId6" tooltip="Abstract"/>
              </a:rPr>
              <a:t>abstract</a:t>
            </a:r>
            <a:r>
              <a:rPr lang="en-US" smtClean="0">
                <a:cs typeface="Times New Roman" pitchFamily="18" charset="0"/>
              </a:rPr>
              <a:t>.</a:t>
            </a:r>
          </a:p>
          <a:p>
            <a:pPr>
              <a:spcBef>
                <a:spcPct val="0"/>
              </a:spcBef>
            </a:pPr>
            <a:r>
              <a:rPr lang="en-US" smtClean="0">
                <a:cs typeface="Times New Roman" pitchFamily="18" charset="0"/>
              </a:rPr>
              <a:t>A design engineer’s product is usually a set of drawings and specifications that should produce a working product with very little final adjustment needed. If significant rework is required in the construction, startup, or manufacturing phase, the design engineer did not do an acceptable job. This ability to foresee potential problems is a key skill for a design engineer. Flaws in the conceptual design that go uncaught by the design engineer or others will not surface until production or construction.  A design engineer would usually work on a newer and less proven design than a </a:t>
            </a:r>
            <a:r>
              <a:rPr lang="en-US" smtClean="0">
                <a:cs typeface="Times New Roman" pitchFamily="18" charset="0"/>
                <a:hlinkClick r:id="rId7" tooltip="Designer"/>
              </a:rPr>
              <a:t>designer</a:t>
            </a:r>
            <a:r>
              <a:rPr lang="en-US" smtClean="0">
                <a:cs typeface="Times New Roman" pitchFamily="18" charset="0"/>
              </a:rPr>
              <a:t>, since once the engineering principles are proven to be correct in a similar design, further engineering knowledge and skill is not generally needed to produce similar designs.</a:t>
            </a:r>
          </a:p>
          <a:p>
            <a:pPr>
              <a:spcBef>
                <a:spcPct val="0"/>
              </a:spcBef>
            </a:pPr>
            <a:r>
              <a:rPr lang="en-US" smtClean="0">
                <a:cs typeface="Times New Roman" pitchFamily="18" charset="0"/>
              </a:rPr>
              <a:t>Combining design and engineering into a single discipline is perhaps a lost </a:t>
            </a:r>
            <a:r>
              <a:rPr lang="en-US" smtClean="0">
                <a:cs typeface="Times New Roman" pitchFamily="18" charset="0"/>
                <a:hlinkClick r:id="rId8" tooltip="Praxis"/>
              </a:rPr>
              <a:t>practice</a:t>
            </a:r>
            <a:r>
              <a:rPr lang="en-US" smtClean="0">
                <a:cs typeface="Times New Roman" pitchFamily="18" charset="0"/>
              </a:rPr>
              <a:t> due to increasing </a:t>
            </a:r>
            <a:r>
              <a:rPr lang="en-US" smtClean="0">
                <a:solidFill>
                  <a:srgbClr val="CC2200"/>
                </a:solidFill>
                <a:cs typeface="Times New Roman" pitchFamily="18" charset="0"/>
                <a:hlinkClick r:id="rId9" tooltip="Division of work"/>
              </a:rPr>
              <a:t>division of work</a:t>
            </a:r>
            <a:r>
              <a:rPr lang="en-US" smtClean="0">
                <a:cs typeface="Times New Roman" pitchFamily="18" charset="0"/>
              </a:rPr>
              <a:t> and </a:t>
            </a:r>
            <a:r>
              <a:rPr lang="en-US" smtClean="0">
                <a:cs typeface="Times New Roman" pitchFamily="18" charset="0"/>
                <a:hlinkClick r:id="rId10" tooltip="Specialization"/>
              </a:rPr>
              <a:t>specialization</a:t>
            </a:r>
            <a:r>
              <a:rPr lang="en-US" smtClean="0">
                <a:cs typeface="Times New Roman" pitchFamily="18" charset="0"/>
              </a:rPr>
              <a:t>.  However, current (1990s and on) trends in the engineering of complex systems are largely towards re-integration of work processes. For example, the notions of </a:t>
            </a:r>
            <a:r>
              <a:rPr lang="en-US" smtClean="0">
                <a:solidFill>
                  <a:srgbClr val="CC2200"/>
                </a:solidFill>
                <a:cs typeface="Times New Roman" pitchFamily="18" charset="0"/>
                <a:hlinkClick r:id="rId11" tooltip="Integrated Product Teams"/>
              </a:rPr>
              <a:t>Integrated Product Teams</a:t>
            </a:r>
            <a:r>
              <a:rPr lang="en-US" smtClean="0">
                <a:cs typeface="Times New Roman" pitchFamily="18" charset="0"/>
              </a:rPr>
              <a:t> and </a:t>
            </a:r>
            <a:r>
              <a:rPr lang="en-US" smtClean="0">
                <a:cs typeface="Times New Roman" pitchFamily="18" charset="0"/>
                <a:hlinkClick r:id="rId12" tooltip="Concurrent Engineering"/>
              </a:rPr>
              <a:t>Concurrent Engineering</a:t>
            </a:r>
            <a:r>
              <a:rPr lang="en-US" smtClean="0">
                <a:cs typeface="Times New Roman" pitchFamily="18" charset="0"/>
              </a:rPr>
              <a:t> place design firmly within the scope of a wider engineering activity.</a:t>
            </a:r>
            <a:r>
              <a:rPr lang="en-US" smtClean="0"/>
              <a:t> </a:t>
            </a:r>
          </a:p>
          <a:p>
            <a:pPr>
              <a:spcBef>
                <a:spcPct val="0"/>
              </a:spcBef>
            </a:pPr>
            <a:r>
              <a:rPr lang="en-US" i="1" smtClean="0">
                <a:solidFill>
                  <a:srgbClr val="800000"/>
                </a:solidFill>
                <a:cs typeface="Times New Roman" pitchFamily="18" charset="0"/>
              </a:rPr>
              <a:t>Design engineer From Wikipedia, the free encyclopedia, wikipedia.com, August 2006</a:t>
            </a:r>
          </a:p>
          <a:p>
            <a:pPr>
              <a:spcBef>
                <a:spcPct val="0"/>
              </a:spcBef>
            </a:pPr>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6B0EDD4E-80DC-44AC-9D72-8309D33892C2}" type="slidenum">
              <a:rPr lang="en-US" smtClean="0"/>
              <a:pPr>
                <a:defRPr/>
              </a:pPr>
              <a:t>31</a:t>
            </a:fld>
            <a:endParaRPr lang="en-US"/>
          </a:p>
        </p:txBody>
      </p:sp>
    </p:spTree>
    <p:extLst>
      <p:ext uri="{BB962C8B-B14F-4D97-AF65-F5344CB8AC3E}">
        <p14:creationId xmlns:p14="http://schemas.microsoft.com/office/powerpoint/2010/main" xmlns="" val="66596903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E25BE74F-BB10-4B02-81C7-8DF5A97B4D3B}"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3B818A30-EE91-4C3B-963F-0A11CCDA5F41}"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44F43C6A-5D8F-4505-B91C-C9E98858E1ED}"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E8F897D0-F873-41BC-BDBA-E9B529993C50}"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468F260-ECFB-404A-9F7A-D1CE36EA06C0}"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58AC7AB4-5F27-4082-B504-CCB445E7B738}"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B25AE1AE-07FF-43D4-A6EC-949E989B41D7}"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32F869A3-4C9C-4828-81A1-00AE35145EB5}"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386FA2A4-D1B3-44FB-AFC6-8AB342B8DA06}"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99B98F52-C857-448C-BE38-4B60D7A6F1E4}"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4C0AE081-6DE7-47AB-99C0-CC2883F50EF0}"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2051"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smtClean="0"/>
            </a:lvl1pPr>
          </a:lstStyle>
          <a:p>
            <a:pPr>
              <a:defRPr/>
            </a:pP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smtClean="0"/>
            </a:lvl1pPr>
          </a:lstStyle>
          <a:p>
            <a:pPr>
              <a:defRPr/>
            </a:pPr>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smtClean="0"/>
            </a:lvl1pPr>
          </a:lstStyle>
          <a:p>
            <a:pPr>
              <a:defRPr/>
            </a:pPr>
            <a:fld id="{76506D2A-8CB2-4C31-A9EA-282794433E37}"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itchFamily="34" charset="0"/>
        </a:defRPr>
      </a:lvl2pPr>
      <a:lvl3pPr algn="ctr" rtl="0" eaLnBrk="0" fontAlgn="base" hangingPunct="0">
        <a:spcBef>
          <a:spcPct val="0"/>
        </a:spcBef>
        <a:spcAft>
          <a:spcPct val="0"/>
        </a:spcAft>
        <a:defRPr sz="4400">
          <a:solidFill>
            <a:schemeClr val="tx2"/>
          </a:solidFill>
          <a:latin typeface="Arial" pitchFamily="34" charset="0"/>
        </a:defRPr>
      </a:lvl3pPr>
      <a:lvl4pPr algn="ctr" rtl="0" eaLnBrk="0" fontAlgn="base" hangingPunct="0">
        <a:spcBef>
          <a:spcPct val="0"/>
        </a:spcBef>
        <a:spcAft>
          <a:spcPct val="0"/>
        </a:spcAft>
        <a:defRPr sz="4400">
          <a:solidFill>
            <a:schemeClr val="tx2"/>
          </a:solidFill>
          <a:latin typeface="Arial" pitchFamily="34" charset="0"/>
        </a:defRPr>
      </a:lvl4pPr>
      <a:lvl5pPr algn="ctr" rtl="0" eaLnBrk="0" fontAlgn="base" hangingPunct="0">
        <a:spcBef>
          <a:spcPct val="0"/>
        </a:spcBef>
        <a:spcAft>
          <a:spcPct val="0"/>
        </a:spcAft>
        <a:defRPr sz="4400">
          <a:solidFill>
            <a:schemeClr val="tx2"/>
          </a:solidFill>
          <a:latin typeface="Arial" pitchFamily="34" charset="0"/>
        </a:defRPr>
      </a:lvl5pPr>
      <a:lvl6pPr marL="457200" algn="ctr" rtl="0" fontAlgn="base">
        <a:spcBef>
          <a:spcPct val="0"/>
        </a:spcBef>
        <a:spcAft>
          <a:spcPct val="0"/>
        </a:spcAft>
        <a:defRPr sz="4400">
          <a:solidFill>
            <a:schemeClr val="tx2"/>
          </a:solidFill>
          <a:latin typeface="Arial" pitchFamily="34" charset="0"/>
        </a:defRPr>
      </a:lvl6pPr>
      <a:lvl7pPr marL="914400" algn="ctr" rtl="0" fontAlgn="base">
        <a:spcBef>
          <a:spcPct val="0"/>
        </a:spcBef>
        <a:spcAft>
          <a:spcPct val="0"/>
        </a:spcAft>
        <a:defRPr sz="4400">
          <a:solidFill>
            <a:schemeClr val="tx2"/>
          </a:solidFill>
          <a:latin typeface="Arial" pitchFamily="34" charset="0"/>
        </a:defRPr>
      </a:lvl7pPr>
      <a:lvl8pPr marL="1371600" algn="ctr" rtl="0" fontAlgn="base">
        <a:spcBef>
          <a:spcPct val="0"/>
        </a:spcBef>
        <a:spcAft>
          <a:spcPct val="0"/>
        </a:spcAft>
        <a:defRPr sz="4400">
          <a:solidFill>
            <a:schemeClr val="tx2"/>
          </a:solidFill>
          <a:latin typeface="Arial" pitchFamily="34" charset="0"/>
        </a:defRPr>
      </a:lvl8pPr>
      <a:lvl9pPr marL="1828800" algn="ctr" rtl="0" fontAlgn="base">
        <a:spcBef>
          <a:spcPct val="0"/>
        </a:spcBef>
        <a:spcAft>
          <a:spcPct val="0"/>
        </a:spcAft>
        <a:defRPr sz="4400">
          <a:solidFill>
            <a:schemeClr val="tx2"/>
          </a:solidFill>
          <a:latin typeface="Arial" pitchFamily="3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23.png"/><Relationship Id="rId1" Type="http://schemas.openxmlformats.org/officeDocument/2006/relationships/slideLayout" Target="../slideLayouts/slideLayout2.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11.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image" Target="../media/image35.png"/><Relationship Id="rId1" Type="http://schemas.openxmlformats.org/officeDocument/2006/relationships/slideLayout" Target="../slideLayouts/slideLayout2.xml"/><Relationship Id="rId4" Type="http://schemas.openxmlformats.org/officeDocument/2006/relationships/image" Target="../media/image37.jpeg"/></Relationships>
</file>

<file path=ppt/slides/_rels/slide1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38.png"/><Relationship Id="rId1" Type="http://schemas.openxmlformats.org/officeDocument/2006/relationships/slideLayout" Target="../slideLayouts/slideLayout2.xml"/><Relationship Id="rId6" Type="http://schemas.openxmlformats.org/officeDocument/2006/relationships/image" Target="../media/image40.emf"/><Relationship Id="rId5" Type="http://schemas.openxmlformats.org/officeDocument/2006/relationships/image" Target="../media/image39.emf"/><Relationship Id="rId4" Type="http://schemas.openxmlformats.org/officeDocument/2006/relationships/image" Target="../media/image19.png"/></Relationships>
</file>

<file path=ppt/slides/_rels/slide13.xml.rels><?xml version="1.0" encoding="UTF-8" standalone="yes"?>
<Relationships xmlns="http://schemas.openxmlformats.org/package/2006/relationships"><Relationship Id="rId3" Type="http://schemas.openxmlformats.org/officeDocument/2006/relationships/image" Target="../media/image42.png"/><Relationship Id="rId7" Type="http://schemas.openxmlformats.org/officeDocument/2006/relationships/image" Target="../media/image46.png"/><Relationship Id="rId2" Type="http://schemas.openxmlformats.org/officeDocument/2006/relationships/image" Target="../media/image41.png"/><Relationship Id="rId1" Type="http://schemas.openxmlformats.org/officeDocument/2006/relationships/slideLayout" Target="../slideLayouts/slideLayout2.xml"/><Relationship Id="rId6" Type="http://schemas.openxmlformats.org/officeDocument/2006/relationships/image" Target="../media/image45.png"/><Relationship Id="rId5" Type="http://schemas.openxmlformats.org/officeDocument/2006/relationships/image" Target="../media/image44.png"/><Relationship Id="rId4" Type="http://schemas.openxmlformats.org/officeDocument/2006/relationships/image" Target="../media/image43.png"/></Relationships>
</file>

<file path=ppt/slides/_rels/slide14.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47.jpeg"/><Relationship Id="rId1" Type="http://schemas.openxmlformats.org/officeDocument/2006/relationships/slideLayout" Target="../slideLayouts/slideLayout6.xml"/><Relationship Id="rId4" Type="http://schemas.openxmlformats.org/officeDocument/2006/relationships/image" Target="../media/image49.png"/></Relationships>
</file>

<file path=ppt/slides/_rels/slide15.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image" Target="../media/image50.pn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image" Target="../media/image52.jpeg"/><Relationship Id="rId1" Type="http://schemas.openxmlformats.org/officeDocument/2006/relationships/slideLayout" Target="../slideLayouts/slideLayout7.xml"/><Relationship Id="rId4" Type="http://schemas.openxmlformats.org/officeDocument/2006/relationships/image" Target="../media/image54.png"/></Relationships>
</file>

<file path=ppt/slides/_rels/slide1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51.png"/><Relationship Id="rId1" Type="http://schemas.openxmlformats.org/officeDocument/2006/relationships/slideLayout" Target="../slideLayouts/slideLayout2.xml"/><Relationship Id="rId6" Type="http://schemas.openxmlformats.org/officeDocument/2006/relationships/image" Target="../media/image55.png"/><Relationship Id="rId5" Type="http://schemas.openxmlformats.org/officeDocument/2006/relationships/image" Target="../media/image20.png"/><Relationship Id="rId4" Type="http://schemas.openxmlformats.org/officeDocument/2006/relationships/image" Target="../media/image19.png"/></Relationships>
</file>

<file path=ppt/slides/_rels/slide18.xml.rels><?xml version="1.0" encoding="UTF-8" standalone="yes"?>
<Relationships xmlns="http://schemas.openxmlformats.org/package/2006/relationships"><Relationship Id="rId3" Type="http://schemas.openxmlformats.org/officeDocument/2006/relationships/image" Target="../media/image57.emf"/><Relationship Id="rId2" Type="http://schemas.openxmlformats.org/officeDocument/2006/relationships/image" Target="../media/image56.jpeg"/><Relationship Id="rId1" Type="http://schemas.openxmlformats.org/officeDocument/2006/relationships/slideLayout" Target="../slideLayouts/slideLayout7.xml"/><Relationship Id="rId6" Type="http://schemas.openxmlformats.org/officeDocument/2006/relationships/image" Target="../media/image60.jpeg"/><Relationship Id="rId5" Type="http://schemas.openxmlformats.org/officeDocument/2006/relationships/image" Target="../media/image59.emf"/><Relationship Id="rId4" Type="http://schemas.openxmlformats.org/officeDocument/2006/relationships/image" Target="../media/image58.emf"/></Relationships>
</file>

<file path=ppt/slides/_rels/slide19.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image" Target="../media/image61.png"/><Relationship Id="rId1" Type="http://schemas.openxmlformats.org/officeDocument/2006/relationships/slideLayout" Target="../slideLayouts/slideLayout7.xml"/><Relationship Id="rId5" Type="http://schemas.openxmlformats.org/officeDocument/2006/relationships/image" Target="../media/image64.jpeg"/><Relationship Id="rId4" Type="http://schemas.openxmlformats.org/officeDocument/2006/relationships/image" Target="../media/image63.jpeg"/></Relationships>
</file>

<file path=ppt/slides/_rels/slide2.xml.rels><?xml version="1.0" encoding="UTF-8" standalone="yes"?>
<Relationships xmlns="http://schemas.openxmlformats.org/package/2006/relationships"><Relationship Id="rId3" Type="http://schemas.openxmlformats.org/officeDocument/2006/relationships/hyperlink" Target="http://www.eetimes.eu/200001864" TargetMode="External"/><Relationship Id="rId2" Type="http://schemas.openxmlformats.org/officeDocument/2006/relationships/hyperlink" Target="http://www.eetimes.eu/200001828" TargetMode="External"/><Relationship Id="rId1" Type="http://schemas.openxmlformats.org/officeDocument/2006/relationships/slideLayout" Target="../slideLayouts/slideLayout7.xml"/><Relationship Id="rId4" Type="http://schemas.openxmlformats.org/officeDocument/2006/relationships/image" Target="../media/image3.jpeg"/></Relationships>
</file>

<file path=ppt/slides/_rels/slide2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65.png"/><Relationship Id="rId1" Type="http://schemas.openxmlformats.org/officeDocument/2006/relationships/slideLayout" Target="../slideLayouts/slideLayout2.xml"/><Relationship Id="rId5" Type="http://schemas.openxmlformats.org/officeDocument/2006/relationships/image" Target="../media/image56.jpeg"/><Relationship Id="rId4" Type="http://schemas.openxmlformats.org/officeDocument/2006/relationships/image" Target="../media/image22.png"/></Relationships>
</file>

<file path=ppt/slides/_rels/slide21.xml.rels><?xml version="1.0" encoding="UTF-8" standalone="yes"?>
<Relationships xmlns="http://schemas.openxmlformats.org/package/2006/relationships"><Relationship Id="rId8" Type="http://schemas.openxmlformats.org/officeDocument/2006/relationships/image" Target="../media/image19.png"/><Relationship Id="rId13" Type="http://schemas.openxmlformats.org/officeDocument/2006/relationships/image" Target="../media/image67.emf"/><Relationship Id="rId3" Type="http://schemas.openxmlformats.org/officeDocument/2006/relationships/image" Target="../media/image10.png"/><Relationship Id="rId7" Type="http://schemas.openxmlformats.org/officeDocument/2006/relationships/image" Target="../media/image18.png"/><Relationship Id="rId12" Type="http://schemas.openxmlformats.org/officeDocument/2006/relationships/image" Target="../media/image66.emf"/><Relationship Id="rId2" Type="http://schemas.openxmlformats.org/officeDocument/2006/relationships/slideLayout" Target="../slideLayouts/slideLayout2.xml"/><Relationship Id="rId1" Type="http://schemas.openxmlformats.org/officeDocument/2006/relationships/tags" Target="../tags/tag11.xml"/><Relationship Id="rId6" Type="http://schemas.openxmlformats.org/officeDocument/2006/relationships/image" Target="../media/image17.png"/><Relationship Id="rId11" Type="http://schemas.openxmlformats.org/officeDocument/2006/relationships/image" Target="../media/image22.png"/><Relationship Id="rId5" Type="http://schemas.openxmlformats.org/officeDocument/2006/relationships/image" Target="../media/image16.png"/><Relationship Id="rId10" Type="http://schemas.openxmlformats.org/officeDocument/2006/relationships/image" Target="../media/image21.png"/><Relationship Id="rId4" Type="http://schemas.openxmlformats.org/officeDocument/2006/relationships/image" Target="../media/image15.png"/><Relationship Id="rId9" Type="http://schemas.openxmlformats.org/officeDocument/2006/relationships/image" Target="../media/image20.png"/><Relationship Id="rId14" Type="http://schemas.openxmlformats.org/officeDocument/2006/relationships/image" Target="../media/image68.emf"/></Relationships>
</file>

<file path=ppt/slides/_rels/slide22.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image" Target="../media/image17.png"/><Relationship Id="rId7" Type="http://schemas.openxmlformats.org/officeDocument/2006/relationships/image" Target="../media/image21.png"/><Relationship Id="rId2" Type="http://schemas.openxmlformats.org/officeDocument/2006/relationships/image" Target="../media/image16.png"/><Relationship Id="rId1" Type="http://schemas.openxmlformats.org/officeDocument/2006/relationships/slideLayout" Target="../slideLayouts/slideLayout7.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69.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tags" Target="../tags/tag14.xml"/><Relationship Id="rId7" Type="http://schemas.openxmlformats.org/officeDocument/2006/relationships/image" Target="../media/image9.png"/><Relationship Id="rId2" Type="http://schemas.openxmlformats.org/officeDocument/2006/relationships/tags" Target="../tags/tag13.xml"/><Relationship Id="rId1" Type="http://schemas.openxmlformats.org/officeDocument/2006/relationships/tags" Target="../tags/tag12.xml"/><Relationship Id="rId6" Type="http://schemas.openxmlformats.org/officeDocument/2006/relationships/image" Target="../media/image12.png"/><Relationship Id="rId11" Type="http://schemas.openxmlformats.org/officeDocument/2006/relationships/image" Target="../media/image71.png"/><Relationship Id="rId5" Type="http://schemas.openxmlformats.org/officeDocument/2006/relationships/slideLayout" Target="../slideLayouts/slideLayout7.xml"/><Relationship Id="rId10" Type="http://schemas.openxmlformats.org/officeDocument/2006/relationships/image" Target="../media/image70.png"/><Relationship Id="rId4" Type="http://schemas.openxmlformats.org/officeDocument/2006/relationships/tags" Target="../tags/tag15.xml"/><Relationship Id="rId9" Type="http://schemas.openxmlformats.org/officeDocument/2006/relationships/image" Target="../media/image14.png"/></Relationships>
</file>

<file path=ppt/slides/_rels/slide26.xml.rels><?xml version="1.0" encoding="UTF-8" standalone="yes"?>
<Relationships xmlns="http://schemas.openxmlformats.org/package/2006/relationships"><Relationship Id="rId3" Type="http://schemas.openxmlformats.org/officeDocument/2006/relationships/image" Target="../media/image72.jpeg"/><Relationship Id="rId7" Type="http://schemas.openxmlformats.org/officeDocument/2006/relationships/image" Target="../media/image76.png"/><Relationship Id="rId2" Type="http://schemas.openxmlformats.org/officeDocument/2006/relationships/slideLayout" Target="../slideLayouts/slideLayout2.xml"/><Relationship Id="rId1" Type="http://schemas.openxmlformats.org/officeDocument/2006/relationships/tags" Target="../tags/tag16.xml"/><Relationship Id="rId6" Type="http://schemas.openxmlformats.org/officeDocument/2006/relationships/image" Target="../media/image75.png"/><Relationship Id="rId5" Type="http://schemas.openxmlformats.org/officeDocument/2006/relationships/image" Target="../media/image74.png"/><Relationship Id="rId4" Type="http://schemas.openxmlformats.org/officeDocument/2006/relationships/image" Target="../media/image73.png"/></Relationships>
</file>

<file path=ppt/slides/_rels/slide27.xml.rels><?xml version="1.0" encoding="UTF-8" standalone="yes"?>
<Relationships xmlns="http://schemas.openxmlformats.org/package/2006/relationships"><Relationship Id="rId2" Type="http://schemas.openxmlformats.org/officeDocument/2006/relationships/image" Target="../media/image77.jpe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78.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8" Type="http://schemas.openxmlformats.org/officeDocument/2006/relationships/tags" Target="../tags/tag8.xml"/><Relationship Id="rId13" Type="http://schemas.openxmlformats.org/officeDocument/2006/relationships/image" Target="../media/image5.jpeg"/><Relationship Id="rId18" Type="http://schemas.openxmlformats.org/officeDocument/2006/relationships/image" Target="../media/image10.png"/><Relationship Id="rId3" Type="http://schemas.openxmlformats.org/officeDocument/2006/relationships/tags" Target="../tags/tag3.xml"/><Relationship Id="rId21" Type="http://schemas.openxmlformats.org/officeDocument/2006/relationships/image" Target="../media/image13.png"/><Relationship Id="rId7" Type="http://schemas.openxmlformats.org/officeDocument/2006/relationships/tags" Target="../tags/tag7.xml"/><Relationship Id="rId12" Type="http://schemas.openxmlformats.org/officeDocument/2006/relationships/image" Target="../media/image4.png"/><Relationship Id="rId17" Type="http://schemas.openxmlformats.org/officeDocument/2006/relationships/image" Target="../media/image9.png"/><Relationship Id="rId2" Type="http://schemas.openxmlformats.org/officeDocument/2006/relationships/tags" Target="../tags/tag2.xml"/><Relationship Id="rId16" Type="http://schemas.openxmlformats.org/officeDocument/2006/relationships/image" Target="../media/image8.png"/><Relationship Id="rId20" Type="http://schemas.openxmlformats.org/officeDocument/2006/relationships/image" Target="../media/image12.png"/><Relationship Id="rId1" Type="http://schemas.openxmlformats.org/officeDocument/2006/relationships/tags" Target="../tags/tag1.xml"/><Relationship Id="rId6" Type="http://schemas.openxmlformats.org/officeDocument/2006/relationships/tags" Target="../tags/tag6.xml"/><Relationship Id="rId11" Type="http://schemas.openxmlformats.org/officeDocument/2006/relationships/slideLayout" Target="../slideLayouts/slideLayout2.xml"/><Relationship Id="rId5" Type="http://schemas.openxmlformats.org/officeDocument/2006/relationships/tags" Target="../tags/tag5.xml"/><Relationship Id="rId15" Type="http://schemas.openxmlformats.org/officeDocument/2006/relationships/image" Target="../media/image7.png"/><Relationship Id="rId10" Type="http://schemas.openxmlformats.org/officeDocument/2006/relationships/tags" Target="../tags/tag10.xml"/><Relationship Id="rId19" Type="http://schemas.openxmlformats.org/officeDocument/2006/relationships/image" Target="../media/image11.png"/><Relationship Id="rId4" Type="http://schemas.openxmlformats.org/officeDocument/2006/relationships/tags" Target="../tags/tag4.xml"/><Relationship Id="rId9" Type="http://schemas.openxmlformats.org/officeDocument/2006/relationships/tags" Target="../tags/tag9.xml"/><Relationship Id="rId14" Type="http://schemas.openxmlformats.org/officeDocument/2006/relationships/image" Target="../media/image6.png"/><Relationship Id="rId22" Type="http://schemas.openxmlformats.org/officeDocument/2006/relationships/image" Target="../media/image14.png"/></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hyperlink" Target="http://ocw.mit.edu/" TargetMode="External"/><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hyperlink" Target="http://ocw.mit.edu/terms" TargetMode="External"/></Relationships>
</file>

<file path=ppt/slides/_rels/slide4.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16.png"/><Relationship Id="rId7" Type="http://schemas.openxmlformats.org/officeDocument/2006/relationships/image" Target="../media/image20.png"/><Relationship Id="rId2" Type="http://schemas.openxmlformats.org/officeDocument/2006/relationships/image" Target="../media/image15.png"/><Relationship Id="rId1" Type="http://schemas.openxmlformats.org/officeDocument/2006/relationships/slideLayout" Target="../slideLayouts/slideLayout2.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 Id="rId9" Type="http://schemas.openxmlformats.org/officeDocument/2006/relationships/image" Target="../media/image22.png"/></Relationships>
</file>

<file path=ppt/slides/_rels/slide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15.png"/><Relationship Id="rId1" Type="http://schemas.openxmlformats.org/officeDocument/2006/relationships/slideLayout" Target="../slideLayouts/slideLayout7.xml"/><Relationship Id="rId6" Type="http://schemas.openxmlformats.org/officeDocument/2006/relationships/image" Target="../media/image26.emf"/><Relationship Id="rId5" Type="http://schemas.openxmlformats.org/officeDocument/2006/relationships/image" Target="../media/image25.emf"/><Relationship Id="rId4" Type="http://schemas.openxmlformats.org/officeDocument/2006/relationships/image" Target="../media/image24.png"/></Relationships>
</file>

<file path=ppt/slides/_rels/slide6.xml.rels><?xml version="1.0" encoding="UTF-8" standalone="yes"?>
<Relationships xmlns="http://schemas.openxmlformats.org/package/2006/relationships"><Relationship Id="rId3" Type="http://schemas.openxmlformats.org/officeDocument/2006/relationships/hyperlink" Target="http://www.flickr.com/photos/smemon/4679667189/sizes/l/in/photostream/" TargetMode="External"/><Relationship Id="rId2" Type="http://schemas.openxmlformats.org/officeDocument/2006/relationships/image" Target="../media/image27.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28.png"/><Relationship Id="rId1" Type="http://schemas.openxmlformats.org/officeDocument/2006/relationships/slideLayout" Target="../slideLayouts/slideLayout7.xml"/><Relationship Id="rId4" Type="http://schemas.openxmlformats.org/officeDocument/2006/relationships/image" Target="../media/image17.png"/></Relationships>
</file>

<file path=ppt/slides/_rels/slide8.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jpeg"/><Relationship Id="rId1" Type="http://schemas.openxmlformats.org/officeDocument/2006/relationships/slideLayout" Target="../slideLayouts/slideLayout7.xml"/><Relationship Id="rId5" Type="http://schemas.openxmlformats.org/officeDocument/2006/relationships/image" Target="../media/image32.png"/><Relationship Id="rId4" Type="http://schemas.openxmlformats.org/officeDocument/2006/relationships/image" Target="../media/image31.jpeg"/></Relationships>
</file>

<file path=ppt/slides/_rels/slide9.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l1s1band8and28.jpg"/>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3048000" y="3103095"/>
            <a:ext cx="5638800" cy="3759200"/>
          </a:xfrm>
          <a:prstGeom prst="rect">
            <a:avLst/>
          </a:prstGeom>
        </p:spPr>
      </p:pic>
      <p:sp>
        <p:nvSpPr>
          <p:cNvPr id="4" name="Rounded Rectangle 3"/>
          <p:cNvSpPr/>
          <p:nvPr/>
        </p:nvSpPr>
        <p:spPr>
          <a:xfrm>
            <a:off x="3657600" y="2590800"/>
            <a:ext cx="4876800" cy="914400"/>
          </a:xfrm>
          <a:prstGeom prst="roundRect">
            <a:avLst/>
          </a:prstGeom>
          <a:solidFill>
            <a:srgbClr val="5B97D3"/>
          </a:solidFill>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pic>
        <p:nvPicPr>
          <p:cNvPr id="2" name="Picture 1" descr="l1s1aand11b.JPG"/>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457200" y="1981200"/>
            <a:ext cx="2519306" cy="4662015"/>
          </a:xfrm>
          <a:prstGeom prst="rect">
            <a:avLst/>
          </a:prstGeom>
        </p:spPr>
      </p:pic>
      <p:sp>
        <p:nvSpPr>
          <p:cNvPr id="3074" name="Text Box 4"/>
          <p:cNvSpPr txBox="1">
            <a:spLocks noChangeArrowheads="1"/>
          </p:cNvSpPr>
          <p:nvPr/>
        </p:nvSpPr>
        <p:spPr bwMode="auto">
          <a:xfrm>
            <a:off x="1071891" y="228600"/>
            <a:ext cx="7144679" cy="3108544"/>
          </a:xfrm>
          <a:prstGeom prst="rect">
            <a:avLst/>
          </a:prstGeom>
          <a:noFill/>
          <a:ln w="9525">
            <a:noFill/>
            <a:miter lim="800000"/>
            <a:headEnd/>
            <a:tailEnd/>
          </a:ln>
        </p:spPr>
        <p:txBody>
          <a:bodyPr wrap="none">
            <a:spAutoFit/>
          </a:bodyPr>
          <a:lstStyle/>
          <a:p>
            <a:pPr algn="ctr"/>
            <a:r>
              <a:rPr lang="en-US" sz="2800" dirty="0" smtClean="0">
                <a:latin typeface="Trebuchet MS" pitchFamily="34" charset="0"/>
              </a:rPr>
              <a:t>Welcome </a:t>
            </a:r>
            <a:r>
              <a:rPr lang="en-US" sz="2800" dirty="0">
                <a:latin typeface="Trebuchet MS" pitchFamily="34" charset="0"/>
              </a:rPr>
              <a:t>to</a:t>
            </a:r>
          </a:p>
          <a:p>
            <a:pPr algn="ctr"/>
            <a:endParaRPr lang="en-US" sz="2800" dirty="0">
              <a:latin typeface="Trebuchet MS" pitchFamily="34" charset="0"/>
            </a:endParaRPr>
          </a:p>
          <a:p>
            <a:pPr algn="ctr"/>
            <a:r>
              <a:rPr lang="en-US" sz="2800" b="1" dirty="0">
                <a:latin typeface="Trebuchet MS" pitchFamily="34" charset="0"/>
              </a:rPr>
              <a:t>6.007 – Applied Electromagnetics</a:t>
            </a:r>
          </a:p>
          <a:p>
            <a:pPr algn="ctr"/>
            <a:r>
              <a:rPr lang="en-US" sz="2800" dirty="0">
                <a:latin typeface="Trebuchet MS" pitchFamily="34" charset="0"/>
              </a:rPr>
              <a:t>From Motors to Lasers</a:t>
            </a:r>
          </a:p>
          <a:p>
            <a:pPr algn="ctr"/>
            <a:endParaRPr lang="en-US" sz="2800" dirty="0">
              <a:latin typeface="Trebuchet MS" pitchFamily="34" charset="0"/>
            </a:endParaRPr>
          </a:p>
          <a:p>
            <a:pPr algn="ctr"/>
            <a:endParaRPr lang="en-US" sz="2800" dirty="0">
              <a:latin typeface="Trebuchet MS" pitchFamily="34" charset="0"/>
            </a:endParaRPr>
          </a:p>
          <a:p>
            <a:pPr algn="ctr"/>
            <a:r>
              <a:rPr lang="en-US" sz="2800" dirty="0">
                <a:latin typeface="Trebuchet MS" pitchFamily="34" charset="0"/>
              </a:rPr>
              <a:t>                          </a:t>
            </a:r>
            <a:r>
              <a:rPr lang="en-US" sz="2800" dirty="0" smtClean="0">
                <a:latin typeface="Trebuchet MS" pitchFamily="34" charset="0"/>
              </a:rPr>
              <a:t>What </a:t>
            </a:r>
            <a:r>
              <a:rPr lang="en-US" sz="2800" dirty="0">
                <a:latin typeface="Trebuchet MS" pitchFamily="34" charset="0"/>
              </a:rPr>
              <a:t>is inside an iPhone ?</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5"/>
          <p:cNvSpPr>
            <a:spLocks noChangeArrowheads="1"/>
          </p:cNvSpPr>
          <p:nvPr/>
        </p:nvSpPr>
        <p:spPr bwMode="auto">
          <a:xfrm>
            <a:off x="2743200" y="381000"/>
            <a:ext cx="3648718" cy="461665"/>
          </a:xfrm>
          <a:prstGeom prst="rect">
            <a:avLst/>
          </a:prstGeom>
          <a:noFill/>
          <a:ln w="9525">
            <a:noFill/>
            <a:miter lim="800000"/>
            <a:headEnd/>
            <a:tailEnd/>
          </a:ln>
        </p:spPr>
        <p:txBody>
          <a:bodyPr wrap="none">
            <a:spAutoFit/>
          </a:bodyPr>
          <a:lstStyle/>
          <a:p>
            <a:r>
              <a:rPr lang="en-US" sz="2400" i="1" u="sng" dirty="0">
                <a:latin typeface="Trebuchet MS"/>
                <a:cs typeface="Trebuchet MS"/>
              </a:rPr>
              <a:t>Capacitors in the </a:t>
            </a:r>
            <a:r>
              <a:rPr lang="en-US" sz="2400" i="1" u="sng" dirty="0" err="1">
                <a:latin typeface="Trebuchet MS"/>
                <a:cs typeface="Trebuchet MS"/>
              </a:rPr>
              <a:t>iPhone</a:t>
            </a:r>
            <a:endParaRPr lang="en-US" sz="2400" i="1" u="sng" dirty="0">
              <a:latin typeface="Trebuchet MS"/>
              <a:cs typeface="Trebuchet MS"/>
            </a:endParaRPr>
          </a:p>
        </p:txBody>
      </p:sp>
      <p:cxnSp>
        <p:nvCxnSpPr>
          <p:cNvPr id="19" name="Straight Connector 18"/>
          <p:cNvCxnSpPr/>
          <p:nvPr/>
        </p:nvCxnSpPr>
        <p:spPr>
          <a:xfrm rot="5400000" flipH="1" flipV="1">
            <a:off x="1943894" y="3847306"/>
            <a:ext cx="5257800" cy="1588"/>
          </a:xfrm>
          <a:prstGeom prst="line">
            <a:avLst/>
          </a:prstGeom>
          <a:ln w="19050" cap="flat" cmpd="sng" algn="ctr">
            <a:solidFill>
              <a:schemeClr val="accent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pic>
        <p:nvPicPr>
          <p:cNvPr id="20" name="Picture 19" descr="l1s5a.png"/>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381000" y="685800"/>
            <a:ext cx="5283200" cy="3962400"/>
          </a:xfrm>
          <a:prstGeom prst="rect">
            <a:avLst/>
          </a:prstGeom>
        </p:spPr>
      </p:pic>
      <p:pic>
        <p:nvPicPr>
          <p:cNvPr id="3" name="Picture 2" descr="l1s10c.png"/>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5105400" y="3352800"/>
            <a:ext cx="3733800" cy="3417949"/>
          </a:xfrm>
          <a:prstGeom prst="rect">
            <a:avLst/>
          </a:prstGeom>
        </p:spPr>
      </p:pic>
      <p:grpSp>
        <p:nvGrpSpPr>
          <p:cNvPr id="22" name="Group 21"/>
          <p:cNvGrpSpPr/>
          <p:nvPr/>
        </p:nvGrpSpPr>
        <p:grpSpPr>
          <a:xfrm>
            <a:off x="1524000" y="3962400"/>
            <a:ext cx="1676400" cy="2590800"/>
            <a:chOff x="762000" y="381000"/>
            <a:chExt cx="1676400" cy="2590800"/>
          </a:xfrm>
        </p:grpSpPr>
        <p:sp>
          <p:nvSpPr>
            <p:cNvPr id="23" name="Rounded Rectangle 22"/>
            <p:cNvSpPr/>
            <p:nvPr/>
          </p:nvSpPr>
          <p:spPr>
            <a:xfrm>
              <a:off x="838200" y="381000"/>
              <a:ext cx="1600200" cy="2590800"/>
            </a:xfrm>
            <a:prstGeom prst="roundRect">
              <a:avLst/>
            </a:prstGeom>
            <a:solidFill>
              <a:schemeClr val="accent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4" name="Rectangle 65"/>
            <p:cNvSpPr>
              <a:spLocks noChangeArrowheads="1"/>
            </p:cNvSpPr>
            <p:nvPr/>
          </p:nvSpPr>
          <p:spPr bwMode="auto">
            <a:xfrm>
              <a:off x="990600" y="533400"/>
              <a:ext cx="1367281" cy="338554"/>
            </a:xfrm>
            <a:prstGeom prst="rect">
              <a:avLst/>
            </a:prstGeom>
            <a:noFill/>
            <a:ln w="9525">
              <a:noFill/>
              <a:miter lim="800000"/>
              <a:headEnd/>
              <a:tailEnd/>
            </a:ln>
          </p:spPr>
          <p:txBody>
            <a:bodyPr wrap="none">
              <a:spAutoFit/>
            </a:bodyPr>
            <a:lstStyle/>
            <a:p>
              <a:r>
                <a:rPr lang="en-US" sz="1600" b="1" dirty="0" err="1">
                  <a:latin typeface="Trebuchet MS" pitchFamily="34" charset="0"/>
                </a:rPr>
                <a:t>Touchsensor</a:t>
              </a:r>
              <a:endParaRPr lang="en-US" sz="1600" b="1" dirty="0">
                <a:latin typeface="Trebuchet MS" pitchFamily="34" charset="0"/>
              </a:endParaRPr>
            </a:p>
          </p:txBody>
        </p:sp>
        <p:pic>
          <p:nvPicPr>
            <p:cNvPr id="25" name="Picture 24" descr="l1s4a.png"/>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762000" y="990600"/>
              <a:ext cx="1658167" cy="1889823"/>
            </a:xfrm>
            <a:prstGeom prst="rect">
              <a:avLst/>
            </a:prstGeom>
          </p:spPr>
        </p:pic>
      </p:grpSp>
      <p:grpSp>
        <p:nvGrpSpPr>
          <p:cNvPr id="26" name="Group 25"/>
          <p:cNvGrpSpPr/>
          <p:nvPr/>
        </p:nvGrpSpPr>
        <p:grpSpPr>
          <a:xfrm>
            <a:off x="5867400" y="1447800"/>
            <a:ext cx="1676400" cy="1691658"/>
            <a:chOff x="5638800" y="990600"/>
            <a:chExt cx="1676400" cy="1691658"/>
          </a:xfrm>
        </p:grpSpPr>
        <p:sp>
          <p:nvSpPr>
            <p:cNvPr id="27" name="Rounded Rectangle 26"/>
            <p:cNvSpPr/>
            <p:nvPr/>
          </p:nvSpPr>
          <p:spPr>
            <a:xfrm>
              <a:off x="5638800" y="990600"/>
              <a:ext cx="1676400" cy="1676400"/>
            </a:xfrm>
            <a:prstGeom prst="roundRect">
              <a:avLst/>
            </a:prstGeom>
            <a:solidFill>
              <a:srgbClr val="BBE0E3"/>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8" name="Rectangle 66"/>
            <p:cNvSpPr>
              <a:spLocks noChangeArrowheads="1"/>
            </p:cNvSpPr>
            <p:nvPr/>
          </p:nvSpPr>
          <p:spPr bwMode="auto">
            <a:xfrm>
              <a:off x="5709272" y="1077913"/>
              <a:ext cx="1605928" cy="338554"/>
            </a:xfrm>
            <a:prstGeom prst="rect">
              <a:avLst/>
            </a:prstGeom>
            <a:noFill/>
            <a:ln w="9525">
              <a:noFill/>
              <a:miter lim="800000"/>
              <a:headEnd/>
              <a:tailEnd/>
            </a:ln>
          </p:spPr>
          <p:txBody>
            <a:bodyPr wrap="none">
              <a:spAutoFit/>
            </a:bodyPr>
            <a:lstStyle/>
            <a:p>
              <a:r>
                <a:rPr lang="en-US" sz="1600" b="1" dirty="0">
                  <a:latin typeface="Trebuchet MS" pitchFamily="34" charset="0"/>
                </a:rPr>
                <a:t>Accelerometer</a:t>
              </a:r>
            </a:p>
          </p:txBody>
        </p:sp>
        <p:pic>
          <p:nvPicPr>
            <p:cNvPr id="29" name="Picture 28" descr="l1s4b1.png"/>
            <p:cNvPicPr>
              <a:picLocks noChangeAspect="1"/>
            </p:cNvPicPr>
            <p:nvPr/>
          </p:nvPicPr>
          <p:blipFill>
            <a:blip r:embed="rId5" cstate="print">
              <a:extLst>
                <a:ext uri="{28A0092B-C50C-407E-A947-70E740481C1C}">
                  <a14:useLocalDpi xmlns:a14="http://schemas.microsoft.com/office/drawing/2010/main" xmlns="" val="0"/>
                </a:ext>
              </a:extLst>
            </a:blip>
            <a:stretch>
              <a:fillRect/>
            </a:stretch>
          </p:blipFill>
          <p:spPr>
            <a:xfrm>
              <a:off x="5791200" y="1371600"/>
              <a:ext cx="1426512" cy="493792"/>
            </a:xfrm>
            <a:prstGeom prst="rect">
              <a:avLst/>
            </a:prstGeom>
          </p:spPr>
        </p:pic>
        <p:pic>
          <p:nvPicPr>
            <p:cNvPr id="30" name="Picture 29" descr="l1s4b2.png"/>
            <p:cNvPicPr>
              <a:picLocks noChangeAspect="1"/>
            </p:cNvPicPr>
            <p:nvPr/>
          </p:nvPicPr>
          <p:blipFill>
            <a:blip r:embed="rId6" cstate="print">
              <a:extLst>
                <a:ext uri="{28A0092B-C50C-407E-A947-70E740481C1C}">
                  <a14:useLocalDpi xmlns:a14="http://schemas.microsoft.com/office/drawing/2010/main" xmlns="" val="0"/>
                </a:ext>
              </a:extLst>
            </a:blip>
            <a:stretch>
              <a:fillRect/>
            </a:stretch>
          </p:blipFill>
          <p:spPr>
            <a:xfrm>
              <a:off x="5660083" y="2133600"/>
              <a:ext cx="1578917" cy="548658"/>
            </a:xfrm>
            <a:prstGeom prst="rect">
              <a:avLst/>
            </a:prstGeom>
          </p:spPr>
        </p:pic>
      </p:gr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l1s11a.png"/>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76200" y="533400"/>
            <a:ext cx="7068871" cy="5002585"/>
          </a:xfrm>
          <a:prstGeom prst="rect">
            <a:avLst/>
          </a:prstGeom>
        </p:spPr>
      </p:pic>
      <p:sp>
        <p:nvSpPr>
          <p:cNvPr id="13317" name="Rectangle 21"/>
          <p:cNvSpPr>
            <a:spLocks noChangeArrowheads="1"/>
          </p:cNvSpPr>
          <p:nvPr/>
        </p:nvSpPr>
        <p:spPr bwMode="auto">
          <a:xfrm>
            <a:off x="2895600" y="228600"/>
            <a:ext cx="3386476" cy="461665"/>
          </a:xfrm>
          <a:prstGeom prst="rect">
            <a:avLst/>
          </a:prstGeom>
          <a:noFill/>
          <a:ln w="9525">
            <a:noFill/>
            <a:miter lim="800000"/>
            <a:headEnd/>
            <a:tailEnd/>
          </a:ln>
        </p:spPr>
        <p:txBody>
          <a:bodyPr wrap="none">
            <a:spAutoFit/>
          </a:bodyPr>
          <a:lstStyle/>
          <a:p>
            <a:r>
              <a:rPr lang="en-US" sz="2400" i="1" u="sng" dirty="0">
                <a:latin typeface="Trebuchet MS"/>
                <a:cs typeface="Trebuchet MS"/>
              </a:rPr>
              <a:t>Liquid Crystal Displays</a:t>
            </a:r>
          </a:p>
        </p:txBody>
      </p:sp>
      <p:sp>
        <p:nvSpPr>
          <p:cNvPr id="13319" name="TextBox 23"/>
          <p:cNvSpPr txBox="1">
            <a:spLocks noChangeArrowheads="1"/>
          </p:cNvSpPr>
          <p:nvPr/>
        </p:nvSpPr>
        <p:spPr bwMode="auto">
          <a:xfrm>
            <a:off x="636588" y="5663624"/>
            <a:ext cx="3478212" cy="584776"/>
          </a:xfrm>
          <a:prstGeom prst="rect">
            <a:avLst/>
          </a:prstGeom>
          <a:noFill/>
          <a:ln w="9525">
            <a:noFill/>
            <a:miter lim="800000"/>
            <a:headEnd/>
            <a:tailEnd/>
          </a:ln>
        </p:spPr>
        <p:txBody>
          <a:bodyPr wrap="square">
            <a:spAutoFit/>
          </a:bodyPr>
          <a:lstStyle/>
          <a:p>
            <a:r>
              <a:rPr lang="en-US" sz="1600" dirty="0" smtClean="0">
                <a:latin typeface="Trebuchet MS" pitchFamily="34" charset="0"/>
              </a:rPr>
              <a:t>-Liquid </a:t>
            </a:r>
            <a:r>
              <a:rPr lang="en-US" sz="1600" dirty="0">
                <a:latin typeface="Trebuchet MS" pitchFamily="34" charset="0"/>
              </a:rPr>
              <a:t>crystals are electrically controlled light switches</a:t>
            </a:r>
          </a:p>
        </p:txBody>
      </p:sp>
      <p:pic>
        <p:nvPicPr>
          <p:cNvPr id="3" name="Picture 2" descr="l1s1aand11b.JPG"/>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6897692" y="685800"/>
            <a:ext cx="2017708" cy="3733800"/>
          </a:xfrm>
          <a:prstGeom prst="rect">
            <a:avLst/>
          </a:prstGeom>
        </p:spPr>
      </p:pic>
      <p:grpSp>
        <p:nvGrpSpPr>
          <p:cNvPr id="8" name="Group 7"/>
          <p:cNvGrpSpPr/>
          <p:nvPr/>
        </p:nvGrpSpPr>
        <p:grpSpPr>
          <a:xfrm>
            <a:off x="4267200" y="4724400"/>
            <a:ext cx="3276600" cy="1889760"/>
            <a:chOff x="4419600" y="4724400"/>
            <a:chExt cx="3276600" cy="1889760"/>
          </a:xfrm>
        </p:grpSpPr>
        <p:sp>
          <p:nvSpPr>
            <p:cNvPr id="5" name="Rounded Rectangle 4"/>
            <p:cNvSpPr/>
            <p:nvPr/>
          </p:nvSpPr>
          <p:spPr>
            <a:xfrm>
              <a:off x="4419600" y="4724400"/>
              <a:ext cx="3276600" cy="1889760"/>
            </a:xfrm>
            <a:prstGeom prst="roundRect">
              <a:avLst/>
            </a:prstGeom>
            <a:solidFill>
              <a:schemeClr val="bg2">
                <a:lumMod val="7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4" name="Picture 3" descr="l1s11c.jpg"/>
            <p:cNvPicPr>
              <a:picLocks noChangeAspect="1"/>
            </p:cNvPicPr>
            <p:nvPr/>
          </p:nvPicPr>
          <p:blipFill rotWithShape="1">
            <a:blip r:embed="rId4" cstate="print">
              <a:extLst>
                <a:ext uri="{28A0092B-C50C-407E-A947-70E740481C1C}">
                  <a14:useLocalDpi xmlns:a14="http://schemas.microsoft.com/office/drawing/2010/main" xmlns="" val="0"/>
                </a:ext>
              </a:extLst>
            </a:blip>
            <a:srcRect b="89"/>
            <a:stretch/>
          </p:blipFill>
          <p:spPr>
            <a:xfrm>
              <a:off x="4495800" y="4800600"/>
              <a:ext cx="3124200" cy="1712142"/>
            </a:xfrm>
            <a:prstGeom prst="roundRect">
              <a:avLst/>
            </a:prstGeom>
          </p:spPr>
        </p:pic>
      </p:gr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l1s12a.png"/>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1295400" y="-304800"/>
            <a:ext cx="8382000" cy="8382000"/>
          </a:xfrm>
          <a:prstGeom prst="rect">
            <a:avLst/>
          </a:prstGeom>
        </p:spPr>
      </p:pic>
      <p:sp>
        <p:nvSpPr>
          <p:cNvPr id="14338" name="Rectangle 2"/>
          <p:cNvSpPr>
            <a:spLocks noChangeArrowheads="1"/>
          </p:cNvSpPr>
          <p:nvPr/>
        </p:nvSpPr>
        <p:spPr bwMode="auto">
          <a:xfrm>
            <a:off x="2895600" y="228600"/>
            <a:ext cx="3386476" cy="461665"/>
          </a:xfrm>
          <a:prstGeom prst="rect">
            <a:avLst/>
          </a:prstGeom>
          <a:noFill/>
          <a:ln w="9525">
            <a:noFill/>
            <a:miter lim="800000"/>
            <a:headEnd/>
            <a:tailEnd/>
          </a:ln>
        </p:spPr>
        <p:txBody>
          <a:bodyPr wrap="none">
            <a:spAutoFit/>
          </a:bodyPr>
          <a:lstStyle/>
          <a:p>
            <a:r>
              <a:rPr lang="en-US" sz="2400" i="1" u="sng" dirty="0">
                <a:latin typeface="Trebuchet MS"/>
                <a:cs typeface="Trebuchet MS"/>
              </a:rPr>
              <a:t>Liquid Crystal Displays</a:t>
            </a:r>
          </a:p>
        </p:txBody>
      </p:sp>
      <p:sp>
        <p:nvSpPr>
          <p:cNvPr id="14344" name="Text Box 9"/>
          <p:cNvSpPr txBox="1">
            <a:spLocks noChangeArrowheads="1"/>
          </p:cNvSpPr>
          <p:nvPr/>
        </p:nvSpPr>
        <p:spPr bwMode="auto">
          <a:xfrm>
            <a:off x="4191001" y="6096000"/>
            <a:ext cx="4952999" cy="615553"/>
          </a:xfrm>
          <a:prstGeom prst="rect">
            <a:avLst/>
          </a:prstGeom>
          <a:noFill/>
          <a:ln w="9525">
            <a:noFill/>
            <a:miter lim="800000"/>
            <a:headEnd/>
            <a:tailEnd/>
          </a:ln>
        </p:spPr>
        <p:txBody>
          <a:bodyPr wrap="square">
            <a:spAutoFit/>
          </a:bodyPr>
          <a:lstStyle/>
          <a:p>
            <a:pPr algn="ctr"/>
            <a:r>
              <a:rPr lang="en-US" sz="2000" i="1" dirty="0">
                <a:latin typeface="Trebuchet MS" pitchFamily="34" charset="0"/>
              </a:rPr>
              <a:t>How can a material rotate </a:t>
            </a:r>
            <a:r>
              <a:rPr lang="en-US" sz="2000" i="1" dirty="0" smtClean="0">
                <a:latin typeface="Trebuchet MS" pitchFamily="34" charset="0"/>
              </a:rPr>
              <a:t>polarization?  </a:t>
            </a:r>
            <a:r>
              <a:rPr lang="en-US" sz="1400" b="1" i="1" dirty="0" smtClean="0">
                <a:latin typeface="Trebuchet MS" pitchFamily="34" charset="0"/>
              </a:rPr>
              <a:t>(ANSWER IN LAB 3)</a:t>
            </a:r>
            <a:endParaRPr lang="en-US" sz="1400" b="1" i="1" dirty="0">
              <a:latin typeface="Trebuchet MS" pitchFamily="34" charset="0"/>
            </a:endParaRPr>
          </a:p>
        </p:txBody>
      </p:sp>
      <p:grpSp>
        <p:nvGrpSpPr>
          <p:cNvPr id="23" name="Group 22"/>
          <p:cNvGrpSpPr/>
          <p:nvPr/>
        </p:nvGrpSpPr>
        <p:grpSpPr>
          <a:xfrm>
            <a:off x="7391400" y="304800"/>
            <a:ext cx="1447800" cy="1600200"/>
            <a:chOff x="1676400" y="3048000"/>
            <a:chExt cx="1447800" cy="1600200"/>
          </a:xfrm>
        </p:grpSpPr>
        <p:sp>
          <p:nvSpPr>
            <p:cNvPr id="24" name="Rounded Rectangle 23"/>
            <p:cNvSpPr/>
            <p:nvPr/>
          </p:nvSpPr>
          <p:spPr>
            <a:xfrm>
              <a:off x="1676400" y="3048000"/>
              <a:ext cx="1447800" cy="1600200"/>
            </a:xfrm>
            <a:prstGeom prst="roundRect">
              <a:avLst/>
            </a:prstGeom>
            <a:solidFill>
              <a:srgbClr val="BBE0E3"/>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5" name="Rectangle 67"/>
            <p:cNvSpPr>
              <a:spLocks noChangeArrowheads="1"/>
            </p:cNvSpPr>
            <p:nvPr/>
          </p:nvSpPr>
          <p:spPr bwMode="auto">
            <a:xfrm>
              <a:off x="1752600" y="3101975"/>
              <a:ext cx="1297551" cy="338554"/>
            </a:xfrm>
            <a:prstGeom prst="rect">
              <a:avLst/>
            </a:prstGeom>
            <a:noFill/>
            <a:ln w="9525">
              <a:noFill/>
              <a:miter lim="800000"/>
              <a:headEnd/>
              <a:tailEnd/>
            </a:ln>
          </p:spPr>
          <p:txBody>
            <a:bodyPr wrap="none">
              <a:spAutoFit/>
            </a:bodyPr>
            <a:lstStyle/>
            <a:p>
              <a:r>
                <a:rPr lang="en-US" sz="1600" b="1" dirty="0">
                  <a:latin typeface="Trebuchet MS" pitchFamily="34" charset="0"/>
                </a:rPr>
                <a:t>LCD Display</a:t>
              </a:r>
            </a:p>
          </p:txBody>
        </p:sp>
        <p:pic>
          <p:nvPicPr>
            <p:cNvPr id="26" name="Picture 25" descr="l1s4c1.png"/>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1752600" y="3429000"/>
              <a:ext cx="1261914" cy="1146086"/>
            </a:xfrm>
            <a:prstGeom prst="rect">
              <a:avLst/>
            </a:prstGeom>
          </p:spPr>
        </p:pic>
        <p:pic>
          <p:nvPicPr>
            <p:cNvPr id="27" name="Picture 26" descr="l1s4c2.png"/>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rot="1030259">
              <a:off x="2194592" y="3698762"/>
              <a:ext cx="381013" cy="676679"/>
            </a:xfrm>
            <a:prstGeom prst="rect">
              <a:avLst/>
            </a:prstGeom>
          </p:spPr>
        </p:pic>
      </p:grpSp>
      <p:pic>
        <p:nvPicPr>
          <p:cNvPr id="3" name="Picture 2" descr="latex-image-1.pdf"/>
          <p:cNvPicPr>
            <a:picLocks noChangeAspect="1"/>
          </p:cNvPicPr>
          <p:nvPr/>
        </p:nvPicPr>
        <p:blipFill>
          <a:blip r:embed="rId5" cstate="print">
            <a:extLst>
              <a:ext uri="{28A0092B-C50C-407E-A947-70E740481C1C}">
                <a14:useLocalDpi xmlns:a14="http://schemas.microsoft.com/office/drawing/2010/main" xmlns="" val="0"/>
              </a:ext>
            </a:extLst>
          </a:blip>
          <a:stretch>
            <a:fillRect/>
          </a:stretch>
        </p:blipFill>
        <p:spPr>
          <a:xfrm>
            <a:off x="7175500" y="2474731"/>
            <a:ext cx="673100" cy="330200"/>
          </a:xfrm>
          <a:prstGeom prst="rect">
            <a:avLst/>
          </a:prstGeom>
        </p:spPr>
      </p:pic>
      <p:pic>
        <p:nvPicPr>
          <p:cNvPr id="4" name="Picture 3" descr="latex-image-1.pdf"/>
          <p:cNvPicPr>
            <a:picLocks noChangeAspect="1"/>
          </p:cNvPicPr>
          <p:nvPr/>
        </p:nvPicPr>
        <p:blipFill>
          <a:blip r:embed="rId6" cstate="print">
            <a:extLst>
              <a:ext uri="{28A0092B-C50C-407E-A947-70E740481C1C}">
                <a14:useLocalDpi xmlns:a14="http://schemas.microsoft.com/office/drawing/2010/main" xmlns="" val="0"/>
              </a:ext>
            </a:extLst>
          </a:blip>
          <a:stretch>
            <a:fillRect/>
          </a:stretch>
        </p:blipFill>
        <p:spPr>
          <a:xfrm>
            <a:off x="7099300" y="4817619"/>
            <a:ext cx="673100" cy="431800"/>
          </a:xfrm>
          <a:prstGeom prst="rect">
            <a:avLst/>
          </a:prstGeom>
        </p:spPr>
      </p:pic>
      <p:sp>
        <p:nvSpPr>
          <p:cNvPr id="30" name="TextBox 29"/>
          <p:cNvSpPr txBox="1"/>
          <p:nvPr/>
        </p:nvSpPr>
        <p:spPr>
          <a:xfrm>
            <a:off x="6480371" y="2186226"/>
            <a:ext cx="553482" cy="861774"/>
          </a:xfrm>
          <a:prstGeom prst="rect">
            <a:avLst/>
          </a:prstGeom>
          <a:noFill/>
        </p:spPr>
        <p:txBody>
          <a:bodyPr wrap="none" rtlCol="0">
            <a:spAutoFit/>
          </a:bodyPr>
          <a:lstStyle/>
          <a:p>
            <a:r>
              <a:rPr lang="en-US" sz="5000" b="1" dirty="0" smtClean="0">
                <a:ln w="12700">
                  <a:solidFill>
                    <a:schemeClr val="tx2">
                      <a:satMod val="155000"/>
                    </a:schemeClr>
                  </a:solidFill>
                  <a:prstDash val="solid"/>
                </a:ln>
                <a:solidFill>
                  <a:srgbClr val="3366FF"/>
                </a:solidFill>
                <a:effectLst>
                  <a:outerShdw blurRad="41275" dist="20320" dir="1800000" algn="tl" rotWithShape="0">
                    <a:srgbClr val="000000">
                      <a:alpha val="40000"/>
                    </a:srgbClr>
                  </a:outerShdw>
                </a:effectLst>
                <a:latin typeface="Cambria Math"/>
                <a:cs typeface="Cambria Math"/>
              </a:rPr>
              <a:t>E</a:t>
            </a:r>
            <a:endParaRPr lang="en-US" sz="5000" b="1" dirty="0">
              <a:ln w="12700">
                <a:solidFill>
                  <a:schemeClr val="tx2">
                    <a:satMod val="155000"/>
                  </a:schemeClr>
                </a:solidFill>
                <a:prstDash val="solid"/>
              </a:ln>
              <a:solidFill>
                <a:srgbClr val="3366FF"/>
              </a:solidFill>
              <a:effectLst>
                <a:outerShdw blurRad="41275" dist="20320" dir="1800000" algn="tl" rotWithShape="0">
                  <a:srgbClr val="000000">
                    <a:alpha val="40000"/>
                  </a:srgbClr>
                </a:outerShdw>
              </a:effectLst>
              <a:latin typeface="Cambria Math"/>
              <a:cs typeface="Cambria Math"/>
            </a:endParaRPr>
          </a:p>
        </p:txBody>
      </p:sp>
      <p:sp>
        <p:nvSpPr>
          <p:cNvPr id="31" name="TextBox 30"/>
          <p:cNvSpPr txBox="1"/>
          <p:nvPr/>
        </p:nvSpPr>
        <p:spPr>
          <a:xfrm>
            <a:off x="6470677" y="4572000"/>
            <a:ext cx="553482" cy="861774"/>
          </a:xfrm>
          <a:prstGeom prst="rect">
            <a:avLst/>
          </a:prstGeom>
          <a:noFill/>
        </p:spPr>
        <p:txBody>
          <a:bodyPr wrap="none" rtlCol="0">
            <a:spAutoFit/>
          </a:bodyPr>
          <a:lstStyle/>
          <a:p>
            <a:r>
              <a:rPr lang="en-US" sz="5000" b="1" dirty="0" smtClean="0">
                <a:ln w="12700">
                  <a:solidFill>
                    <a:schemeClr val="tx2">
                      <a:satMod val="155000"/>
                    </a:schemeClr>
                  </a:solidFill>
                  <a:prstDash val="solid"/>
                </a:ln>
                <a:solidFill>
                  <a:srgbClr val="3366FF"/>
                </a:solidFill>
                <a:effectLst>
                  <a:outerShdw blurRad="41275" dist="20320" dir="1800000" algn="tl" rotWithShape="0">
                    <a:srgbClr val="000000">
                      <a:alpha val="40000"/>
                    </a:srgbClr>
                  </a:outerShdw>
                </a:effectLst>
                <a:latin typeface="Cambria Math"/>
                <a:cs typeface="Cambria Math"/>
              </a:rPr>
              <a:t>E</a:t>
            </a:r>
            <a:endParaRPr lang="en-US" sz="5000" b="1" dirty="0">
              <a:ln w="12700">
                <a:solidFill>
                  <a:schemeClr val="tx2">
                    <a:satMod val="155000"/>
                  </a:schemeClr>
                </a:solidFill>
                <a:prstDash val="solid"/>
              </a:ln>
              <a:solidFill>
                <a:srgbClr val="3366FF"/>
              </a:solidFill>
              <a:effectLst>
                <a:outerShdw blurRad="41275" dist="20320" dir="1800000" algn="tl" rotWithShape="0">
                  <a:srgbClr val="000000">
                    <a:alpha val="40000"/>
                  </a:srgbClr>
                </a:outerShdw>
              </a:effectLst>
              <a:latin typeface="Cambria Math"/>
              <a:cs typeface="Cambria Math"/>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l1s13c.png"/>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3979858" y="990600"/>
            <a:ext cx="4953000" cy="3962400"/>
          </a:xfrm>
          <a:prstGeom prst="rect">
            <a:avLst/>
          </a:prstGeom>
        </p:spPr>
      </p:pic>
      <p:pic>
        <p:nvPicPr>
          <p:cNvPr id="16" name="Picture 15" descr="l1s13e.png"/>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5810" y="3886200"/>
            <a:ext cx="4882610" cy="2895600"/>
          </a:xfrm>
          <a:prstGeom prst="rect">
            <a:avLst/>
          </a:prstGeom>
        </p:spPr>
      </p:pic>
      <p:sp>
        <p:nvSpPr>
          <p:cNvPr id="8" name="Rectangle 2"/>
          <p:cNvSpPr>
            <a:spLocks noChangeArrowheads="1"/>
          </p:cNvSpPr>
          <p:nvPr/>
        </p:nvSpPr>
        <p:spPr bwMode="auto">
          <a:xfrm>
            <a:off x="2209800" y="228600"/>
            <a:ext cx="4754828" cy="461665"/>
          </a:xfrm>
          <a:prstGeom prst="rect">
            <a:avLst/>
          </a:prstGeom>
          <a:noFill/>
          <a:ln w="9525">
            <a:noFill/>
            <a:miter lim="800000"/>
            <a:headEnd/>
            <a:tailEnd/>
          </a:ln>
        </p:spPr>
        <p:txBody>
          <a:bodyPr wrap="none">
            <a:spAutoFit/>
          </a:bodyPr>
          <a:lstStyle/>
          <a:p>
            <a:r>
              <a:rPr lang="en-US" sz="2400" i="1" u="sng" dirty="0" smtClean="0">
                <a:latin typeface="Trebuchet MS"/>
                <a:cs typeface="Trebuchet MS"/>
              </a:rPr>
              <a:t>Nexus One: Organic LED Display</a:t>
            </a:r>
            <a:endParaRPr lang="en-US" sz="2400" i="1" u="sng" dirty="0">
              <a:latin typeface="Trebuchet MS"/>
              <a:cs typeface="Trebuchet MS"/>
            </a:endParaRPr>
          </a:p>
        </p:txBody>
      </p:sp>
      <p:sp>
        <p:nvSpPr>
          <p:cNvPr id="11" name="TextBox 10"/>
          <p:cNvSpPr txBox="1"/>
          <p:nvPr/>
        </p:nvSpPr>
        <p:spPr>
          <a:xfrm>
            <a:off x="4920665" y="4909203"/>
            <a:ext cx="2318335" cy="369332"/>
          </a:xfrm>
          <a:prstGeom prst="rect">
            <a:avLst/>
          </a:prstGeom>
          <a:noFill/>
        </p:spPr>
        <p:txBody>
          <a:bodyPr wrap="none" rtlCol="0">
            <a:spAutoFit/>
          </a:bodyPr>
          <a:lstStyle/>
          <a:p>
            <a:r>
              <a:rPr lang="en-US" b="1" i="1" dirty="0" smtClean="0">
                <a:latin typeface="Trebuchet MS" pitchFamily="34" charset="0"/>
              </a:rPr>
              <a:t>Organic emitters …</a:t>
            </a:r>
            <a:endParaRPr lang="en-US" b="1" i="1" dirty="0">
              <a:latin typeface="Trebuchet MS" pitchFamily="34" charset="0"/>
            </a:endParaRPr>
          </a:p>
        </p:txBody>
      </p:sp>
      <p:sp>
        <p:nvSpPr>
          <p:cNvPr id="13" name="TextBox 12"/>
          <p:cNvSpPr txBox="1"/>
          <p:nvPr/>
        </p:nvSpPr>
        <p:spPr>
          <a:xfrm>
            <a:off x="2066029" y="990600"/>
            <a:ext cx="1761429" cy="369332"/>
          </a:xfrm>
          <a:prstGeom prst="rect">
            <a:avLst/>
          </a:prstGeom>
          <a:noFill/>
        </p:spPr>
        <p:txBody>
          <a:bodyPr wrap="none" rtlCol="0">
            <a:spAutoFit/>
          </a:bodyPr>
          <a:lstStyle/>
          <a:p>
            <a:r>
              <a:rPr lang="en-US" b="1" i="1" dirty="0" smtClean="0">
                <a:latin typeface="Trebuchet MS" pitchFamily="34" charset="0"/>
              </a:rPr>
              <a:t>OLED pixels …</a:t>
            </a:r>
            <a:endParaRPr lang="en-US" b="1" i="1" dirty="0">
              <a:latin typeface="Trebuchet MS" pitchFamily="34" charset="0"/>
            </a:endParaRPr>
          </a:p>
        </p:txBody>
      </p:sp>
      <p:sp>
        <p:nvSpPr>
          <p:cNvPr id="14" name="TextBox 13"/>
          <p:cNvSpPr txBox="1"/>
          <p:nvPr/>
        </p:nvSpPr>
        <p:spPr>
          <a:xfrm>
            <a:off x="5503858" y="762000"/>
            <a:ext cx="2132925" cy="369332"/>
          </a:xfrm>
          <a:prstGeom prst="rect">
            <a:avLst/>
          </a:prstGeom>
          <a:noFill/>
        </p:spPr>
        <p:txBody>
          <a:bodyPr wrap="none" rtlCol="0">
            <a:spAutoFit/>
          </a:bodyPr>
          <a:lstStyle/>
          <a:p>
            <a:r>
              <a:rPr lang="en-US" b="1" i="1" dirty="0" smtClean="0">
                <a:latin typeface="Trebuchet MS" pitchFamily="34" charset="0"/>
              </a:rPr>
              <a:t>OLED </a:t>
            </a:r>
            <a:r>
              <a:rPr lang="en-US" b="1" i="1" dirty="0" err="1" smtClean="0">
                <a:latin typeface="Trebuchet MS" pitchFamily="34" charset="0"/>
              </a:rPr>
              <a:t>subpixels</a:t>
            </a:r>
            <a:r>
              <a:rPr lang="en-US" b="1" i="1" dirty="0" smtClean="0">
                <a:latin typeface="Trebuchet MS" pitchFamily="34" charset="0"/>
              </a:rPr>
              <a:t> …</a:t>
            </a:r>
            <a:endParaRPr lang="en-US" b="1" i="1" dirty="0">
              <a:latin typeface="Trebuchet MS" pitchFamily="34" charset="0"/>
            </a:endParaRPr>
          </a:p>
        </p:txBody>
      </p:sp>
      <p:pic>
        <p:nvPicPr>
          <p:cNvPr id="2" name="Picture 1" descr="alq3.png"/>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6705600" y="4822449"/>
            <a:ext cx="1971018" cy="1751486"/>
          </a:xfrm>
          <a:prstGeom prst="rect">
            <a:avLst/>
          </a:prstGeom>
        </p:spPr>
      </p:pic>
      <p:pic>
        <p:nvPicPr>
          <p:cNvPr id="3" name="Picture 2" descr="l1s13b.png"/>
          <p:cNvPicPr>
            <a:picLocks noChangeAspect="1"/>
          </p:cNvPicPr>
          <p:nvPr/>
        </p:nvPicPr>
        <p:blipFill>
          <a:blip r:embed="rId5" cstate="print">
            <a:extLst>
              <a:ext uri="{28A0092B-C50C-407E-A947-70E740481C1C}">
                <a14:useLocalDpi xmlns:a14="http://schemas.microsoft.com/office/drawing/2010/main" xmlns="" val="0"/>
              </a:ext>
            </a:extLst>
          </a:blip>
          <a:stretch>
            <a:fillRect/>
          </a:stretch>
        </p:blipFill>
        <p:spPr>
          <a:xfrm>
            <a:off x="1828800" y="1600200"/>
            <a:ext cx="2074858" cy="2133600"/>
          </a:xfrm>
          <a:prstGeom prst="rect">
            <a:avLst/>
          </a:prstGeom>
        </p:spPr>
      </p:pic>
      <p:pic>
        <p:nvPicPr>
          <p:cNvPr id="5" name="Picture 4" descr="tpd.png"/>
          <p:cNvPicPr>
            <a:picLocks noChangeAspect="1"/>
          </p:cNvPicPr>
          <p:nvPr/>
        </p:nvPicPr>
        <p:blipFill>
          <a:blip r:embed="rId6" cstate="print">
            <a:extLst>
              <a:ext uri="{28A0092B-C50C-407E-A947-70E740481C1C}">
                <a14:useLocalDpi xmlns:a14="http://schemas.microsoft.com/office/drawing/2010/main" xmlns="" val="0"/>
              </a:ext>
            </a:extLst>
          </a:blip>
          <a:stretch>
            <a:fillRect/>
          </a:stretch>
        </p:blipFill>
        <p:spPr>
          <a:xfrm>
            <a:off x="4800600" y="5278535"/>
            <a:ext cx="2285999" cy="1164476"/>
          </a:xfrm>
          <a:prstGeom prst="rect">
            <a:avLst/>
          </a:prstGeom>
        </p:spPr>
      </p:pic>
      <p:sp>
        <p:nvSpPr>
          <p:cNvPr id="19" name="Rounded Rectangle 18"/>
          <p:cNvSpPr/>
          <p:nvPr/>
        </p:nvSpPr>
        <p:spPr>
          <a:xfrm>
            <a:off x="4724400" y="4822449"/>
            <a:ext cx="3962400" cy="1828800"/>
          </a:xfrm>
          <a:prstGeom prst="roundRect">
            <a:avLst/>
          </a:prstGeom>
          <a:noFill/>
          <a:ln w="12700" cmpd="sng">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6" name="Picture 5"/>
          <p:cNvPicPr>
            <a:picLocks noChangeAspect="1"/>
          </p:cNvPicPr>
          <p:nvPr/>
        </p:nvPicPr>
        <p:blipFill>
          <a:blip r:embed="rId7" cstate="print"/>
          <a:stretch>
            <a:fillRect/>
          </a:stretch>
        </p:blipFill>
        <p:spPr>
          <a:xfrm>
            <a:off x="304801" y="1447800"/>
            <a:ext cx="1167806" cy="2286000"/>
          </a:xfrm>
          <a:prstGeom prst="rect">
            <a:avLst/>
          </a:prstGeom>
        </p:spPr>
      </p:pic>
      <p:sp>
        <p:nvSpPr>
          <p:cNvPr id="9" name="TextBox 8"/>
          <p:cNvSpPr txBox="1"/>
          <p:nvPr/>
        </p:nvSpPr>
        <p:spPr>
          <a:xfrm>
            <a:off x="315747" y="3810000"/>
            <a:ext cx="2605200" cy="276999"/>
          </a:xfrm>
          <a:prstGeom prst="rect">
            <a:avLst/>
          </a:prstGeom>
          <a:noFill/>
        </p:spPr>
        <p:txBody>
          <a:bodyPr wrap="none" rtlCol="0">
            <a:spAutoFit/>
          </a:bodyPr>
          <a:lstStyle/>
          <a:p>
            <a:r>
              <a:rPr lang="en-US" sz="1200" dirty="0" smtClean="0"/>
              <a:t>Nexus One picture in public domain</a:t>
            </a:r>
            <a:endParaRPr lang="en-US" sz="12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4"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l1s14band16b.jpg"/>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rot="16200000">
            <a:off x="4953000" y="869959"/>
            <a:ext cx="5029200" cy="3352800"/>
          </a:xfrm>
          <a:prstGeom prst="rect">
            <a:avLst/>
          </a:prstGeom>
        </p:spPr>
      </p:pic>
      <p:sp>
        <p:nvSpPr>
          <p:cNvPr id="15362" name="Rectangle 2"/>
          <p:cNvSpPr>
            <a:spLocks noChangeArrowheads="1"/>
          </p:cNvSpPr>
          <p:nvPr/>
        </p:nvSpPr>
        <p:spPr bwMode="auto">
          <a:xfrm>
            <a:off x="2590800" y="304800"/>
            <a:ext cx="3949700" cy="461963"/>
          </a:xfrm>
          <a:prstGeom prst="rect">
            <a:avLst/>
          </a:prstGeom>
          <a:noFill/>
          <a:ln w="9525">
            <a:noFill/>
            <a:miter lim="800000"/>
            <a:headEnd/>
            <a:tailEnd/>
          </a:ln>
        </p:spPr>
        <p:txBody>
          <a:bodyPr wrap="none">
            <a:spAutoFit/>
          </a:bodyPr>
          <a:lstStyle/>
          <a:p>
            <a:r>
              <a:rPr lang="en-US" sz="2400" i="1" u="sng" dirty="0">
                <a:latin typeface="Trebuchet MS"/>
                <a:cs typeface="Trebuchet MS"/>
              </a:rPr>
              <a:t>CMOS Photodiode Imagers</a:t>
            </a:r>
          </a:p>
        </p:txBody>
      </p:sp>
      <p:sp>
        <p:nvSpPr>
          <p:cNvPr id="15365" name="Text Box 9"/>
          <p:cNvSpPr txBox="1">
            <a:spLocks noChangeArrowheads="1"/>
          </p:cNvSpPr>
          <p:nvPr/>
        </p:nvSpPr>
        <p:spPr bwMode="auto">
          <a:xfrm>
            <a:off x="474662" y="762000"/>
            <a:ext cx="2124075" cy="369888"/>
          </a:xfrm>
          <a:prstGeom prst="rect">
            <a:avLst/>
          </a:prstGeom>
          <a:noFill/>
          <a:ln w="9525">
            <a:noFill/>
            <a:miter lim="800000"/>
            <a:headEnd/>
            <a:tailEnd/>
          </a:ln>
        </p:spPr>
        <p:txBody>
          <a:bodyPr wrap="none">
            <a:spAutoFit/>
          </a:bodyPr>
          <a:lstStyle/>
          <a:p>
            <a:r>
              <a:rPr lang="en-US" i="1">
                <a:latin typeface="Trebuchet MS" pitchFamily="34" charset="0"/>
              </a:rPr>
              <a:t>CMOS Imager Pixel</a:t>
            </a:r>
          </a:p>
        </p:txBody>
      </p:sp>
      <p:sp>
        <p:nvSpPr>
          <p:cNvPr id="15389" name="TextBox 85"/>
          <p:cNvSpPr txBox="1">
            <a:spLocks noChangeArrowheads="1"/>
          </p:cNvSpPr>
          <p:nvPr/>
        </p:nvSpPr>
        <p:spPr bwMode="auto">
          <a:xfrm>
            <a:off x="5054601" y="4038600"/>
            <a:ext cx="3810000" cy="2513508"/>
          </a:xfrm>
          <a:prstGeom prst="rect">
            <a:avLst/>
          </a:prstGeom>
          <a:noFill/>
          <a:ln w="9525">
            <a:noFill/>
            <a:miter lim="800000"/>
            <a:headEnd/>
            <a:tailEnd/>
          </a:ln>
        </p:spPr>
        <p:txBody>
          <a:bodyPr wrap="square">
            <a:spAutoFit/>
          </a:bodyPr>
          <a:lstStyle/>
          <a:p>
            <a:pPr algn="ctr">
              <a:lnSpc>
                <a:spcPct val="200000"/>
              </a:lnSpc>
            </a:pPr>
            <a:r>
              <a:rPr lang="en-US" sz="1600" b="1" dirty="0">
                <a:latin typeface="Trebuchet MS" pitchFamily="34" charset="0"/>
              </a:rPr>
              <a:t>Photon</a:t>
            </a:r>
          </a:p>
          <a:p>
            <a:pPr algn="ctr">
              <a:lnSpc>
                <a:spcPct val="200000"/>
              </a:lnSpc>
            </a:pPr>
            <a:endParaRPr lang="en-US" sz="1600" b="1" dirty="0">
              <a:latin typeface="Trebuchet MS" pitchFamily="34" charset="0"/>
            </a:endParaRPr>
          </a:p>
          <a:p>
            <a:pPr algn="ctr">
              <a:lnSpc>
                <a:spcPct val="200000"/>
              </a:lnSpc>
            </a:pPr>
            <a:r>
              <a:rPr lang="en-US" sz="1600" b="1" dirty="0">
                <a:latin typeface="Trebuchet MS" pitchFamily="34" charset="0"/>
              </a:rPr>
              <a:t>Charge (electron + hole)</a:t>
            </a:r>
          </a:p>
          <a:p>
            <a:pPr algn="ctr">
              <a:lnSpc>
                <a:spcPct val="200000"/>
              </a:lnSpc>
            </a:pPr>
            <a:endParaRPr lang="en-US" sz="1600" b="1" dirty="0">
              <a:latin typeface="Trebuchet MS" pitchFamily="34" charset="0"/>
            </a:endParaRPr>
          </a:p>
          <a:p>
            <a:pPr algn="ctr">
              <a:lnSpc>
                <a:spcPct val="200000"/>
              </a:lnSpc>
            </a:pPr>
            <a:r>
              <a:rPr lang="en-US" sz="1600" b="1" dirty="0">
                <a:latin typeface="Trebuchet MS" pitchFamily="34" charset="0"/>
              </a:rPr>
              <a:t>Current (E-field pulls charge apart)</a:t>
            </a:r>
          </a:p>
        </p:txBody>
      </p:sp>
      <p:sp>
        <p:nvSpPr>
          <p:cNvPr id="87" name="Down Arrow 86"/>
          <p:cNvSpPr/>
          <p:nvPr/>
        </p:nvSpPr>
        <p:spPr>
          <a:xfrm>
            <a:off x="6781800" y="4611688"/>
            <a:ext cx="381000" cy="533400"/>
          </a:xfrm>
          <a:prstGeom prst="downArrow">
            <a:avLst/>
          </a:prstGeom>
          <a:solidFill>
            <a:srgbClr val="008000"/>
          </a:solidFill>
          <a:ln>
            <a:solidFill>
              <a:srgbClr val="66006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b="1"/>
          </a:p>
        </p:txBody>
      </p:sp>
      <p:sp>
        <p:nvSpPr>
          <p:cNvPr id="88" name="Down Arrow 87"/>
          <p:cNvSpPr/>
          <p:nvPr/>
        </p:nvSpPr>
        <p:spPr>
          <a:xfrm>
            <a:off x="6781800" y="5602288"/>
            <a:ext cx="381000" cy="533400"/>
          </a:xfrm>
          <a:prstGeom prst="downArrow">
            <a:avLst/>
          </a:prstGeom>
          <a:solidFill>
            <a:srgbClr val="008000"/>
          </a:solidFill>
          <a:ln>
            <a:solidFill>
              <a:srgbClr val="66006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b="1"/>
          </a:p>
        </p:txBody>
      </p:sp>
      <p:pic>
        <p:nvPicPr>
          <p:cNvPr id="3" name="Picture 2" descr="l1s17_NP.png"/>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990600" y="3733800"/>
            <a:ext cx="2776550" cy="2776550"/>
          </a:xfrm>
          <a:prstGeom prst="rect">
            <a:avLst/>
          </a:prstGeom>
        </p:spPr>
      </p:pic>
      <p:pic>
        <p:nvPicPr>
          <p:cNvPr id="4" name="Picture 3" descr="l1s14a.png"/>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762000" y="990600"/>
            <a:ext cx="4783666" cy="2895600"/>
          </a:xfrm>
          <a:prstGeom prst="rect">
            <a:avLst/>
          </a:prstGeom>
        </p:spPr>
      </p:pic>
    </p:spTree>
  </p:cSld>
  <p:clrMapOvr>
    <a:masterClrMapping/>
  </p:clrMapOvr>
  <p:transition spd="med"/>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l1s15a.png"/>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18730" y="94074"/>
            <a:ext cx="9144000" cy="4096926"/>
          </a:xfrm>
          <a:prstGeom prst="rect">
            <a:avLst/>
          </a:prstGeom>
        </p:spPr>
      </p:pic>
      <p:cxnSp>
        <p:nvCxnSpPr>
          <p:cNvPr id="9" name="Straight Connector 8"/>
          <p:cNvCxnSpPr/>
          <p:nvPr/>
        </p:nvCxnSpPr>
        <p:spPr>
          <a:xfrm>
            <a:off x="4648200" y="2895600"/>
            <a:ext cx="1066800" cy="3429000"/>
          </a:xfrm>
          <a:prstGeom prst="line">
            <a:avLst/>
          </a:prstGeom>
        </p:spPr>
        <p:style>
          <a:lnRef idx="2">
            <a:schemeClr val="accent1"/>
          </a:lnRef>
          <a:fillRef idx="0">
            <a:schemeClr val="accent1"/>
          </a:fillRef>
          <a:effectRef idx="1">
            <a:schemeClr val="accent1"/>
          </a:effectRef>
          <a:fontRef idx="minor">
            <a:schemeClr val="tx1"/>
          </a:fontRef>
        </p:style>
      </p:cxnSp>
      <p:sp>
        <p:nvSpPr>
          <p:cNvPr id="16446" name="Rectangle 2"/>
          <p:cNvSpPr>
            <a:spLocks noChangeArrowheads="1"/>
          </p:cNvSpPr>
          <p:nvPr/>
        </p:nvSpPr>
        <p:spPr bwMode="auto">
          <a:xfrm>
            <a:off x="2590800" y="228600"/>
            <a:ext cx="3949700" cy="461963"/>
          </a:xfrm>
          <a:prstGeom prst="rect">
            <a:avLst/>
          </a:prstGeom>
          <a:noFill/>
          <a:ln w="9525">
            <a:noFill/>
            <a:miter lim="800000"/>
            <a:headEnd/>
            <a:tailEnd/>
          </a:ln>
        </p:spPr>
        <p:txBody>
          <a:bodyPr wrap="none">
            <a:spAutoFit/>
          </a:bodyPr>
          <a:lstStyle/>
          <a:p>
            <a:r>
              <a:rPr lang="en-US" sz="2400" i="1" u="sng" dirty="0">
                <a:latin typeface="Trebuchet MS"/>
                <a:cs typeface="Trebuchet MS"/>
              </a:rPr>
              <a:t>CMOS Photodiode Imagers</a:t>
            </a:r>
          </a:p>
        </p:txBody>
      </p:sp>
      <p:pic>
        <p:nvPicPr>
          <p:cNvPr id="3" name="Picture 2" descr="l1s17_NP.png"/>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4876800" y="3267296"/>
            <a:ext cx="3438304" cy="3438304"/>
          </a:xfrm>
          <a:prstGeom prst="rect">
            <a:avLst/>
          </a:prstGeom>
        </p:spPr>
      </p:pic>
      <p:cxnSp>
        <p:nvCxnSpPr>
          <p:cNvPr id="5" name="Straight Connector 4"/>
          <p:cNvCxnSpPr/>
          <p:nvPr/>
        </p:nvCxnSpPr>
        <p:spPr>
          <a:xfrm>
            <a:off x="4800600" y="2743200"/>
            <a:ext cx="3200400" cy="685800"/>
          </a:xfrm>
          <a:prstGeom prst="line">
            <a:avLst/>
          </a:prstGeom>
          <a:ln>
            <a:solidFill>
              <a:schemeClr val="accent1"/>
            </a:solidFill>
          </a:ln>
        </p:spPr>
        <p:style>
          <a:lnRef idx="2">
            <a:schemeClr val="accent1"/>
          </a:lnRef>
          <a:fillRef idx="0">
            <a:schemeClr val="accent1"/>
          </a:fillRef>
          <a:effectRef idx="1">
            <a:schemeClr val="accent1"/>
          </a:effectRef>
          <a:fontRef idx="minor">
            <a:schemeClr val="tx1"/>
          </a:fontRef>
        </p:style>
      </p:cxnSp>
      <p:cxnSp>
        <p:nvCxnSpPr>
          <p:cNvPr id="7" name="Straight Connector 6"/>
          <p:cNvCxnSpPr/>
          <p:nvPr/>
        </p:nvCxnSpPr>
        <p:spPr>
          <a:xfrm>
            <a:off x="4648200" y="2743200"/>
            <a:ext cx="1143000" cy="762000"/>
          </a:xfrm>
          <a:prstGeom prst="line">
            <a:avLst/>
          </a:prstGeom>
        </p:spPr>
        <p:style>
          <a:lnRef idx="2">
            <a:schemeClr val="accent1"/>
          </a:lnRef>
          <a:fillRef idx="0">
            <a:schemeClr val="accent1"/>
          </a:fillRef>
          <a:effectRef idx="1">
            <a:schemeClr val="accent1"/>
          </a:effectRef>
          <a:fontRef idx="minor">
            <a:schemeClr val="tx1"/>
          </a:fontRef>
        </p:style>
      </p:cxnSp>
    </p:spTree>
  </p:cSld>
  <p:clrMapOvr>
    <a:masterClrMapping/>
  </p:clrMapOvr>
  <p:transition spd="med"/>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l1s14band16b.jpg"/>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rot="10800000">
            <a:off x="5029200" y="533400"/>
            <a:ext cx="3886200" cy="2590800"/>
          </a:xfrm>
          <a:prstGeom prst="rect">
            <a:avLst/>
          </a:prstGeom>
        </p:spPr>
      </p:pic>
      <p:sp>
        <p:nvSpPr>
          <p:cNvPr id="17418" name="Rectangle 2"/>
          <p:cNvSpPr>
            <a:spLocks noChangeArrowheads="1"/>
          </p:cNvSpPr>
          <p:nvPr/>
        </p:nvSpPr>
        <p:spPr bwMode="auto">
          <a:xfrm>
            <a:off x="284162" y="152400"/>
            <a:ext cx="4135438" cy="461962"/>
          </a:xfrm>
          <a:prstGeom prst="rect">
            <a:avLst/>
          </a:prstGeom>
          <a:noFill/>
          <a:ln w="9525">
            <a:noFill/>
            <a:miter lim="800000"/>
            <a:headEnd/>
            <a:tailEnd/>
          </a:ln>
        </p:spPr>
        <p:txBody>
          <a:bodyPr wrap="none">
            <a:spAutoFit/>
          </a:bodyPr>
          <a:lstStyle/>
          <a:p>
            <a:r>
              <a:rPr lang="en-US" sz="2400" i="1" u="sng" dirty="0">
                <a:latin typeface="Trebuchet MS"/>
                <a:cs typeface="Trebuchet MS"/>
              </a:rPr>
              <a:t>CMOS Imagers: Color Filters</a:t>
            </a:r>
          </a:p>
        </p:txBody>
      </p:sp>
      <p:pic>
        <p:nvPicPr>
          <p:cNvPr id="2" name="Picture 1" descr="l1s16c.png"/>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457200" y="1905000"/>
            <a:ext cx="3860800" cy="2895600"/>
          </a:xfrm>
          <a:prstGeom prst="rect">
            <a:avLst/>
          </a:prstGeom>
        </p:spPr>
      </p:pic>
      <p:pic>
        <p:nvPicPr>
          <p:cNvPr id="3" name="Picture 2" descr="l1s17b_full.png"/>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4419600" y="4217282"/>
            <a:ext cx="4423677" cy="2488318"/>
          </a:xfrm>
          <a:prstGeom prst="rect">
            <a:avLst/>
          </a:prstGeom>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5"/>
          <p:cNvSpPr>
            <a:spLocks noChangeArrowheads="1"/>
          </p:cNvSpPr>
          <p:nvPr/>
        </p:nvSpPr>
        <p:spPr bwMode="auto">
          <a:xfrm>
            <a:off x="2743200" y="381000"/>
            <a:ext cx="3648718" cy="461665"/>
          </a:xfrm>
          <a:prstGeom prst="rect">
            <a:avLst/>
          </a:prstGeom>
          <a:noFill/>
          <a:ln w="9525">
            <a:noFill/>
            <a:miter lim="800000"/>
            <a:headEnd/>
            <a:tailEnd/>
          </a:ln>
        </p:spPr>
        <p:txBody>
          <a:bodyPr wrap="none">
            <a:spAutoFit/>
          </a:bodyPr>
          <a:lstStyle/>
          <a:p>
            <a:r>
              <a:rPr lang="en-US" sz="2400" i="1" u="sng" dirty="0">
                <a:latin typeface="Trebuchet MS"/>
                <a:cs typeface="Trebuchet MS"/>
              </a:rPr>
              <a:t>Capacitors in the </a:t>
            </a:r>
            <a:r>
              <a:rPr lang="en-US" sz="2400" i="1" u="sng" dirty="0" err="1">
                <a:latin typeface="Trebuchet MS"/>
                <a:cs typeface="Trebuchet MS"/>
              </a:rPr>
              <a:t>iPhone</a:t>
            </a:r>
            <a:endParaRPr lang="en-US" sz="2400" i="1" u="sng" dirty="0">
              <a:latin typeface="Trebuchet MS"/>
              <a:cs typeface="Trebuchet MS"/>
            </a:endParaRPr>
          </a:p>
        </p:txBody>
      </p:sp>
      <p:sp>
        <p:nvSpPr>
          <p:cNvPr id="18466" name="Rectangle 76"/>
          <p:cNvSpPr>
            <a:spLocks noChangeArrowheads="1"/>
          </p:cNvSpPr>
          <p:nvPr/>
        </p:nvSpPr>
        <p:spPr bwMode="auto">
          <a:xfrm>
            <a:off x="2633663" y="5922963"/>
            <a:ext cx="261937" cy="368300"/>
          </a:xfrm>
          <a:prstGeom prst="rect">
            <a:avLst/>
          </a:prstGeom>
          <a:noFill/>
          <a:ln w="9525">
            <a:noFill/>
            <a:miter lim="800000"/>
            <a:headEnd/>
            <a:tailEnd/>
          </a:ln>
        </p:spPr>
        <p:txBody>
          <a:bodyPr wrap="none">
            <a:spAutoFit/>
          </a:bodyPr>
          <a:lstStyle/>
          <a:p>
            <a:r>
              <a:rPr lang="en-US">
                <a:solidFill>
                  <a:srgbClr val="FF0000"/>
                </a:solidFill>
              </a:rPr>
              <a:t>-</a:t>
            </a:r>
          </a:p>
        </p:txBody>
      </p:sp>
      <p:cxnSp>
        <p:nvCxnSpPr>
          <p:cNvPr id="58" name="Straight Connector 57"/>
          <p:cNvCxnSpPr/>
          <p:nvPr/>
        </p:nvCxnSpPr>
        <p:spPr>
          <a:xfrm rot="5400000" flipH="1" flipV="1">
            <a:off x="1943894" y="3847306"/>
            <a:ext cx="5257800" cy="1588"/>
          </a:xfrm>
          <a:prstGeom prst="line">
            <a:avLst/>
          </a:prstGeom>
          <a:ln w="19050" cap="flat" cmpd="sng" algn="ctr">
            <a:solidFill>
              <a:schemeClr val="accent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pic>
        <p:nvPicPr>
          <p:cNvPr id="2" name="Picture 1" descr="l1s17_NP.png"/>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4876800" y="3419696"/>
            <a:ext cx="3438304" cy="3438304"/>
          </a:xfrm>
          <a:prstGeom prst="rect">
            <a:avLst/>
          </a:prstGeom>
        </p:spPr>
      </p:pic>
      <p:grpSp>
        <p:nvGrpSpPr>
          <p:cNvPr id="59" name="Group 58"/>
          <p:cNvGrpSpPr/>
          <p:nvPr/>
        </p:nvGrpSpPr>
        <p:grpSpPr>
          <a:xfrm>
            <a:off x="1447800" y="1447800"/>
            <a:ext cx="1447800" cy="1600200"/>
            <a:chOff x="1676400" y="3048000"/>
            <a:chExt cx="1447800" cy="1600200"/>
          </a:xfrm>
        </p:grpSpPr>
        <p:sp>
          <p:nvSpPr>
            <p:cNvPr id="60" name="Rounded Rectangle 59"/>
            <p:cNvSpPr/>
            <p:nvPr/>
          </p:nvSpPr>
          <p:spPr>
            <a:xfrm>
              <a:off x="1676400" y="3048000"/>
              <a:ext cx="1447800" cy="1600200"/>
            </a:xfrm>
            <a:prstGeom prst="roundRect">
              <a:avLst/>
            </a:prstGeom>
            <a:solidFill>
              <a:srgbClr val="BBE0E3"/>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1" name="Rectangle 67"/>
            <p:cNvSpPr>
              <a:spLocks noChangeArrowheads="1"/>
            </p:cNvSpPr>
            <p:nvPr/>
          </p:nvSpPr>
          <p:spPr bwMode="auto">
            <a:xfrm>
              <a:off x="1752600" y="3101975"/>
              <a:ext cx="1297551" cy="338554"/>
            </a:xfrm>
            <a:prstGeom prst="rect">
              <a:avLst/>
            </a:prstGeom>
            <a:noFill/>
            <a:ln w="9525">
              <a:noFill/>
              <a:miter lim="800000"/>
              <a:headEnd/>
              <a:tailEnd/>
            </a:ln>
          </p:spPr>
          <p:txBody>
            <a:bodyPr wrap="none">
              <a:spAutoFit/>
            </a:bodyPr>
            <a:lstStyle/>
            <a:p>
              <a:r>
                <a:rPr lang="en-US" sz="1600" b="1" dirty="0">
                  <a:latin typeface="Trebuchet MS" pitchFamily="34" charset="0"/>
                </a:rPr>
                <a:t>LCD Display</a:t>
              </a:r>
            </a:p>
          </p:txBody>
        </p:sp>
        <p:pic>
          <p:nvPicPr>
            <p:cNvPr id="62" name="Picture 61" descr="l1s4c1.png"/>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1752600" y="3429000"/>
              <a:ext cx="1261914" cy="1146086"/>
            </a:xfrm>
            <a:prstGeom prst="rect">
              <a:avLst/>
            </a:prstGeom>
          </p:spPr>
        </p:pic>
        <p:pic>
          <p:nvPicPr>
            <p:cNvPr id="63" name="Picture 62" descr="l1s4c2.png"/>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rot="1030259">
              <a:off x="2194592" y="3698762"/>
              <a:ext cx="381013" cy="676679"/>
            </a:xfrm>
            <a:prstGeom prst="rect">
              <a:avLst/>
            </a:prstGeom>
          </p:spPr>
        </p:pic>
      </p:grpSp>
      <p:grpSp>
        <p:nvGrpSpPr>
          <p:cNvPr id="64" name="Group 63"/>
          <p:cNvGrpSpPr/>
          <p:nvPr/>
        </p:nvGrpSpPr>
        <p:grpSpPr>
          <a:xfrm>
            <a:off x="5562600" y="1371600"/>
            <a:ext cx="2590800" cy="1676400"/>
            <a:chOff x="5257800" y="3048000"/>
            <a:chExt cx="2590800" cy="1676400"/>
          </a:xfrm>
        </p:grpSpPr>
        <p:sp>
          <p:nvSpPr>
            <p:cNvPr id="65" name="Rounded Rectangle 64"/>
            <p:cNvSpPr/>
            <p:nvPr/>
          </p:nvSpPr>
          <p:spPr>
            <a:xfrm>
              <a:off x="5257800" y="3048000"/>
              <a:ext cx="2590800" cy="1676400"/>
            </a:xfrm>
            <a:prstGeom prst="roundRect">
              <a:avLst/>
            </a:prstGeom>
            <a:solidFill>
              <a:srgbClr val="BBE0E3"/>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6" name="Rectangle 68"/>
            <p:cNvSpPr>
              <a:spLocks noChangeArrowheads="1"/>
            </p:cNvSpPr>
            <p:nvPr/>
          </p:nvSpPr>
          <p:spPr bwMode="auto">
            <a:xfrm>
              <a:off x="5268912" y="3097213"/>
              <a:ext cx="2576346" cy="338554"/>
            </a:xfrm>
            <a:prstGeom prst="rect">
              <a:avLst/>
            </a:prstGeom>
            <a:noFill/>
            <a:ln w="9525">
              <a:noFill/>
              <a:miter lim="800000"/>
              <a:headEnd/>
              <a:tailEnd/>
            </a:ln>
          </p:spPr>
          <p:txBody>
            <a:bodyPr wrap="none">
              <a:spAutoFit/>
            </a:bodyPr>
            <a:lstStyle/>
            <a:p>
              <a:r>
                <a:rPr lang="en-US" sz="1600" b="1" dirty="0">
                  <a:latin typeface="Trebuchet MS" pitchFamily="34" charset="0"/>
                </a:rPr>
                <a:t>CMOS Photodiode Imager</a:t>
              </a:r>
            </a:p>
          </p:txBody>
        </p:sp>
        <p:pic>
          <p:nvPicPr>
            <p:cNvPr id="67" name="Picture 66" descr="l1s4c1.png"/>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5943600" y="3505200"/>
              <a:ext cx="1261914" cy="1146086"/>
            </a:xfrm>
            <a:prstGeom prst="rect">
              <a:avLst/>
            </a:prstGeom>
          </p:spPr>
        </p:pic>
        <p:pic>
          <p:nvPicPr>
            <p:cNvPr id="68" name="Picture 67" descr="PHoton.png"/>
            <p:cNvPicPr>
              <a:picLocks noChangeAspect="1"/>
            </p:cNvPicPr>
            <p:nvPr/>
          </p:nvPicPr>
          <p:blipFill>
            <a:blip r:embed="rId5" cstate="print">
              <a:extLst>
                <a:ext uri="{28A0092B-C50C-407E-A947-70E740481C1C}">
                  <a14:useLocalDpi xmlns:a14="http://schemas.microsoft.com/office/drawing/2010/main" xmlns="" val="0"/>
                </a:ext>
              </a:extLst>
            </a:blip>
            <a:stretch>
              <a:fillRect/>
            </a:stretch>
          </p:blipFill>
          <p:spPr>
            <a:xfrm>
              <a:off x="5410200" y="3581400"/>
              <a:ext cx="1316780" cy="826036"/>
            </a:xfrm>
            <a:prstGeom prst="rect">
              <a:avLst/>
            </a:prstGeom>
          </p:spPr>
        </p:pic>
      </p:grpSp>
      <p:pic>
        <p:nvPicPr>
          <p:cNvPr id="3" name="Picture 2" descr="transfer.png"/>
          <p:cNvPicPr>
            <a:picLocks noChangeAspect="1"/>
          </p:cNvPicPr>
          <p:nvPr/>
        </p:nvPicPr>
        <p:blipFill>
          <a:blip r:embed="rId6" cstate="print">
            <a:extLst>
              <a:ext uri="{28A0092B-C50C-407E-A947-70E740481C1C}">
                <a14:useLocalDpi xmlns:a14="http://schemas.microsoft.com/office/drawing/2010/main" xmlns="" val="0"/>
              </a:ext>
            </a:extLst>
          </a:blip>
          <a:stretch>
            <a:fillRect/>
          </a:stretch>
        </p:blipFill>
        <p:spPr>
          <a:xfrm>
            <a:off x="381000" y="3733800"/>
            <a:ext cx="4419600" cy="2550085"/>
          </a:xfrm>
          <a:prstGeom prst="rect">
            <a:avLst/>
          </a:prstGeom>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 name="Picture 12" descr="C:\Users\Pouya\Desktop\HoytGroup\1-1.jpg"/>
          <p:cNvPicPr>
            <a:picLocks noChangeAspect="1" noChangeArrowheads="1"/>
          </p:cNvPicPr>
          <p:nvPr/>
        </p:nvPicPr>
        <p:blipFill rotWithShape="1">
          <a:blip r:embed="rId2" cstate="print">
            <a:extLst>
              <a:ext uri="{28A0092B-C50C-407E-A947-70E740481C1C}">
                <a14:useLocalDpi xmlns:a14="http://schemas.microsoft.com/office/drawing/2010/main" xmlns="" val="0"/>
              </a:ext>
            </a:extLst>
          </a:blip>
          <a:stretch/>
        </p:blipFill>
        <p:spPr bwMode="auto">
          <a:xfrm>
            <a:off x="457200" y="1685636"/>
            <a:ext cx="4572000" cy="290489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027" name="Text Box 2"/>
          <p:cNvSpPr txBox="1">
            <a:spLocks noChangeArrowheads="1"/>
          </p:cNvSpPr>
          <p:nvPr/>
        </p:nvSpPr>
        <p:spPr bwMode="auto">
          <a:xfrm>
            <a:off x="2209800" y="228600"/>
            <a:ext cx="4754940" cy="523220"/>
          </a:xfrm>
          <a:prstGeom prst="rect">
            <a:avLst/>
          </a:prstGeom>
          <a:noFill/>
          <a:ln w="25400">
            <a:noFill/>
            <a:miter lim="800000"/>
            <a:headEnd type="none" w="sm" len="sm"/>
            <a:tailEnd type="none" w="sm" len="sm"/>
          </a:ln>
        </p:spPr>
        <p:txBody>
          <a:bodyPr wrap="none">
            <a:spAutoFit/>
          </a:bodyPr>
          <a:lstStyle/>
          <a:p>
            <a:pPr eaLnBrk="0" hangingPunct="0">
              <a:lnSpc>
                <a:spcPct val="120000"/>
              </a:lnSpc>
            </a:pPr>
            <a:r>
              <a:rPr lang="en-US" sz="2400" i="1" u="sng" dirty="0">
                <a:latin typeface="Trebuchet MS"/>
                <a:cs typeface="Trebuchet MS"/>
              </a:rPr>
              <a:t>MOSFET: Transistor in a Nutshell</a:t>
            </a:r>
          </a:p>
        </p:txBody>
      </p:sp>
      <p:sp>
        <p:nvSpPr>
          <p:cNvPr id="1034" name="Rectangle 101"/>
          <p:cNvSpPr>
            <a:spLocks noChangeArrowheads="1"/>
          </p:cNvSpPr>
          <p:nvPr/>
        </p:nvSpPr>
        <p:spPr bwMode="auto">
          <a:xfrm>
            <a:off x="847725" y="838200"/>
            <a:ext cx="3811588" cy="547688"/>
          </a:xfrm>
          <a:prstGeom prst="rect">
            <a:avLst/>
          </a:prstGeom>
          <a:solidFill>
            <a:schemeClr val="bg1"/>
          </a:solidFill>
          <a:ln w="12700">
            <a:noFill/>
            <a:miter lim="800000"/>
            <a:headEnd/>
            <a:tailEnd/>
          </a:ln>
        </p:spPr>
        <p:txBody>
          <a:bodyPr anchor="ctr">
            <a:spAutoFit/>
          </a:bodyPr>
          <a:lstStyle/>
          <a:p>
            <a:endParaRPr lang="en-US"/>
          </a:p>
        </p:txBody>
      </p:sp>
      <p:sp>
        <p:nvSpPr>
          <p:cNvPr id="1038" name="Line 105"/>
          <p:cNvSpPr>
            <a:spLocks noChangeShapeType="1"/>
          </p:cNvSpPr>
          <p:nvPr/>
        </p:nvSpPr>
        <p:spPr bwMode="auto">
          <a:xfrm>
            <a:off x="1847850" y="1081088"/>
            <a:ext cx="9525" cy="1892300"/>
          </a:xfrm>
          <a:prstGeom prst="line">
            <a:avLst/>
          </a:prstGeom>
          <a:noFill/>
          <a:ln w="9525">
            <a:solidFill>
              <a:schemeClr val="tx1"/>
            </a:solidFill>
            <a:round/>
            <a:headEnd/>
            <a:tailEnd type="triangle" w="med" len="med"/>
          </a:ln>
        </p:spPr>
        <p:txBody>
          <a:bodyPr wrap="none" anchor="ctr"/>
          <a:lstStyle/>
          <a:p>
            <a:endParaRPr lang="en-US"/>
          </a:p>
        </p:txBody>
      </p:sp>
      <p:sp>
        <p:nvSpPr>
          <p:cNvPr id="1039" name="Freeform 106"/>
          <p:cNvSpPr>
            <a:spLocks/>
          </p:cNvSpPr>
          <p:nvPr/>
        </p:nvSpPr>
        <p:spPr bwMode="auto">
          <a:xfrm>
            <a:off x="1204913" y="1081088"/>
            <a:ext cx="4260850" cy="2046287"/>
          </a:xfrm>
          <a:custGeom>
            <a:avLst/>
            <a:gdLst>
              <a:gd name="T0" fmla="*/ 0 w 2905"/>
              <a:gd name="T1" fmla="*/ 0 h 1404"/>
              <a:gd name="T2" fmla="*/ 942268327 w 2905"/>
              <a:gd name="T3" fmla="*/ 0 h 1404"/>
              <a:gd name="T4" fmla="*/ 925057725 w 2905"/>
              <a:gd name="T5" fmla="*/ 2147483647 h 1404"/>
              <a:gd name="T6" fmla="*/ 2147483647 w 2905"/>
              <a:gd name="T7" fmla="*/ 2147483647 h 1404"/>
              <a:gd name="T8" fmla="*/ 2147483647 w 2905"/>
              <a:gd name="T9" fmla="*/ 0 h 1404"/>
              <a:gd name="T10" fmla="*/ 2147483647 w 2905"/>
              <a:gd name="T11" fmla="*/ 0 h 1404"/>
              <a:gd name="T12" fmla="*/ 0 60000 65536"/>
              <a:gd name="T13" fmla="*/ 0 60000 65536"/>
              <a:gd name="T14" fmla="*/ 0 60000 65536"/>
              <a:gd name="T15" fmla="*/ 0 60000 65536"/>
              <a:gd name="T16" fmla="*/ 0 60000 65536"/>
              <a:gd name="T17" fmla="*/ 0 60000 65536"/>
              <a:gd name="T18" fmla="*/ 0 w 2905"/>
              <a:gd name="T19" fmla="*/ 0 h 1404"/>
              <a:gd name="T20" fmla="*/ 2905 w 2905"/>
              <a:gd name="T21" fmla="*/ 1404 h 1404"/>
            </a:gdLst>
            <a:ahLst/>
            <a:cxnLst>
              <a:cxn ang="T12">
                <a:pos x="T0" y="T1"/>
              </a:cxn>
              <a:cxn ang="T13">
                <a:pos x="T2" y="T3"/>
              </a:cxn>
              <a:cxn ang="T14">
                <a:pos x="T4" y="T5"/>
              </a:cxn>
              <a:cxn ang="T15">
                <a:pos x="T6" y="T7"/>
              </a:cxn>
              <a:cxn ang="T16">
                <a:pos x="T8" y="T9"/>
              </a:cxn>
              <a:cxn ang="T17">
                <a:pos x="T10" y="T11"/>
              </a:cxn>
            </a:cxnLst>
            <a:rect l="T18" t="T19" r="T20" b="T21"/>
            <a:pathLst>
              <a:path w="2905" h="1404">
                <a:moveTo>
                  <a:pt x="0" y="0"/>
                </a:moveTo>
                <a:lnTo>
                  <a:pt x="438" y="0"/>
                </a:lnTo>
                <a:lnTo>
                  <a:pt x="430" y="1396"/>
                </a:lnTo>
                <a:lnTo>
                  <a:pt x="1509" y="1404"/>
                </a:lnTo>
                <a:lnTo>
                  <a:pt x="1502" y="0"/>
                </a:lnTo>
                <a:lnTo>
                  <a:pt x="2905" y="0"/>
                </a:lnTo>
              </a:path>
            </a:pathLst>
          </a:custGeom>
          <a:noFill/>
          <a:ln w="76200">
            <a:solidFill>
              <a:srgbClr val="ED181E"/>
            </a:solidFill>
            <a:round/>
            <a:headEnd/>
            <a:tailEnd type="arrow" w="med" len="med"/>
          </a:ln>
        </p:spPr>
        <p:txBody>
          <a:bodyPr wrap="none" anchor="ctr"/>
          <a:lstStyle/>
          <a:p>
            <a:endParaRPr lang="en-US"/>
          </a:p>
        </p:txBody>
      </p:sp>
      <p:sp>
        <p:nvSpPr>
          <p:cNvPr id="1040" name="Text Box 107"/>
          <p:cNvSpPr txBox="1">
            <a:spLocks noChangeArrowheads="1"/>
          </p:cNvSpPr>
          <p:nvPr/>
        </p:nvSpPr>
        <p:spPr bwMode="auto">
          <a:xfrm>
            <a:off x="5535613" y="917575"/>
            <a:ext cx="2802608" cy="369332"/>
          </a:xfrm>
          <a:prstGeom prst="rect">
            <a:avLst/>
          </a:prstGeom>
          <a:noFill/>
          <a:ln w="9525">
            <a:noFill/>
            <a:miter lim="800000"/>
            <a:headEnd/>
            <a:tailEnd/>
          </a:ln>
        </p:spPr>
        <p:txBody>
          <a:bodyPr wrap="none">
            <a:spAutoFit/>
          </a:bodyPr>
          <a:lstStyle/>
          <a:p>
            <a:pPr eaLnBrk="0" hangingPunct="0"/>
            <a:r>
              <a:rPr lang="en-US" dirty="0">
                <a:solidFill>
                  <a:srgbClr val="ED181E"/>
                </a:solidFill>
                <a:latin typeface="Trebuchet MS"/>
                <a:cs typeface="Trebuchet MS"/>
              </a:rPr>
              <a:t>Conduction electron flow</a:t>
            </a:r>
            <a:endParaRPr lang="en-US" dirty="0">
              <a:latin typeface="Trebuchet MS"/>
              <a:cs typeface="Trebuchet MS"/>
            </a:endParaRPr>
          </a:p>
        </p:txBody>
      </p:sp>
      <p:sp>
        <p:nvSpPr>
          <p:cNvPr id="1041" name="Line 109"/>
          <p:cNvSpPr>
            <a:spLocks noChangeShapeType="1"/>
          </p:cNvSpPr>
          <p:nvPr/>
        </p:nvSpPr>
        <p:spPr bwMode="auto">
          <a:xfrm>
            <a:off x="3048000" y="3048000"/>
            <a:ext cx="2438400" cy="609600"/>
          </a:xfrm>
          <a:prstGeom prst="line">
            <a:avLst/>
          </a:prstGeom>
          <a:noFill/>
          <a:ln w="22225" cap="flat" cmpd="sng" algn="ctr">
            <a:solidFill>
              <a:srgbClr val="008000"/>
            </a:solidFill>
            <a:prstDash val="sysDash"/>
            <a:round/>
            <a:headEnd type="none" w="med" len="med"/>
            <a:tailEnd type="none" w="med" len="med"/>
          </a:ln>
        </p:spPr>
        <p:txBody>
          <a:bodyPr/>
          <a:lstStyle/>
          <a:p>
            <a:endParaRPr lang="en-US"/>
          </a:p>
        </p:txBody>
      </p:sp>
      <p:sp>
        <p:nvSpPr>
          <p:cNvPr id="1042" name="Line 110"/>
          <p:cNvSpPr>
            <a:spLocks noChangeShapeType="1"/>
          </p:cNvSpPr>
          <p:nvPr/>
        </p:nvSpPr>
        <p:spPr bwMode="auto">
          <a:xfrm>
            <a:off x="2209800" y="3048001"/>
            <a:ext cx="3124200" cy="2895600"/>
          </a:xfrm>
          <a:prstGeom prst="line">
            <a:avLst/>
          </a:prstGeom>
          <a:noFill/>
          <a:ln w="22225" cap="flat" cmpd="sng" algn="ctr">
            <a:solidFill>
              <a:srgbClr val="008000"/>
            </a:solidFill>
            <a:prstDash val="sysDash"/>
            <a:round/>
            <a:headEnd type="none" w="med" len="med"/>
            <a:tailEnd type="none" w="med" len="med"/>
          </a:ln>
        </p:spPr>
        <p:txBody>
          <a:bodyPr/>
          <a:lstStyle/>
          <a:p>
            <a:endParaRPr lang="en-US"/>
          </a:p>
        </p:txBody>
      </p:sp>
      <p:sp>
        <p:nvSpPr>
          <p:cNvPr id="1048" name="Freeform 116"/>
          <p:cNvSpPr>
            <a:spLocks/>
          </p:cNvSpPr>
          <p:nvPr/>
        </p:nvSpPr>
        <p:spPr bwMode="auto">
          <a:xfrm>
            <a:off x="5132388" y="3863975"/>
            <a:ext cx="63500" cy="57150"/>
          </a:xfrm>
          <a:custGeom>
            <a:avLst/>
            <a:gdLst>
              <a:gd name="T0" fmla="*/ 0 w 43"/>
              <a:gd name="T1" fmla="*/ 1851932 h 42"/>
              <a:gd name="T2" fmla="*/ 34892511 w 43"/>
              <a:gd name="T3" fmla="*/ 12960804 h 42"/>
              <a:gd name="T4" fmla="*/ 61061897 w 43"/>
              <a:gd name="T5" fmla="*/ 35179905 h 42"/>
              <a:gd name="T6" fmla="*/ 87231271 w 43"/>
              <a:gd name="T7" fmla="*/ 68506518 h 42"/>
              <a:gd name="T8" fmla="*/ 93773246 w 43"/>
              <a:gd name="T9" fmla="*/ 77764814 h 42"/>
              <a:gd name="T10" fmla="*/ 87231271 w 43"/>
              <a:gd name="T11" fmla="*/ 0 h 42"/>
              <a:gd name="T12" fmla="*/ 0 w 43"/>
              <a:gd name="T13" fmla="*/ 1851932 h 42"/>
              <a:gd name="T14" fmla="*/ 0 60000 65536"/>
              <a:gd name="T15" fmla="*/ 0 60000 65536"/>
              <a:gd name="T16" fmla="*/ 0 60000 65536"/>
              <a:gd name="T17" fmla="*/ 0 60000 65536"/>
              <a:gd name="T18" fmla="*/ 0 60000 65536"/>
              <a:gd name="T19" fmla="*/ 0 60000 65536"/>
              <a:gd name="T20" fmla="*/ 0 60000 65536"/>
              <a:gd name="T21" fmla="*/ 0 w 43"/>
              <a:gd name="T22" fmla="*/ 0 h 42"/>
              <a:gd name="T23" fmla="*/ 43 w 43"/>
              <a:gd name="T24" fmla="*/ 42 h 4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3" h="42">
                <a:moveTo>
                  <a:pt x="0" y="1"/>
                </a:moveTo>
                <a:cubicBezTo>
                  <a:pt x="6" y="3"/>
                  <a:pt x="11" y="3"/>
                  <a:pt x="16" y="7"/>
                </a:cubicBezTo>
                <a:cubicBezTo>
                  <a:pt x="19" y="13"/>
                  <a:pt x="24" y="14"/>
                  <a:pt x="28" y="19"/>
                </a:cubicBezTo>
                <a:cubicBezTo>
                  <a:pt x="32" y="25"/>
                  <a:pt x="36" y="31"/>
                  <a:pt x="40" y="37"/>
                </a:cubicBezTo>
                <a:cubicBezTo>
                  <a:pt x="41" y="39"/>
                  <a:pt x="43" y="42"/>
                  <a:pt x="43" y="42"/>
                </a:cubicBezTo>
                <a:lnTo>
                  <a:pt x="40" y="0"/>
                </a:lnTo>
                <a:lnTo>
                  <a:pt x="0" y="1"/>
                </a:lnTo>
                <a:close/>
              </a:path>
            </a:pathLst>
          </a:custGeom>
          <a:solidFill>
            <a:schemeClr val="bg1"/>
          </a:solidFill>
          <a:ln w="25400">
            <a:noFill/>
            <a:round/>
            <a:headEnd/>
            <a:tailEnd/>
          </a:ln>
        </p:spPr>
        <p:txBody>
          <a:bodyPr/>
          <a:lstStyle/>
          <a:p>
            <a:endParaRPr lang="en-US">
              <a:latin typeface="Trebuchet MS"/>
              <a:cs typeface="Trebuchet MS"/>
            </a:endParaRPr>
          </a:p>
        </p:txBody>
      </p:sp>
      <p:sp>
        <p:nvSpPr>
          <p:cNvPr id="1050" name="TextBox 27"/>
          <p:cNvSpPr txBox="1">
            <a:spLocks noChangeArrowheads="1"/>
          </p:cNvSpPr>
          <p:nvPr/>
        </p:nvSpPr>
        <p:spPr bwMode="auto">
          <a:xfrm>
            <a:off x="396875" y="6411913"/>
            <a:ext cx="6308725" cy="369887"/>
          </a:xfrm>
          <a:prstGeom prst="rect">
            <a:avLst/>
          </a:prstGeom>
          <a:noFill/>
          <a:ln w="9525">
            <a:noFill/>
            <a:miter lim="800000"/>
            <a:headEnd/>
            <a:tailEnd/>
          </a:ln>
        </p:spPr>
        <p:txBody>
          <a:bodyPr wrap="none">
            <a:spAutoFit/>
          </a:bodyPr>
          <a:lstStyle/>
          <a:p>
            <a:r>
              <a:rPr lang="en-US" dirty="0">
                <a:latin typeface="Trebuchet MS" pitchFamily="34" charset="0"/>
              </a:rPr>
              <a:t>Transistor is an electrically (</a:t>
            </a:r>
            <a:r>
              <a:rPr lang="en-US" dirty="0" err="1">
                <a:latin typeface="Trebuchet MS" pitchFamily="34" charset="0"/>
              </a:rPr>
              <a:t>capacitively</a:t>
            </a:r>
            <a:r>
              <a:rPr lang="en-US" dirty="0">
                <a:latin typeface="Trebuchet MS" pitchFamily="34" charset="0"/>
              </a:rPr>
              <a:t>) controlled switch</a:t>
            </a:r>
          </a:p>
        </p:txBody>
      </p:sp>
      <p:sp>
        <p:nvSpPr>
          <p:cNvPr id="1033" name="Text Box 100"/>
          <p:cNvSpPr txBox="1">
            <a:spLocks noChangeArrowheads="1"/>
          </p:cNvSpPr>
          <p:nvPr/>
        </p:nvSpPr>
        <p:spPr bwMode="auto">
          <a:xfrm>
            <a:off x="2209800" y="2057400"/>
            <a:ext cx="945917" cy="646331"/>
          </a:xfrm>
          <a:prstGeom prst="rect">
            <a:avLst/>
          </a:prstGeom>
          <a:noFill/>
          <a:ln w="12700">
            <a:noFill/>
            <a:miter lim="800000"/>
            <a:headEnd/>
            <a:tailEnd/>
          </a:ln>
        </p:spPr>
        <p:txBody>
          <a:bodyPr wrap="none">
            <a:spAutoFit/>
          </a:bodyPr>
          <a:lstStyle/>
          <a:p>
            <a:pPr algn="ctr" eaLnBrk="0" hangingPunct="0"/>
            <a:r>
              <a:rPr lang="en-US" dirty="0">
                <a:latin typeface="Trebuchet MS"/>
                <a:cs typeface="Trebuchet MS"/>
              </a:rPr>
              <a:t>Control</a:t>
            </a:r>
          </a:p>
          <a:p>
            <a:pPr algn="ctr" eaLnBrk="0" hangingPunct="0"/>
            <a:r>
              <a:rPr lang="en-US" dirty="0">
                <a:latin typeface="Trebuchet MS"/>
                <a:cs typeface="Trebuchet MS"/>
              </a:rPr>
              <a:t>Gate</a:t>
            </a:r>
          </a:p>
        </p:txBody>
      </p:sp>
      <p:sp>
        <p:nvSpPr>
          <p:cNvPr id="1035" name="Text Box 102"/>
          <p:cNvSpPr txBox="1">
            <a:spLocks noChangeArrowheads="1"/>
          </p:cNvSpPr>
          <p:nvPr/>
        </p:nvSpPr>
        <p:spPr bwMode="auto">
          <a:xfrm>
            <a:off x="3481388" y="2559050"/>
            <a:ext cx="752475" cy="366713"/>
          </a:xfrm>
          <a:prstGeom prst="rect">
            <a:avLst/>
          </a:prstGeom>
          <a:noFill/>
          <a:ln w="12700">
            <a:noFill/>
            <a:miter lim="800000"/>
            <a:headEnd/>
            <a:tailEnd/>
          </a:ln>
        </p:spPr>
        <p:txBody>
          <a:bodyPr>
            <a:spAutoFit/>
          </a:bodyPr>
          <a:lstStyle/>
          <a:p>
            <a:pPr algn="ctr" eaLnBrk="0" hangingPunct="0"/>
            <a:r>
              <a:rPr lang="en-US">
                <a:latin typeface="Trebuchet MS"/>
                <a:cs typeface="Trebuchet MS"/>
              </a:rPr>
              <a:t>Drain</a:t>
            </a:r>
          </a:p>
        </p:txBody>
      </p:sp>
      <p:sp>
        <p:nvSpPr>
          <p:cNvPr id="1036" name="Text Box 103"/>
          <p:cNvSpPr txBox="1">
            <a:spLocks noChangeArrowheads="1"/>
          </p:cNvSpPr>
          <p:nvPr/>
        </p:nvSpPr>
        <p:spPr bwMode="auto">
          <a:xfrm>
            <a:off x="838200" y="2603500"/>
            <a:ext cx="908050" cy="366713"/>
          </a:xfrm>
          <a:prstGeom prst="rect">
            <a:avLst/>
          </a:prstGeom>
          <a:noFill/>
          <a:ln w="12700">
            <a:noFill/>
            <a:miter lim="800000"/>
            <a:headEnd/>
            <a:tailEnd/>
          </a:ln>
        </p:spPr>
        <p:txBody>
          <a:bodyPr wrap="none">
            <a:spAutoFit/>
          </a:bodyPr>
          <a:lstStyle/>
          <a:p>
            <a:pPr algn="ctr" eaLnBrk="0" hangingPunct="0"/>
            <a:r>
              <a:rPr lang="en-US" dirty="0">
                <a:latin typeface="Trebuchet MS"/>
                <a:cs typeface="Trebuchet MS"/>
              </a:rPr>
              <a:t>Source</a:t>
            </a:r>
          </a:p>
        </p:txBody>
      </p:sp>
      <p:pic>
        <p:nvPicPr>
          <p:cNvPr id="27" name="Picture 26" descr="latex-image-1.pdf"/>
          <p:cNvPicPr>
            <a:picLocks noChangeAspect="1"/>
          </p:cNvPicPr>
          <p:nvPr/>
        </p:nvPicPr>
        <p:blipFill>
          <a:blip r:embed="rId3" cstate="print"/>
          <a:stretch>
            <a:fillRect/>
          </a:stretch>
        </p:blipFill>
        <p:spPr>
          <a:xfrm>
            <a:off x="1371600" y="5104765"/>
            <a:ext cx="2212340" cy="305435"/>
          </a:xfrm>
          <a:prstGeom prst="rect">
            <a:avLst/>
          </a:prstGeom>
        </p:spPr>
      </p:pic>
      <p:pic>
        <p:nvPicPr>
          <p:cNvPr id="28" name="Picture 27" descr="latex-image-1.pdf"/>
          <p:cNvPicPr>
            <a:picLocks noChangeAspect="1"/>
          </p:cNvPicPr>
          <p:nvPr/>
        </p:nvPicPr>
        <p:blipFill>
          <a:blip r:embed="rId4" cstate="print"/>
          <a:stretch>
            <a:fillRect/>
          </a:stretch>
        </p:blipFill>
        <p:spPr>
          <a:xfrm>
            <a:off x="609600" y="5410200"/>
            <a:ext cx="2889250" cy="305435"/>
          </a:xfrm>
          <a:prstGeom prst="rect">
            <a:avLst/>
          </a:prstGeom>
        </p:spPr>
      </p:pic>
      <p:pic>
        <p:nvPicPr>
          <p:cNvPr id="30" name="Picture 29" descr="latex-image-1.pdf"/>
          <p:cNvPicPr>
            <a:picLocks noChangeAspect="1"/>
          </p:cNvPicPr>
          <p:nvPr/>
        </p:nvPicPr>
        <p:blipFill>
          <a:blip r:embed="rId5" cstate="print"/>
          <a:stretch>
            <a:fillRect/>
          </a:stretch>
        </p:blipFill>
        <p:spPr>
          <a:xfrm>
            <a:off x="1774310" y="5780344"/>
            <a:ext cx="2476500" cy="264160"/>
          </a:xfrm>
          <a:prstGeom prst="rect">
            <a:avLst/>
          </a:prstGeom>
        </p:spPr>
      </p:pic>
      <p:grpSp>
        <p:nvGrpSpPr>
          <p:cNvPr id="45" name="Group 44"/>
          <p:cNvGrpSpPr/>
          <p:nvPr/>
        </p:nvGrpSpPr>
        <p:grpSpPr>
          <a:xfrm>
            <a:off x="5410200" y="3733800"/>
            <a:ext cx="3246438" cy="2227695"/>
            <a:chOff x="5169059" y="94146"/>
            <a:chExt cx="3246438" cy="2227695"/>
          </a:xfrm>
        </p:grpSpPr>
        <p:grpSp>
          <p:nvGrpSpPr>
            <p:cNvPr id="46" name="Group 30"/>
            <p:cNvGrpSpPr>
              <a:grpSpLocks/>
            </p:cNvGrpSpPr>
            <p:nvPr/>
          </p:nvGrpSpPr>
          <p:grpSpPr bwMode="auto">
            <a:xfrm>
              <a:off x="5169059" y="94146"/>
              <a:ext cx="3246438" cy="2227695"/>
              <a:chOff x="2990" y="1097"/>
              <a:chExt cx="2552" cy="1751"/>
            </a:xfrm>
          </p:grpSpPr>
          <p:pic>
            <p:nvPicPr>
              <p:cNvPr id="48" name="그림 33" descr="K-14.jpg"/>
              <p:cNvPicPr>
                <a:picLocks noChangeAspect="1"/>
              </p:cNvPicPr>
              <p:nvPr/>
            </p:nvPicPr>
            <p:blipFill rotWithShape="1">
              <a:blip r:embed="rId6" cstate="print"/>
              <a:srcRect b="37"/>
              <a:stretch/>
            </p:blipFill>
            <p:spPr bwMode="auto">
              <a:xfrm>
                <a:off x="2990" y="1097"/>
                <a:ext cx="2552" cy="1751"/>
              </a:xfrm>
              <a:prstGeom prst="rect">
                <a:avLst/>
              </a:prstGeom>
              <a:noFill/>
              <a:ln w="9525">
                <a:noFill/>
                <a:miter lim="800000"/>
                <a:headEnd/>
                <a:tailEnd/>
              </a:ln>
            </p:spPr>
          </p:pic>
          <p:sp>
            <p:nvSpPr>
              <p:cNvPr id="49" name="TextBox 49"/>
              <p:cNvSpPr txBox="1">
                <a:spLocks noChangeArrowheads="1"/>
              </p:cNvSpPr>
              <p:nvPr/>
            </p:nvSpPr>
            <p:spPr bwMode="auto">
              <a:xfrm>
                <a:off x="3610" y="1474"/>
                <a:ext cx="1320" cy="339"/>
              </a:xfrm>
              <a:prstGeom prst="rect">
                <a:avLst/>
              </a:prstGeom>
              <a:noFill/>
              <a:ln w="9525">
                <a:noFill/>
                <a:miter lim="800000"/>
                <a:headEnd/>
                <a:tailEnd/>
              </a:ln>
            </p:spPr>
            <p:txBody>
              <a:bodyPr wrap="none">
                <a:spAutoFit/>
              </a:bodyPr>
              <a:lstStyle/>
              <a:p>
                <a:r>
                  <a:rPr lang="en-US" altLang="ko-KR" sz="2200" b="1" dirty="0" smtClean="0">
                    <a:solidFill>
                      <a:schemeClr val="bg1"/>
                    </a:solidFill>
                    <a:cs typeface="맑은 고딕"/>
                  </a:rPr>
                  <a:t>Control Gate</a:t>
                </a:r>
                <a:endParaRPr lang="ko-KR" altLang="en-US" sz="2200" b="1" dirty="0">
                  <a:solidFill>
                    <a:schemeClr val="bg1"/>
                  </a:solidFill>
                  <a:cs typeface="맑은 고딕"/>
                </a:endParaRPr>
              </a:p>
            </p:txBody>
          </p:sp>
        </p:grpSp>
        <p:sp>
          <p:nvSpPr>
            <p:cNvPr id="47" name="TextBox 49"/>
            <p:cNvSpPr txBox="1">
              <a:spLocks noChangeArrowheads="1"/>
            </p:cNvSpPr>
            <p:nvPr/>
          </p:nvSpPr>
          <p:spPr bwMode="auto">
            <a:xfrm>
              <a:off x="5926707" y="1563404"/>
              <a:ext cx="1950587" cy="430887"/>
            </a:xfrm>
            <a:prstGeom prst="rect">
              <a:avLst/>
            </a:prstGeom>
            <a:noFill/>
            <a:ln w="9525">
              <a:noFill/>
              <a:miter lim="800000"/>
              <a:headEnd/>
              <a:tailEnd/>
            </a:ln>
          </p:spPr>
          <p:txBody>
            <a:bodyPr wrap="none">
              <a:spAutoFit/>
            </a:bodyPr>
            <a:lstStyle/>
            <a:p>
              <a:r>
                <a:rPr lang="en-US" altLang="ko-KR" sz="2200" b="1" dirty="0" smtClean="0">
                  <a:solidFill>
                    <a:schemeClr val="bg1"/>
                  </a:solidFill>
                  <a:cs typeface="맑은 고딕"/>
                </a:rPr>
                <a:t>Semiconductor</a:t>
              </a:r>
              <a:endParaRPr lang="ko-KR" altLang="en-US" sz="2200" b="1" dirty="0">
                <a:solidFill>
                  <a:schemeClr val="bg1"/>
                </a:solidFill>
                <a:cs typeface="맑은 고딕"/>
              </a:endParaRPr>
            </a:p>
          </p:txBody>
        </p:sp>
      </p:grpSp>
      <p:sp>
        <p:nvSpPr>
          <p:cNvPr id="51" name="TextBox 27"/>
          <p:cNvSpPr txBox="1">
            <a:spLocks noChangeArrowheads="1"/>
          </p:cNvSpPr>
          <p:nvPr/>
        </p:nvSpPr>
        <p:spPr bwMode="auto">
          <a:xfrm>
            <a:off x="5410200" y="3276600"/>
            <a:ext cx="2494594" cy="369332"/>
          </a:xfrm>
          <a:prstGeom prst="rect">
            <a:avLst/>
          </a:prstGeom>
          <a:noFill/>
          <a:ln w="9525">
            <a:noFill/>
            <a:miter lim="800000"/>
            <a:headEnd/>
            <a:tailEnd/>
          </a:ln>
        </p:spPr>
        <p:txBody>
          <a:bodyPr wrap="none">
            <a:spAutoFit/>
          </a:bodyPr>
          <a:lstStyle/>
          <a:p>
            <a:r>
              <a:rPr lang="en-US" sz="900" dirty="0" smtClean="0">
                <a:latin typeface="Trebuchet MS" pitchFamily="34" charset="0"/>
              </a:rPr>
              <a:t>Image courtesy of J. Hoyt Group, EECS, MIT.</a:t>
            </a:r>
          </a:p>
          <a:p>
            <a:r>
              <a:rPr lang="en-US" sz="900" dirty="0" smtClean="0">
                <a:latin typeface="Trebuchet MS" pitchFamily="34" charset="0"/>
              </a:rPr>
              <a:t>  Photo by L. Gomez</a:t>
            </a:r>
            <a:endParaRPr lang="en-US" sz="900" dirty="0">
              <a:latin typeface="Trebuchet MS" pitchFamily="34" charset="0"/>
            </a:endParaRPr>
          </a:p>
        </p:txBody>
      </p:sp>
      <p:sp>
        <p:nvSpPr>
          <p:cNvPr id="25" name="TextBox 27"/>
          <p:cNvSpPr txBox="1">
            <a:spLocks noChangeArrowheads="1"/>
          </p:cNvSpPr>
          <p:nvPr/>
        </p:nvSpPr>
        <p:spPr bwMode="auto">
          <a:xfrm>
            <a:off x="1219200" y="4567535"/>
            <a:ext cx="2813591" cy="369332"/>
          </a:xfrm>
          <a:prstGeom prst="rect">
            <a:avLst/>
          </a:prstGeom>
          <a:noFill/>
          <a:ln w="9525">
            <a:noFill/>
            <a:miter lim="800000"/>
            <a:headEnd/>
            <a:tailEnd/>
          </a:ln>
        </p:spPr>
        <p:txBody>
          <a:bodyPr wrap="none">
            <a:spAutoFit/>
          </a:bodyPr>
          <a:lstStyle/>
          <a:p>
            <a:r>
              <a:rPr lang="en-US" sz="900" dirty="0" smtClean="0">
                <a:latin typeface="Verdana" pitchFamily="34" charset="0"/>
                <a:ea typeface="Verdana" pitchFamily="34" charset="0"/>
                <a:cs typeface="Verdana" pitchFamily="34" charset="0"/>
              </a:rPr>
              <a:t>Image courtesy of J. Hoyt Group, EECS, MIT.</a:t>
            </a:r>
          </a:p>
          <a:p>
            <a:r>
              <a:rPr lang="en-US" sz="900" dirty="0" smtClean="0">
                <a:latin typeface="Verdana" pitchFamily="34" charset="0"/>
                <a:ea typeface="Verdana" pitchFamily="34" charset="0"/>
                <a:cs typeface="Verdana" pitchFamily="34" charset="0"/>
              </a:rPr>
              <a:t>Photo by L. Gomez</a:t>
            </a:r>
            <a:endParaRPr lang="en-US" sz="900" dirty="0">
              <a:latin typeface="Verdana" pitchFamily="34" charset="0"/>
              <a:ea typeface="Verdana" pitchFamily="34" charset="0"/>
              <a:cs typeface="Verdana" pitchFamily="34" charset="0"/>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60" name="Text Box 15"/>
          <p:cNvSpPr txBox="1">
            <a:spLocks noChangeArrowheads="1"/>
          </p:cNvSpPr>
          <p:nvPr/>
        </p:nvSpPr>
        <p:spPr bwMode="auto">
          <a:xfrm>
            <a:off x="835068" y="6186487"/>
            <a:ext cx="7459662" cy="366713"/>
          </a:xfrm>
          <a:prstGeom prst="rect">
            <a:avLst/>
          </a:prstGeom>
          <a:noFill/>
          <a:ln w="9525">
            <a:noFill/>
            <a:miter lim="800000"/>
            <a:headEnd/>
            <a:tailEnd/>
          </a:ln>
        </p:spPr>
        <p:txBody>
          <a:bodyPr wrap="none">
            <a:spAutoFit/>
          </a:bodyPr>
          <a:lstStyle/>
          <a:p>
            <a:r>
              <a:rPr lang="en-US" dirty="0">
                <a:latin typeface="Trebuchet MS"/>
                <a:cs typeface="Trebuchet MS"/>
              </a:rPr>
              <a:t>8GB </a:t>
            </a:r>
            <a:r>
              <a:rPr lang="en-US" dirty="0" err="1">
                <a:latin typeface="Trebuchet MS"/>
                <a:cs typeface="Trebuchet MS"/>
              </a:rPr>
              <a:t>iPhone</a:t>
            </a:r>
            <a:r>
              <a:rPr lang="en-US" dirty="0">
                <a:latin typeface="Trebuchet MS"/>
                <a:cs typeface="Trebuchet MS"/>
              </a:rPr>
              <a:t> employs Samsung's 65-nanometer 8-Gbyte MLC NAND flash </a:t>
            </a:r>
          </a:p>
        </p:txBody>
      </p:sp>
      <p:pic>
        <p:nvPicPr>
          <p:cNvPr id="2" name="Picture 1" descr="l1s20b.png"/>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4495800" y="2895600"/>
            <a:ext cx="3468289" cy="2999383"/>
          </a:xfrm>
          <a:prstGeom prst="rect">
            <a:avLst/>
          </a:prstGeom>
        </p:spPr>
      </p:pic>
      <p:pic>
        <p:nvPicPr>
          <p:cNvPr id="3" name="Picture 2" descr="l1s19a.png"/>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1294071" y="2895600"/>
            <a:ext cx="3468289" cy="2999383"/>
          </a:xfrm>
          <a:prstGeom prst="rect">
            <a:avLst/>
          </a:prstGeom>
        </p:spPr>
      </p:pic>
      <p:sp>
        <p:nvSpPr>
          <p:cNvPr id="45" name="Text Box 21"/>
          <p:cNvSpPr txBox="1">
            <a:spLocks noChangeArrowheads="1"/>
          </p:cNvSpPr>
          <p:nvPr/>
        </p:nvSpPr>
        <p:spPr bwMode="auto">
          <a:xfrm>
            <a:off x="3787913" y="3548307"/>
            <a:ext cx="1860564" cy="337893"/>
          </a:xfrm>
          <a:prstGeom prst="rect">
            <a:avLst/>
          </a:prstGeom>
          <a:noFill/>
          <a:ln w="12700">
            <a:noFill/>
            <a:miter lim="800000"/>
            <a:headEnd type="none" w="sm" len="sm"/>
            <a:tailEnd type="none" w="sm" len="sm"/>
          </a:ln>
        </p:spPr>
        <p:txBody>
          <a:bodyPr>
            <a:spAutoFit/>
          </a:bodyPr>
          <a:lstStyle/>
          <a:p>
            <a:pPr eaLnBrk="0" hangingPunct="0"/>
            <a:r>
              <a:rPr lang="en-US" sz="1600" b="1" dirty="0">
                <a:solidFill>
                  <a:srgbClr val="000000"/>
                </a:solidFill>
                <a:latin typeface="Trebuchet MS"/>
                <a:cs typeface="Trebuchet MS"/>
              </a:rPr>
              <a:t>Stored Electrons</a:t>
            </a:r>
          </a:p>
        </p:txBody>
      </p:sp>
      <p:sp>
        <p:nvSpPr>
          <p:cNvPr id="46" name="Line 20"/>
          <p:cNvSpPr>
            <a:spLocks noChangeShapeType="1"/>
          </p:cNvSpPr>
          <p:nvPr/>
        </p:nvSpPr>
        <p:spPr bwMode="auto">
          <a:xfrm>
            <a:off x="5151156" y="3962400"/>
            <a:ext cx="438812" cy="463972"/>
          </a:xfrm>
          <a:prstGeom prst="line">
            <a:avLst/>
          </a:prstGeom>
          <a:noFill/>
          <a:ln w="28575">
            <a:solidFill>
              <a:srgbClr val="000000"/>
            </a:solidFill>
            <a:round/>
            <a:headEnd type="none" w="sm" len="sm"/>
            <a:tailEnd type="triangle" w="med" len="lg"/>
          </a:ln>
        </p:spPr>
        <p:txBody>
          <a:bodyPr/>
          <a:lstStyle/>
          <a:p>
            <a:endParaRPr lang="en-US"/>
          </a:p>
        </p:txBody>
      </p:sp>
      <p:sp>
        <p:nvSpPr>
          <p:cNvPr id="4" name="TextBox 3"/>
          <p:cNvSpPr txBox="1"/>
          <p:nvPr/>
        </p:nvSpPr>
        <p:spPr>
          <a:xfrm>
            <a:off x="5257800" y="5562600"/>
            <a:ext cx="2015345" cy="400110"/>
          </a:xfrm>
          <a:prstGeom prst="rect">
            <a:avLst/>
          </a:prstGeom>
          <a:noFill/>
        </p:spPr>
        <p:txBody>
          <a:bodyPr wrap="none" rtlCol="0">
            <a:spAutoFit/>
          </a:bodyPr>
          <a:lstStyle/>
          <a:p>
            <a:r>
              <a:rPr lang="en-US" sz="2000" dirty="0" smtClean="0">
                <a:latin typeface="Trebuchet MS"/>
                <a:cs typeface="Trebuchet MS"/>
              </a:rPr>
              <a:t>Programmed ‘0’</a:t>
            </a:r>
            <a:endParaRPr lang="en-US" sz="2000" dirty="0">
              <a:latin typeface="Trebuchet MS"/>
              <a:cs typeface="Trebuchet MS"/>
            </a:endParaRPr>
          </a:p>
        </p:txBody>
      </p:sp>
      <p:sp>
        <p:nvSpPr>
          <p:cNvPr id="5" name="TextBox 4"/>
          <p:cNvSpPr txBox="1"/>
          <p:nvPr/>
        </p:nvSpPr>
        <p:spPr>
          <a:xfrm>
            <a:off x="2362200" y="5562600"/>
            <a:ext cx="1333693" cy="400110"/>
          </a:xfrm>
          <a:prstGeom prst="rect">
            <a:avLst/>
          </a:prstGeom>
          <a:noFill/>
        </p:spPr>
        <p:txBody>
          <a:bodyPr wrap="none" rtlCol="0">
            <a:spAutoFit/>
          </a:bodyPr>
          <a:lstStyle/>
          <a:p>
            <a:r>
              <a:rPr lang="en-US" sz="2000" dirty="0" smtClean="0">
                <a:latin typeface="Trebuchet MS"/>
                <a:cs typeface="Trebuchet MS"/>
              </a:rPr>
              <a:t>Erased ‘1’</a:t>
            </a:r>
            <a:endParaRPr lang="en-US" sz="2000" dirty="0">
              <a:latin typeface="Trebuchet MS"/>
              <a:cs typeface="Trebuchet MS"/>
            </a:endParaRPr>
          </a:p>
        </p:txBody>
      </p:sp>
      <p:pic>
        <p:nvPicPr>
          <p:cNvPr id="6" name="Picture 5" descr="l1s19b.jpg"/>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6324600" y="533400"/>
            <a:ext cx="1717548" cy="2424774"/>
          </a:xfrm>
          <a:prstGeom prst="rect">
            <a:avLst/>
          </a:prstGeom>
        </p:spPr>
      </p:pic>
      <p:sp>
        <p:nvSpPr>
          <p:cNvPr id="8" name="TextBox 7"/>
          <p:cNvSpPr txBox="1"/>
          <p:nvPr/>
        </p:nvSpPr>
        <p:spPr>
          <a:xfrm>
            <a:off x="6705600" y="2971800"/>
            <a:ext cx="2177700" cy="276999"/>
          </a:xfrm>
          <a:prstGeom prst="rect">
            <a:avLst/>
          </a:prstGeom>
          <a:noFill/>
        </p:spPr>
        <p:txBody>
          <a:bodyPr wrap="none" rtlCol="0">
            <a:spAutoFit/>
          </a:bodyPr>
          <a:lstStyle/>
          <a:p>
            <a:r>
              <a:rPr lang="en-US" sz="1200" dirty="0" smtClean="0"/>
              <a:t>Card picture in public domain</a:t>
            </a:r>
            <a:endParaRPr lang="en-US" sz="1200" dirty="0"/>
          </a:p>
        </p:txBody>
      </p:sp>
      <p:pic>
        <p:nvPicPr>
          <p:cNvPr id="12" name="Picture 11" descr="phone.jpg"/>
          <p:cNvPicPr>
            <a:picLocks noChangeAspect="1"/>
          </p:cNvPicPr>
          <p:nvPr/>
        </p:nvPicPr>
        <p:blipFill>
          <a:blip r:embed="rId5" cstate="print"/>
          <a:stretch>
            <a:fillRect/>
          </a:stretch>
        </p:blipFill>
        <p:spPr>
          <a:xfrm>
            <a:off x="667871" y="457200"/>
            <a:ext cx="3980329" cy="2519082"/>
          </a:xfrm>
          <a:prstGeom prst="rect">
            <a:avLst/>
          </a:prstGeom>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Text Box 10"/>
          <p:cNvSpPr txBox="1">
            <a:spLocks noChangeArrowheads="1"/>
          </p:cNvSpPr>
          <p:nvPr/>
        </p:nvSpPr>
        <p:spPr bwMode="auto">
          <a:xfrm>
            <a:off x="3962400" y="304800"/>
            <a:ext cx="4648200" cy="5767387"/>
          </a:xfrm>
          <a:prstGeom prst="rect">
            <a:avLst/>
          </a:prstGeom>
          <a:noFill/>
          <a:ln w="9525">
            <a:noFill/>
            <a:miter lim="800000"/>
            <a:headEnd/>
            <a:tailEnd/>
          </a:ln>
        </p:spPr>
        <p:txBody>
          <a:bodyPr>
            <a:spAutoFit/>
          </a:bodyPr>
          <a:lstStyle/>
          <a:p>
            <a:pPr>
              <a:spcAft>
                <a:spcPct val="45000"/>
              </a:spcAft>
            </a:pPr>
            <a:r>
              <a:rPr lang="en-US" b="1" dirty="0">
                <a:latin typeface="Trebuchet MS" pitchFamily="34" charset="0"/>
              </a:rPr>
              <a:t>iPhone Technical Specifications</a:t>
            </a:r>
            <a:endParaRPr lang="en-US" dirty="0">
              <a:latin typeface="Trebuchet MS" pitchFamily="34" charset="0"/>
            </a:endParaRPr>
          </a:p>
          <a:p>
            <a:pPr>
              <a:spcAft>
                <a:spcPct val="45000"/>
              </a:spcAft>
            </a:pPr>
            <a:r>
              <a:rPr lang="en-US" sz="1600" u="sng" dirty="0">
                <a:latin typeface="Trebuchet MS" pitchFamily="34" charset="0"/>
              </a:rPr>
              <a:t>Operating System:</a:t>
            </a:r>
            <a:r>
              <a:rPr lang="en-US" sz="1600" dirty="0">
                <a:latin typeface="Trebuchet MS" pitchFamily="34" charset="0"/>
              </a:rPr>
              <a:t> OS X</a:t>
            </a:r>
          </a:p>
          <a:p>
            <a:pPr>
              <a:spcAft>
                <a:spcPct val="45000"/>
              </a:spcAft>
            </a:pPr>
            <a:r>
              <a:rPr lang="en-US" sz="1600" u="sng" dirty="0">
                <a:latin typeface="Trebuchet MS" pitchFamily="34" charset="0"/>
              </a:rPr>
              <a:t>Memory:</a:t>
            </a:r>
            <a:r>
              <a:rPr lang="en-US" sz="1600" dirty="0">
                <a:latin typeface="Trebuchet MS" pitchFamily="34" charset="0"/>
              </a:rPr>
              <a:t> 4gb or 8gb versions available</a:t>
            </a:r>
          </a:p>
          <a:p>
            <a:pPr>
              <a:spcAft>
                <a:spcPct val="45000"/>
              </a:spcAft>
            </a:pPr>
            <a:r>
              <a:rPr lang="en-US" sz="1600" u="sng" dirty="0">
                <a:latin typeface="Trebuchet MS" pitchFamily="34" charset="0"/>
              </a:rPr>
              <a:t>Processor:</a:t>
            </a:r>
            <a:r>
              <a:rPr lang="en-US" sz="1600" dirty="0">
                <a:latin typeface="Trebuchet MS" pitchFamily="34" charset="0"/>
              </a:rPr>
              <a:t> 32-bit, 620 MHz core</a:t>
            </a:r>
          </a:p>
          <a:p>
            <a:pPr>
              <a:spcAft>
                <a:spcPct val="45000"/>
              </a:spcAft>
            </a:pPr>
            <a:r>
              <a:rPr lang="en-US" sz="1600" u="sng" dirty="0" err="1">
                <a:latin typeface="Trebuchet MS" pitchFamily="34" charset="0"/>
              </a:rPr>
              <a:t>Muliti</a:t>
            </a:r>
            <a:r>
              <a:rPr lang="en-US" sz="1600" u="sng" dirty="0">
                <a:latin typeface="Trebuchet MS" pitchFamily="34" charset="0"/>
              </a:rPr>
              <a:t>-Touch Display:</a:t>
            </a:r>
            <a:r>
              <a:rPr lang="en-US" sz="1600" dirty="0">
                <a:latin typeface="Trebuchet MS" pitchFamily="34" charset="0"/>
              </a:rPr>
              <a:t> </a:t>
            </a:r>
            <a:br>
              <a:rPr lang="en-US" sz="1600" dirty="0">
                <a:latin typeface="Trebuchet MS" pitchFamily="34" charset="0"/>
              </a:rPr>
            </a:br>
            <a:r>
              <a:rPr lang="en-US" sz="1600" dirty="0">
                <a:latin typeface="Trebuchet MS" pitchFamily="34" charset="0"/>
              </a:rPr>
              <a:t>3.5 inch 480 x 320-pixel HVGA resolution,160 dpi</a:t>
            </a:r>
          </a:p>
          <a:p>
            <a:pPr>
              <a:spcAft>
                <a:spcPct val="45000"/>
              </a:spcAft>
            </a:pPr>
            <a:r>
              <a:rPr lang="en-US" sz="1600" u="sng" dirty="0">
                <a:latin typeface="Trebuchet MS" pitchFamily="34" charset="0"/>
              </a:rPr>
              <a:t>Wireless:</a:t>
            </a:r>
            <a:r>
              <a:rPr lang="en-US" sz="1600" dirty="0">
                <a:latin typeface="Trebuchet MS" pitchFamily="34" charset="0"/>
              </a:rPr>
              <a:t> Quad-band (850,900,1800,1900 MHz), </a:t>
            </a:r>
            <a:r>
              <a:rPr lang="en-US" sz="1600" dirty="0" err="1">
                <a:latin typeface="Trebuchet MS" pitchFamily="34" charset="0"/>
              </a:rPr>
              <a:t>WiFi</a:t>
            </a:r>
            <a:r>
              <a:rPr lang="en-US" sz="1600" dirty="0">
                <a:latin typeface="Trebuchet MS" pitchFamily="34" charset="0"/>
              </a:rPr>
              <a:t> (802.11b/g), EDGE, Bluetooth 2.0+EDR</a:t>
            </a:r>
          </a:p>
          <a:p>
            <a:pPr>
              <a:spcAft>
                <a:spcPct val="45000"/>
              </a:spcAft>
            </a:pPr>
            <a:r>
              <a:rPr lang="en-US" sz="1600" u="sng" dirty="0">
                <a:latin typeface="Trebuchet MS" pitchFamily="34" charset="0"/>
              </a:rPr>
              <a:t>Digital Camera:</a:t>
            </a:r>
            <a:r>
              <a:rPr lang="en-US" sz="1600" dirty="0">
                <a:latin typeface="Trebuchet MS" pitchFamily="34" charset="0"/>
              </a:rPr>
              <a:t> </a:t>
            </a:r>
            <a:br>
              <a:rPr lang="en-US" sz="1600" dirty="0">
                <a:latin typeface="Trebuchet MS" pitchFamily="34" charset="0"/>
              </a:rPr>
            </a:br>
            <a:r>
              <a:rPr lang="en-US" sz="1600" dirty="0">
                <a:latin typeface="Trebuchet MS" pitchFamily="34" charset="0"/>
              </a:rPr>
              <a:t>2.0 mega pixels with 1200x1600 resolution</a:t>
            </a:r>
          </a:p>
          <a:p>
            <a:pPr>
              <a:spcAft>
                <a:spcPct val="45000"/>
              </a:spcAft>
            </a:pPr>
            <a:r>
              <a:rPr lang="en-US" sz="1600" u="sng" dirty="0">
                <a:latin typeface="Trebuchet MS" pitchFamily="34" charset="0"/>
              </a:rPr>
              <a:t>Battery:</a:t>
            </a:r>
            <a:r>
              <a:rPr lang="en-US" sz="1600" dirty="0">
                <a:latin typeface="Trebuchet MS" pitchFamily="34" charset="0"/>
              </a:rPr>
              <a:t>  1400 </a:t>
            </a:r>
            <a:r>
              <a:rPr lang="en-US" sz="1600" dirty="0" err="1">
                <a:latin typeface="Trebuchet MS" pitchFamily="34" charset="0"/>
              </a:rPr>
              <a:t>mAh</a:t>
            </a:r>
            <a:r>
              <a:rPr lang="en-US" sz="1600" dirty="0">
                <a:latin typeface="Trebuchet MS" pitchFamily="34" charset="0"/>
              </a:rPr>
              <a:t>, 3.7 V</a:t>
            </a:r>
            <a:br>
              <a:rPr lang="en-US" sz="1600" dirty="0">
                <a:latin typeface="Trebuchet MS" pitchFamily="34" charset="0"/>
              </a:rPr>
            </a:br>
            <a:r>
              <a:rPr lang="en-US" sz="1600" dirty="0">
                <a:latin typeface="Trebuchet MS" pitchFamily="34" charset="0"/>
              </a:rPr>
              <a:t>Rechargeable lithium-ion, </a:t>
            </a:r>
            <a:br>
              <a:rPr lang="en-US" sz="1600" dirty="0">
                <a:latin typeface="Trebuchet MS" pitchFamily="34" charset="0"/>
              </a:rPr>
            </a:br>
            <a:r>
              <a:rPr lang="en-US" sz="1600" dirty="0">
                <a:latin typeface="Trebuchet MS" pitchFamily="34" charset="0"/>
              </a:rPr>
              <a:t>Talk time: up to 8 hours, </a:t>
            </a:r>
            <a:br>
              <a:rPr lang="en-US" sz="1600" dirty="0">
                <a:latin typeface="Trebuchet MS" pitchFamily="34" charset="0"/>
              </a:rPr>
            </a:br>
            <a:r>
              <a:rPr lang="en-US" sz="1600" dirty="0">
                <a:latin typeface="Trebuchet MS" pitchFamily="34" charset="0"/>
              </a:rPr>
              <a:t>Standby time: up to 250 hours, </a:t>
            </a:r>
            <a:br>
              <a:rPr lang="en-US" sz="1600" dirty="0">
                <a:latin typeface="Trebuchet MS" pitchFamily="34" charset="0"/>
              </a:rPr>
            </a:br>
            <a:r>
              <a:rPr lang="en-US" sz="1600" dirty="0">
                <a:latin typeface="Trebuchet MS" pitchFamily="34" charset="0"/>
              </a:rPr>
              <a:t>Internet use: up to 6 hours, </a:t>
            </a:r>
            <a:br>
              <a:rPr lang="en-US" sz="1600" dirty="0">
                <a:latin typeface="Trebuchet MS" pitchFamily="34" charset="0"/>
              </a:rPr>
            </a:br>
            <a:r>
              <a:rPr lang="en-US" sz="1600" dirty="0">
                <a:latin typeface="Trebuchet MS" pitchFamily="34" charset="0"/>
              </a:rPr>
              <a:t>Video playback: up to 7 hours, </a:t>
            </a:r>
            <a:br>
              <a:rPr lang="en-US" sz="1600" dirty="0">
                <a:latin typeface="Trebuchet MS" pitchFamily="34" charset="0"/>
              </a:rPr>
            </a:br>
            <a:r>
              <a:rPr lang="en-US" sz="1600" dirty="0">
                <a:latin typeface="Trebuchet MS" pitchFamily="34" charset="0"/>
              </a:rPr>
              <a:t>Audio playback: up to 24 hours</a:t>
            </a:r>
          </a:p>
          <a:p>
            <a:pPr>
              <a:spcAft>
                <a:spcPct val="45000"/>
              </a:spcAft>
            </a:pPr>
            <a:r>
              <a:rPr lang="en-US" sz="1600" u="sng" dirty="0">
                <a:latin typeface="Trebuchet MS" pitchFamily="34" charset="0"/>
              </a:rPr>
              <a:t>Size:</a:t>
            </a:r>
            <a:r>
              <a:rPr lang="en-US" sz="1600" dirty="0">
                <a:latin typeface="Trebuchet MS" pitchFamily="34" charset="0"/>
              </a:rPr>
              <a:t> 4.5 x 2.4 x 0.46 in (115 x 61 x 11.6 mm)</a:t>
            </a:r>
          </a:p>
          <a:p>
            <a:pPr>
              <a:spcAft>
                <a:spcPct val="45000"/>
              </a:spcAft>
            </a:pPr>
            <a:r>
              <a:rPr lang="en-US" sz="1600" u="sng" dirty="0">
                <a:latin typeface="Trebuchet MS" pitchFamily="34" charset="0"/>
              </a:rPr>
              <a:t>Weight:</a:t>
            </a:r>
            <a:r>
              <a:rPr lang="en-US" sz="1600" dirty="0">
                <a:latin typeface="Trebuchet MS" pitchFamily="34" charset="0"/>
              </a:rPr>
              <a:t> 4.8 ounces (135 grams) </a:t>
            </a:r>
          </a:p>
        </p:txBody>
      </p:sp>
      <p:sp>
        <p:nvSpPr>
          <p:cNvPr id="4100" name="Rectangle 11"/>
          <p:cNvSpPr>
            <a:spLocks noChangeArrowheads="1"/>
          </p:cNvSpPr>
          <p:nvPr/>
        </p:nvSpPr>
        <p:spPr bwMode="auto">
          <a:xfrm>
            <a:off x="4495800" y="6096000"/>
            <a:ext cx="3505200" cy="639763"/>
          </a:xfrm>
          <a:prstGeom prst="rect">
            <a:avLst/>
          </a:prstGeom>
          <a:noFill/>
          <a:ln w="9525">
            <a:noFill/>
            <a:miter lim="800000"/>
            <a:headEnd/>
            <a:tailEnd/>
          </a:ln>
        </p:spPr>
        <p:txBody>
          <a:bodyPr>
            <a:spAutoFit/>
          </a:bodyPr>
          <a:lstStyle/>
          <a:p>
            <a:pPr algn="ctr"/>
            <a:r>
              <a:rPr lang="en-US" sz="1200" dirty="0">
                <a:latin typeface="Trebuchet MS" pitchFamily="34" charset="0"/>
              </a:rPr>
              <a:t>For more views of iPhone under the hood see</a:t>
            </a:r>
          </a:p>
          <a:p>
            <a:pPr algn="ctr"/>
            <a:r>
              <a:rPr lang="en-US" sz="1200" dirty="0">
                <a:latin typeface="Trebuchet MS" pitchFamily="34" charset="0"/>
                <a:hlinkClick r:id="rId2"/>
              </a:rPr>
              <a:t>http://www.eetimes.eu/200001828</a:t>
            </a:r>
            <a:endParaRPr lang="en-US" sz="1200" dirty="0">
              <a:latin typeface="Trebuchet MS" pitchFamily="34" charset="0"/>
            </a:endParaRPr>
          </a:p>
          <a:p>
            <a:pPr algn="ctr"/>
            <a:r>
              <a:rPr lang="en-US" sz="1200" dirty="0">
                <a:latin typeface="Trebuchet MS" pitchFamily="34" charset="0"/>
                <a:hlinkClick r:id="rId3"/>
              </a:rPr>
              <a:t>http://www.eetimes.eu/200001864</a:t>
            </a:r>
            <a:endParaRPr lang="en-US" sz="1200" dirty="0">
              <a:latin typeface="Trebuchet MS" pitchFamily="34" charset="0"/>
            </a:endParaRPr>
          </a:p>
        </p:txBody>
      </p:sp>
      <p:pic>
        <p:nvPicPr>
          <p:cNvPr id="2" name="Picture 1" descr="IMG_0775.JPG"/>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457200" y="152400"/>
            <a:ext cx="3200400" cy="5871183"/>
          </a:xfrm>
          <a:prstGeom prst="rect">
            <a:avLst/>
          </a:prstGeom>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5"/>
          <p:cNvSpPr>
            <a:spLocks noChangeArrowheads="1"/>
          </p:cNvSpPr>
          <p:nvPr/>
        </p:nvSpPr>
        <p:spPr bwMode="auto">
          <a:xfrm>
            <a:off x="2743200" y="381000"/>
            <a:ext cx="3648718" cy="461665"/>
          </a:xfrm>
          <a:prstGeom prst="rect">
            <a:avLst/>
          </a:prstGeom>
          <a:noFill/>
          <a:ln w="9525">
            <a:noFill/>
            <a:miter lim="800000"/>
            <a:headEnd/>
            <a:tailEnd/>
          </a:ln>
        </p:spPr>
        <p:txBody>
          <a:bodyPr wrap="none">
            <a:spAutoFit/>
          </a:bodyPr>
          <a:lstStyle/>
          <a:p>
            <a:r>
              <a:rPr lang="en-US" sz="2400" i="1" u="sng">
                <a:latin typeface="Trebuchet MS"/>
                <a:cs typeface="Trebuchet MS"/>
              </a:rPr>
              <a:t>Capacitors in the iPhone</a:t>
            </a:r>
          </a:p>
        </p:txBody>
      </p:sp>
      <p:cxnSp>
        <p:nvCxnSpPr>
          <p:cNvPr id="41" name="Straight Connector 40"/>
          <p:cNvCxnSpPr/>
          <p:nvPr/>
        </p:nvCxnSpPr>
        <p:spPr>
          <a:xfrm rot="5400000" flipH="1" flipV="1">
            <a:off x="1943894" y="3847306"/>
            <a:ext cx="5257800" cy="1588"/>
          </a:xfrm>
          <a:prstGeom prst="line">
            <a:avLst/>
          </a:prstGeom>
          <a:ln w="19050" cap="flat" cmpd="sng" algn="ctr">
            <a:solidFill>
              <a:schemeClr val="accent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pic>
        <p:nvPicPr>
          <p:cNvPr id="2" name="Picture 1" descr="l1s20b.png"/>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4800600" y="838200"/>
            <a:ext cx="3866503" cy="3343759"/>
          </a:xfrm>
          <a:prstGeom prst="rect">
            <a:avLst/>
          </a:prstGeom>
        </p:spPr>
      </p:pic>
      <p:sp>
        <p:nvSpPr>
          <p:cNvPr id="3" name="TextBox 2"/>
          <p:cNvSpPr txBox="1"/>
          <p:nvPr/>
        </p:nvSpPr>
        <p:spPr>
          <a:xfrm>
            <a:off x="5867400" y="3810000"/>
            <a:ext cx="1806692" cy="369332"/>
          </a:xfrm>
          <a:prstGeom prst="rect">
            <a:avLst/>
          </a:prstGeom>
          <a:noFill/>
        </p:spPr>
        <p:txBody>
          <a:bodyPr wrap="none" rtlCol="0">
            <a:spAutoFit/>
          </a:bodyPr>
          <a:lstStyle/>
          <a:p>
            <a:r>
              <a:rPr lang="en-US" dirty="0" smtClean="0"/>
              <a:t>Programmed ‘0’</a:t>
            </a:r>
            <a:endParaRPr lang="en-US" dirty="0"/>
          </a:p>
        </p:txBody>
      </p:sp>
      <p:grpSp>
        <p:nvGrpSpPr>
          <p:cNvPr id="43" name="Group 42"/>
          <p:cNvGrpSpPr/>
          <p:nvPr/>
        </p:nvGrpSpPr>
        <p:grpSpPr>
          <a:xfrm>
            <a:off x="1371600" y="4343400"/>
            <a:ext cx="2133600" cy="1828800"/>
            <a:chOff x="1295400" y="4876800"/>
            <a:chExt cx="2133600" cy="1828800"/>
          </a:xfrm>
        </p:grpSpPr>
        <p:sp>
          <p:nvSpPr>
            <p:cNvPr id="44" name="Rounded Rectangle 43"/>
            <p:cNvSpPr/>
            <p:nvPr/>
          </p:nvSpPr>
          <p:spPr>
            <a:xfrm>
              <a:off x="1295400" y="4876800"/>
              <a:ext cx="2133600" cy="1828800"/>
            </a:xfrm>
            <a:prstGeom prst="roundRect">
              <a:avLst/>
            </a:prstGeom>
            <a:solidFill>
              <a:srgbClr val="BBE0E3"/>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5" name="Rectangle 69"/>
            <p:cNvSpPr>
              <a:spLocks noChangeArrowheads="1"/>
            </p:cNvSpPr>
            <p:nvPr/>
          </p:nvSpPr>
          <p:spPr bwMode="auto">
            <a:xfrm>
              <a:off x="1524000" y="4953000"/>
              <a:ext cx="1709623" cy="338554"/>
            </a:xfrm>
            <a:prstGeom prst="rect">
              <a:avLst/>
            </a:prstGeom>
            <a:noFill/>
            <a:ln w="9525">
              <a:noFill/>
              <a:miter lim="800000"/>
              <a:headEnd/>
              <a:tailEnd/>
            </a:ln>
          </p:spPr>
          <p:txBody>
            <a:bodyPr wrap="none">
              <a:spAutoFit/>
            </a:bodyPr>
            <a:lstStyle/>
            <a:p>
              <a:r>
                <a:rPr lang="en-US" sz="1600" b="1" dirty="0">
                  <a:latin typeface="Trebuchet MS" pitchFamily="34" charset="0"/>
                </a:rPr>
                <a:t>CMOS Transistor</a:t>
              </a:r>
            </a:p>
          </p:txBody>
        </p:sp>
        <p:pic>
          <p:nvPicPr>
            <p:cNvPr id="46" name="Picture 45" descr="l1s4e.png"/>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1295400" y="5257800"/>
              <a:ext cx="2075757" cy="1432608"/>
            </a:xfrm>
            <a:prstGeom prst="rect">
              <a:avLst/>
            </a:prstGeom>
          </p:spPr>
        </p:pic>
      </p:grpSp>
      <p:grpSp>
        <p:nvGrpSpPr>
          <p:cNvPr id="47" name="Group 46"/>
          <p:cNvGrpSpPr/>
          <p:nvPr/>
        </p:nvGrpSpPr>
        <p:grpSpPr>
          <a:xfrm>
            <a:off x="5715000" y="4419600"/>
            <a:ext cx="2133600" cy="1752600"/>
            <a:chOff x="5486400" y="5029200"/>
            <a:chExt cx="2133600" cy="1752600"/>
          </a:xfrm>
        </p:grpSpPr>
        <p:sp>
          <p:nvSpPr>
            <p:cNvPr id="48" name="Rounded Rectangle 47"/>
            <p:cNvSpPr/>
            <p:nvPr/>
          </p:nvSpPr>
          <p:spPr>
            <a:xfrm>
              <a:off x="5562600" y="5029200"/>
              <a:ext cx="2057400" cy="1752600"/>
            </a:xfrm>
            <a:prstGeom prst="roundRect">
              <a:avLst/>
            </a:prstGeom>
            <a:solidFill>
              <a:srgbClr val="BBE0E3"/>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9" name="Rectangle 70"/>
            <p:cNvSpPr>
              <a:spLocks noChangeArrowheads="1"/>
            </p:cNvSpPr>
            <p:nvPr/>
          </p:nvSpPr>
          <p:spPr bwMode="auto">
            <a:xfrm>
              <a:off x="5797550" y="5071646"/>
              <a:ext cx="1506442" cy="338554"/>
            </a:xfrm>
            <a:prstGeom prst="rect">
              <a:avLst/>
            </a:prstGeom>
            <a:noFill/>
            <a:ln w="9525">
              <a:noFill/>
              <a:miter lim="800000"/>
              <a:headEnd/>
              <a:tailEnd/>
            </a:ln>
          </p:spPr>
          <p:txBody>
            <a:bodyPr wrap="none">
              <a:spAutoFit/>
            </a:bodyPr>
            <a:lstStyle/>
            <a:p>
              <a:r>
                <a:rPr lang="en-US" sz="1600" b="1" dirty="0">
                  <a:latin typeface="Trebuchet MS" pitchFamily="34" charset="0"/>
                </a:rPr>
                <a:t>Flash Memory</a:t>
              </a:r>
            </a:p>
          </p:txBody>
        </p:sp>
        <p:pic>
          <p:nvPicPr>
            <p:cNvPr id="50" name="Picture 49" descr="l1s4f.png"/>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5486400" y="5257800"/>
              <a:ext cx="2106238" cy="1438704"/>
            </a:xfrm>
            <a:prstGeom prst="rect">
              <a:avLst/>
            </a:prstGeom>
          </p:spPr>
        </p:pic>
      </p:grpSp>
      <p:sp>
        <p:nvSpPr>
          <p:cNvPr id="15" name="TextBox 27"/>
          <p:cNvSpPr txBox="1">
            <a:spLocks noChangeArrowheads="1"/>
          </p:cNvSpPr>
          <p:nvPr/>
        </p:nvSpPr>
        <p:spPr bwMode="auto">
          <a:xfrm>
            <a:off x="228600" y="1447800"/>
            <a:ext cx="4319362" cy="461665"/>
          </a:xfrm>
          <a:prstGeom prst="rect">
            <a:avLst/>
          </a:prstGeom>
          <a:noFill/>
          <a:ln w="9525">
            <a:noFill/>
            <a:miter lim="800000"/>
            <a:headEnd/>
            <a:tailEnd/>
          </a:ln>
        </p:spPr>
        <p:txBody>
          <a:bodyPr wrap="none">
            <a:spAutoFit/>
          </a:bodyPr>
          <a:lstStyle/>
          <a:p>
            <a:r>
              <a:rPr lang="en-US" sz="1200" dirty="0" smtClean="0">
                <a:latin typeface="Trebuchet MS" pitchFamily="34" charset="0"/>
              </a:rPr>
              <a:t>Image courtesy of Department of Electrical Engineering and </a:t>
            </a:r>
          </a:p>
          <a:p>
            <a:r>
              <a:rPr lang="en-US" sz="1200" dirty="0" smtClean="0">
                <a:latin typeface="Trebuchet MS" pitchFamily="34" charset="0"/>
              </a:rPr>
              <a:t>Computer Science, MIT.  Photo by L. Gomez, J. Hoyt</a:t>
            </a:r>
            <a:endParaRPr lang="en-US" sz="1200" dirty="0">
              <a:latin typeface="Trebuchet MS" pitchFamily="34" charset="0"/>
            </a:endParaRPr>
          </a:p>
        </p:txBody>
      </p:sp>
      <p:pic>
        <p:nvPicPr>
          <p:cNvPr id="16" name="Picture 12" descr="C:\Users\Pouya\Desktop\HoytGroup\1-1.jpg"/>
          <p:cNvPicPr>
            <a:picLocks noChangeAspect="1" noChangeArrowheads="1"/>
          </p:cNvPicPr>
          <p:nvPr/>
        </p:nvPicPr>
        <p:blipFill rotWithShape="1">
          <a:blip r:embed="rId5" cstate="print">
            <a:extLst>
              <a:ext uri="{28A0092B-C50C-407E-A947-70E740481C1C}">
                <a14:useLocalDpi xmlns:a14="http://schemas.microsoft.com/office/drawing/2010/main" xmlns="" val="0"/>
              </a:ext>
            </a:extLst>
          </a:blip>
          <a:stretch/>
        </p:blipFill>
        <p:spPr bwMode="auto">
          <a:xfrm>
            <a:off x="457200" y="1905000"/>
            <a:ext cx="3343521" cy="212436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ed Rectangle 2"/>
          <p:cNvSpPr/>
          <p:nvPr/>
        </p:nvSpPr>
        <p:spPr>
          <a:xfrm>
            <a:off x="5105400" y="914400"/>
            <a:ext cx="3733800" cy="3962400"/>
          </a:xfrm>
          <a:prstGeom prst="roundRect">
            <a:avLst/>
          </a:prstGeom>
          <a:solidFill>
            <a:srgbClr val="FFE254"/>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Rounded Rectangle 1"/>
          <p:cNvSpPr/>
          <p:nvPr/>
        </p:nvSpPr>
        <p:spPr>
          <a:xfrm>
            <a:off x="381000" y="914400"/>
            <a:ext cx="4038600" cy="3048000"/>
          </a:xfrm>
          <a:prstGeom prst="roundRect">
            <a:avLst/>
          </a:prstGeom>
          <a:solidFill>
            <a:srgbClr val="FFE254"/>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71" name="Picture 7" descr="txp_fig"/>
          <p:cNvPicPr>
            <a:picLocks noChangeAspect="1" noChangeArrowheads="1"/>
          </p:cNvPicPr>
          <p:nvPr>
            <p:custDataLst>
              <p:tags r:id="rId1"/>
            </p:custDataLst>
          </p:nvPr>
        </p:nvPicPr>
        <p:blipFill>
          <a:blip r:embed="rId3" cstate="print"/>
          <a:srcRect/>
          <a:stretch>
            <a:fillRect/>
          </a:stretch>
        </p:blipFill>
        <p:spPr bwMode="auto">
          <a:xfrm>
            <a:off x="6019800" y="152400"/>
            <a:ext cx="2727325" cy="562600"/>
          </a:xfrm>
          <a:prstGeom prst="rect">
            <a:avLst/>
          </a:prstGeom>
          <a:noFill/>
          <a:ln w="9525">
            <a:noFill/>
            <a:miter lim="800000"/>
            <a:headEnd/>
            <a:tailEnd/>
          </a:ln>
        </p:spPr>
      </p:pic>
      <p:sp>
        <p:nvSpPr>
          <p:cNvPr id="72" name="Rectangle 5"/>
          <p:cNvSpPr>
            <a:spLocks noChangeArrowheads="1"/>
          </p:cNvSpPr>
          <p:nvPr/>
        </p:nvSpPr>
        <p:spPr bwMode="auto">
          <a:xfrm>
            <a:off x="1447800" y="228600"/>
            <a:ext cx="3648718" cy="461665"/>
          </a:xfrm>
          <a:prstGeom prst="rect">
            <a:avLst/>
          </a:prstGeom>
          <a:noFill/>
          <a:ln w="9525">
            <a:noFill/>
            <a:miter lim="800000"/>
            <a:headEnd/>
            <a:tailEnd/>
          </a:ln>
        </p:spPr>
        <p:txBody>
          <a:bodyPr wrap="none">
            <a:spAutoFit/>
          </a:bodyPr>
          <a:lstStyle/>
          <a:p>
            <a:r>
              <a:rPr lang="en-US" sz="2400" i="1" u="sng" dirty="0">
                <a:latin typeface="Trebuchet MS"/>
                <a:cs typeface="Trebuchet MS"/>
              </a:rPr>
              <a:t>Capacitors in the </a:t>
            </a:r>
            <a:r>
              <a:rPr lang="en-US" sz="2400" i="1" u="sng" dirty="0" err="1">
                <a:latin typeface="Trebuchet MS"/>
                <a:cs typeface="Trebuchet MS"/>
              </a:rPr>
              <a:t>iPhone</a:t>
            </a:r>
            <a:endParaRPr lang="en-US" sz="2400" i="1" u="sng" dirty="0">
              <a:latin typeface="Trebuchet MS"/>
              <a:cs typeface="Trebuchet MS"/>
            </a:endParaRPr>
          </a:p>
        </p:txBody>
      </p:sp>
      <p:grpSp>
        <p:nvGrpSpPr>
          <p:cNvPr id="141" name="Group 140"/>
          <p:cNvGrpSpPr/>
          <p:nvPr/>
        </p:nvGrpSpPr>
        <p:grpSpPr>
          <a:xfrm>
            <a:off x="2514600" y="1143000"/>
            <a:ext cx="1676400" cy="2590800"/>
            <a:chOff x="762000" y="381000"/>
            <a:chExt cx="1676400" cy="2590800"/>
          </a:xfrm>
        </p:grpSpPr>
        <p:sp>
          <p:nvSpPr>
            <p:cNvPr id="142" name="Rounded Rectangle 141"/>
            <p:cNvSpPr/>
            <p:nvPr/>
          </p:nvSpPr>
          <p:spPr>
            <a:xfrm>
              <a:off x="838200" y="381000"/>
              <a:ext cx="1600200" cy="2590800"/>
            </a:xfrm>
            <a:prstGeom prst="roundRect">
              <a:avLst/>
            </a:prstGeom>
            <a:solidFill>
              <a:schemeClr val="accent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3" name="Rectangle 65"/>
            <p:cNvSpPr>
              <a:spLocks noChangeArrowheads="1"/>
            </p:cNvSpPr>
            <p:nvPr/>
          </p:nvSpPr>
          <p:spPr bwMode="auto">
            <a:xfrm>
              <a:off x="990600" y="533400"/>
              <a:ext cx="1367281" cy="338554"/>
            </a:xfrm>
            <a:prstGeom prst="rect">
              <a:avLst/>
            </a:prstGeom>
            <a:noFill/>
            <a:ln w="9525">
              <a:noFill/>
              <a:miter lim="800000"/>
              <a:headEnd/>
              <a:tailEnd/>
            </a:ln>
          </p:spPr>
          <p:txBody>
            <a:bodyPr wrap="none">
              <a:spAutoFit/>
            </a:bodyPr>
            <a:lstStyle/>
            <a:p>
              <a:r>
                <a:rPr lang="en-US" sz="1600" b="1" dirty="0" err="1">
                  <a:latin typeface="Trebuchet MS" pitchFamily="34" charset="0"/>
                </a:rPr>
                <a:t>Touchsensor</a:t>
              </a:r>
              <a:endParaRPr lang="en-US" sz="1600" b="1" dirty="0">
                <a:latin typeface="Trebuchet MS" pitchFamily="34" charset="0"/>
              </a:endParaRPr>
            </a:p>
          </p:txBody>
        </p:sp>
        <p:pic>
          <p:nvPicPr>
            <p:cNvPr id="144" name="Picture 143" descr="l1s4a.png"/>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762000" y="990600"/>
              <a:ext cx="1658167" cy="1889823"/>
            </a:xfrm>
            <a:prstGeom prst="rect">
              <a:avLst/>
            </a:prstGeom>
          </p:spPr>
        </p:pic>
      </p:grpSp>
      <p:grpSp>
        <p:nvGrpSpPr>
          <p:cNvPr id="145" name="Group 144"/>
          <p:cNvGrpSpPr/>
          <p:nvPr/>
        </p:nvGrpSpPr>
        <p:grpSpPr>
          <a:xfrm>
            <a:off x="533400" y="2042142"/>
            <a:ext cx="1676400" cy="1691658"/>
            <a:chOff x="5638800" y="990600"/>
            <a:chExt cx="1676400" cy="1691658"/>
          </a:xfrm>
        </p:grpSpPr>
        <p:sp>
          <p:nvSpPr>
            <p:cNvPr id="146" name="Rounded Rectangle 145"/>
            <p:cNvSpPr/>
            <p:nvPr/>
          </p:nvSpPr>
          <p:spPr>
            <a:xfrm>
              <a:off x="5638800" y="990600"/>
              <a:ext cx="1676400" cy="1676400"/>
            </a:xfrm>
            <a:prstGeom prst="roundRect">
              <a:avLst/>
            </a:prstGeom>
            <a:solidFill>
              <a:srgbClr val="BBE0E3"/>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7" name="Rectangle 66"/>
            <p:cNvSpPr>
              <a:spLocks noChangeArrowheads="1"/>
            </p:cNvSpPr>
            <p:nvPr/>
          </p:nvSpPr>
          <p:spPr bwMode="auto">
            <a:xfrm>
              <a:off x="5709272" y="1077913"/>
              <a:ext cx="1605928" cy="338554"/>
            </a:xfrm>
            <a:prstGeom prst="rect">
              <a:avLst/>
            </a:prstGeom>
            <a:noFill/>
            <a:ln w="9525">
              <a:noFill/>
              <a:miter lim="800000"/>
              <a:headEnd/>
              <a:tailEnd/>
            </a:ln>
          </p:spPr>
          <p:txBody>
            <a:bodyPr wrap="none">
              <a:spAutoFit/>
            </a:bodyPr>
            <a:lstStyle/>
            <a:p>
              <a:r>
                <a:rPr lang="en-US" sz="1600" b="1" dirty="0">
                  <a:latin typeface="Trebuchet MS" pitchFamily="34" charset="0"/>
                </a:rPr>
                <a:t>Accelerometer</a:t>
              </a:r>
            </a:p>
          </p:txBody>
        </p:sp>
        <p:pic>
          <p:nvPicPr>
            <p:cNvPr id="148" name="Picture 147" descr="l1s4b1.png"/>
            <p:cNvPicPr>
              <a:picLocks noChangeAspect="1"/>
            </p:cNvPicPr>
            <p:nvPr/>
          </p:nvPicPr>
          <p:blipFill>
            <a:blip r:embed="rId5" cstate="print">
              <a:extLst>
                <a:ext uri="{28A0092B-C50C-407E-A947-70E740481C1C}">
                  <a14:useLocalDpi xmlns:a14="http://schemas.microsoft.com/office/drawing/2010/main" xmlns="" val="0"/>
                </a:ext>
              </a:extLst>
            </a:blip>
            <a:stretch>
              <a:fillRect/>
            </a:stretch>
          </p:blipFill>
          <p:spPr>
            <a:xfrm>
              <a:off x="5791200" y="1371600"/>
              <a:ext cx="1426512" cy="493792"/>
            </a:xfrm>
            <a:prstGeom prst="rect">
              <a:avLst/>
            </a:prstGeom>
          </p:spPr>
        </p:pic>
        <p:pic>
          <p:nvPicPr>
            <p:cNvPr id="149" name="Picture 148" descr="l1s4b2.png"/>
            <p:cNvPicPr>
              <a:picLocks noChangeAspect="1"/>
            </p:cNvPicPr>
            <p:nvPr/>
          </p:nvPicPr>
          <p:blipFill>
            <a:blip r:embed="rId6" cstate="print">
              <a:extLst>
                <a:ext uri="{28A0092B-C50C-407E-A947-70E740481C1C}">
                  <a14:useLocalDpi xmlns:a14="http://schemas.microsoft.com/office/drawing/2010/main" xmlns="" val="0"/>
                </a:ext>
              </a:extLst>
            </a:blip>
            <a:stretch>
              <a:fillRect/>
            </a:stretch>
          </p:blipFill>
          <p:spPr>
            <a:xfrm>
              <a:off x="5660083" y="2133600"/>
              <a:ext cx="1578917" cy="548658"/>
            </a:xfrm>
            <a:prstGeom prst="rect">
              <a:avLst/>
            </a:prstGeom>
          </p:spPr>
        </p:pic>
      </p:grpSp>
      <p:grpSp>
        <p:nvGrpSpPr>
          <p:cNvPr id="150" name="Group 149"/>
          <p:cNvGrpSpPr/>
          <p:nvPr/>
        </p:nvGrpSpPr>
        <p:grpSpPr>
          <a:xfrm>
            <a:off x="5334000" y="1143000"/>
            <a:ext cx="1447800" cy="1600200"/>
            <a:chOff x="1676400" y="3048000"/>
            <a:chExt cx="1447800" cy="1600200"/>
          </a:xfrm>
        </p:grpSpPr>
        <p:sp>
          <p:nvSpPr>
            <p:cNvPr id="151" name="Rounded Rectangle 150"/>
            <p:cNvSpPr/>
            <p:nvPr/>
          </p:nvSpPr>
          <p:spPr>
            <a:xfrm>
              <a:off x="1676400" y="3048000"/>
              <a:ext cx="1447800" cy="1600200"/>
            </a:xfrm>
            <a:prstGeom prst="roundRect">
              <a:avLst/>
            </a:prstGeom>
            <a:solidFill>
              <a:srgbClr val="BBE0E3"/>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2" name="Rectangle 67"/>
            <p:cNvSpPr>
              <a:spLocks noChangeArrowheads="1"/>
            </p:cNvSpPr>
            <p:nvPr/>
          </p:nvSpPr>
          <p:spPr bwMode="auto">
            <a:xfrm>
              <a:off x="1752600" y="3101975"/>
              <a:ext cx="1297551" cy="338554"/>
            </a:xfrm>
            <a:prstGeom prst="rect">
              <a:avLst/>
            </a:prstGeom>
            <a:noFill/>
            <a:ln w="9525">
              <a:noFill/>
              <a:miter lim="800000"/>
              <a:headEnd/>
              <a:tailEnd/>
            </a:ln>
          </p:spPr>
          <p:txBody>
            <a:bodyPr wrap="none">
              <a:spAutoFit/>
            </a:bodyPr>
            <a:lstStyle/>
            <a:p>
              <a:r>
                <a:rPr lang="en-US" sz="1600" b="1" dirty="0">
                  <a:latin typeface="Trebuchet MS" pitchFamily="34" charset="0"/>
                </a:rPr>
                <a:t>LCD Display</a:t>
              </a:r>
            </a:p>
          </p:txBody>
        </p:sp>
        <p:pic>
          <p:nvPicPr>
            <p:cNvPr id="153" name="Picture 152" descr="l1s4c1.png"/>
            <p:cNvPicPr>
              <a:picLocks noChangeAspect="1"/>
            </p:cNvPicPr>
            <p:nvPr/>
          </p:nvPicPr>
          <p:blipFill>
            <a:blip r:embed="rId7" cstate="print">
              <a:extLst>
                <a:ext uri="{28A0092B-C50C-407E-A947-70E740481C1C}">
                  <a14:useLocalDpi xmlns:a14="http://schemas.microsoft.com/office/drawing/2010/main" xmlns="" val="0"/>
                </a:ext>
              </a:extLst>
            </a:blip>
            <a:stretch>
              <a:fillRect/>
            </a:stretch>
          </p:blipFill>
          <p:spPr>
            <a:xfrm>
              <a:off x="1752600" y="3429000"/>
              <a:ext cx="1261914" cy="1146086"/>
            </a:xfrm>
            <a:prstGeom prst="rect">
              <a:avLst/>
            </a:prstGeom>
          </p:spPr>
        </p:pic>
        <p:pic>
          <p:nvPicPr>
            <p:cNvPr id="154" name="Picture 153" descr="l1s4c2.png"/>
            <p:cNvPicPr>
              <a:picLocks noChangeAspect="1"/>
            </p:cNvPicPr>
            <p:nvPr/>
          </p:nvPicPr>
          <p:blipFill>
            <a:blip r:embed="rId8" cstate="print">
              <a:extLst>
                <a:ext uri="{28A0092B-C50C-407E-A947-70E740481C1C}">
                  <a14:useLocalDpi xmlns:a14="http://schemas.microsoft.com/office/drawing/2010/main" xmlns="" val="0"/>
                </a:ext>
              </a:extLst>
            </a:blip>
            <a:stretch>
              <a:fillRect/>
            </a:stretch>
          </p:blipFill>
          <p:spPr>
            <a:xfrm rot="1030259">
              <a:off x="2194592" y="3698762"/>
              <a:ext cx="381013" cy="676679"/>
            </a:xfrm>
            <a:prstGeom prst="rect">
              <a:avLst/>
            </a:prstGeom>
          </p:spPr>
        </p:pic>
      </p:grpSp>
      <p:grpSp>
        <p:nvGrpSpPr>
          <p:cNvPr id="155" name="Group 154"/>
          <p:cNvGrpSpPr/>
          <p:nvPr/>
        </p:nvGrpSpPr>
        <p:grpSpPr>
          <a:xfrm>
            <a:off x="5334000" y="2971800"/>
            <a:ext cx="2590800" cy="1676400"/>
            <a:chOff x="5257800" y="3048000"/>
            <a:chExt cx="2590800" cy="1676400"/>
          </a:xfrm>
        </p:grpSpPr>
        <p:sp>
          <p:nvSpPr>
            <p:cNvPr id="156" name="Rounded Rectangle 155"/>
            <p:cNvSpPr/>
            <p:nvPr/>
          </p:nvSpPr>
          <p:spPr>
            <a:xfrm>
              <a:off x="5257800" y="3048000"/>
              <a:ext cx="2590800" cy="1676400"/>
            </a:xfrm>
            <a:prstGeom prst="roundRect">
              <a:avLst/>
            </a:prstGeom>
            <a:solidFill>
              <a:srgbClr val="BBE0E3"/>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7" name="Rectangle 68"/>
            <p:cNvSpPr>
              <a:spLocks noChangeArrowheads="1"/>
            </p:cNvSpPr>
            <p:nvPr/>
          </p:nvSpPr>
          <p:spPr bwMode="auto">
            <a:xfrm>
              <a:off x="5268912" y="3097213"/>
              <a:ext cx="2576346" cy="338554"/>
            </a:xfrm>
            <a:prstGeom prst="rect">
              <a:avLst/>
            </a:prstGeom>
            <a:noFill/>
            <a:ln w="9525">
              <a:noFill/>
              <a:miter lim="800000"/>
              <a:headEnd/>
              <a:tailEnd/>
            </a:ln>
          </p:spPr>
          <p:txBody>
            <a:bodyPr wrap="none">
              <a:spAutoFit/>
            </a:bodyPr>
            <a:lstStyle/>
            <a:p>
              <a:r>
                <a:rPr lang="en-US" sz="1600" b="1" dirty="0">
                  <a:latin typeface="Trebuchet MS" pitchFamily="34" charset="0"/>
                </a:rPr>
                <a:t>CMOS Photodiode Imager</a:t>
              </a:r>
            </a:p>
          </p:txBody>
        </p:sp>
        <p:pic>
          <p:nvPicPr>
            <p:cNvPr id="158" name="Picture 157" descr="l1s4c1.png"/>
            <p:cNvPicPr>
              <a:picLocks noChangeAspect="1"/>
            </p:cNvPicPr>
            <p:nvPr/>
          </p:nvPicPr>
          <p:blipFill>
            <a:blip r:embed="rId7" cstate="print">
              <a:extLst>
                <a:ext uri="{28A0092B-C50C-407E-A947-70E740481C1C}">
                  <a14:useLocalDpi xmlns:a14="http://schemas.microsoft.com/office/drawing/2010/main" xmlns="" val="0"/>
                </a:ext>
              </a:extLst>
            </a:blip>
            <a:stretch>
              <a:fillRect/>
            </a:stretch>
          </p:blipFill>
          <p:spPr>
            <a:xfrm>
              <a:off x="5943600" y="3505200"/>
              <a:ext cx="1261914" cy="1146086"/>
            </a:xfrm>
            <a:prstGeom prst="rect">
              <a:avLst/>
            </a:prstGeom>
          </p:spPr>
        </p:pic>
        <p:pic>
          <p:nvPicPr>
            <p:cNvPr id="159" name="Picture 158" descr="PHoton.png"/>
            <p:cNvPicPr>
              <a:picLocks noChangeAspect="1"/>
            </p:cNvPicPr>
            <p:nvPr/>
          </p:nvPicPr>
          <p:blipFill>
            <a:blip r:embed="rId9" cstate="print">
              <a:extLst>
                <a:ext uri="{28A0092B-C50C-407E-A947-70E740481C1C}">
                  <a14:useLocalDpi xmlns:a14="http://schemas.microsoft.com/office/drawing/2010/main" xmlns="" val="0"/>
                </a:ext>
              </a:extLst>
            </a:blip>
            <a:stretch>
              <a:fillRect/>
            </a:stretch>
          </p:blipFill>
          <p:spPr>
            <a:xfrm>
              <a:off x="5410200" y="3581400"/>
              <a:ext cx="1316780" cy="826036"/>
            </a:xfrm>
            <a:prstGeom prst="rect">
              <a:avLst/>
            </a:prstGeom>
          </p:spPr>
        </p:pic>
      </p:grpSp>
      <p:grpSp>
        <p:nvGrpSpPr>
          <p:cNvPr id="160" name="Group 159"/>
          <p:cNvGrpSpPr/>
          <p:nvPr/>
        </p:nvGrpSpPr>
        <p:grpSpPr>
          <a:xfrm>
            <a:off x="457200" y="4572000"/>
            <a:ext cx="2133600" cy="1828800"/>
            <a:chOff x="1295400" y="4876800"/>
            <a:chExt cx="2133600" cy="1828800"/>
          </a:xfrm>
        </p:grpSpPr>
        <p:sp>
          <p:nvSpPr>
            <p:cNvPr id="161" name="Rounded Rectangle 160"/>
            <p:cNvSpPr/>
            <p:nvPr/>
          </p:nvSpPr>
          <p:spPr>
            <a:xfrm>
              <a:off x="1295400" y="4876800"/>
              <a:ext cx="2133600" cy="1828800"/>
            </a:xfrm>
            <a:prstGeom prst="roundRect">
              <a:avLst/>
            </a:prstGeom>
            <a:solidFill>
              <a:srgbClr val="BBE0E3"/>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2" name="Rectangle 69"/>
            <p:cNvSpPr>
              <a:spLocks noChangeArrowheads="1"/>
            </p:cNvSpPr>
            <p:nvPr/>
          </p:nvSpPr>
          <p:spPr bwMode="auto">
            <a:xfrm>
              <a:off x="1524000" y="4953000"/>
              <a:ext cx="1709623" cy="338554"/>
            </a:xfrm>
            <a:prstGeom prst="rect">
              <a:avLst/>
            </a:prstGeom>
            <a:noFill/>
            <a:ln w="9525">
              <a:noFill/>
              <a:miter lim="800000"/>
              <a:headEnd/>
              <a:tailEnd/>
            </a:ln>
          </p:spPr>
          <p:txBody>
            <a:bodyPr wrap="none">
              <a:spAutoFit/>
            </a:bodyPr>
            <a:lstStyle/>
            <a:p>
              <a:r>
                <a:rPr lang="en-US" sz="1600" b="1" dirty="0">
                  <a:latin typeface="Trebuchet MS" pitchFamily="34" charset="0"/>
                </a:rPr>
                <a:t>CMOS Transistor</a:t>
              </a:r>
            </a:p>
          </p:txBody>
        </p:sp>
        <p:pic>
          <p:nvPicPr>
            <p:cNvPr id="163" name="Picture 162" descr="l1s4e.png"/>
            <p:cNvPicPr>
              <a:picLocks noChangeAspect="1"/>
            </p:cNvPicPr>
            <p:nvPr/>
          </p:nvPicPr>
          <p:blipFill>
            <a:blip r:embed="rId10" cstate="print">
              <a:extLst>
                <a:ext uri="{28A0092B-C50C-407E-A947-70E740481C1C}">
                  <a14:useLocalDpi xmlns:a14="http://schemas.microsoft.com/office/drawing/2010/main" xmlns="" val="0"/>
                </a:ext>
              </a:extLst>
            </a:blip>
            <a:stretch>
              <a:fillRect/>
            </a:stretch>
          </p:blipFill>
          <p:spPr>
            <a:xfrm>
              <a:off x="1295400" y="5257800"/>
              <a:ext cx="2075757" cy="1432608"/>
            </a:xfrm>
            <a:prstGeom prst="rect">
              <a:avLst/>
            </a:prstGeom>
          </p:spPr>
        </p:pic>
      </p:grpSp>
      <p:grpSp>
        <p:nvGrpSpPr>
          <p:cNvPr id="164" name="Group 163"/>
          <p:cNvGrpSpPr/>
          <p:nvPr/>
        </p:nvGrpSpPr>
        <p:grpSpPr>
          <a:xfrm>
            <a:off x="2819400" y="4648200"/>
            <a:ext cx="2133600" cy="1752600"/>
            <a:chOff x="5486400" y="5029200"/>
            <a:chExt cx="2133600" cy="1752600"/>
          </a:xfrm>
        </p:grpSpPr>
        <p:sp>
          <p:nvSpPr>
            <p:cNvPr id="165" name="Rounded Rectangle 164"/>
            <p:cNvSpPr/>
            <p:nvPr/>
          </p:nvSpPr>
          <p:spPr>
            <a:xfrm>
              <a:off x="5562600" y="5029200"/>
              <a:ext cx="2057400" cy="1752600"/>
            </a:xfrm>
            <a:prstGeom prst="roundRect">
              <a:avLst/>
            </a:prstGeom>
            <a:solidFill>
              <a:srgbClr val="BBE0E3"/>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6" name="Rectangle 70"/>
            <p:cNvSpPr>
              <a:spLocks noChangeArrowheads="1"/>
            </p:cNvSpPr>
            <p:nvPr/>
          </p:nvSpPr>
          <p:spPr bwMode="auto">
            <a:xfrm>
              <a:off x="5797550" y="5071646"/>
              <a:ext cx="1506442" cy="338554"/>
            </a:xfrm>
            <a:prstGeom prst="rect">
              <a:avLst/>
            </a:prstGeom>
            <a:noFill/>
            <a:ln w="9525">
              <a:noFill/>
              <a:miter lim="800000"/>
              <a:headEnd/>
              <a:tailEnd/>
            </a:ln>
          </p:spPr>
          <p:txBody>
            <a:bodyPr wrap="none">
              <a:spAutoFit/>
            </a:bodyPr>
            <a:lstStyle/>
            <a:p>
              <a:r>
                <a:rPr lang="en-US" sz="1600" b="1" dirty="0">
                  <a:latin typeface="Trebuchet MS" pitchFamily="34" charset="0"/>
                </a:rPr>
                <a:t>Flash Memory</a:t>
              </a:r>
            </a:p>
          </p:txBody>
        </p:sp>
        <p:pic>
          <p:nvPicPr>
            <p:cNvPr id="167" name="Picture 166" descr="l1s4f.png"/>
            <p:cNvPicPr>
              <a:picLocks noChangeAspect="1"/>
            </p:cNvPicPr>
            <p:nvPr/>
          </p:nvPicPr>
          <p:blipFill>
            <a:blip r:embed="rId11" cstate="print">
              <a:extLst>
                <a:ext uri="{28A0092B-C50C-407E-A947-70E740481C1C}">
                  <a14:useLocalDpi xmlns:a14="http://schemas.microsoft.com/office/drawing/2010/main" xmlns="" val="0"/>
                </a:ext>
              </a:extLst>
            </a:blip>
            <a:stretch>
              <a:fillRect/>
            </a:stretch>
          </p:blipFill>
          <p:spPr>
            <a:xfrm>
              <a:off x="5486400" y="5257800"/>
              <a:ext cx="2106238" cy="1438704"/>
            </a:xfrm>
            <a:prstGeom prst="rect">
              <a:avLst/>
            </a:prstGeom>
          </p:spPr>
        </p:pic>
      </p:grpSp>
      <p:pic>
        <p:nvPicPr>
          <p:cNvPr id="4" name="Picture 3" descr="latex-image-1.pdf"/>
          <p:cNvPicPr>
            <a:picLocks noChangeAspect="1"/>
          </p:cNvPicPr>
          <p:nvPr/>
        </p:nvPicPr>
        <p:blipFill>
          <a:blip r:embed="rId12" cstate="print">
            <a:extLst>
              <a:ext uri="{28A0092B-C50C-407E-A947-70E740481C1C}">
                <a14:useLocalDpi xmlns:a14="http://schemas.microsoft.com/office/drawing/2010/main" xmlns="" val="0"/>
              </a:ext>
            </a:extLst>
          </a:blip>
          <a:stretch>
            <a:fillRect/>
          </a:stretch>
        </p:blipFill>
        <p:spPr>
          <a:xfrm>
            <a:off x="685800" y="1219200"/>
            <a:ext cx="1676400" cy="635000"/>
          </a:xfrm>
          <a:prstGeom prst="rect">
            <a:avLst/>
          </a:prstGeom>
        </p:spPr>
      </p:pic>
      <p:pic>
        <p:nvPicPr>
          <p:cNvPr id="5" name="Picture 4" descr="latex-image-1.pdf"/>
          <p:cNvPicPr>
            <a:picLocks noChangeAspect="1"/>
          </p:cNvPicPr>
          <p:nvPr/>
        </p:nvPicPr>
        <p:blipFill>
          <a:blip r:embed="rId13" cstate="print">
            <a:extLst>
              <a:ext uri="{28A0092B-C50C-407E-A947-70E740481C1C}">
                <a14:useLocalDpi xmlns:a14="http://schemas.microsoft.com/office/drawing/2010/main" xmlns="" val="0"/>
              </a:ext>
            </a:extLst>
          </a:blip>
          <a:stretch>
            <a:fillRect/>
          </a:stretch>
        </p:blipFill>
        <p:spPr>
          <a:xfrm>
            <a:off x="6917595" y="1828800"/>
            <a:ext cx="1727200" cy="520700"/>
          </a:xfrm>
          <a:prstGeom prst="rect">
            <a:avLst/>
          </a:prstGeom>
        </p:spPr>
      </p:pic>
      <p:pic>
        <p:nvPicPr>
          <p:cNvPr id="6" name="Picture 5" descr="latex-image-1.pdf"/>
          <p:cNvPicPr>
            <a:picLocks noChangeAspect="1"/>
          </p:cNvPicPr>
          <p:nvPr/>
        </p:nvPicPr>
        <p:blipFill>
          <a:blip r:embed="rId14" cstate="print">
            <a:extLst>
              <a:ext uri="{28A0092B-C50C-407E-A947-70E740481C1C}">
                <a14:useLocalDpi xmlns:a14="http://schemas.microsoft.com/office/drawing/2010/main" xmlns="" val="0"/>
              </a:ext>
            </a:extLst>
          </a:blip>
          <a:stretch>
            <a:fillRect/>
          </a:stretch>
        </p:blipFill>
        <p:spPr>
          <a:xfrm>
            <a:off x="5562600" y="5715000"/>
            <a:ext cx="1739900" cy="5969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7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ext Box 41"/>
          <p:cNvSpPr txBox="1">
            <a:spLocks noChangeArrowheads="1"/>
          </p:cNvSpPr>
          <p:nvPr/>
        </p:nvSpPr>
        <p:spPr bwMode="auto">
          <a:xfrm>
            <a:off x="2743200" y="152400"/>
            <a:ext cx="3580941" cy="523220"/>
          </a:xfrm>
          <a:prstGeom prst="rect">
            <a:avLst/>
          </a:prstGeom>
          <a:noFill/>
          <a:ln w="25400">
            <a:noFill/>
            <a:miter lim="800000"/>
            <a:headEnd type="none" w="sm" len="sm"/>
            <a:tailEnd type="none" w="sm" len="sm"/>
          </a:ln>
        </p:spPr>
        <p:txBody>
          <a:bodyPr wrap="none">
            <a:spAutoFit/>
          </a:bodyPr>
          <a:lstStyle/>
          <a:p>
            <a:pPr algn="ctr" eaLnBrk="0" hangingPunct="0">
              <a:lnSpc>
                <a:spcPct val="120000"/>
              </a:lnSpc>
            </a:pPr>
            <a:r>
              <a:rPr lang="en-US" sz="2400" i="1" u="sng" dirty="0">
                <a:latin typeface="Trebuchet MS"/>
                <a:cs typeface="Trebuchet MS"/>
              </a:rPr>
              <a:t>Three Big Ideas in 6.007</a:t>
            </a:r>
          </a:p>
        </p:txBody>
      </p:sp>
      <p:sp>
        <p:nvSpPr>
          <p:cNvPr id="22531" name="TextBox 2"/>
          <p:cNvSpPr txBox="1">
            <a:spLocks noChangeArrowheads="1"/>
          </p:cNvSpPr>
          <p:nvPr/>
        </p:nvSpPr>
        <p:spPr bwMode="auto">
          <a:xfrm>
            <a:off x="275827" y="1295400"/>
            <a:ext cx="3762773" cy="6186310"/>
          </a:xfrm>
          <a:prstGeom prst="rect">
            <a:avLst/>
          </a:prstGeom>
          <a:noFill/>
          <a:ln w="9525">
            <a:noFill/>
            <a:miter lim="800000"/>
            <a:headEnd/>
            <a:tailEnd/>
          </a:ln>
        </p:spPr>
        <p:txBody>
          <a:bodyPr wrap="square">
            <a:spAutoFit/>
          </a:bodyPr>
          <a:lstStyle/>
          <a:p>
            <a:pPr>
              <a:buFont typeface="Arial" pitchFamily="34" charset="0"/>
              <a:buChar char="•"/>
            </a:pPr>
            <a:r>
              <a:rPr lang="en-US" b="1" i="1" dirty="0" smtClean="0">
                <a:solidFill>
                  <a:srgbClr val="008000"/>
                </a:solidFill>
                <a:latin typeface="Trebuchet MS" pitchFamily="34" charset="0"/>
              </a:rPr>
              <a:t> MECHANICAL–TO–ELECTRICAL ENERGY CONVERSION</a:t>
            </a:r>
          </a:p>
          <a:p>
            <a:pPr>
              <a:buFont typeface="Arial" pitchFamily="34" charset="0"/>
              <a:buChar char="•"/>
            </a:pPr>
            <a:endParaRPr lang="en-US" i="1" u="sng" dirty="0" smtClean="0">
              <a:solidFill>
                <a:srgbClr val="008000"/>
              </a:solidFill>
              <a:latin typeface="Trebuchet MS" pitchFamily="34" charset="0"/>
            </a:endParaRPr>
          </a:p>
          <a:p>
            <a:pPr>
              <a:buFont typeface="Arial" pitchFamily="34" charset="0"/>
              <a:buChar char="•"/>
            </a:pPr>
            <a:endParaRPr lang="en-US" i="1" u="sng" dirty="0">
              <a:solidFill>
                <a:srgbClr val="008000"/>
              </a:solidFill>
              <a:latin typeface="Trebuchet MS" pitchFamily="34" charset="0"/>
            </a:endParaRPr>
          </a:p>
          <a:p>
            <a:endParaRPr lang="en-US" i="1" u="sng" dirty="0">
              <a:solidFill>
                <a:srgbClr val="008000"/>
              </a:solidFill>
              <a:latin typeface="Trebuchet MS" pitchFamily="34" charset="0"/>
            </a:endParaRPr>
          </a:p>
          <a:p>
            <a:endParaRPr lang="en-US" i="1" u="sng" dirty="0" smtClean="0">
              <a:solidFill>
                <a:srgbClr val="008000"/>
              </a:solidFill>
              <a:latin typeface="Trebuchet MS" pitchFamily="34" charset="0"/>
            </a:endParaRPr>
          </a:p>
          <a:p>
            <a:endParaRPr lang="en-US" i="1" u="sng" dirty="0">
              <a:solidFill>
                <a:srgbClr val="008000"/>
              </a:solidFill>
              <a:latin typeface="Trebuchet MS" pitchFamily="34" charset="0"/>
            </a:endParaRPr>
          </a:p>
          <a:p>
            <a:pPr>
              <a:buFont typeface="Arial" pitchFamily="34" charset="0"/>
              <a:buChar char="•"/>
            </a:pPr>
            <a:endParaRPr lang="en-US" i="1" u="sng" dirty="0" smtClean="0">
              <a:solidFill>
                <a:srgbClr val="008000"/>
              </a:solidFill>
              <a:latin typeface="Trebuchet MS" pitchFamily="34" charset="0"/>
            </a:endParaRPr>
          </a:p>
          <a:p>
            <a:pPr>
              <a:buFont typeface="Arial" pitchFamily="34" charset="0"/>
              <a:buChar char="•"/>
            </a:pPr>
            <a:r>
              <a:rPr lang="en-US" b="1" i="1" dirty="0" smtClean="0">
                <a:solidFill>
                  <a:srgbClr val="008000"/>
                </a:solidFill>
                <a:latin typeface="Trebuchet MS" pitchFamily="34" charset="0"/>
              </a:rPr>
              <a:t> INTERACTION OF LIGHT AND MATERIALS</a:t>
            </a:r>
          </a:p>
          <a:p>
            <a:pPr>
              <a:buFont typeface="Arial" pitchFamily="34" charset="0"/>
              <a:buChar char="•"/>
            </a:pPr>
            <a:endParaRPr lang="en-US" i="1" u="sng" dirty="0" smtClean="0">
              <a:solidFill>
                <a:srgbClr val="008000"/>
              </a:solidFill>
              <a:latin typeface="Trebuchet MS" pitchFamily="34" charset="0"/>
            </a:endParaRPr>
          </a:p>
          <a:p>
            <a:pPr>
              <a:buFont typeface="Arial" pitchFamily="34" charset="0"/>
              <a:buChar char="•"/>
            </a:pPr>
            <a:endParaRPr lang="en-US" i="1" u="sng" dirty="0">
              <a:solidFill>
                <a:srgbClr val="008000"/>
              </a:solidFill>
              <a:latin typeface="Trebuchet MS" pitchFamily="34" charset="0"/>
            </a:endParaRPr>
          </a:p>
          <a:p>
            <a:pPr>
              <a:buFont typeface="Arial" pitchFamily="34" charset="0"/>
              <a:buChar char="•"/>
            </a:pPr>
            <a:endParaRPr lang="en-US" i="1" u="sng" dirty="0">
              <a:solidFill>
                <a:srgbClr val="008000"/>
              </a:solidFill>
              <a:latin typeface="Trebuchet MS" pitchFamily="34" charset="0"/>
            </a:endParaRPr>
          </a:p>
          <a:p>
            <a:pPr>
              <a:buFont typeface="Arial" pitchFamily="34" charset="0"/>
              <a:buChar char="•"/>
            </a:pPr>
            <a:endParaRPr lang="en-US" i="1" u="sng" dirty="0">
              <a:solidFill>
                <a:srgbClr val="008000"/>
              </a:solidFill>
              <a:latin typeface="Trebuchet MS" pitchFamily="34" charset="0"/>
            </a:endParaRPr>
          </a:p>
          <a:p>
            <a:endParaRPr lang="en-US" i="1" u="sng" dirty="0">
              <a:solidFill>
                <a:srgbClr val="008000"/>
              </a:solidFill>
              <a:latin typeface="Trebuchet MS" pitchFamily="34" charset="0"/>
            </a:endParaRPr>
          </a:p>
          <a:p>
            <a:pPr>
              <a:buFont typeface="Arial" pitchFamily="34" charset="0"/>
              <a:buChar char="•"/>
            </a:pPr>
            <a:endParaRPr lang="en-US" i="1" u="sng" dirty="0" smtClean="0">
              <a:solidFill>
                <a:srgbClr val="008000"/>
              </a:solidFill>
              <a:latin typeface="Trebuchet MS" pitchFamily="34" charset="0"/>
            </a:endParaRPr>
          </a:p>
          <a:p>
            <a:pPr>
              <a:buFont typeface="Arial" pitchFamily="34" charset="0"/>
              <a:buChar char="•"/>
            </a:pPr>
            <a:r>
              <a:rPr lang="en-US" b="1" i="1" dirty="0" smtClean="0">
                <a:solidFill>
                  <a:srgbClr val="008000"/>
                </a:solidFill>
                <a:latin typeface="Trebuchet MS" pitchFamily="34" charset="0"/>
              </a:rPr>
              <a:t> QUANTUM MECHANICAL TUNNELING</a:t>
            </a:r>
          </a:p>
          <a:p>
            <a:endParaRPr lang="en-US" i="1" u="sng" dirty="0" smtClean="0">
              <a:solidFill>
                <a:srgbClr val="008000"/>
              </a:solidFill>
              <a:latin typeface="Trebuchet MS" pitchFamily="34" charset="0"/>
            </a:endParaRPr>
          </a:p>
          <a:p>
            <a:endParaRPr lang="en-US" i="1" u="sng" dirty="0">
              <a:solidFill>
                <a:srgbClr val="008000"/>
              </a:solidFill>
              <a:latin typeface="Trebuchet MS" pitchFamily="34" charset="0"/>
            </a:endParaRPr>
          </a:p>
          <a:p>
            <a:endParaRPr lang="en-US" i="1" u="sng" dirty="0">
              <a:solidFill>
                <a:srgbClr val="008000"/>
              </a:solidFill>
              <a:latin typeface="Trebuchet MS" pitchFamily="34" charset="0"/>
            </a:endParaRPr>
          </a:p>
          <a:p>
            <a:endParaRPr lang="en-US" i="1" u="sng" dirty="0">
              <a:solidFill>
                <a:srgbClr val="008000"/>
              </a:solidFill>
              <a:latin typeface="Trebuchet MS" pitchFamily="34" charset="0"/>
            </a:endParaRPr>
          </a:p>
        </p:txBody>
      </p:sp>
      <p:grpSp>
        <p:nvGrpSpPr>
          <p:cNvPr id="77" name="Group 76"/>
          <p:cNvGrpSpPr/>
          <p:nvPr/>
        </p:nvGrpSpPr>
        <p:grpSpPr>
          <a:xfrm>
            <a:off x="4343400" y="914400"/>
            <a:ext cx="1676400" cy="1691658"/>
            <a:chOff x="5638800" y="990600"/>
            <a:chExt cx="1676400" cy="1691658"/>
          </a:xfrm>
        </p:grpSpPr>
        <p:sp>
          <p:nvSpPr>
            <p:cNvPr id="78" name="Rounded Rectangle 77"/>
            <p:cNvSpPr/>
            <p:nvPr/>
          </p:nvSpPr>
          <p:spPr>
            <a:xfrm>
              <a:off x="5638800" y="990600"/>
              <a:ext cx="1676400" cy="1676400"/>
            </a:xfrm>
            <a:prstGeom prst="roundRect">
              <a:avLst/>
            </a:prstGeom>
            <a:solidFill>
              <a:srgbClr val="BBE0E3"/>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9" name="Rectangle 66"/>
            <p:cNvSpPr>
              <a:spLocks noChangeArrowheads="1"/>
            </p:cNvSpPr>
            <p:nvPr/>
          </p:nvSpPr>
          <p:spPr bwMode="auto">
            <a:xfrm>
              <a:off x="5709272" y="1077913"/>
              <a:ext cx="1605928" cy="338554"/>
            </a:xfrm>
            <a:prstGeom prst="rect">
              <a:avLst/>
            </a:prstGeom>
            <a:noFill/>
            <a:ln w="9525">
              <a:noFill/>
              <a:miter lim="800000"/>
              <a:headEnd/>
              <a:tailEnd/>
            </a:ln>
          </p:spPr>
          <p:txBody>
            <a:bodyPr wrap="none">
              <a:spAutoFit/>
            </a:bodyPr>
            <a:lstStyle/>
            <a:p>
              <a:r>
                <a:rPr lang="en-US" sz="1600" b="1" dirty="0">
                  <a:latin typeface="Trebuchet MS" pitchFamily="34" charset="0"/>
                </a:rPr>
                <a:t>Accelerometer</a:t>
              </a:r>
            </a:p>
          </p:txBody>
        </p:sp>
        <p:pic>
          <p:nvPicPr>
            <p:cNvPr id="80" name="Picture 79" descr="l1s4b1.png"/>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5791200" y="1371600"/>
              <a:ext cx="1426512" cy="493792"/>
            </a:xfrm>
            <a:prstGeom prst="rect">
              <a:avLst/>
            </a:prstGeom>
          </p:spPr>
        </p:pic>
        <p:pic>
          <p:nvPicPr>
            <p:cNvPr id="81" name="Picture 80" descr="l1s4b2.png"/>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5660083" y="2133600"/>
              <a:ext cx="1578917" cy="548658"/>
            </a:xfrm>
            <a:prstGeom prst="rect">
              <a:avLst/>
            </a:prstGeom>
          </p:spPr>
        </p:pic>
      </p:grpSp>
      <p:grpSp>
        <p:nvGrpSpPr>
          <p:cNvPr id="82" name="Group 81"/>
          <p:cNvGrpSpPr/>
          <p:nvPr/>
        </p:nvGrpSpPr>
        <p:grpSpPr>
          <a:xfrm>
            <a:off x="6705600" y="990600"/>
            <a:ext cx="1447800" cy="1600200"/>
            <a:chOff x="1676400" y="3048000"/>
            <a:chExt cx="1447800" cy="1600200"/>
          </a:xfrm>
        </p:grpSpPr>
        <p:sp>
          <p:nvSpPr>
            <p:cNvPr id="83" name="Rounded Rectangle 82"/>
            <p:cNvSpPr/>
            <p:nvPr/>
          </p:nvSpPr>
          <p:spPr>
            <a:xfrm>
              <a:off x="1676400" y="3048000"/>
              <a:ext cx="1447800" cy="1600200"/>
            </a:xfrm>
            <a:prstGeom prst="roundRect">
              <a:avLst/>
            </a:prstGeom>
            <a:solidFill>
              <a:srgbClr val="BBE0E3"/>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4" name="Rectangle 67"/>
            <p:cNvSpPr>
              <a:spLocks noChangeArrowheads="1"/>
            </p:cNvSpPr>
            <p:nvPr/>
          </p:nvSpPr>
          <p:spPr bwMode="auto">
            <a:xfrm>
              <a:off x="1752600" y="3101975"/>
              <a:ext cx="1297551" cy="338554"/>
            </a:xfrm>
            <a:prstGeom prst="rect">
              <a:avLst/>
            </a:prstGeom>
            <a:noFill/>
            <a:ln w="9525">
              <a:noFill/>
              <a:miter lim="800000"/>
              <a:headEnd/>
              <a:tailEnd/>
            </a:ln>
          </p:spPr>
          <p:txBody>
            <a:bodyPr wrap="none">
              <a:spAutoFit/>
            </a:bodyPr>
            <a:lstStyle/>
            <a:p>
              <a:r>
                <a:rPr lang="en-US" sz="1600" b="1" dirty="0">
                  <a:latin typeface="Trebuchet MS" pitchFamily="34" charset="0"/>
                </a:rPr>
                <a:t>LCD Display</a:t>
              </a:r>
            </a:p>
          </p:txBody>
        </p:sp>
        <p:pic>
          <p:nvPicPr>
            <p:cNvPr id="85" name="Picture 84" descr="l1s4c1.png"/>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1752600" y="3429000"/>
              <a:ext cx="1261914" cy="1146086"/>
            </a:xfrm>
            <a:prstGeom prst="rect">
              <a:avLst/>
            </a:prstGeom>
          </p:spPr>
        </p:pic>
        <p:pic>
          <p:nvPicPr>
            <p:cNvPr id="86" name="Picture 85" descr="l1s4c2.png"/>
            <p:cNvPicPr>
              <a:picLocks noChangeAspect="1"/>
            </p:cNvPicPr>
            <p:nvPr/>
          </p:nvPicPr>
          <p:blipFill>
            <a:blip r:embed="rId5" cstate="print">
              <a:extLst>
                <a:ext uri="{28A0092B-C50C-407E-A947-70E740481C1C}">
                  <a14:useLocalDpi xmlns:a14="http://schemas.microsoft.com/office/drawing/2010/main" xmlns="" val="0"/>
                </a:ext>
              </a:extLst>
            </a:blip>
            <a:stretch>
              <a:fillRect/>
            </a:stretch>
          </p:blipFill>
          <p:spPr>
            <a:xfrm rot="1030259">
              <a:off x="2194592" y="3698762"/>
              <a:ext cx="381013" cy="676679"/>
            </a:xfrm>
            <a:prstGeom prst="rect">
              <a:avLst/>
            </a:prstGeom>
          </p:spPr>
        </p:pic>
      </p:grpSp>
      <p:grpSp>
        <p:nvGrpSpPr>
          <p:cNvPr id="87" name="Group 86"/>
          <p:cNvGrpSpPr/>
          <p:nvPr/>
        </p:nvGrpSpPr>
        <p:grpSpPr>
          <a:xfrm>
            <a:off x="6172200" y="2819400"/>
            <a:ext cx="2590800" cy="1676400"/>
            <a:chOff x="5257800" y="3048000"/>
            <a:chExt cx="2590800" cy="1676400"/>
          </a:xfrm>
        </p:grpSpPr>
        <p:sp>
          <p:nvSpPr>
            <p:cNvPr id="88" name="Rounded Rectangle 87"/>
            <p:cNvSpPr/>
            <p:nvPr/>
          </p:nvSpPr>
          <p:spPr>
            <a:xfrm>
              <a:off x="5257800" y="3048000"/>
              <a:ext cx="2590800" cy="1676400"/>
            </a:xfrm>
            <a:prstGeom prst="roundRect">
              <a:avLst/>
            </a:prstGeom>
            <a:solidFill>
              <a:srgbClr val="BBE0E3"/>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9" name="Rectangle 68"/>
            <p:cNvSpPr>
              <a:spLocks noChangeArrowheads="1"/>
            </p:cNvSpPr>
            <p:nvPr/>
          </p:nvSpPr>
          <p:spPr bwMode="auto">
            <a:xfrm>
              <a:off x="5268912" y="3097213"/>
              <a:ext cx="2576346" cy="338554"/>
            </a:xfrm>
            <a:prstGeom prst="rect">
              <a:avLst/>
            </a:prstGeom>
            <a:noFill/>
            <a:ln w="9525">
              <a:noFill/>
              <a:miter lim="800000"/>
              <a:headEnd/>
              <a:tailEnd/>
            </a:ln>
          </p:spPr>
          <p:txBody>
            <a:bodyPr wrap="none">
              <a:spAutoFit/>
            </a:bodyPr>
            <a:lstStyle/>
            <a:p>
              <a:r>
                <a:rPr lang="en-US" sz="1600" b="1" dirty="0">
                  <a:latin typeface="Trebuchet MS" pitchFamily="34" charset="0"/>
                </a:rPr>
                <a:t>CMOS Photodiode Imager</a:t>
              </a:r>
            </a:p>
          </p:txBody>
        </p:sp>
        <p:pic>
          <p:nvPicPr>
            <p:cNvPr id="90" name="Picture 89" descr="l1s4c1.png"/>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5943600" y="3505200"/>
              <a:ext cx="1261914" cy="1146086"/>
            </a:xfrm>
            <a:prstGeom prst="rect">
              <a:avLst/>
            </a:prstGeom>
          </p:spPr>
        </p:pic>
        <p:pic>
          <p:nvPicPr>
            <p:cNvPr id="91" name="Picture 90" descr="PHoton.png"/>
            <p:cNvPicPr>
              <a:picLocks noChangeAspect="1"/>
            </p:cNvPicPr>
            <p:nvPr/>
          </p:nvPicPr>
          <p:blipFill>
            <a:blip r:embed="rId6" cstate="print">
              <a:extLst>
                <a:ext uri="{28A0092B-C50C-407E-A947-70E740481C1C}">
                  <a14:useLocalDpi xmlns:a14="http://schemas.microsoft.com/office/drawing/2010/main" xmlns="" val="0"/>
                </a:ext>
              </a:extLst>
            </a:blip>
            <a:stretch>
              <a:fillRect/>
            </a:stretch>
          </p:blipFill>
          <p:spPr>
            <a:xfrm>
              <a:off x="5410200" y="3581400"/>
              <a:ext cx="1316780" cy="826036"/>
            </a:xfrm>
            <a:prstGeom prst="rect">
              <a:avLst/>
            </a:prstGeom>
          </p:spPr>
        </p:pic>
      </p:grpSp>
      <p:grpSp>
        <p:nvGrpSpPr>
          <p:cNvPr id="92" name="Group 91"/>
          <p:cNvGrpSpPr/>
          <p:nvPr/>
        </p:nvGrpSpPr>
        <p:grpSpPr>
          <a:xfrm>
            <a:off x="3733800" y="4800600"/>
            <a:ext cx="2133600" cy="1828800"/>
            <a:chOff x="1295400" y="4876800"/>
            <a:chExt cx="2133600" cy="1828800"/>
          </a:xfrm>
        </p:grpSpPr>
        <p:sp>
          <p:nvSpPr>
            <p:cNvPr id="93" name="Rounded Rectangle 92"/>
            <p:cNvSpPr/>
            <p:nvPr/>
          </p:nvSpPr>
          <p:spPr>
            <a:xfrm>
              <a:off x="1295400" y="4876800"/>
              <a:ext cx="2133600" cy="1828800"/>
            </a:xfrm>
            <a:prstGeom prst="roundRect">
              <a:avLst/>
            </a:prstGeom>
            <a:solidFill>
              <a:srgbClr val="BBE0E3"/>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4" name="Rectangle 69"/>
            <p:cNvSpPr>
              <a:spLocks noChangeArrowheads="1"/>
            </p:cNvSpPr>
            <p:nvPr/>
          </p:nvSpPr>
          <p:spPr bwMode="auto">
            <a:xfrm>
              <a:off x="1524000" y="4953000"/>
              <a:ext cx="1709623" cy="338554"/>
            </a:xfrm>
            <a:prstGeom prst="rect">
              <a:avLst/>
            </a:prstGeom>
            <a:noFill/>
            <a:ln w="9525">
              <a:noFill/>
              <a:miter lim="800000"/>
              <a:headEnd/>
              <a:tailEnd/>
            </a:ln>
          </p:spPr>
          <p:txBody>
            <a:bodyPr wrap="none">
              <a:spAutoFit/>
            </a:bodyPr>
            <a:lstStyle/>
            <a:p>
              <a:r>
                <a:rPr lang="en-US" sz="1600" b="1" dirty="0">
                  <a:latin typeface="Trebuchet MS" pitchFamily="34" charset="0"/>
                </a:rPr>
                <a:t>CMOS Transistor</a:t>
              </a:r>
            </a:p>
          </p:txBody>
        </p:sp>
        <p:pic>
          <p:nvPicPr>
            <p:cNvPr id="95" name="Picture 94" descr="l1s4e.png"/>
            <p:cNvPicPr>
              <a:picLocks noChangeAspect="1"/>
            </p:cNvPicPr>
            <p:nvPr/>
          </p:nvPicPr>
          <p:blipFill>
            <a:blip r:embed="rId7" cstate="print">
              <a:extLst>
                <a:ext uri="{28A0092B-C50C-407E-A947-70E740481C1C}">
                  <a14:useLocalDpi xmlns:a14="http://schemas.microsoft.com/office/drawing/2010/main" xmlns="" val="0"/>
                </a:ext>
              </a:extLst>
            </a:blip>
            <a:stretch>
              <a:fillRect/>
            </a:stretch>
          </p:blipFill>
          <p:spPr>
            <a:xfrm>
              <a:off x="1295400" y="5257800"/>
              <a:ext cx="2075757" cy="1432608"/>
            </a:xfrm>
            <a:prstGeom prst="rect">
              <a:avLst/>
            </a:prstGeom>
          </p:spPr>
        </p:pic>
      </p:grpSp>
      <p:grpSp>
        <p:nvGrpSpPr>
          <p:cNvPr id="96" name="Group 95"/>
          <p:cNvGrpSpPr/>
          <p:nvPr/>
        </p:nvGrpSpPr>
        <p:grpSpPr>
          <a:xfrm>
            <a:off x="6553200" y="4953000"/>
            <a:ext cx="2133600" cy="1752600"/>
            <a:chOff x="5486400" y="5029200"/>
            <a:chExt cx="2133600" cy="1752600"/>
          </a:xfrm>
        </p:grpSpPr>
        <p:sp>
          <p:nvSpPr>
            <p:cNvPr id="97" name="Rounded Rectangle 96"/>
            <p:cNvSpPr/>
            <p:nvPr/>
          </p:nvSpPr>
          <p:spPr>
            <a:xfrm>
              <a:off x="5562600" y="5029200"/>
              <a:ext cx="2057400" cy="1752600"/>
            </a:xfrm>
            <a:prstGeom prst="roundRect">
              <a:avLst/>
            </a:prstGeom>
            <a:solidFill>
              <a:srgbClr val="BBE0E3"/>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8" name="Rectangle 70"/>
            <p:cNvSpPr>
              <a:spLocks noChangeArrowheads="1"/>
            </p:cNvSpPr>
            <p:nvPr/>
          </p:nvSpPr>
          <p:spPr bwMode="auto">
            <a:xfrm>
              <a:off x="5797550" y="5071646"/>
              <a:ext cx="1506442" cy="338554"/>
            </a:xfrm>
            <a:prstGeom prst="rect">
              <a:avLst/>
            </a:prstGeom>
            <a:noFill/>
            <a:ln w="9525">
              <a:noFill/>
              <a:miter lim="800000"/>
              <a:headEnd/>
              <a:tailEnd/>
            </a:ln>
          </p:spPr>
          <p:txBody>
            <a:bodyPr wrap="none">
              <a:spAutoFit/>
            </a:bodyPr>
            <a:lstStyle/>
            <a:p>
              <a:r>
                <a:rPr lang="en-US" sz="1600" b="1" dirty="0">
                  <a:latin typeface="Trebuchet MS" pitchFamily="34" charset="0"/>
                </a:rPr>
                <a:t>Flash Memory</a:t>
              </a:r>
            </a:p>
          </p:txBody>
        </p:sp>
        <p:pic>
          <p:nvPicPr>
            <p:cNvPr id="99" name="Picture 98" descr="l1s4f.png"/>
            <p:cNvPicPr>
              <a:picLocks noChangeAspect="1"/>
            </p:cNvPicPr>
            <p:nvPr/>
          </p:nvPicPr>
          <p:blipFill>
            <a:blip r:embed="rId8" cstate="print">
              <a:extLst>
                <a:ext uri="{28A0092B-C50C-407E-A947-70E740481C1C}">
                  <a14:useLocalDpi xmlns:a14="http://schemas.microsoft.com/office/drawing/2010/main" xmlns="" val="0"/>
                </a:ext>
              </a:extLst>
            </a:blip>
            <a:stretch>
              <a:fillRect/>
            </a:stretch>
          </p:blipFill>
          <p:spPr>
            <a:xfrm>
              <a:off x="5486400" y="5257800"/>
              <a:ext cx="2106238" cy="1438704"/>
            </a:xfrm>
            <a:prstGeom prst="rect">
              <a:avLst/>
            </a:prstGeom>
          </p:spPr>
        </p:pic>
      </p:grpSp>
      <p:grpSp>
        <p:nvGrpSpPr>
          <p:cNvPr id="100" name="Group 99"/>
          <p:cNvGrpSpPr/>
          <p:nvPr/>
        </p:nvGrpSpPr>
        <p:grpSpPr>
          <a:xfrm>
            <a:off x="4191000" y="2819400"/>
            <a:ext cx="1447800" cy="1600200"/>
            <a:chOff x="1676400" y="3048000"/>
            <a:chExt cx="1447800" cy="1600200"/>
          </a:xfrm>
        </p:grpSpPr>
        <p:sp>
          <p:nvSpPr>
            <p:cNvPr id="101" name="Rounded Rectangle 100"/>
            <p:cNvSpPr/>
            <p:nvPr/>
          </p:nvSpPr>
          <p:spPr>
            <a:xfrm>
              <a:off x="1676400" y="3048000"/>
              <a:ext cx="1447800" cy="1600200"/>
            </a:xfrm>
            <a:prstGeom prst="roundRect">
              <a:avLst/>
            </a:prstGeom>
            <a:solidFill>
              <a:srgbClr val="BBE0E3"/>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2" name="Rectangle 67"/>
            <p:cNvSpPr>
              <a:spLocks noChangeArrowheads="1"/>
            </p:cNvSpPr>
            <p:nvPr/>
          </p:nvSpPr>
          <p:spPr bwMode="auto">
            <a:xfrm>
              <a:off x="1752600" y="3101975"/>
              <a:ext cx="1297551" cy="338554"/>
            </a:xfrm>
            <a:prstGeom prst="rect">
              <a:avLst/>
            </a:prstGeom>
            <a:noFill/>
            <a:ln w="9525">
              <a:noFill/>
              <a:miter lim="800000"/>
              <a:headEnd/>
              <a:tailEnd/>
            </a:ln>
          </p:spPr>
          <p:txBody>
            <a:bodyPr wrap="none">
              <a:spAutoFit/>
            </a:bodyPr>
            <a:lstStyle/>
            <a:p>
              <a:r>
                <a:rPr lang="en-US" sz="1600" b="1" dirty="0">
                  <a:latin typeface="Trebuchet MS" pitchFamily="34" charset="0"/>
                </a:rPr>
                <a:t>LCD Display</a:t>
              </a:r>
            </a:p>
          </p:txBody>
        </p:sp>
        <p:pic>
          <p:nvPicPr>
            <p:cNvPr id="103" name="Picture 102" descr="l1s4c1.png"/>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1752600" y="3429000"/>
              <a:ext cx="1261914" cy="1146086"/>
            </a:xfrm>
            <a:prstGeom prst="rect">
              <a:avLst/>
            </a:prstGeom>
          </p:spPr>
        </p:pic>
        <p:pic>
          <p:nvPicPr>
            <p:cNvPr id="104" name="Picture 103" descr="l1s4c2.png"/>
            <p:cNvPicPr>
              <a:picLocks noChangeAspect="1"/>
            </p:cNvPicPr>
            <p:nvPr/>
          </p:nvPicPr>
          <p:blipFill>
            <a:blip r:embed="rId5" cstate="print">
              <a:extLst>
                <a:ext uri="{28A0092B-C50C-407E-A947-70E740481C1C}">
                  <a14:useLocalDpi xmlns:a14="http://schemas.microsoft.com/office/drawing/2010/main" xmlns="" val="0"/>
                </a:ext>
              </a:extLst>
            </a:blip>
            <a:stretch>
              <a:fillRect/>
            </a:stretch>
          </p:blipFill>
          <p:spPr>
            <a:xfrm rot="1030259">
              <a:off x="2194592" y="3698762"/>
              <a:ext cx="381013" cy="676679"/>
            </a:xfrm>
            <a:prstGeom prst="rect">
              <a:avLst/>
            </a:prstGeom>
          </p:spPr>
        </p:pic>
      </p:gr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ext Box 2"/>
          <p:cNvSpPr txBox="1">
            <a:spLocks noChangeArrowheads="1"/>
          </p:cNvSpPr>
          <p:nvPr/>
        </p:nvSpPr>
        <p:spPr bwMode="auto">
          <a:xfrm>
            <a:off x="2514600" y="-381000"/>
            <a:ext cx="184150" cy="366712"/>
          </a:xfrm>
          <a:prstGeom prst="rect">
            <a:avLst/>
          </a:prstGeom>
          <a:noFill/>
          <a:ln w="9525">
            <a:noFill/>
            <a:miter lim="800000"/>
            <a:headEnd/>
            <a:tailEnd/>
          </a:ln>
        </p:spPr>
        <p:txBody>
          <a:bodyPr wrap="none">
            <a:spAutoFit/>
          </a:bodyPr>
          <a:lstStyle/>
          <a:p>
            <a:endParaRPr lang="en-US"/>
          </a:p>
        </p:txBody>
      </p:sp>
      <p:graphicFrame>
        <p:nvGraphicFramePr>
          <p:cNvPr id="12350" name="Group 62"/>
          <p:cNvGraphicFramePr>
            <a:graphicFrameLocks noGrp="1"/>
          </p:cNvGraphicFramePr>
          <p:nvPr/>
        </p:nvGraphicFramePr>
        <p:xfrm>
          <a:off x="533400" y="1143000"/>
          <a:ext cx="8229600" cy="4439286"/>
        </p:xfrm>
        <a:graphic>
          <a:graphicData uri="http://schemas.openxmlformats.org/drawingml/2006/table">
            <a:tbl>
              <a:tblPr/>
              <a:tblGrid>
                <a:gridCol w="4114800"/>
                <a:gridCol w="4114800"/>
              </a:tblGrid>
              <a:tr h="45085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1" i="0" u="sng" strike="noStrike" cap="none" normalizeH="0" baseline="0" dirty="0" err="1" smtClean="0">
                          <a:ln>
                            <a:noFill/>
                          </a:ln>
                          <a:solidFill>
                            <a:schemeClr val="tx1"/>
                          </a:solidFill>
                          <a:effectLst/>
                          <a:latin typeface="Trebuchet MS" pitchFamily="34" charset="0"/>
                        </a:rPr>
                        <a:t>iPhone</a:t>
                      </a:r>
                      <a:r>
                        <a:rPr kumimoji="0" lang="en-US" sz="2000" b="1" i="0" u="sng" strike="noStrike" cap="none" normalizeH="0" baseline="0" dirty="0" smtClean="0">
                          <a:ln>
                            <a:noFill/>
                          </a:ln>
                          <a:solidFill>
                            <a:schemeClr val="tx1"/>
                          </a:solidFill>
                          <a:effectLst/>
                          <a:latin typeface="Trebuchet MS" pitchFamily="34" charset="0"/>
                        </a:rPr>
                        <a:t> Components</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1" i="0" u="sng" strike="noStrike" cap="none" normalizeH="0" baseline="0" smtClean="0">
                          <a:ln>
                            <a:noFill/>
                          </a:ln>
                          <a:solidFill>
                            <a:schemeClr val="tx1"/>
                          </a:solidFill>
                          <a:effectLst/>
                          <a:latin typeface="Trebuchet MS" pitchFamily="34" charset="0"/>
                        </a:rPr>
                        <a:t>6.007 Concepts</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r>
              <a:tr h="452438">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smtClean="0">
                          <a:ln>
                            <a:noFill/>
                          </a:ln>
                          <a:solidFill>
                            <a:schemeClr val="tx1"/>
                          </a:solidFill>
                          <a:effectLst/>
                          <a:latin typeface="Trebuchet MS" pitchFamily="34" charset="0"/>
                        </a:rPr>
                        <a:t>Touchpad</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99"/>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dirty="0" smtClean="0">
                          <a:ln>
                            <a:noFill/>
                          </a:ln>
                          <a:solidFill>
                            <a:schemeClr val="tx1"/>
                          </a:solidFill>
                          <a:effectLst/>
                          <a:latin typeface="Trebuchet MS" pitchFamily="34" charset="0"/>
                        </a:rPr>
                        <a:t>Capacitors</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99"/>
                    </a:solidFill>
                  </a:tcPr>
                </a:tc>
              </a:tr>
              <a:tr h="45085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smtClean="0">
                          <a:ln>
                            <a:noFill/>
                          </a:ln>
                          <a:solidFill>
                            <a:schemeClr val="tx1"/>
                          </a:solidFill>
                          <a:effectLst/>
                          <a:latin typeface="Trebuchet MS" pitchFamily="34" charset="0"/>
                        </a:rPr>
                        <a:t>Display</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99"/>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dirty="0" smtClean="0">
                          <a:ln>
                            <a:noFill/>
                          </a:ln>
                          <a:solidFill>
                            <a:schemeClr val="tx1"/>
                          </a:solidFill>
                          <a:effectLst/>
                          <a:latin typeface="Trebuchet MS" pitchFamily="34" charset="0"/>
                        </a:rPr>
                        <a:t>Lights, Waveguides, Filters</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99"/>
                    </a:solidFill>
                  </a:tcPr>
                </a:tc>
              </a:tr>
              <a:tr h="452438">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smtClean="0">
                          <a:ln>
                            <a:noFill/>
                          </a:ln>
                          <a:solidFill>
                            <a:schemeClr val="tx1"/>
                          </a:solidFill>
                          <a:effectLst/>
                          <a:latin typeface="Trebuchet MS" pitchFamily="34" charset="0"/>
                        </a:rPr>
                        <a:t>Memory Card SIM</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99"/>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dirty="0" smtClean="0">
                          <a:ln>
                            <a:noFill/>
                          </a:ln>
                          <a:solidFill>
                            <a:schemeClr val="tx1"/>
                          </a:solidFill>
                          <a:effectLst/>
                          <a:latin typeface="Trebuchet MS" pitchFamily="34" charset="0"/>
                        </a:rPr>
                        <a:t>QM Tunneling Phenomena</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99"/>
                    </a:solidFill>
                  </a:tcPr>
                </a:tc>
              </a:tr>
              <a:tr h="45085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smtClean="0">
                          <a:ln>
                            <a:noFill/>
                          </a:ln>
                          <a:solidFill>
                            <a:schemeClr val="tx1"/>
                          </a:solidFill>
                          <a:effectLst/>
                          <a:latin typeface="Trebuchet MS" pitchFamily="34" charset="0"/>
                        </a:rPr>
                        <a:t>Camera</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99"/>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dirty="0" smtClean="0">
                          <a:ln>
                            <a:noFill/>
                          </a:ln>
                          <a:solidFill>
                            <a:schemeClr val="tx1"/>
                          </a:solidFill>
                          <a:effectLst/>
                          <a:latin typeface="Trebuchet MS" pitchFamily="34" charset="0"/>
                        </a:rPr>
                        <a:t>Light Absorption, </a:t>
                      </a:r>
                      <a:r>
                        <a:rPr kumimoji="0" lang="en-US" sz="1800" b="1" i="0" u="none" strike="noStrike" cap="none" normalizeH="0" baseline="0" dirty="0" err="1" smtClean="0">
                          <a:ln>
                            <a:noFill/>
                          </a:ln>
                          <a:solidFill>
                            <a:schemeClr val="tx1"/>
                          </a:solidFill>
                          <a:effectLst/>
                          <a:latin typeface="Trebuchet MS" pitchFamily="34" charset="0"/>
                        </a:rPr>
                        <a:t>Photodetectors</a:t>
                      </a:r>
                      <a:endParaRPr kumimoji="0" lang="en-US" sz="1800" b="1" i="0" u="none" strike="noStrike" cap="none" normalizeH="0" baseline="0" dirty="0" smtClean="0">
                        <a:ln>
                          <a:noFill/>
                        </a:ln>
                        <a:solidFill>
                          <a:schemeClr val="tx1"/>
                        </a:solidFill>
                        <a:effectLst/>
                        <a:latin typeface="Trebuchet MS"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99"/>
                    </a:solidFill>
                  </a:tcPr>
                </a:tc>
              </a:tr>
              <a:tr h="452438">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smtClean="0">
                          <a:ln>
                            <a:noFill/>
                          </a:ln>
                          <a:solidFill>
                            <a:schemeClr val="tx1"/>
                          </a:solidFill>
                          <a:effectLst/>
                          <a:latin typeface="Trebuchet MS" pitchFamily="34" charset="0"/>
                        </a:rPr>
                        <a:t>Battery</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99"/>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dirty="0" smtClean="0">
                          <a:ln>
                            <a:noFill/>
                          </a:ln>
                          <a:solidFill>
                            <a:schemeClr val="tx1"/>
                          </a:solidFill>
                          <a:effectLst/>
                          <a:latin typeface="Trebuchet MS" pitchFamily="34" charset="0"/>
                        </a:rPr>
                        <a:t>Chemical Energy Conversion / Storage</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99"/>
                    </a:solidFill>
                  </a:tcPr>
                </a:tc>
              </a:tr>
              <a:tr h="45085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smtClean="0">
                          <a:ln>
                            <a:noFill/>
                          </a:ln>
                          <a:solidFill>
                            <a:schemeClr val="tx1"/>
                          </a:solidFill>
                          <a:effectLst/>
                          <a:latin typeface="Trebuchet MS" pitchFamily="34" charset="0"/>
                        </a:rPr>
                        <a:t>Antennas</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99"/>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dirty="0" smtClean="0">
                          <a:ln>
                            <a:noFill/>
                          </a:ln>
                          <a:solidFill>
                            <a:schemeClr val="tx1"/>
                          </a:solidFill>
                          <a:effectLst/>
                          <a:latin typeface="Trebuchet MS" pitchFamily="34" charset="0"/>
                        </a:rPr>
                        <a:t>EM waves</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99"/>
                    </a:solidFill>
                  </a:tcPr>
                </a:tc>
              </a:tr>
              <a:tr h="452438">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smtClean="0">
                          <a:ln>
                            <a:noFill/>
                          </a:ln>
                          <a:solidFill>
                            <a:schemeClr val="tx1"/>
                          </a:solidFill>
                          <a:effectLst/>
                          <a:latin typeface="Trebuchet MS" pitchFamily="34" charset="0"/>
                        </a:rPr>
                        <a:t>Accelerometer, Speaker</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99"/>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dirty="0" smtClean="0">
                          <a:ln>
                            <a:noFill/>
                          </a:ln>
                          <a:solidFill>
                            <a:schemeClr val="tx1"/>
                          </a:solidFill>
                          <a:effectLst/>
                          <a:latin typeface="Trebuchet MS" pitchFamily="34" charset="0"/>
                        </a:rPr>
                        <a:t>Mechanical Energy Conversion, MEMS</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99"/>
                    </a:solidFill>
                  </a:tcPr>
                </a:tc>
              </a:tr>
              <a:tr h="45085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smtClean="0">
                          <a:ln>
                            <a:noFill/>
                          </a:ln>
                          <a:solidFill>
                            <a:schemeClr val="tx1"/>
                          </a:solidFill>
                          <a:effectLst/>
                          <a:latin typeface="Trebuchet MS" pitchFamily="34" charset="0"/>
                        </a:rPr>
                        <a:t>LEDs</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99"/>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dirty="0" smtClean="0">
                          <a:ln>
                            <a:noFill/>
                          </a:ln>
                          <a:solidFill>
                            <a:schemeClr val="tx1"/>
                          </a:solidFill>
                          <a:effectLst/>
                          <a:latin typeface="Trebuchet MS" pitchFamily="34" charset="0"/>
                        </a:rPr>
                        <a:t>Solid State Lighting</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99"/>
                    </a:solidFill>
                  </a:tcPr>
                </a:tc>
              </a:tr>
            </a:tbl>
          </a:graphicData>
        </a:graphic>
      </p:graphicFrame>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1820" name="Group 76"/>
          <p:cNvGraphicFramePr>
            <a:graphicFrameLocks noGrp="1"/>
          </p:cNvGraphicFramePr>
          <p:nvPr/>
        </p:nvGraphicFramePr>
        <p:xfrm>
          <a:off x="457200" y="1143000"/>
          <a:ext cx="4191000" cy="4481132"/>
        </p:xfrm>
        <a:graphic>
          <a:graphicData uri="http://schemas.openxmlformats.org/drawingml/2006/table">
            <a:tbl>
              <a:tblPr/>
              <a:tblGrid>
                <a:gridCol w="2095500"/>
                <a:gridCol w="2095500"/>
              </a:tblGrid>
              <a:tr h="45085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1" i="0" u="sng" strike="noStrike" cap="none" normalizeH="0" baseline="0" dirty="0" err="1" smtClean="0">
                          <a:ln>
                            <a:noFill/>
                          </a:ln>
                          <a:solidFill>
                            <a:schemeClr val="tx1"/>
                          </a:solidFill>
                          <a:effectLst/>
                          <a:latin typeface="Trebuchet MS" pitchFamily="34" charset="0"/>
                        </a:rPr>
                        <a:t>iPhone</a:t>
                      </a:r>
                      <a:r>
                        <a:rPr kumimoji="0" lang="en-US" sz="1600" b="1" i="0" u="sng" strike="noStrike" cap="none" normalizeH="0" baseline="0" dirty="0" smtClean="0">
                          <a:ln>
                            <a:noFill/>
                          </a:ln>
                          <a:solidFill>
                            <a:schemeClr val="tx1"/>
                          </a:solidFill>
                          <a:effectLst/>
                          <a:latin typeface="Trebuchet MS" pitchFamily="34" charset="0"/>
                        </a:rPr>
                        <a:t> Components</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1" i="0" u="sng" strike="noStrike" cap="none" normalizeH="0" baseline="0" smtClean="0">
                          <a:ln>
                            <a:noFill/>
                          </a:ln>
                          <a:solidFill>
                            <a:schemeClr val="tx1"/>
                          </a:solidFill>
                          <a:effectLst/>
                          <a:latin typeface="Trebuchet MS" pitchFamily="34" charset="0"/>
                        </a:rPr>
                        <a:t>6.007 Concepts</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r>
              <a:tr h="452438">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smtClean="0">
                          <a:ln>
                            <a:noFill/>
                          </a:ln>
                          <a:solidFill>
                            <a:schemeClr val="tx1"/>
                          </a:solidFill>
                          <a:effectLst/>
                          <a:latin typeface="Trebuchet MS" pitchFamily="34" charset="0"/>
                        </a:rPr>
                        <a:t>Touchpad</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99"/>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smtClean="0">
                          <a:ln>
                            <a:noFill/>
                          </a:ln>
                          <a:solidFill>
                            <a:schemeClr val="tx1"/>
                          </a:solidFill>
                          <a:effectLst/>
                          <a:latin typeface="Trebuchet MS" pitchFamily="34" charset="0"/>
                        </a:rPr>
                        <a:t>Capacitors</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99"/>
                    </a:solidFill>
                  </a:tcPr>
                </a:tc>
              </a:tr>
              <a:tr h="45085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smtClean="0">
                          <a:ln>
                            <a:noFill/>
                          </a:ln>
                          <a:solidFill>
                            <a:schemeClr val="tx1"/>
                          </a:solidFill>
                          <a:effectLst/>
                          <a:latin typeface="Trebuchet MS" pitchFamily="34" charset="0"/>
                        </a:rPr>
                        <a:t>Accelerometer, Speaker</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99"/>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smtClean="0">
                          <a:ln>
                            <a:noFill/>
                          </a:ln>
                          <a:solidFill>
                            <a:schemeClr val="tx1"/>
                          </a:solidFill>
                          <a:effectLst/>
                          <a:latin typeface="Trebuchet MS" pitchFamily="34" charset="0"/>
                        </a:rPr>
                        <a:t>Mechanical Energy Conversion, MEMS</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99"/>
                    </a:solidFill>
                  </a:tcPr>
                </a:tc>
              </a:tr>
              <a:tr h="452438">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smtClean="0">
                          <a:ln>
                            <a:noFill/>
                          </a:ln>
                          <a:solidFill>
                            <a:schemeClr val="tx1"/>
                          </a:solidFill>
                          <a:effectLst/>
                          <a:latin typeface="Trebuchet MS" pitchFamily="34" charset="0"/>
                        </a:rPr>
                        <a:t>Battery</a:t>
                      </a: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400" b="1" i="0" u="none" strike="noStrike" cap="none" normalizeH="0" baseline="0" smtClean="0">
                        <a:ln>
                          <a:noFill/>
                        </a:ln>
                        <a:solidFill>
                          <a:schemeClr val="tx1"/>
                        </a:solidFill>
                        <a:effectLst/>
                        <a:latin typeface="Trebuchet MS"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99"/>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smtClean="0">
                          <a:ln>
                            <a:noFill/>
                          </a:ln>
                          <a:solidFill>
                            <a:schemeClr val="tx1"/>
                          </a:solidFill>
                          <a:effectLst/>
                          <a:latin typeface="Trebuchet MS" pitchFamily="34" charset="0"/>
                        </a:rPr>
                        <a:t>Chemical Energy Conversion </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99"/>
                    </a:solidFill>
                  </a:tcPr>
                </a:tc>
              </a:tr>
              <a:tr h="45085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smtClean="0">
                          <a:ln>
                            <a:noFill/>
                          </a:ln>
                          <a:solidFill>
                            <a:schemeClr val="tx1"/>
                          </a:solidFill>
                          <a:effectLst/>
                          <a:latin typeface="Trebuchet MS" pitchFamily="34" charset="0"/>
                        </a:rPr>
                        <a:t>Antennas</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99"/>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smtClean="0">
                          <a:ln>
                            <a:noFill/>
                          </a:ln>
                          <a:solidFill>
                            <a:schemeClr val="tx1"/>
                          </a:solidFill>
                          <a:effectLst/>
                          <a:latin typeface="Trebuchet MS" pitchFamily="34" charset="0"/>
                        </a:rPr>
                        <a:t>EM waves</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99"/>
                    </a:solidFill>
                  </a:tcPr>
                </a:tc>
              </a:tr>
              <a:tr h="452438">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smtClean="0">
                          <a:ln>
                            <a:noFill/>
                          </a:ln>
                          <a:solidFill>
                            <a:schemeClr val="tx1"/>
                          </a:solidFill>
                          <a:effectLst/>
                          <a:latin typeface="Trebuchet MS" pitchFamily="34" charset="0"/>
                        </a:rPr>
                        <a:t>Camera</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99"/>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smtClean="0">
                          <a:ln>
                            <a:noFill/>
                          </a:ln>
                          <a:solidFill>
                            <a:schemeClr val="tx1"/>
                          </a:solidFill>
                          <a:effectLst/>
                          <a:latin typeface="Trebuchet MS" pitchFamily="34" charset="0"/>
                        </a:rPr>
                        <a:t>Light Absorption, Photodetectors</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99"/>
                    </a:solidFill>
                  </a:tcPr>
                </a:tc>
              </a:tr>
              <a:tr h="45085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smtClean="0">
                          <a:ln>
                            <a:noFill/>
                          </a:ln>
                          <a:solidFill>
                            <a:schemeClr val="tx1"/>
                          </a:solidFill>
                          <a:effectLst/>
                          <a:latin typeface="Trebuchet MS" pitchFamily="34" charset="0"/>
                        </a:rPr>
                        <a:t>Display</a:t>
                      </a: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400" b="1" i="0" u="none" strike="noStrike" cap="none" normalizeH="0" baseline="0" smtClean="0">
                        <a:ln>
                          <a:noFill/>
                        </a:ln>
                        <a:solidFill>
                          <a:schemeClr val="tx1"/>
                        </a:solidFill>
                        <a:effectLst/>
                        <a:latin typeface="Trebuchet MS"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99"/>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smtClean="0">
                          <a:ln>
                            <a:noFill/>
                          </a:ln>
                          <a:solidFill>
                            <a:schemeClr val="tx1"/>
                          </a:solidFill>
                          <a:effectLst/>
                          <a:latin typeface="Trebuchet MS" pitchFamily="34" charset="0"/>
                        </a:rPr>
                        <a:t>Lights, Waveguides, Filters, Eyes</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99"/>
                    </a:solidFill>
                  </a:tcPr>
                </a:tc>
              </a:tr>
              <a:tr h="452438">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smtClean="0">
                          <a:ln>
                            <a:noFill/>
                          </a:ln>
                          <a:solidFill>
                            <a:schemeClr val="tx1"/>
                          </a:solidFill>
                          <a:effectLst/>
                          <a:latin typeface="Trebuchet MS" pitchFamily="34" charset="0"/>
                        </a:rPr>
                        <a:t>Memory Card SIM</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99"/>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smtClean="0">
                          <a:ln>
                            <a:noFill/>
                          </a:ln>
                          <a:solidFill>
                            <a:schemeClr val="tx1"/>
                          </a:solidFill>
                          <a:effectLst/>
                          <a:latin typeface="Trebuchet MS" pitchFamily="34" charset="0"/>
                        </a:rPr>
                        <a:t>QM Tunneling Phenomena</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99"/>
                    </a:solidFill>
                  </a:tcPr>
                </a:tc>
              </a:tr>
              <a:tr h="45085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smtClean="0">
                          <a:ln>
                            <a:noFill/>
                          </a:ln>
                          <a:solidFill>
                            <a:schemeClr val="tx1"/>
                          </a:solidFill>
                          <a:effectLst/>
                          <a:latin typeface="Trebuchet MS" pitchFamily="34" charset="0"/>
                        </a:rPr>
                        <a:t>LEDs</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99"/>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smtClean="0">
                          <a:ln>
                            <a:noFill/>
                          </a:ln>
                          <a:solidFill>
                            <a:schemeClr val="tx1"/>
                          </a:solidFill>
                          <a:effectLst/>
                          <a:latin typeface="Trebuchet MS" pitchFamily="34" charset="0"/>
                        </a:rPr>
                        <a:t>Solid State Lighting</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99"/>
                    </a:solidFill>
                  </a:tcPr>
                </a:tc>
              </a:tr>
            </a:tbl>
          </a:graphicData>
        </a:graphic>
      </p:graphicFrame>
      <p:sp>
        <p:nvSpPr>
          <p:cNvPr id="24611" name="Line 68"/>
          <p:cNvSpPr>
            <a:spLocks noChangeShapeType="1"/>
          </p:cNvSpPr>
          <p:nvPr/>
        </p:nvSpPr>
        <p:spPr bwMode="auto">
          <a:xfrm flipV="1">
            <a:off x="4648200" y="1066800"/>
            <a:ext cx="838200" cy="762000"/>
          </a:xfrm>
          <a:prstGeom prst="line">
            <a:avLst/>
          </a:prstGeom>
          <a:noFill/>
          <a:ln w="9525">
            <a:solidFill>
              <a:schemeClr val="tx1"/>
            </a:solidFill>
            <a:round/>
            <a:headEnd/>
            <a:tailEnd type="triangle" w="med" len="med"/>
          </a:ln>
        </p:spPr>
        <p:txBody>
          <a:bodyPr/>
          <a:lstStyle/>
          <a:p>
            <a:endParaRPr lang="en-US"/>
          </a:p>
        </p:txBody>
      </p:sp>
      <p:sp>
        <p:nvSpPr>
          <p:cNvPr id="24612" name="Line 69"/>
          <p:cNvSpPr>
            <a:spLocks noChangeShapeType="1"/>
          </p:cNvSpPr>
          <p:nvPr/>
        </p:nvSpPr>
        <p:spPr bwMode="auto">
          <a:xfrm flipV="1">
            <a:off x="4648200" y="1295400"/>
            <a:ext cx="838200" cy="990600"/>
          </a:xfrm>
          <a:prstGeom prst="line">
            <a:avLst/>
          </a:prstGeom>
          <a:noFill/>
          <a:ln w="9525">
            <a:solidFill>
              <a:schemeClr val="tx1"/>
            </a:solidFill>
            <a:round/>
            <a:headEnd/>
            <a:tailEnd type="triangle" w="med" len="med"/>
          </a:ln>
        </p:spPr>
        <p:txBody>
          <a:bodyPr/>
          <a:lstStyle/>
          <a:p>
            <a:endParaRPr lang="en-US"/>
          </a:p>
        </p:txBody>
      </p:sp>
      <p:sp>
        <p:nvSpPr>
          <p:cNvPr id="24613" name="Line 70"/>
          <p:cNvSpPr>
            <a:spLocks noChangeShapeType="1"/>
          </p:cNvSpPr>
          <p:nvPr/>
        </p:nvSpPr>
        <p:spPr bwMode="auto">
          <a:xfrm flipV="1">
            <a:off x="4648200" y="2590800"/>
            <a:ext cx="838200" cy="762000"/>
          </a:xfrm>
          <a:prstGeom prst="line">
            <a:avLst/>
          </a:prstGeom>
          <a:noFill/>
          <a:ln w="9525">
            <a:solidFill>
              <a:schemeClr val="tx1"/>
            </a:solidFill>
            <a:round/>
            <a:headEnd/>
            <a:tailEnd type="triangle" w="med" len="med"/>
          </a:ln>
        </p:spPr>
        <p:txBody>
          <a:bodyPr/>
          <a:lstStyle/>
          <a:p>
            <a:endParaRPr lang="en-US"/>
          </a:p>
        </p:txBody>
      </p:sp>
      <p:sp>
        <p:nvSpPr>
          <p:cNvPr id="24614" name="Line 71"/>
          <p:cNvSpPr>
            <a:spLocks noChangeShapeType="1"/>
          </p:cNvSpPr>
          <p:nvPr/>
        </p:nvSpPr>
        <p:spPr bwMode="auto">
          <a:xfrm>
            <a:off x="4648200" y="4953000"/>
            <a:ext cx="838200" cy="609600"/>
          </a:xfrm>
          <a:prstGeom prst="line">
            <a:avLst/>
          </a:prstGeom>
          <a:noFill/>
          <a:ln w="9525">
            <a:solidFill>
              <a:schemeClr val="tx1"/>
            </a:solidFill>
            <a:round/>
            <a:headEnd/>
            <a:tailEnd type="triangle" w="med" len="med"/>
          </a:ln>
        </p:spPr>
        <p:txBody>
          <a:bodyPr/>
          <a:lstStyle/>
          <a:p>
            <a:endParaRPr lang="en-US"/>
          </a:p>
        </p:txBody>
      </p:sp>
      <p:sp>
        <p:nvSpPr>
          <p:cNvPr id="24615" name="Line 77"/>
          <p:cNvSpPr>
            <a:spLocks noChangeShapeType="1"/>
          </p:cNvSpPr>
          <p:nvPr/>
        </p:nvSpPr>
        <p:spPr bwMode="auto">
          <a:xfrm flipV="1">
            <a:off x="4648200" y="4343400"/>
            <a:ext cx="838200" cy="0"/>
          </a:xfrm>
          <a:prstGeom prst="line">
            <a:avLst/>
          </a:prstGeom>
          <a:noFill/>
          <a:ln w="9525">
            <a:solidFill>
              <a:schemeClr val="tx1"/>
            </a:solidFill>
            <a:round/>
            <a:headEnd/>
            <a:tailEnd type="triangle" w="med" len="med"/>
          </a:ln>
        </p:spPr>
        <p:txBody>
          <a:bodyPr/>
          <a:lstStyle/>
          <a:p>
            <a:endParaRPr lang="en-US"/>
          </a:p>
        </p:txBody>
      </p:sp>
      <p:sp>
        <p:nvSpPr>
          <p:cNvPr id="24616" name="Line 78"/>
          <p:cNvSpPr>
            <a:spLocks noChangeShapeType="1"/>
          </p:cNvSpPr>
          <p:nvPr/>
        </p:nvSpPr>
        <p:spPr bwMode="auto">
          <a:xfrm>
            <a:off x="4648200" y="5410200"/>
            <a:ext cx="838200" cy="609600"/>
          </a:xfrm>
          <a:prstGeom prst="line">
            <a:avLst/>
          </a:prstGeom>
          <a:noFill/>
          <a:ln w="9525">
            <a:solidFill>
              <a:schemeClr val="tx1"/>
            </a:solidFill>
            <a:round/>
            <a:headEnd/>
            <a:tailEnd type="triangle" w="med" len="med"/>
          </a:ln>
        </p:spPr>
        <p:txBody>
          <a:bodyPr/>
          <a:lstStyle/>
          <a:p>
            <a:endParaRPr lang="en-US"/>
          </a:p>
        </p:txBody>
      </p:sp>
      <p:sp>
        <p:nvSpPr>
          <p:cNvPr id="24617" name="Line 79"/>
          <p:cNvSpPr>
            <a:spLocks noChangeShapeType="1"/>
          </p:cNvSpPr>
          <p:nvPr/>
        </p:nvSpPr>
        <p:spPr bwMode="auto">
          <a:xfrm>
            <a:off x="4648200" y="3352800"/>
            <a:ext cx="838200" cy="2667000"/>
          </a:xfrm>
          <a:prstGeom prst="line">
            <a:avLst/>
          </a:prstGeom>
          <a:noFill/>
          <a:ln w="9525">
            <a:solidFill>
              <a:schemeClr val="tx1"/>
            </a:solidFill>
            <a:round/>
            <a:headEnd/>
            <a:tailEnd type="triangle" w="med" len="med"/>
          </a:ln>
        </p:spPr>
        <p:txBody>
          <a:bodyPr/>
          <a:lstStyle/>
          <a:p>
            <a:endParaRPr lang="en-US"/>
          </a:p>
        </p:txBody>
      </p:sp>
      <p:sp>
        <p:nvSpPr>
          <p:cNvPr id="24618" name="Line 80"/>
          <p:cNvSpPr>
            <a:spLocks noChangeShapeType="1"/>
          </p:cNvSpPr>
          <p:nvPr/>
        </p:nvSpPr>
        <p:spPr bwMode="auto">
          <a:xfrm flipV="1">
            <a:off x="4648200" y="762000"/>
            <a:ext cx="838200" cy="2057400"/>
          </a:xfrm>
          <a:prstGeom prst="line">
            <a:avLst/>
          </a:prstGeom>
          <a:noFill/>
          <a:ln w="9525">
            <a:solidFill>
              <a:schemeClr val="tx1"/>
            </a:solidFill>
            <a:round/>
            <a:headEnd/>
            <a:tailEnd type="triangle" w="med" len="med"/>
          </a:ln>
        </p:spPr>
        <p:txBody>
          <a:bodyPr/>
          <a:lstStyle/>
          <a:p>
            <a:endParaRPr lang="en-US"/>
          </a:p>
        </p:txBody>
      </p:sp>
      <p:sp>
        <p:nvSpPr>
          <p:cNvPr id="24619" name="Line 81"/>
          <p:cNvSpPr>
            <a:spLocks noChangeShapeType="1"/>
          </p:cNvSpPr>
          <p:nvPr/>
        </p:nvSpPr>
        <p:spPr bwMode="auto">
          <a:xfrm flipV="1">
            <a:off x="4648200" y="1905000"/>
            <a:ext cx="838200" cy="381000"/>
          </a:xfrm>
          <a:prstGeom prst="line">
            <a:avLst/>
          </a:prstGeom>
          <a:noFill/>
          <a:ln w="9525">
            <a:solidFill>
              <a:schemeClr val="tx1"/>
            </a:solidFill>
            <a:round/>
            <a:headEnd/>
            <a:tailEnd type="triangle" w="med" len="med"/>
          </a:ln>
        </p:spPr>
        <p:txBody>
          <a:bodyPr/>
          <a:lstStyle/>
          <a:p>
            <a:endParaRPr lang="en-US"/>
          </a:p>
        </p:txBody>
      </p:sp>
      <p:sp>
        <p:nvSpPr>
          <p:cNvPr id="24620" name="Line 82"/>
          <p:cNvSpPr>
            <a:spLocks noChangeShapeType="1"/>
          </p:cNvSpPr>
          <p:nvPr/>
        </p:nvSpPr>
        <p:spPr bwMode="auto">
          <a:xfrm flipV="1">
            <a:off x="4648200" y="3581400"/>
            <a:ext cx="838200" cy="762000"/>
          </a:xfrm>
          <a:prstGeom prst="line">
            <a:avLst/>
          </a:prstGeom>
          <a:noFill/>
          <a:ln w="9525">
            <a:solidFill>
              <a:schemeClr val="tx1"/>
            </a:solidFill>
            <a:round/>
            <a:headEnd/>
            <a:tailEnd type="triangle" w="med" len="med"/>
          </a:ln>
        </p:spPr>
        <p:txBody>
          <a:bodyPr/>
          <a:lstStyle/>
          <a:p>
            <a:endParaRPr lang="en-US"/>
          </a:p>
        </p:txBody>
      </p:sp>
      <p:pic>
        <p:nvPicPr>
          <p:cNvPr id="14" name="Picture 13"/>
          <p:cNvPicPr>
            <a:picLocks noChangeAspect="1"/>
          </p:cNvPicPr>
          <p:nvPr/>
        </p:nvPicPr>
        <p:blipFill>
          <a:blip r:embed="rId2" cstate="print"/>
          <a:stretch>
            <a:fillRect/>
          </a:stretch>
        </p:blipFill>
        <p:spPr>
          <a:xfrm>
            <a:off x="5511243" y="228600"/>
            <a:ext cx="1988457" cy="6400800"/>
          </a:xfrm>
          <a:prstGeom prst="rect">
            <a:avLst/>
          </a:prstGeom>
        </p:spPr>
      </p:pic>
      <p:sp>
        <p:nvSpPr>
          <p:cNvPr id="15" name="Line 68"/>
          <p:cNvSpPr>
            <a:spLocks noChangeShapeType="1"/>
          </p:cNvSpPr>
          <p:nvPr/>
        </p:nvSpPr>
        <p:spPr bwMode="auto">
          <a:xfrm>
            <a:off x="4648200" y="1828800"/>
            <a:ext cx="838200" cy="1600200"/>
          </a:xfrm>
          <a:prstGeom prst="line">
            <a:avLst/>
          </a:prstGeom>
          <a:noFill/>
          <a:ln w="9525">
            <a:solidFill>
              <a:schemeClr val="tx1"/>
            </a:solidFill>
            <a:round/>
            <a:headEnd/>
            <a:tailEnd type="triangle" w="med" len="med"/>
          </a:ln>
        </p:spPr>
        <p:txBody>
          <a:bodyPr/>
          <a:lstStyle/>
          <a:p>
            <a:endParaRPr lang="en-US"/>
          </a:p>
        </p:txBody>
      </p:sp>
      <p:sp>
        <p:nvSpPr>
          <p:cNvPr id="16" name="Line 70"/>
          <p:cNvSpPr>
            <a:spLocks noChangeShapeType="1"/>
          </p:cNvSpPr>
          <p:nvPr/>
        </p:nvSpPr>
        <p:spPr bwMode="auto">
          <a:xfrm flipV="1">
            <a:off x="4648200" y="3276600"/>
            <a:ext cx="838200" cy="76200"/>
          </a:xfrm>
          <a:prstGeom prst="line">
            <a:avLst/>
          </a:prstGeom>
          <a:noFill/>
          <a:ln w="9525">
            <a:solidFill>
              <a:schemeClr val="tx1"/>
            </a:solidFill>
            <a:round/>
            <a:headEnd/>
            <a:tailEnd type="triangle" w="med" len="med"/>
          </a:ln>
        </p:spPr>
        <p:txBody>
          <a:bodyPr/>
          <a:lstStyle/>
          <a:p>
            <a:endParaRPr lang="en-US"/>
          </a:p>
        </p:txBody>
      </p:sp>
      <p:sp>
        <p:nvSpPr>
          <p:cNvPr id="17" name="Line 82"/>
          <p:cNvSpPr>
            <a:spLocks noChangeShapeType="1"/>
          </p:cNvSpPr>
          <p:nvPr/>
        </p:nvSpPr>
        <p:spPr bwMode="auto">
          <a:xfrm flipV="1">
            <a:off x="4648200" y="3048000"/>
            <a:ext cx="838200" cy="762000"/>
          </a:xfrm>
          <a:prstGeom prst="line">
            <a:avLst/>
          </a:prstGeom>
          <a:noFill/>
          <a:ln w="9525">
            <a:solidFill>
              <a:schemeClr val="tx1"/>
            </a:solidFill>
            <a:round/>
            <a:headEnd/>
            <a:tailEnd type="triangle" w="med" len="med"/>
          </a:ln>
        </p:spPr>
        <p:txBody>
          <a:bodyPr/>
          <a:lstStyle/>
          <a:p>
            <a:endParaRPr lang="en-US"/>
          </a:p>
        </p:txBody>
      </p:sp>
      <p:sp>
        <p:nvSpPr>
          <p:cNvPr id="18" name="Line 82"/>
          <p:cNvSpPr>
            <a:spLocks noChangeShapeType="1"/>
          </p:cNvSpPr>
          <p:nvPr/>
        </p:nvSpPr>
        <p:spPr bwMode="auto">
          <a:xfrm>
            <a:off x="4648200" y="3810000"/>
            <a:ext cx="838200" cy="2286000"/>
          </a:xfrm>
          <a:prstGeom prst="line">
            <a:avLst/>
          </a:prstGeom>
          <a:noFill/>
          <a:ln w="9525">
            <a:solidFill>
              <a:schemeClr val="tx1"/>
            </a:solidFill>
            <a:round/>
            <a:headEnd/>
            <a:tailEnd type="triangle" w="med" len="med"/>
          </a:ln>
        </p:spPr>
        <p:txBody>
          <a:bodyPr/>
          <a:lstStyle/>
          <a:p>
            <a:endParaRPr lang="en-US"/>
          </a:p>
        </p:txBody>
      </p:sp>
      <p:sp>
        <p:nvSpPr>
          <p:cNvPr id="19" name="Line 77"/>
          <p:cNvSpPr>
            <a:spLocks noChangeShapeType="1"/>
          </p:cNvSpPr>
          <p:nvPr/>
        </p:nvSpPr>
        <p:spPr bwMode="auto">
          <a:xfrm>
            <a:off x="4648200" y="4343400"/>
            <a:ext cx="838200" cy="1600200"/>
          </a:xfrm>
          <a:prstGeom prst="line">
            <a:avLst/>
          </a:prstGeom>
          <a:noFill/>
          <a:ln w="9525">
            <a:solidFill>
              <a:schemeClr val="tx1"/>
            </a:solidFill>
            <a:round/>
            <a:headEnd/>
            <a:tailEnd type="triangle" w="med" len="med"/>
          </a:ln>
        </p:spPr>
        <p:txBody>
          <a:bodyPr/>
          <a:lstStyle/>
          <a:p>
            <a:endParaRPr lang="en-US"/>
          </a:p>
        </p:txBody>
      </p:sp>
      <p:sp>
        <p:nvSpPr>
          <p:cNvPr id="20" name="Line 71"/>
          <p:cNvSpPr>
            <a:spLocks noChangeShapeType="1"/>
          </p:cNvSpPr>
          <p:nvPr/>
        </p:nvSpPr>
        <p:spPr bwMode="auto">
          <a:xfrm>
            <a:off x="4648200" y="4953000"/>
            <a:ext cx="838200" cy="304800"/>
          </a:xfrm>
          <a:prstGeom prst="line">
            <a:avLst/>
          </a:prstGeom>
          <a:noFill/>
          <a:ln w="9525">
            <a:solidFill>
              <a:schemeClr val="tx1"/>
            </a:solidFill>
            <a:round/>
            <a:headEnd/>
            <a:tailEnd type="triangle" w="med" len="med"/>
          </a:ln>
        </p:spPr>
        <p:txBody>
          <a:bodyPr/>
          <a:lstStyle/>
          <a:p>
            <a:endParaRPr lang="en-US"/>
          </a:p>
        </p:txBody>
      </p:sp>
      <p:sp>
        <p:nvSpPr>
          <p:cNvPr id="21" name="Line 78"/>
          <p:cNvSpPr>
            <a:spLocks noChangeShapeType="1"/>
          </p:cNvSpPr>
          <p:nvPr/>
        </p:nvSpPr>
        <p:spPr bwMode="auto">
          <a:xfrm flipV="1">
            <a:off x="4648200" y="4648200"/>
            <a:ext cx="838200" cy="762000"/>
          </a:xfrm>
          <a:prstGeom prst="line">
            <a:avLst/>
          </a:prstGeom>
          <a:noFill/>
          <a:ln w="9525">
            <a:solidFill>
              <a:schemeClr val="tx1"/>
            </a:solidFill>
            <a:round/>
            <a:headEnd/>
            <a:tailEnd type="triangle" w="med" len="med"/>
          </a:ln>
        </p:spPr>
        <p:txBody>
          <a:bodyPr/>
          <a:lstStyle/>
          <a:p>
            <a:endParaRPr lang="en-US"/>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5"/>
          <p:cNvSpPr>
            <a:spLocks noChangeArrowheads="1"/>
          </p:cNvSpPr>
          <p:nvPr/>
        </p:nvSpPr>
        <p:spPr bwMode="auto">
          <a:xfrm>
            <a:off x="2841759" y="163256"/>
            <a:ext cx="3471986" cy="461665"/>
          </a:xfrm>
          <a:prstGeom prst="rect">
            <a:avLst/>
          </a:prstGeom>
          <a:noFill/>
          <a:ln w="9525">
            <a:noFill/>
            <a:miter lim="800000"/>
            <a:headEnd/>
            <a:tailEnd/>
          </a:ln>
        </p:spPr>
        <p:txBody>
          <a:bodyPr wrap="none">
            <a:spAutoFit/>
          </a:bodyPr>
          <a:lstStyle/>
          <a:p>
            <a:r>
              <a:rPr lang="en-US" sz="2400" i="1" u="sng" dirty="0">
                <a:latin typeface="Trebuchet MS"/>
                <a:cs typeface="Trebuchet MS"/>
              </a:rPr>
              <a:t>Inductors in the </a:t>
            </a:r>
            <a:r>
              <a:rPr lang="en-US" sz="2400" i="1" u="sng" dirty="0" err="1">
                <a:latin typeface="Trebuchet MS"/>
                <a:cs typeface="Trebuchet MS"/>
              </a:rPr>
              <a:t>iPhone</a:t>
            </a:r>
            <a:endParaRPr lang="en-US" sz="2400" i="1" u="sng" dirty="0">
              <a:latin typeface="Trebuchet MS"/>
              <a:cs typeface="Trebuchet MS"/>
            </a:endParaRPr>
          </a:p>
        </p:txBody>
      </p:sp>
      <p:sp>
        <p:nvSpPr>
          <p:cNvPr id="7" name="TextBox 6"/>
          <p:cNvSpPr txBox="1">
            <a:spLocks noChangeArrowheads="1"/>
          </p:cNvSpPr>
          <p:nvPr/>
        </p:nvSpPr>
        <p:spPr bwMode="auto">
          <a:xfrm>
            <a:off x="4267200" y="2678112"/>
            <a:ext cx="4610100" cy="369888"/>
          </a:xfrm>
          <a:prstGeom prst="rect">
            <a:avLst/>
          </a:prstGeom>
          <a:noFill/>
          <a:ln w="9525">
            <a:noFill/>
            <a:miter lim="800000"/>
            <a:headEnd/>
            <a:tailEnd/>
          </a:ln>
        </p:spPr>
        <p:txBody>
          <a:bodyPr wrap="none">
            <a:spAutoFit/>
          </a:bodyPr>
          <a:lstStyle/>
          <a:p>
            <a:r>
              <a:rPr lang="en-US" dirty="0">
                <a:latin typeface="Trebuchet MS" pitchFamily="34" charset="0"/>
              </a:rPr>
              <a:t>not a simple inductor (not </a:t>
            </a:r>
            <a:r>
              <a:rPr lang="en-US" dirty="0" err="1">
                <a:latin typeface="Trebuchet MS" pitchFamily="34" charset="0"/>
              </a:rPr>
              <a:t>magnetostatics</a:t>
            </a:r>
            <a:r>
              <a:rPr lang="en-US" dirty="0">
                <a:latin typeface="Trebuchet MS" pitchFamily="34" charset="0"/>
              </a:rPr>
              <a:t>)</a:t>
            </a:r>
          </a:p>
        </p:txBody>
      </p:sp>
      <p:grpSp>
        <p:nvGrpSpPr>
          <p:cNvPr id="8" name="Group 27"/>
          <p:cNvGrpSpPr>
            <a:grpSpLocks/>
          </p:cNvGrpSpPr>
          <p:nvPr/>
        </p:nvGrpSpPr>
        <p:grpSpPr bwMode="auto">
          <a:xfrm>
            <a:off x="76200" y="5483225"/>
            <a:ext cx="3886200" cy="688975"/>
            <a:chOff x="48" y="2961"/>
            <a:chExt cx="2448" cy="434"/>
          </a:xfrm>
        </p:grpSpPr>
        <p:pic>
          <p:nvPicPr>
            <p:cNvPr id="9" name="Picture 9" descr="txp_fig"/>
            <p:cNvPicPr>
              <a:picLocks noChangeAspect="1" noChangeArrowheads="1"/>
            </p:cNvPicPr>
            <p:nvPr>
              <p:custDataLst>
                <p:tags r:id="rId4"/>
              </p:custDataLst>
            </p:nvPr>
          </p:nvPicPr>
          <p:blipFill>
            <a:blip r:embed="rId6" cstate="print"/>
            <a:srcRect/>
            <a:stretch>
              <a:fillRect/>
            </a:stretch>
          </p:blipFill>
          <p:spPr bwMode="auto">
            <a:xfrm>
              <a:off x="48" y="2961"/>
              <a:ext cx="2448" cy="434"/>
            </a:xfrm>
            <a:prstGeom prst="rect">
              <a:avLst/>
            </a:prstGeom>
            <a:noFill/>
            <a:ln w="9525" algn="ctr">
              <a:noFill/>
              <a:miter lim="800000"/>
              <a:headEnd/>
              <a:tailEnd/>
            </a:ln>
          </p:spPr>
        </p:pic>
        <p:sp>
          <p:nvSpPr>
            <p:cNvPr id="10" name="Oval 11"/>
            <p:cNvSpPr>
              <a:spLocks noChangeArrowheads="1"/>
            </p:cNvSpPr>
            <p:nvPr/>
          </p:nvSpPr>
          <p:spPr bwMode="auto">
            <a:xfrm>
              <a:off x="64" y="3112"/>
              <a:ext cx="144" cy="144"/>
            </a:xfrm>
            <a:prstGeom prst="ellipse">
              <a:avLst/>
            </a:prstGeom>
            <a:noFill/>
            <a:ln w="9525" algn="ctr">
              <a:solidFill>
                <a:schemeClr val="tx1"/>
              </a:solidFill>
              <a:round/>
              <a:headEnd/>
              <a:tailEnd/>
            </a:ln>
          </p:spPr>
          <p:txBody>
            <a:bodyPr wrap="none" anchor="ctr"/>
            <a:lstStyle/>
            <a:p>
              <a:endParaRPr lang="en-US"/>
            </a:p>
          </p:txBody>
        </p:sp>
      </p:grpSp>
      <p:pic>
        <p:nvPicPr>
          <p:cNvPr id="11" name="Picture 23" descr="txp_fig"/>
          <p:cNvPicPr>
            <a:picLocks noChangeAspect="1" noChangeArrowheads="1"/>
          </p:cNvPicPr>
          <p:nvPr>
            <p:custDataLst>
              <p:tags r:id="rId1"/>
            </p:custDataLst>
          </p:nvPr>
        </p:nvPicPr>
        <p:blipFill>
          <a:blip r:embed="rId7" cstate="print"/>
          <a:srcRect/>
          <a:stretch>
            <a:fillRect/>
          </a:stretch>
        </p:blipFill>
        <p:spPr bwMode="auto">
          <a:xfrm>
            <a:off x="4648200" y="1154112"/>
            <a:ext cx="1209675" cy="625475"/>
          </a:xfrm>
          <a:prstGeom prst="rect">
            <a:avLst/>
          </a:prstGeom>
          <a:noFill/>
          <a:ln w="9525" algn="ctr">
            <a:noFill/>
            <a:miter lim="800000"/>
            <a:headEnd/>
            <a:tailEnd/>
          </a:ln>
        </p:spPr>
      </p:pic>
      <p:sp>
        <p:nvSpPr>
          <p:cNvPr id="12" name="Oval 13"/>
          <p:cNvSpPr>
            <a:spLocks noChangeArrowheads="1"/>
          </p:cNvSpPr>
          <p:nvPr/>
        </p:nvSpPr>
        <p:spPr bwMode="auto">
          <a:xfrm>
            <a:off x="4669610" y="1783019"/>
            <a:ext cx="228600" cy="228600"/>
          </a:xfrm>
          <a:prstGeom prst="ellipse">
            <a:avLst/>
          </a:prstGeom>
          <a:noFill/>
          <a:ln w="9525" algn="ctr">
            <a:solidFill>
              <a:schemeClr val="tx1"/>
            </a:solidFill>
            <a:round/>
            <a:headEnd/>
            <a:tailEnd/>
          </a:ln>
        </p:spPr>
        <p:txBody>
          <a:bodyPr wrap="none" anchor="ctr"/>
          <a:lstStyle/>
          <a:p>
            <a:endParaRPr lang="en-US"/>
          </a:p>
        </p:txBody>
      </p:sp>
      <p:pic>
        <p:nvPicPr>
          <p:cNvPr id="13" name="Picture 25" descr="txp_fig"/>
          <p:cNvPicPr>
            <a:picLocks noChangeAspect="1" noChangeArrowheads="1"/>
          </p:cNvPicPr>
          <p:nvPr>
            <p:custDataLst>
              <p:tags r:id="rId2"/>
            </p:custDataLst>
          </p:nvPr>
        </p:nvPicPr>
        <p:blipFill>
          <a:blip r:embed="rId8" cstate="print"/>
          <a:srcRect/>
          <a:stretch>
            <a:fillRect/>
          </a:stretch>
        </p:blipFill>
        <p:spPr bwMode="auto">
          <a:xfrm>
            <a:off x="5181600" y="1779587"/>
            <a:ext cx="1608137" cy="625475"/>
          </a:xfrm>
          <a:prstGeom prst="rect">
            <a:avLst/>
          </a:prstGeom>
          <a:noFill/>
          <a:ln w="9525" algn="ctr">
            <a:noFill/>
            <a:miter lim="800000"/>
            <a:headEnd/>
            <a:tailEnd/>
          </a:ln>
        </p:spPr>
      </p:pic>
      <p:pic>
        <p:nvPicPr>
          <p:cNvPr id="14" name="Picture 26" descr="txp_fig"/>
          <p:cNvPicPr>
            <a:picLocks noChangeAspect="1" noChangeArrowheads="1"/>
          </p:cNvPicPr>
          <p:nvPr>
            <p:custDataLst>
              <p:tags r:id="rId3"/>
            </p:custDataLst>
          </p:nvPr>
        </p:nvPicPr>
        <p:blipFill>
          <a:blip r:embed="rId9" cstate="print"/>
          <a:srcRect/>
          <a:stretch>
            <a:fillRect/>
          </a:stretch>
        </p:blipFill>
        <p:spPr bwMode="auto">
          <a:xfrm>
            <a:off x="6868855" y="1723463"/>
            <a:ext cx="1820862" cy="671513"/>
          </a:xfrm>
          <a:prstGeom prst="rect">
            <a:avLst/>
          </a:prstGeom>
          <a:noFill/>
          <a:ln w="9525" algn="ctr">
            <a:noFill/>
            <a:miter lim="800000"/>
            <a:headEnd/>
            <a:tailEnd/>
          </a:ln>
        </p:spPr>
      </p:pic>
      <p:pic>
        <p:nvPicPr>
          <p:cNvPr id="2" name="Picture 1" descr="l1s25b.png"/>
          <p:cNvPicPr>
            <a:picLocks noChangeAspect="1"/>
          </p:cNvPicPr>
          <p:nvPr/>
        </p:nvPicPr>
        <p:blipFill>
          <a:blip r:embed="rId10" cstate="print">
            <a:extLst>
              <a:ext uri="{28A0092B-C50C-407E-A947-70E740481C1C}">
                <a14:useLocalDpi xmlns:a14="http://schemas.microsoft.com/office/drawing/2010/main" xmlns="" val="0"/>
              </a:ext>
            </a:extLst>
          </a:blip>
          <a:stretch>
            <a:fillRect/>
          </a:stretch>
        </p:blipFill>
        <p:spPr>
          <a:xfrm>
            <a:off x="457200" y="2971800"/>
            <a:ext cx="3886200" cy="2298421"/>
          </a:xfrm>
          <a:prstGeom prst="rect">
            <a:avLst/>
          </a:prstGeom>
        </p:spPr>
      </p:pic>
      <p:pic>
        <p:nvPicPr>
          <p:cNvPr id="19" name="Picture 18" descr="sliced_speaker.png"/>
          <p:cNvPicPr>
            <a:picLocks noChangeAspect="1"/>
          </p:cNvPicPr>
          <p:nvPr/>
        </p:nvPicPr>
        <p:blipFill>
          <a:blip r:embed="rId11" cstate="print">
            <a:extLst>
              <a:ext uri="{28A0092B-C50C-407E-A947-70E740481C1C}">
                <a14:useLocalDpi xmlns:a14="http://schemas.microsoft.com/office/drawing/2010/main" xmlns="" val="0"/>
              </a:ext>
            </a:extLst>
          </a:blip>
          <a:stretch>
            <a:fillRect/>
          </a:stretch>
        </p:blipFill>
        <p:spPr>
          <a:xfrm>
            <a:off x="457200" y="914400"/>
            <a:ext cx="3876773" cy="22860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3"/>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l1s26d.jpg"/>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6097626" y="4267200"/>
            <a:ext cx="1879600" cy="2819400"/>
          </a:xfrm>
          <a:prstGeom prst="rect">
            <a:avLst/>
          </a:prstGeom>
        </p:spPr>
      </p:pic>
      <p:sp>
        <p:nvSpPr>
          <p:cNvPr id="5" name="Rectangle 5"/>
          <p:cNvSpPr>
            <a:spLocks noChangeArrowheads="1"/>
          </p:cNvSpPr>
          <p:nvPr/>
        </p:nvSpPr>
        <p:spPr bwMode="auto">
          <a:xfrm>
            <a:off x="3352800" y="304800"/>
            <a:ext cx="2394618" cy="461665"/>
          </a:xfrm>
          <a:prstGeom prst="rect">
            <a:avLst/>
          </a:prstGeom>
          <a:noFill/>
          <a:ln w="9525">
            <a:noFill/>
            <a:miter lim="800000"/>
            <a:headEnd/>
            <a:tailEnd/>
          </a:ln>
        </p:spPr>
        <p:txBody>
          <a:bodyPr wrap="none">
            <a:spAutoFit/>
          </a:bodyPr>
          <a:lstStyle/>
          <a:p>
            <a:r>
              <a:rPr lang="en-US" sz="2400" i="1" u="sng" dirty="0" smtClean="0">
                <a:latin typeface="Trebuchet MS"/>
                <a:cs typeface="Trebuchet MS"/>
              </a:rPr>
              <a:t>Magnetometers</a:t>
            </a:r>
            <a:endParaRPr lang="en-US" sz="2400" i="1" u="sng" dirty="0">
              <a:latin typeface="Trebuchet MS"/>
              <a:cs typeface="Trebuchet MS"/>
            </a:endParaRPr>
          </a:p>
        </p:txBody>
      </p:sp>
      <p:sp>
        <p:nvSpPr>
          <p:cNvPr id="7" name="Rectangle 12"/>
          <p:cNvSpPr>
            <a:spLocks noChangeArrowheads="1"/>
          </p:cNvSpPr>
          <p:nvPr/>
        </p:nvSpPr>
        <p:spPr bwMode="auto">
          <a:xfrm>
            <a:off x="3048000" y="1066800"/>
            <a:ext cx="2326278" cy="369332"/>
          </a:xfrm>
          <a:prstGeom prst="rect">
            <a:avLst/>
          </a:prstGeom>
          <a:noFill/>
          <a:ln w="9525">
            <a:noFill/>
            <a:miter lim="800000"/>
            <a:headEnd/>
            <a:tailEnd/>
          </a:ln>
          <a:effectLst/>
        </p:spPr>
        <p:txBody>
          <a:bodyPr wrap="none">
            <a:spAutoFit/>
          </a:bodyPr>
          <a:lstStyle/>
          <a:p>
            <a:r>
              <a:rPr lang="en-US" dirty="0">
                <a:latin typeface="Trebuchet MS"/>
                <a:cs typeface="Trebuchet MS"/>
              </a:rPr>
              <a:t>Lorentz Force </a:t>
            </a:r>
            <a:r>
              <a:rPr lang="en-US" dirty="0" smtClean="0">
                <a:latin typeface="Trebuchet MS"/>
                <a:cs typeface="Trebuchet MS"/>
              </a:rPr>
              <a:t>Law…</a:t>
            </a:r>
            <a:endParaRPr lang="en-US" dirty="0">
              <a:latin typeface="Trebuchet MS"/>
              <a:cs typeface="Trebuchet MS"/>
            </a:endParaRPr>
          </a:p>
        </p:txBody>
      </p:sp>
      <p:pic>
        <p:nvPicPr>
          <p:cNvPr id="8" name="Picture 13" descr="txp_fig"/>
          <p:cNvPicPr>
            <a:picLocks noChangeAspect="1" noChangeArrowheads="1"/>
          </p:cNvPicPr>
          <p:nvPr>
            <p:custDataLst>
              <p:tags r:id="rId1"/>
            </p:custDataLst>
          </p:nvPr>
        </p:nvPicPr>
        <p:blipFill>
          <a:blip r:embed="rId4" cstate="print"/>
          <a:srcRect/>
          <a:stretch>
            <a:fillRect/>
          </a:stretch>
        </p:blipFill>
        <p:spPr bwMode="auto">
          <a:xfrm>
            <a:off x="3240678" y="1600200"/>
            <a:ext cx="3581400" cy="423094"/>
          </a:xfrm>
          <a:prstGeom prst="rect">
            <a:avLst/>
          </a:prstGeom>
          <a:noFill/>
          <a:ln w="9525" algn="ctr">
            <a:noFill/>
            <a:miter lim="800000"/>
            <a:headEnd/>
            <a:tailEnd/>
          </a:ln>
          <a:effectLst/>
        </p:spPr>
      </p:pic>
      <p:sp>
        <p:nvSpPr>
          <p:cNvPr id="9" name="TextBox 8"/>
          <p:cNvSpPr txBox="1"/>
          <p:nvPr/>
        </p:nvSpPr>
        <p:spPr>
          <a:xfrm>
            <a:off x="320918" y="5171182"/>
            <a:ext cx="5851282" cy="1077218"/>
          </a:xfrm>
          <a:prstGeom prst="rect">
            <a:avLst/>
          </a:prstGeom>
          <a:noFill/>
        </p:spPr>
        <p:txBody>
          <a:bodyPr wrap="none" rtlCol="0">
            <a:spAutoFit/>
          </a:bodyPr>
          <a:lstStyle/>
          <a:p>
            <a:r>
              <a:rPr lang="en-US" sz="1600" i="1" u="sng" dirty="0" smtClean="0">
                <a:latin typeface="Trebuchet MS" pitchFamily="34" charset="0"/>
              </a:rPr>
              <a:t>Hall Effect</a:t>
            </a:r>
          </a:p>
          <a:p>
            <a:r>
              <a:rPr lang="en-US" sz="1600" dirty="0" smtClean="0">
                <a:latin typeface="Trebuchet MS" pitchFamily="34" charset="0"/>
              </a:rPr>
              <a:t>    Magnetic field deflects electrons …</a:t>
            </a:r>
          </a:p>
          <a:p>
            <a:r>
              <a:rPr lang="en-US" sz="1600" dirty="0">
                <a:latin typeface="Trebuchet MS" pitchFamily="34" charset="0"/>
              </a:rPr>
              <a:t>	</a:t>
            </a:r>
            <a:r>
              <a:rPr lang="en-US" sz="1600" dirty="0" smtClean="0">
                <a:latin typeface="Trebuchet MS" pitchFamily="34" charset="0"/>
              </a:rPr>
              <a:t>… charge piles up on edges </a:t>
            </a:r>
          </a:p>
          <a:p>
            <a:r>
              <a:rPr lang="en-US" sz="1600" dirty="0">
                <a:latin typeface="Trebuchet MS" pitchFamily="34" charset="0"/>
              </a:rPr>
              <a:t>	</a:t>
            </a:r>
            <a:r>
              <a:rPr lang="en-US" sz="1600" dirty="0" smtClean="0">
                <a:latin typeface="Trebuchet MS" pitchFamily="34" charset="0"/>
              </a:rPr>
              <a:t>	&amp; creates transverse potential difference</a:t>
            </a:r>
          </a:p>
        </p:txBody>
      </p:sp>
      <p:sp>
        <p:nvSpPr>
          <p:cNvPr id="11" name="TextBox 10"/>
          <p:cNvSpPr txBox="1"/>
          <p:nvPr/>
        </p:nvSpPr>
        <p:spPr>
          <a:xfrm>
            <a:off x="762000" y="6400800"/>
            <a:ext cx="4951997" cy="338554"/>
          </a:xfrm>
          <a:prstGeom prst="rect">
            <a:avLst/>
          </a:prstGeom>
          <a:noFill/>
        </p:spPr>
        <p:txBody>
          <a:bodyPr wrap="none" rtlCol="0">
            <a:spAutoFit/>
          </a:bodyPr>
          <a:lstStyle/>
          <a:p>
            <a:r>
              <a:rPr lang="en-US" sz="1600" i="1" dirty="0" smtClean="0">
                <a:latin typeface="Trebuchet MS" pitchFamily="34" charset="0"/>
              </a:rPr>
              <a:t>What is this doing in the </a:t>
            </a:r>
            <a:r>
              <a:rPr lang="en-US" sz="1600" i="1" dirty="0" err="1" smtClean="0">
                <a:latin typeface="Trebuchet MS" pitchFamily="34" charset="0"/>
              </a:rPr>
              <a:t>iPhone</a:t>
            </a:r>
            <a:r>
              <a:rPr lang="en-US" sz="1600" i="1" dirty="0" smtClean="0">
                <a:latin typeface="Trebuchet MS" pitchFamily="34" charset="0"/>
              </a:rPr>
              <a:t> 3G and Nexus One?</a:t>
            </a:r>
            <a:endParaRPr lang="en-US" sz="1600" dirty="0" smtClean="0">
              <a:latin typeface="Trebuchet MS" pitchFamily="34" charset="0"/>
            </a:endParaRPr>
          </a:p>
        </p:txBody>
      </p:sp>
      <p:pic>
        <p:nvPicPr>
          <p:cNvPr id="2" name="Picture 1" descr="l1s26b.png"/>
          <p:cNvPicPr>
            <a:picLocks noChangeAspect="1"/>
          </p:cNvPicPr>
          <p:nvPr/>
        </p:nvPicPr>
        <p:blipFill>
          <a:blip r:embed="rId5" cstate="print">
            <a:extLst>
              <a:ext uri="{28A0092B-C50C-407E-A947-70E740481C1C}">
                <a14:useLocalDpi xmlns:a14="http://schemas.microsoft.com/office/drawing/2010/main" xmlns="" val="0"/>
              </a:ext>
            </a:extLst>
          </a:blip>
          <a:stretch>
            <a:fillRect/>
          </a:stretch>
        </p:blipFill>
        <p:spPr>
          <a:xfrm>
            <a:off x="5238750" y="1524000"/>
            <a:ext cx="4286250" cy="3429000"/>
          </a:xfrm>
          <a:prstGeom prst="rect">
            <a:avLst/>
          </a:prstGeom>
        </p:spPr>
      </p:pic>
      <p:pic>
        <p:nvPicPr>
          <p:cNvPr id="3" name="Picture 2" descr="l1s26a.png"/>
          <p:cNvPicPr>
            <a:picLocks noChangeAspect="1"/>
          </p:cNvPicPr>
          <p:nvPr/>
        </p:nvPicPr>
        <p:blipFill>
          <a:blip r:embed="rId6" cstate="print">
            <a:extLst>
              <a:ext uri="{28A0092B-C50C-407E-A947-70E740481C1C}">
                <a14:useLocalDpi xmlns:a14="http://schemas.microsoft.com/office/drawing/2010/main" xmlns="" val="0"/>
              </a:ext>
            </a:extLst>
          </a:blip>
          <a:stretch>
            <a:fillRect/>
          </a:stretch>
        </p:blipFill>
        <p:spPr>
          <a:xfrm>
            <a:off x="609600" y="1905000"/>
            <a:ext cx="4953000" cy="3415669"/>
          </a:xfrm>
          <a:prstGeom prst="rect">
            <a:avLst/>
          </a:prstGeom>
        </p:spPr>
      </p:pic>
      <p:pic>
        <p:nvPicPr>
          <p:cNvPr id="10" name="Picture 9" descr="l1s13 a.png"/>
          <p:cNvPicPr>
            <a:picLocks noChangeAspect="1"/>
          </p:cNvPicPr>
          <p:nvPr/>
        </p:nvPicPr>
        <p:blipFill>
          <a:blip r:embed="rId7" cstate="print">
            <a:extLst>
              <a:ext uri="{28A0092B-C50C-407E-A947-70E740481C1C}">
                <a14:useLocalDpi xmlns:a14="http://schemas.microsoft.com/office/drawing/2010/main" xmlns="" val="0"/>
              </a:ext>
            </a:extLst>
          </a:blip>
          <a:stretch>
            <a:fillRect/>
          </a:stretch>
        </p:blipFill>
        <p:spPr>
          <a:xfrm>
            <a:off x="7697826" y="4648200"/>
            <a:ext cx="988974" cy="1936634"/>
          </a:xfrm>
          <a:prstGeom prst="rect">
            <a:avLst/>
          </a:prstGeom>
        </p:spPr>
      </p:pic>
      <p:sp>
        <p:nvSpPr>
          <p:cNvPr id="14" name="TextBox 13"/>
          <p:cNvSpPr txBox="1"/>
          <p:nvPr/>
        </p:nvSpPr>
        <p:spPr>
          <a:xfrm>
            <a:off x="6593558" y="6581001"/>
            <a:ext cx="2605200" cy="276999"/>
          </a:xfrm>
          <a:prstGeom prst="rect">
            <a:avLst/>
          </a:prstGeom>
          <a:noFill/>
        </p:spPr>
        <p:txBody>
          <a:bodyPr wrap="none" rtlCol="0">
            <a:spAutoFit/>
          </a:bodyPr>
          <a:lstStyle/>
          <a:p>
            <a:r>
              <a:rPr lang="en-US" sz="1200" dirty="0" smtClean="0"/>
              <a:t>Nexus One picture in public domain</a:t>
            </a:r>
            <a:endParaRPr lang="en-US" sz="12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1"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ext Box 2"/>
          <p:cNvSpPr txBox="1">
            <a:spLocks noChangeArrowheads="1"/>
          </p:cNvSpPr>
          <p:nvPr/>
        </p:nvSpPr>
        <p:spPr bwMode="auto">
          <a:xfrm>
            <a:off x="3276600" y="152400"/>
            <a:ext cx="2583473" cy="523220"/>
          </a:xfrm>
          <a:prstGeom prst="rect">
            <a:avLst/>
          </a:prstGeom>
          <a:noFill/>
          <a:ln w="25400">
            <a:noFill/>
            <a:miter lim="800000"/>
            <a:headEnd type="none" w="sm" len="sm"/>
            <a:tailEnd type="none" w="sm" len="sm"/>
          </a:ln>
        </p:spPr>
        <p:txBody>
          <a:bodyPr wrap="none">
            <a:spAutoFit/>
          </a:bodyPr>
          <a:lstStyle/>
          <a:p>
            <a:r>
              <a:rPr lang="en-US" sz="2800" i="1" u="sng" dirty="0">
                <a:latin typeface="Trebuchet MS"/>
                <a:cs typeface="Trebuchet MS"/>
              </a:rPr>
              <a:t>Course Details</a:t>
            </a:r>
          </a:p>
        </p:txBody>
      </p:sp>
      <p:sp>
        <p:nvSpPr>
          <p:cNvPr id="29699" name="Rectangle 5"/>
          <p:cNvSpPr>
            <a:spLocks noChangeArrowheads="1"/>
          </p:cNvSpPr>
          <p:nvPr/>
        </p:nvSpPr>
        <p:spPr bwMode="auto">
          <a:xfrm>
            <a:off x="304800" y="1905000"/>
            <a:ext cx="3111500" cy="1066800"/>
          </a:xfrm>
          <a:prstGeom prst="rect">
            <a:avLst/>
          </a:prstGeom>
          <a:noFill/>
          <a:ln w="25400">
            <a:noFill/>
            <a:miter lim="800000"/>
            <a:headEnd type="none" w="sm" len="sm"/>
            <a:tailEnd type="none" w="sm" len="sm"/>
          </a:ln>
        </p:spPr>
        <p:txBody>
          <a:bodyPr/>
          <a:lstStyle/>
          <a:p>
            <a:r>
              <a:rPr lang="en-US" sz="1600" b="1" u="sng" dirty="0">
                <a:solidFill>
                  <a:srgbClr val="354551"/>
                </a:solidFill>
                <a:latin typeface="Trebuchet MS"/>
                <a:cs typeface="Trebuchet MS"/>
              </a:rPr>
              <a:t>Applied </a:t>
            </a:r>
            <a:r>
              <a:rPr lang="en-US" sz="1600" b="1" u="sng" dirty="0" smtClean="0">
                <a:solidFill>
                  <a:srgbClr val="354551"/>
                </a:solidFill>
                <a:latin typeface="Trebuchet MS"/>
                <a:cs typeface="Trebuchet MS"/>
              </a:rPr>
              <a:t>Electromagnetics</a:t>
            </a:r>
          </a:p>
          <a:p>
            <a:r>
              <a:rPr lang="en-US" sz="1600" b="1" dirty="0" smtClean="0">
                <a:solidFill>
                  <a:srgbClr val="354551"/>
                </a:solidFill>
                <a:latin typeface="Trebuchet MS"/>
                <a:cs typeface="Trebuchet MS"/>
              </a:rPr>
              <a:t>(Third edition) </a:t>
            </a:r>
          </a:p>
          <a:p>
            <a:r>
              <a:rPr lang="en-US" sz="1600" b="1" dirty="0" smtClean="0">
                <a:solidFill>
                  <a:srgbClr val="354551"/>
                </a:solidFill>
                <a:latin typeface="Trebuchet MS"/>
                <a:cs typeface="Trebuchet MS"/>
              </a:rPr>
              <a:t>L. C. </a:t>
            </a:r>
            <a:r>
              <a:rPr lang="en-US" sz="1600" b="1" dirty="0" err="1" smtClean="0">
                <a:solidFill>
                  <a:srgbClr val="354551"/>
                </a:solidFill>
                <a:latin typeface="Trebuchet MS"/>
                <a:cs typeface="Trebuchet MS"/>
              </a:rPr>
              <a:t>Shen</a:t>
            </a:r>
            <a:r>
              <a:rPr lang="en-US" sz="1600" b="1" dirty="0" smtClean="0">
                <a:solidFill>
                  <a:srgbClr val="354551"/>
                </a:solidFill>
                <a:latin typeface="Trebuchet MS"/>
                <a:cs typeface="Trebuchet MS"/>
              </a:rPr>
              <a:t>, J. A.  Kong,</a:t>
            </a:r>
          </a:p>
          <a:p>
            <a:r>
              <a:rPr lang="en-US" sz="1600" b="1" dirty="0" smtClean="0">
                <a:solidFill>
                  <a:srgbClr val="354551"/>
                </a:solidFill>
                <a:latin typeface="Trebuchet MS"/>
                <a:cs typeface="Trebuchet MS"/>
              </a:rPr>
              <a:t> PWS publishing, 1995. </a:t>
            </a:r>
            <a:endParaRPr lang="en-US" sz="1600" b="1" dirty="0">
              <a:latin typeface="Trebuchet MS"/>
              <a:cs typeface="Trebuchet MS"/>
            </a:endParaRPr>
          </a:p>
        </p:txBody>
      </p:sp>
      <p:sp>
        <p:nvSpPr>
          <p:cNvPr id="29703" name="Rectangle 9"/>
          <p:cNvSpPr>
            <a:spLocks noChangeArrowheads="1"/>
          </p:cNvSpPr>
          <p:nvPr/>
        </p:nvSpPr>
        <p:spPr bwMode="auto">
          <a:xfrm>
            <a:off x="304800" y="838200"/>
            <a:ext cx="2671763" cy="369888"/>
          </a:xfrm>
          <a:prstGeom prst="rect">
            <a:avLst/>
          </a:prstGeom>
          <a:noFill/>
          <a:ln w="9525">
            <a:noFill/>
            <a:miter lim="800000"/>
            <a:headEnd/>
            <a:tailEnd/>
          </a:ln>
        </p:spPr>
        <p:txBody>
          <a:bodyPr wrap="none">
            <a:spAutoFit/>
          </a:bodyPr>
          <a:lstStyle/>
          <a:p>
            <a:r>
              <a:rPr lang="en-US" i="1" u="sng">
                <a:latin typeface="Trebuchet MS"/>
                <a:cs typeface="Trebuchet MS"/>
              </a:rPr>
              <a:t>Recommended Reading</a:t>
            </a:r>
          </a:p>
        </p:txBody>
      </p:sp>
      <p:sp>
        <p:nvSpPr>
          <p:cNvPr id="29704" name="Text Box 2"/>
          <p:cNvSpPr txBox="1">
            <a:spLocks noChangeArrowheads="1"/>
          </p:cNvSpPr>
          <p:nvPr/>
        </p:nvSpPr>
        <p:spPr bwMode="auto">
          <a:xfrm>
            <a:off x="457200" y="4506913"/>
            <a:ext cx="1047178" cy="369332"/>
          </a:xfrm>
          <a:prstGeom prst="rect">
            <a:avLst/>
          </a:prstGeom>
          <a:noFill/>
          <a:ln w="25400">
            <a:noFill/>
            <a:miter lim="800000"/>
            <a:headEnd type="none" w="sm" len="sm"/>
            <a:tailEnd type="none" w="sm" len="sm"/>
          </a:ln>
        </p:spPr>
        <p:txBody>
          <a:bodyPr wrap="none">
            <a:spAutoFit/>
          </a:bodyPr>
          <a:lstStyle/>
          <a:p>
            <a:r>
              <a:rPr lang="en-US" i="1" u="sng" dirty="0">
                <a:latin typeface="Trebuchet MS"/>
                <a:cs typeface="Trebuchet MS"/>
              </a:rPr>
              <a:t>Grading</a:t>
            </a:r>
          </a:p>
        </p:txBody>
      </p:sp>
      <p:sp>
        <p:nvSpPr>
          <p:cNvPr id="29705" name="Rectangle 11"/>
          <p:cNvSpPr>
            <a:spLocks noChangeArrowheads="1"/>
          </p:cNvSpPr>
          <p:nvPr/>
        </p:nvSpPr>
        <p:spPr bwMode="auto">
          <a:xfrm>
            <a:off x="2819400" y="5029200"/>
            <a:ext cx="3505200" cy="1200329"/>
          </a:xfrm>
          <a:prstGeom prst="rect">
            <a:avLst/>
          </a:prstGeom>
          <a:solidFill>
            <a:srgbClr val="CCFFCC"/>
          </a:solidFill>
          <a:ln w="9525">
            <a:solidFill>
              <a:srgbClr val="008000"/>
            </a:solidFill>
            <a:miter lim="800000"/>
            <a:headEnd/>
            <a:tailEnd/>
          </a:ln>
        </p:spPr>
        <p:txBody>
          <a:bodyPr wrap="square">
            <a:spAutoFit/>
          </a:bodyPr>
          <a:lstStyle/>
          <a:p>
            <a:pPr marL="347663">
              <a:tabLst>
                <a:tab pos="738188" algn="l"/>
                <a:tab pos="2919413" algn="r"/>
              </a:tabLst>
            </a:pPr>
            <a:r>
              <a:rPr lang="en-US" dirty="0" smtClean="0">
                <a:latin typeface="Trebuchet MS"/>
                <a:cs typeface="Trebuchet MS"/>
              </a:rPr>
              <a:t> 5	Labs	10</a:t>
            </a:r>
            <a:r>
              <a:rPr lang="en-US" dirty="0">
                <a:latin typeface="Trebuchet MS"/>
                <a:cs typeface="Trebuchet MS"/>
              </a:rPr>
              <a:t>%</a:t>
            </a:r>
            <a:endParaRPr lang="en-US" dirty="0" smtClean="0">
              <a:latin typeface="Trebuchet MS"/>
              <a:cs typeface="Trebuchet MS"/>
            </a:endParaRPr>
          </a:p>
          <a:p>
            <a:pPr marL="347663">
              <a:tabLst>
                <a:tab pos="738188" algn="l"/>
                <a:tab pos="2919413" algn="r"/>
              </a:tabLst>
            </a:pPr>
            <a:r>
              <a:rPr lang="en-US" dirty="0" smtClean="0">
                <a:latin typeface="Trebuchet MS"/>
                <a:cs typeface="Trebuchet MS"/>
              </a:rPr>
              <a:t>10 	Problem </a:t>
            </a:r>
            <a:r>
              <a:rPr lang="en-US" dirty="0">
                <a:latin typeface="Trebuchet MS"/>
                <a:cs typeface="Trebuchet MS"/>
              </a:rPr>
              <a:t>Sets</a:t>
            </a:r>
            <a:r>
              <a:rPr lang="en-US" dirty="0" smtClean="0">
                <a:latin typeface="Trebuchet MS"/>
                <a:cs typeface="Trebuchet MS"/>
              </a:rPr>
              <a:t>	20%</a:t>
            </a:r>
          </a:p>
          <a:p>
            <a:pPr marL="347663">
              <a:tabLst>
                <a:tab pos="738188" algn="l"/>
                <a:tab pos="2919413" algn="r"/>
              </a:tabLst>
            </a:pPr>
            <a:r>
              <a:rPr lang="en-US" dirty="0" smtClean="0">
                <a:latin typeface="Trebuchet MS"/>
                <a:cs typeface="Trebuchet MS"/>
              </a:rPr>
              <a:t> 2 	Midterms	40</a:t>
            </a:r>
            <a:r>
              <a:rPr lang="en-US" dirty="0">
                <a:latin typeface="Trebuchet MS"/>
                <a:cs typeface="Trebuchet MS"/>
              </a:rPr>
              <a:t>%</a:t>
            </a:r>
            <a:endParaRPr lang="en-US" dirty="0" smtClean="0">
              <a:latin typeface="Trebuchet MS"/>
              <a:cs typeface="Trebuchet MS"/>
            </a:endParaRPr>
          </a:p>
          <a:p>
            <a:pPr marL="347663">
              <a:tabLst>
                <a:tab pos="738188" algn="l"/>
                <a:tab pos="2919413" algn="r"/>
              </a:tabLst>
            </a:pPr>
            <a:r>
              <a:rPr lang="en-US" dirty="0" smtClean="0">
                <a:latin typeface="Trebuchet MS"/>
                <a:cs typeface="Trebuchet MS"/>
              </a:rPr>
              <a:t> 1 	Final Exam	 30%</a:t>
            </a:r>
            <a:endParaRPr lang="en-US" dirty="0">
              <a:latin typeface="Trebuchet MS"/>
              <a:cs typeface="Trebuchet MS"/>
            </a:endParaRPr>
          </a:p>
        </p:txBody>
      </p:sp>
      <p:pic>
        <p:nvPicPr>
          <p:cNvPr id="2" name="Picture 1"/>
          <p:cNvPicPr>
            <a:picLocks noChangeAspect="1"/>
          </p:cNvPicPr>
          <p:nvPr/>
        </p:nvPicPr>
        <p:blipFill>
          <a:blip r:embed="rId2" cstate="print"/>
          <a:stretch>
            <a:fillRect/>
          </a:stretch>
        </p:blipFill>
        <p:spPr>
          <a:xfrm>
            <a:off x="2895600" y="1219200"/>
            <a:ext cx="2795011" cy="2993439"/>
          </a:xfrm>
          <a:prstGeom prst="rect">
            <a:avLst/>
          </a:prstGeom>
        </p:spPr>
      </p:pic>
      <p:sp>
        <p:nvSpPr>
          <p:cNvPr id="11" name="Rectangle 5"/>
          <p:cNvSpPr>
            <a:spLocks noChangeArrowheads="1"/>
          </p:cNvSpPr>
          <p:nvPr/>
        </p:nvSpPr>
        <p:spPr bwMode="auto">
          <a:xfrm>
            <a:off x="2895600" y="4114800"/>
            <a:ext cx="2557035" cy="307777"/>
          </a:xfrm>
          <a:prstGeom prst="rect">
            <a:avLst/>
          </a:prstGeom>
          <a:noFill/>
          <a:ln w="9525">
            <a:noFill/>
            <a:miter lim="800000"/>
            <a:headEnd/>
            <a:tailEnd/>
          </a:ln>
        </p:spPr>
        <p:txBody>
          <a:bodyPr wrap="none">
            <a:spAutoFit/>
          </a:bodyPr>
          <a:lstStyle/>
          <a:p>
            <a:r>
              <a:rPr lang="en-US" sz="1400" dirty="0" smtClean="0">
                <a:latin typeface="Trebuchet MS"/>
                <a:cs typeface="Trebuchet MS"/>
              </a:rPr>
              <a:t>Image is in the public domain</a:t>
            </a:r>
            <a:endParaRPr lang="en-US" sz="1400" dirty="0">
              <a:latin typeface="Trebuchet MS"/>
              <a:cs typeface="Trebuchet MS"/>
            </a:endParaRPr>
          </a:p>
        </p:txBody>
      </p:sp>
      <p:sp>
        <p:nvSpPr>
          <p:cNvPr id="29700" name="Rectangle 8"/>
          <p:cNvSpPr>
            <a:spLocks noChangeArrowheads="1"/>
          </p:cNvSpPr>
          <p:nvPr/>
        </p:nvSpPr>
        <p:spPr bwMode="auto">
          <a:xfrm>
            <a:off x="5105400" y="1905000"/>
            <a:ext cx="4267200" cy="969963"/>
          </a:xfrm>
          <a:prstGeom prst="rect">
            <a:avLst/>
          </a:prstGeom>
          <a:noFill/>
          <a:ln w="25400">
            <a:noFill/>
            <a:miter lim="800000"/>
            <a:headEnd type="none" w="sm" len="sm"/>
            <a:tailEnd type="none" w="sm" len="sm"/>
          </a:ln>
        </p:spPr>
        <p:txBody>
          <a:bodyPr/>
          <a:lstStyle/>
          <a:p>
            <a:r>
              <a:rPr lang="en-US" sz="1600" b="1" u="sng" dirty="0">
                <a:solidFill>
                  <a:srgbClr val="354551"/>
                </a:solidFill>
                <a:latin typeface="Trebuchet MS"/>
                <a:cs typeface="Trebuchet MS"/>
              </a:rPr>
              <a:t>An Introduction to Quantum Physics</a:t>
            </a:r>
            <a:br>
              <a:rPr lang="en-US" sz="1600" b="1" u="sng" dirty="0">
                <a:solidFill>
                  <a:srgbClr val="354551"/>
                </a:solidFill>
                <a:latin typeface="Trebuchet MS"/>
                <a:cs typeface="Trebuchet MS"/>
              </a:rPr>
            </a:br>
            <a:r>
              <a:rPr lang="en-US" sz="1600" b="1" dirty="0" smtClean="0">
                <a:solidFill>
                  <a:srgbClr val="354551"/>
                </a:solidFill>
                <a:latin typeface="Trebuchet MS"/>
                <a:cs typeface="Trebuchet MS"/>
              </a:rPr>
              <a:t>A.P. French, E. F.  Taylor</a:t>
            </a:r>
          </a:p>
          <a:p>
            <a:r>
              <a:rPr lang="en-US" sz="1600" b="1" dirty="0" smtClean="0">
                <a:solidFill>
                  <a:srgbClr val="354551"/>
                </a:solidFill>
                <a:latin typeface="Trebuchet MS"/>
                <a:cs typeface="Trebuchet MS"/>
              </a:rPr>
              <a:t>W. W. Norton &amp; Co, 1978. </a:t>
            </a:r>
            <a:endParaRPr lang="en-US" sz="1600" b="1" dirty="0">
              <a:latin typeface="Trebuchet MS"/>
              <a:cs typeface="Trebuchet MS"/>
            </a:endParaRP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l1s28.png"/>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16629" y="762000"/>
            <a:ext cx="9144000" cy="6096000"/>
          </a:xfrm>
          <a:prstGeom prst="rect">
            <a:avLst/>
          </a:prstGeom>
        </p:spPr>
      </p:pic>
      <p:sp>
        <p:nvSpPr>
          <p:cNvPr id="27650" name="Rectangle 5"/>
          <p:cNvSpPr>
            <a:spLocks noChangeArrowheads="1"/>
          </p:cNvSpPr>
          <p:nvPr/>
        </p:nvSpPr>
        <p:spPr bwMode="auto">
          <a:xfrm>
            <a:off x="2209800" y="376238"/>
            <a:ext cx="4689475" cy="461962"/>
          </a:xfrm>
          <a:prstGeom prst="rect">
            <a:avLst/>
          </a:prstGeom>
          <a:noFill/>
          <a:ln w="9525">
            <a:noFill/>
            <a:miter lim="800000"/>
            <a:headEnd/>
            <a:tailEnd/>
          </a:ln>
        </p:spPr>
        <p:txBody>
          <a:bodyPr wrap="none">
            <a:spAutoFit/>
          </a:bodyPr>
          <a:lstStyle/>
          <a:p>
            <a:r>
              <a:rPr lang="en-US" sz="2400" i="1" u="sng" dirty="0">
                <a:latin typeface="Trebuchet MS"/>
                <a:cs typeface="Trebuchet MS"/>
              </a:rPr>
              <a:t>Energy Conversion in the </a:t>
            </a:r>
            <a:r>
              <a:rPr lang="en-US" sz="2400" i="1" u="sng" dirty="0" err="1">
                <a:latin typeface="Trebuchet MS"/>
                <a:cs typeface="Trebuchet MS"/>
              </a:rPr>
              <a:t>iPhone</a:t>
            </a:r>
            <a:endParaRPr lang="en-US" sz="2400" i="1" u="sng" dirty="0">
              <a:latin typeface="Trebuchet MS"/>
              <a:cs typeface="Trebuchet MS"/>
            </a:endParaRP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ext Box 2"/>
          <p:cNvSpPr txBox="1">
            <a:spLocks noChangeArrowheads="1"/>
          </p:cNvSpPr>
          <p:nvPr/>
        </p:nvSpPr>
        <p:spPr bwMode="auto">
          <a:xfrm>
            <a:off x="533400" y="1000125"/>
            <a:ext cx="8366125" cy="5324475"/>
          </a:xfrm>
          <a:prstGeom prst="rect">
            <a:avLst/>
          </a:prstGeom>
          <a:noFill/>
          <a:ln w="9525">
            <a:noFill/>
            <a:miter lim="800000"/>
            <a:headEnd/>
            <a:tailEnd/>
          </a:ln>
        </p:spPr>
        <p:txBody>
          <a:bodyPr wrap="none">
            <a:spAutoFit/>
          </a:bodyPr>
          <a:lstStyle/>
          <a:p>
            <a:r>
              <a:rPr lang="en-US" u="sng" dirty="0">
                <a:latin typeface="Trebuchet MS" pitchFamily="34" charset="0"/>
              </a:rPr>
              <a:t>Heat: Charging and discharging transistors (capacitors)</a:t>
            </a:r>
          </a:p>
          <a:p>
            <a:r>
              <a:rPr lang="en-US" i="1" dirty="0">
                <a:latin typeface="Trebuchet MS" pitchFamily="34" charset="0"/>
              </a:rPr>
              <a:t>     Microprocessor energy consumption:</a:t>
            </a:r>
          </a:p>
          <a:p>
            <a:r>
              <a:rPr lang="en-US" dirty="0">
                <a:latin typeface="Trebuchet MS" pitchFamily="34" charset="0"/>
              </a:rPr>
              <a:t>	Variable speed microprocessor 620 MHz at 0.45 </a:t>
            </a:r>
            <a:r>
              <a:rPr lang="en-US" dirty="0" err="1">
                <a:latin typeface="Trebuchet MS" pitchFamily="34" charset="0"/>
              </a:rPr>
              <a:t>mW</a:t>
            </a:r>
            <a:r>
              <a:rPr lang="en-US" dirty="0">
                <a:latin typeface="Trebuchet MS" pitchFamily="34" charset="0"/>
              </a:rPr>
              <a:t>/MHz</a:t>
            </a:r>
          </a:p>
          <a:p>
            <a:r>
              <a:rPr lang="en-US" dirty="0">
                <a:latin typeface="Trebuchet MS" pitchFamily="34" charset="0"/>
              </a:rPr>
              <a:t>	Running 7 hours of video at ~280mW (620 MHz) = </a:t>
            </a:r>
            <a:r>
              <a:rPr lang="en-US" u="sng" dirty="0">
                <a:latin typeface="Trebuchet MS" pitchFamily="34" charset="0"/>
              </a:rPr>
              <a:t>1960 </a:t>
            </a:r>
            <a:r>
              <a:rPr lang="en-US" u="sng" dirty="0" err="1">
                <a:latin typeface="Trebuchet MS" pitchFamily="34" charset="0"/>
              </a:rPr>
              <a:t>mWh</a:t>
            </a:r>
            <a:endParaRPr lang="en-US" u="sng" dirty="0">
              <a:latin typeface="Trebuchet MS" pitchFamily="34" charset="0"/>
            </a:endParaRPr>
          </a:p>
          <a:p>
            <a:r>
              <a:rPr lang="en-US" dirty="0">
                <a:latin typeface="Trebuchet MS" pitchFamily="34" charset="0"/>
              </a:rPr>
              <a:t>	Running 8 hours of audio at &lt;280mW (&lt;620 MHz) &lt; </a:t>
            </a:r>
            <a:r>
              <a:rPr lang="en-US" u="sng" dirty="0">
                <a:latin typeface="Trebuchet MS" pitchFamily="34" charset="0"/>
              </a:rPr>
              <a:t>2240 </a:t>
            </a:r>
            <a:r>
              <a:rPr lang="en-US" u="sng" dirty="0" err="1">
                <a:latin typeface="Trebuchet MS" pitchFamily="34" charset="0"/>
              </a:rPr>
              <a:t>mWh</a:t>
            </a:r>
            <a:endParaRPr lang="en-US" u="sng" dirty="0">
              <a:latin typeface="Trebuchet MS" pitchFamily="34" charset="0"/>
            </a:endParaRPr>
          </a:p>
          <a:p>
            <a:endParaRPr lang="en-US" dirty="0">
              <a:latin typeface="Trebuchet MS" pitchFamily="34" charset="0"/>
            </a:endParaRPr>
          </a:p>
          <a:p>
            <a:r>
              <a:rPr lang="en-US" u="sng" dirty="0">
                <a:latin typeface="Trebuchet MS" pitchFamily="34" charset="0"/>
              </a:rPr>
              <a:t>Visible Light: LED in Display</a:t>
            </a:r>
            <a:r>
              <a:rPr lang="en-US" dirty="0">
                <a:latin typeface="Trebuchet MS" pitchFamily="34" charset="0"/>
              </a:rPr>
              <a:t>: </a:t>
            </a:r>
            <a:br>
              <a:rPr lang="en-US" dirty="0">
                <a:latin typeface="Trebuchet MS" pitchFamily="34" charset="0"/>
              </a:rPr>
            </a:br>
            <a:r>
              <a:rPr lang="en-US" dirty="0">
                <a:latin typeface="Trebuchet MS" pitchFamily="34" charset="0"/>
              </a:rPr>
              <a:t>	3mW/cm</a:t>
            </a:r>
            <a:r>
              <a:rPr lang="en-US" baseline="30000" dirty="0">
                <a:latin typeface="Trebuchet MS" pitchFamily="34" charset="0"/>
              </a:rPr>
              <a:t>2</a:t>
            </a:r>
            <a:r>
              <a:rPr lang="en-US" dirty="0">
                <a:latin typeface="Trebuchet MS" pitchFamily="34" charset="0"/>
              </a:rPr>
              <a:t> for ~40 cm</a:t>
            </a:r>
            <a:r>
              <a:rPr lang="en-US" baseline="30000" dirty="0">
                <a:latin typeface="Trebuchet MS" pitchFamily="34" charset="0"/>
              </a:rPr>
              <a:t>2</a:t>
            </a:r>
            <a:r>
              <a:rPr lang="en-US" dirty="0">
                <a:latin typeface="Trebuchet MS" pitchFamily="34" charset="0"/>
              </a:rPr>
              <a:t> = 120 </a:t>
            </a:r>
            <a:r>
              <a:rPr lang="en-US" dirty="0" err="1">
                <a:latin typeface="Trebuchet MS" pitchFamily="34" charset="0"/>
              </a:rPr>
              <a:t>mW</a:t>
            </a:r>
            <a:r>
              <a:rPr lang="en-US" dirty="0">
                <a:latin typeface="Trebuchet MS" pitchFamily="34" charset="0"/>
              </a:rPr>
              <a:t> (40%) of processor power</a:t>
            </a:r>
          </a:p>
          <a:p>
            <a:r>
              <a:rPr lang="en-US" dirty="0">
                <a:latin typeface="Trebuchet MS" pitchFamily="34" charset="0"/>
              </a:rPr>
              <a:t>	7 hours of displaying = </a:t>
            </a:r>
            <a:r>
              <a:rPr lang="en-US" u="sng" dirty="0">
                <a:latin typeface="Trebuchet MS" pitchFamily="34" charset="0"/>
              </a:rPr>
              <a:t>840 </a:t>
            </a:r>
            <a:r>
              <a:rPr lang="en-US" u="sng" dirty="0" err="1">
                <a:latin typeface="Trebuchet MS" pitchFamily="34" charset="0"/>
              </a:rPr>
              <a:t>mWh</a:t>
            </a:r>
            <a:endParaRPr lang="en-US" u="sng" dirty="0">
              <a:latin typeface="Trebuchet MS" pitchFamily="34" charset="0"/>
            </a:endParaRPr>
          </a:p>
          <a:p>
            <a:endParaRPr lang="en-US" dirty="0">
              <a:latin typeface="Trebuchet MS" pitchFamily="34" charset="0"/>
            </a:endParaRPr>
          </a:p>
          <a:p>
            <a:r>
              <a:rPr lang="en-US" u="sng" dirty="0">
                <a:latin typeface="Trebuchet MS" pitchFamily="34" charset="0"/>
              </a:rPr>
              <a:t>Radio:  Antenna radiation</a:t>
            </a:r>
            <a:r>
              <a:rPr lang="en-US" dirty="0">
                <a:latin typeface="Trebuchet MS" pitchFamily="34" charset="0"/>
              </a:rPr>
              <a:t>:</a:t>
            </a:r>
            <a:endParaRPr lang="en-US" u="sng" dirty="0">
              <a:latin typeface="Trebuchet MS" pitchFamily="34" charset="0"/>
            </a:endParaRPr>
          </a:p>
          <a:p>
            <a:r>
              <a:rPr lang="en-US" dirty="0">
                <a:latin typeface="Trebuchet MS" pitchFamily="34" charset="0"/>
              </a:rPr>
              <a:t>	130mW of radiation (for 135g iPhone </a:t>
            </a:r>
            <a:r>
              <a:rPr lang="en-US" dirty="0">
                <a:latin typeface="Trebuchet MS" pitchFamily="34" charset="0"/>
                <a:sym typeface="Wingdings" pitchFamily="2" charset="2"/>
              </a:rPr>
              <a:t> 0.974 W/kg)</a:t>
            </a:r>
          </a:p>
          <a:p>
            <a:r>
              <a:rPr lang="en-US" dirty="0">
                <a:latin typeface="Trebuchet MS" pitchFamily="34" charset="0"/>
                <a:sym typeface="Wingdings" pitchFamily="2" charset="2"/>
              </a:rPr>
              <a:t>	8 hours of operation = </a:t>
            </a:r>
            <a:r>
              <a:rPr lang="en-US" u="sng" dirty="0">
                <a:latin typeface="Trebuchet MS" pitchFamily="34" charset="0"/>
                <a:sym typeface="Wingdings" pitchFamily="2" charset="2"/>
              </a:rPr>
              <a:t>1040 </a:t>
            </a:r>
            <a:r>
              <a:rPr lang="en-US" u="sng" dirty="0" err="1">
                <a:latin typeface="Trebuchet MS" pitchFamily="34" charset="0"/>
                <a:sym typeface="Wingdings" pitchFamily="2" charset="2"/>
              </a:rPr>
              <a:t>mWh</a:t>
            </a:r>
            <a:endParaRPr lang="en-US" u="sng" dirty="0">
              <a:latin typeface="Trebuchet MS" pitchFamily="34" charset="0"/>
            </a:endParaRPr>
          </a:p>
          <a:p>
            <a:r>
              <a:rPr lang="en-US" dirty="0">
                <a:latin typeface="Trebuchet MS" pitchFamily="34" charset="0"/>
              </a:rPr>
              <a:t>	</a:t>
            </a:r>
            <a:r>
              <a:rPr lang="en-US" sz="1600" dirty="0">
                <a:latin typeface="Trebuchet MS" pitchFamily="34" charset="0"/>
              </a:rPr>
              <a:t>(Note: allowed FCC rating for portable appliances – 1.6 W of radiation per kg)</a:t>
            </a:r>
          </a:p>
          <a:p>
            <a:endParaRPr lang="en-US" sz="1600" dirty="0">
              <a:latin typeface="Trebuchet MS" pitchFamily="34" charset="0"/>
            </a:endParaRPr>
          </a:p>
          <a:p>
            <a:r>
              <a:rPr lang="en-US" dirty="0">
                <a:latin typeface="Trebuchet MS" pitchFamily="34" charset="0"/>
              </a:rPr>
              <a:t>Total consumption over 7 hours of video  (</a:t>
            </a:r>
            <a:r>
              <a:rPr lang="en-US" dirty="0" err="1">
                <a:latin typeface="Trebuchet MS" pitchFamily="34" charset="0"/>
              </a:rPr>
              <a:t>microprocessor+display</a:t>
            </a:r>
            <a:r>
              <a:rPr lang="en-US" dirty="0">
                <a:latin typeface="Trebuchet MS" pitchFamily="34" charset="0"/>
              </a:rPr>
              <a:t>) = </a:t>
            </a:r>
            <a:r>
              <a:rPr lang="en-US" u="sng" dirty="0">
                <a:latin typeface="Trebuchet MS" pitchFamily="34" charset="0"/>
              </a:rPr>
              <a:t>2800 </a:t>
            </a:r>
            <a:r>
              <a:rPr lang="en-US" u="sng" dirty="0" err="1">
                <a:latin typeface="Trebuchet MS" pitchFamily="34" charset="0"/>
              </a:rPr>
              <a:t>mWh</a:t>
            </a:r>
            <a:endParaRPr lang="en-US" u="sng" dirty="0">
              <a:latin typeface="Trebuchet MS" pitchFamily="34" charset="0"/>
            </a:endParaRPr>
          </a:p>
          <a:p>
            <a:endParaRPr lang="en-US" dirty="0">
              <a:latin typeface="Trebuchet MS" pitchFamily="34" charset="0"/>
            </a:endParaRPr>
          </a:p>
          <a:p>
            <a:r>
              <a:rPr lang="en-US" dirty="0">
                <a:latin typeface="Trebuchet MS" pitchFamily="34" charset="0"/>
              </a:rPr>
              <a:t>Total consumption over 8 hours of talk (</a:t>
            </a:r>
            <a:r>
              <a:rPr lang="en-US" dirty="0" err="1">
                <a:latin typeface="Trebuchet MS" pitchFamily="34" charset="0"/>
              </a:rPr>
              <a:t>microprocessor+antenna</a:t>
            </a:r>
            <a:r>
              <a:rPr lang="en-US" dirty="0">
                <a:latin typeface="Trebuchet MS" pitchFamily="34" charset="0"/>
              </a:rPr>
              <a:t>) =  </a:t>
            </a:r>
            <a:r>
              <a:rPr lang="en-US" u="sng" dirty="0">
                <a:latin typeface="Trebuchet MS" pitchFamily="34" charset="0"/>
              </a:rPr>
              <a:t>3280 </a:t>
            </a:r>
            <a:r>
              <a:rPr lang="en-US" u="sng" dirty="0" err="1">
                <a:latin typeface="Trebuchet MS" pitchFamily="34" charset="0"/>
              </a:rPr>
              <a:t>mWh</a:t>
            </a:r>
            <a:endParaRPr lang="en-US" u="sng" dirty="0">
              <a:latin typeface="Trebuchet MS" pitchFamily="34" charset="0"/>
            </a:endParaRPr>
          </a:p>
          <a:p>
            <a:endParaRPr lang="en-US" dirty="0">
              <a:latin typeface="Trebuchet MS" pitchFamily="34" charset="0"/>
            </a:endParaRPr>
          </a:p>
        </p:txBody>
      </p:sp>
      <p:sp>
        <p:nvSpPr>
          <p:cNvPr id="5" name="Rectangle 4"/>
          <p:cNvSpPr>
            <a:spLocks noChangeArrowheads="1"/>
          </p:cNvSpPr>
          <p:nvPr/>
        </p:nvSpPr>
        <p:spPr bwMode="auto">
          <a:xfrm>
            <a:off x="3733800" y="6488113"/>
            <a:ext cx="5410200" cy="369887"/>
          </a:xfrm>
          <a:prstGeom prst="rect">
            <a:avLst/>
          </a:prstGeom>
          <a:noFill/>
          <a:ln w="9525">
            <a:noFill/>
            <a:miter lim="800000"/>
            <a:headEnd/>
            <a:tailEnd/>
          </a:ln>
        </p:spPr>
        <p:txBody>
          <a:bodyPr>
            <a:spAutoFit/>
          </a:bodyPr>
          <a:lstStyle/>
          <a:p>
            <a:r>
              <a:rPr lang="en-US">
                <a:latin typeface="Trebuchet MS" pitchFamily="34" charset="0"/>
              </a:rPr>
              <a:t>Battery capacity 1400 mAh at 3.7V </a:t>
            </a:r>
            <a:r>
              <a:rPr lang="en-US">
                <a:latin typeface="Trebuchet MS" pitchFamily="34" charset="0"/>
                <a:sym typeface="Wingdings" pitchFamily="2" charset="2"/>
              </a:rPr>
              <a:t>= </a:t>
            </a:r>
            <a:r>
              <a:rPr lang="en-US" u="sng">
                <a:latin typeface="Trebuchet MS" pitchFamily="34" charset="0"/>
                <a:sym typeface="Wingdings" pitchFamily="2" charset="2"/>
              </a:rPr>
              <a:t>5180 mWh</a:t>
            </a:r>
            <a:endParaRPr lang="en-US" u="sng">
              <a:latin typeface="Trebuchet MS" pitchFamily="34" charset="0"/>
            </a:endParaRPr>
          </a:p>
        </p:txBody>
      </p:sp>
      <p:sp>
        <p:nvSpPr>
          <p:cNvPr id="28676" name="Rectangle 5"/>
          <p:cNvSpPr>
            <a:spLocks noChangeArrowheads="1"/>
          </p:cNvSpPr>
          <p:nvPr/>
        </p:nvSpPr>
        <p:spPr bwMode="auto">
          <a:xfrm>
            <a:off x="2209800" y="376238"/>
            <a:ext cx="4689475" cy="461962"/>
          </a:xfrm>
          <a:prstGeom prst="rect">
            <a:avLst/>
          </a:prstGeom>
          <a:noFill/>
          <a:ln w="9525">
            <a:noFill/>
            <a:miter lim="800000"/>
            <a:headEnd/>
            <a:tailEnd/>
          </a:ln>
        </p:spPr>
        <p:txBody>
          <a:bodyPr wrap="none">
            <a:spAutoFit/>
          </a:bodyPr>
          <a:lstStyle/>
          <a:p>
            <a:r>
              <a:rPr lang="en-US" sz="2400" i="1" u="sng" dirty="0">
                <a:latin typeface="Trebuchet MS"/>
                <a:cs typeface="Trebuchet MS"/>
              </a:rPr>
              <a:t>Energy Conversion in the </a:t>
            </a:r>
            <a:r>
              <a:rPr lang="en-US" sz="2400" i="1" u="sng" dirty="0" err="1">
                <a:latin typeface="Trebuchet MS"/>
                <a:cs typeface="Trebuchet MS"/>
              </a:rPr>
              <a:t>iPhone</a:t>
            </a:r>
            <a:endParaRPr lang="en-US" sz="2400" i="1" u="sng" dirty="0">
              <a:latin typeface="Trebuchet MS"/>
              <a:cs typeface="Trebuchet M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ed Rectangle 2"/>
          <p:cNvSpPr/>
          <p:nvPr/>
        </p:nvSpPr>
        <p:spPr>
          <a:xfrm>
            <a:off x="228600" y="3962400"/>
            <a:ext cx="8763000" cy="2743200"/>
          </a:xfrm>
          <a:prstGeom prst="roundRect">
            <a:avLst/>
          </a:prstGeom>
          <a:solidFill>
            <a:srgbClr val="FFFF99"/>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2" name="Picture 1" descr="l1s3.png"/>
          <p:cNvPicPr>
            <a:picLocks noChangeAspect="1"/>
          </p:cNvPicPr>
          <p:nvPr/>
        </p:nvPicPr>
        <p:blipFill>
          <a:blip r:embed="rId12" cstate="print">
            <a:extLst>
              <a:ext uri="{28A0092B-C50C-407E-A947-70E740481C1C}">
                <a14:useLocalDpi xmlns:a14="http://schemas.microsoft.com/office/drawing/2010/main" xmlns="" val="0"/>
              </a:ext>
            </a:extLst>
          </a:blip>
          <a:stretch>
            <a:fillRect/>
          </a:stretch>
        </p:blipFill>
        <p:spPr>
          <a:xfrm>
            <a:off x="-152400" y="152400"/>
            <a:ext cx="4724400" cy="3779520"/>
          </a:xfrm>
          <a:prstGeom prst="rect">
            <a:avLst/>
          </a:prstGeom>
        </p:spPr>
      </p:pic>
      <p:sp>
        <p:nvSpPr>
          <p:cNvPr id="5122" name="Rectangle 5"/>
          <p:cNvSpPr>
            <a:spLocks noChangeArrowheads="1"/>
          </p:cNvSpPr>
          <p:nvPr/>
        </p:nvSpPr>
        <p:spPr bwMode="auto">
          <a:xfrm>
            <a:off x="3699964" y="304800"/>
            <a:ext cx="1710236" cy="461665"/>
          </a:xfrm>
          <a:prstGeom prst="rect">
            <a:avLst/>
          </a:prstGeom>
          <a:noFill/>
          <a:ln w="9525">
            <a:noFill/>
            <a:miter lim="800000"/>
            <a:headEnd/>
            <a:tailEnd/>
          </a:ln>
        </p:spPr>
        <p:txBody>
          <a:bodyPr wrap="none">
            <a:spAutoFit/>
          </a:bodyPr>
          <a:lstStyle/>
          <a:p>
            <a:r>
              <a:rPr lang="en-US" sz="2400" i="1" u="sng" dirty="0">
                <a:latin typeface="Trebuchet MS"/>
                <a:cs typeface="Trebuchet MS"/>
              </a:rPr>
              <a:t>Capacitors</a:t>
            </a:r>
          </a:p>
        </p:txBody>
      </p:sp>
      <p:pic>
        <p:nvPicPr>
          <p:cNvPr id="5123" name="Picture 119" descr="txp_fig"/>
          <p:cNvPicPr>
            <a:picLocks noChangeAspect="1" noChangeArrowheads="1"/>
          </p:cNvPicPr>
          <p:nvPr>
            <p:custDataLst>
              <p:tags r:id="rId1"/>
            </p:custDataLst>
          </p:nvPr>
        </p:nvPicPr>
        <p:blipFill>
          <a:blip r:embed="rId13" cstate="print"/>
          <a:srcRect/>
          <a:stretch>
            <a:fillRect/>
          </a:stretch>
        </p:blipFill>
        <p:spPr bwMode="auto">
          <a:xfrm>
            <a:off x="4676775" y="1919288"/>
            <a:ext cx="1038225" cy="290512"/>
          </a:xfrm>
          <a:prstGeom prst="rect">
            <a:avLst/>
          </a:prstGeom>
          <a:noFill/>
          <a:ln w="9525" algn="ctr">
            <a:noFill/>
            <a:miter lim="800000"/>
            <a:headEnd/>
            <a:tailEnd/>
          </a:ln>
        </p:spPr>
      </p:pic>
      <p:pic>
        <p:nvPicPr>
          <p:cNvPr id="5125" name="Picture 140" descr="txp_fig"/>
          <p:cNvPicPr>
            <a:picLocks noChangeAspect="1" noChangeArrowheads="1"/>
          </p:cNvPicPr>
          <p:nvPr>
            <p:custDataLst>
              <p:tags r:id="rId2"/>
            </p:custDataLst>
          </p:nvPr>
        </p:nvPicPr>
        <p:blipFill>
          <a:blip r:embed="rId14" cstate="print"/>
          <a:srcRect/>
          <a:stretch>
            <a:fillRect/>
          </a:stretch>
        </p:blipFill>
        <p:spPr bwMode="auto">
          <a:xfrm>
            <a:off x="4752975" y="2819400"/>
            <a:ext cx="414338" cy="153988"/>
          </a:xfrm>
          <a:prstGeom prst="rect">
            <a:avLst/>
          </a:prstGeom>
          <a:noFill/>
          <a:ln w="9525" algn="ctr">
            <a:noFill/>
            <a:miter lim="800000"/>
            <a:headEnd/>
            <a:tailEnd/>
          </a:ln>
        </p:spPr>
      </p:pic>
      <p:pic>
        <p:nvPicPr>
          <p:cNvPr id="5128" name="Picture 181" descr="txp_fig"/>
          <p:cNvPicPr>
            <a:picLocks noChangeAspect="1" noChangeArrowheads="1"/>
          </p:cNvPicPr>
          <p:nvPr>
            <p:custDataLst>
              <p:tags r:id="rId3"/>
            </p:custDataLst>
          </p:nvPr>
        </p:nvPicPr>
        <p:blipFill>
          <a:blip r:embed="rId15" cstate="print"/>
          <a:srcRect/>
          <a:stretch>
            <a:fillRect/>
          </a:stretch>
        </p:blipFill>
        <p:spPr bwMode="auto">
          <a:xfrm>
            <a:off x="4752975" y="990600"/>
            <a:ext cx="476250" cy="276225"/>
          </a:xfrm>
          <a:prstGeom prst="rect">
            <a:avLst/>
          </a:prstGeom>
          <a:noFill/>
          <a:ln w="9525" algn="ctr">
            <a:noFill/>
            <a:miter lim="800000"/>
            <a:headEnd/>
            <a:tailEnd/>
          </a:ln>
        </p:spPr>
      </p:pic>
      <p:pic>
        <p:nvPicPr>
          <p:cNvPr id="5131" name="Picture 123" descr="txp_fig"/>
          <p:cNvPicPr>
            <a:picLocks noChangeAspect="1" noChangeArrowheads="1"/>
          </p:cNvPicPr>
          <p:nvPr>
            <p:custDataLst>
              <p:tags r:id="rId4"/>
            </p:custDataLst>
          </p:nvPr>
        </p:nvPicPr>
        <p:blipFill>
          <a:blip r:embed="rId16" cstate="print"/>
          <a:srcRect/>
          <a:stretch>
            <a:fillRect/>
          </a:stretch>
        </p:blipFill>
        <p:spPr bwMode="auto">
          <a:xfrm>
            <a:off x="6553200" y="1230313"/>
            <a:ext cx="1531938" cy="674687"/>
          </a:xfrm>
          <a:prstGeom prst="rect">
            <a:avLst/>
          </a:prstGeom>
          <a:noFill/>
          <a:ln w="9525" algn="ctr">
            <a:noFill/>
            <a:miter lim="800000"/>
            <a:headEnd/>
            <a:tailEnd/>
          </a:ln>
        </p:spPr>
      </p:pic>
      <p:pic>
        <p:nvPicPr>
          <p:cNvPr id="95" name="Picture 23" descr="txp_fig"/>
          <p:cNvPicPr>
            <a:picLocks noChangeAspect="1" noChangeArrowheads="1"/>
          </p:cNvPicPr>
          <p:nvPr>
            <p:custDataLst>
              <p:tags r:id="rId5"/>
            </p:custDataLst>
          </p:nvPr>
        </p:nvPicPr>
        <p:blipFill>
          <a:blip r:embed="rId17" cstate="print">
            <a:clrChange>
              <a:clrFrom>
                <a:srgbClr val="FFFFFF"/>
              </a:clrFrom>
              <a:clrTo>
                <a:srgbClr val="FFFFFF">
                  <a:alpha val="0"/>
                </a:srgbClr>
              </a:clrTo>
            </a:clrChange>
          </a:blip>
          <a:srcRect/>
          <a:stretch>
            <a:fillRect/>
          </a:stretch>
        </p:blipFill>
        <p:spPr bwMode="auto">
          <a:xfrm>
            <a:off x="4724400" y="5387269"/>
            <a:ext cx="1209675" cy="625475"/>
          </a:xfrm>
          <a:prstGeom prst="rect">
            <a:avLst/>
          </a:prstGeom>
          <a:noFill/>
          <a:ln w="9525" algn="ctr">
            <a:noFill/>
            <a:miter lim="800000"/>
            <a:headEnd/>
            <a:tailEnd/>
          </a:ln>
        </p:spPr>
      </p:pic>
      <p:pic>
        <p:nvPicPr>
          <p:cNvPr id="96" name="Picture 7" descr="txp_fig"/>
          <p:cNvPicPr>
            <a:picLocks noChangeAspect="1" noChangeArrowheads="1"/>
          </p:cNvPicPr>
          <p:nvPr>
            <p:custDataLst>
              <p:tags r:id="rId6"/>
            </p:custDataLst>
          </p:nvPr>
        </p:nvPicPr>
        <p:blipFill>
          <a:blip r:embed="rId18" cstate="print">
            <a:clrChange>
              <a:clrFrom>
                <a:srgbClr val="FFFFFF"/>
              </a:clrFrom>
              <a:clrTo>
                <a:srgbClr val="FFFFFF">
                  <a:alpha val="0"/>
                </a:srgbClr>
              </a:clrTo>
            </a:clrChange>
          </a:blip>
          <a:srcRect/>
          <a:stretch>
            <a:fillRect/>
          </a:stretch>
        </p:blipFill>
        <p:spPr bwMode="auto">
          <a:xfrm>
            <a:off x="1143000" y="4191000"/>
            <a:ext cx="3032125" cy="625475"/>
          </a:xfrm>
          <a:prstGeom prst="rect">
            <a:avLst/>
          </a:prstGeom>
          <a:noFill/>
          <a:ln w="9525">
            <a:noFill/>
            <a:miter lim="800000"/>
            <a:headEnd/>
            <a:tailEnd/>
          </a:ln>
        </p:spPr>
      </p:pic>
      <p:pic>
        <p:nvPicPr>
          <p:cNvPr id="97" name="Picture 8" descr="txp_fig"/>
          <p:cNvPicPr>
            <a:picLocks noChangeAspect="1" noChangeArrowheads="1"/>
          </p:cNvPicPr>
          <p:nvPr>
            <p:custDataLst>
              <p:tags r:id="rId7"/>
            </p:custDataLst>
          </p:nvPr>
        </p:nvPicPr>
        <p:blipFill>
          <a:blip r:embed="rId19" cstate="print">
            <a:clrChange>
              <a:clrFrom>
                <a:srgbClr val="FFFFFF"/>
              </a:clrFrom>
              <a:clrTo>
                <a:srgbClr val="FFFFFF">
                  <a:alpha val="0"/>
                </a:srgbClr>
              </a:clrTo>
            </a:clrChange>
          </a:blip>
          <a:srcRect/>
          <a:stretch>
            <a:fillRect/>
          </a:stretch>
        </p:blipFill>
        <p:spPr bwMode="auto">
          <a:xfrm>
            <a:off x="5005387" y="4175125"/>
            <a:ext cx="1928813" cy="625475"/>
          </a:xfrm>
          <a:prstGeom prst="rect">
            <a:avLst/>
          </a:prstGeom>
          <a:noFill/>
          <a:ln w="9525">
            <a:noFill/>
            <a:miter lim="800000"/>
            <a:headEnd/>
            <a:tailEnd/>
          </a:ln>
        </p:spPr>
      </p:pic>
      <p:sp>
        <p:nvSpPr>
          <p:cNvPr id="98" name="Oval 10"/>
          <p:cNvSpPr>
            <a:spLocks noChangeArrowheads="1"/>
          </p:cNvSpPr>
          <p:nvPr/>
        </p:nvSpPr>
        <p:spPr bwMode="auto">
          <a:xfrm>
            <a:off x="5029200" y="4352925"/>
            <a:ext cx="228600" cy="228600"/>
          </a:xfrm>
          <a:prstGeom prst="ellipse">
            <a:avLst/>
          </a:prstGeom>
          <a:noFill/>
          <a:ln w="9525" algn="ctr">
            <a:solidFill>
              <a:schemeClr val="tx1"/>
            </a:solidFill>
            <a:round/>
            <a:headEnd/>
            <a:tailEnd/>
          </a:ln>
        </p:spPr>
        <p:txBody>
          <a:bodyPr wrap="none" anchor="ctr"/>
          <a:lstStyle/>
          <a:p>
            <a:endParaRPr lang="en-US"/>
          </a:p>
        </p:txBody>
      </p:sp>
      <p:grpSp>
        <p:nvGrpSpPr>
          <p:cNvPr id="6" name="Group 27"/>
          <p:cNvGrpSpPr>
            <a:grpSpLocks/>
          </p:cNvGrpSpPr>
          <p:nvPr/>
        </p:nvGrpSpPr>
        <p:grpSpPr bwMode="auto">
          <a:xfrm>
            <a:off x="533400" y="5486400"/>
            <a:ext cx="3886200" cy="688975"/>
            <a:chOff x="48" y="2961"/>
            <a:chExt cx="2448" cy="434"/>
          </a:xfrm>
        </p:grpSpPr>
        <p:pic>
          <p:nvPicPr>
            <p:cNvPr id="5142" name="Picture 9" descr="txp_fig"/>
            <p:cNvPicPr>
              <a:picLocks noChangeAspect="1" noChangeArrowheads="1"/>
            </p:cNvPicPr>
            <p:nvPr>
              <p:custDataLst>
                <p:tags r:id="rId10"/>
              </p:custDataLst>
            </p:nvPr>
          </p:nvPicPr>
          <p:blipFill>
            <a:blip r:embed="rId20" cstate="print">
              <a:clrChange>
                <a:clrFrom>
                  <a:srgbClr val="FFFFFF"/>
                </a:clrFrom>
                <a:clrTo>
                  <a:srgbClr val="FFFFFF">
                    <a:alpha val="0"/>
                  </a:srgbClr>
                </a:clrTo>
              </a:clrChange>
            </a:blip>
            <a:srcRect/>
            <a:stretch>
              <a:fillRect/>
            </a:stretch>
          </p:blipFill>
          <p:spPr bwMode="auto">
            <a:xfrm>
              <a:off x="48" y="2961"/>
              <a:ext cx="2448" cy="434"/>
            </a:xfrm>
            <a:prstGeom prst="rect">
              <a:avLst/>
            </a:prstGeom>
            <a:noFill/>
            <a:ln w="9525" algn="ctr">
              <a:noFill/>
              <a:miter lim="800000"/>
              <a:headEnd/>
              <a:tailEnd/>
            </a:ln>
          </p:spPr>
        </p:pic>
        <p:sp>
          <p:nvSpPr>
            <p:cNvPr id="5143" name="Oval 11"/>
            <p:cNvSpPr>
              <a:spLocks noChangeArrowheads="1"/>
            </p:cNvSpPr>
            <p:nvPr/>
          </p:nvSpPr>
          <p:spPr bwMode="auto">
            <a:xfrm>
              <a:off x="64" y="3112"/>
              <a:ext cx="144" cy="144"/>
            </a:xfrm>
            <a:prstGeom prst="ellipse">
              <a:avLst/>
            </a:prstGeom>
            <a:noFill/>
            <a:ln w="9525" algn="ctr">
              <a:solidFill>
                <a:schemeClr val="tx1"/>
              </a:solidFill>
              <a:round/>
              <a:headEnd/>
              <a:tailEnd/>
            </a:ln>
          </p:spPr>
          <p:txBody>
            <a:bodyPr wrap="none" anchor="ctr"/>
            <a:lstStyle/>
            <a:p>
              <a:endParaRPr lang="en-US"/>
            </a:p>
          </p:txBody>
        </p:sp>
      </p:grpSp>
      <p:sp>
        <p:nvSpPr>
          <p:cNvPr id="102" name="Oval 12"/>
          <p:cNvSpPr>
            <a:spLocks noChangeArrowheads="1"/>
          </p:cNvSpPr>
          <p:nvPr/>
        </p:nvSpPr>
        <p:spPr bwMode="auto">
          <a:xfrm>
            <a:off x="1203325" y="4356100"/>
            <a:ext cx="228600" cy="228600"/>
          </a:xfrm>
          <a:prstGeom prst="ellipse">
            <a:avLst/>
          </a:prstGeom>
          <a:noFill/>
          <a:ln w="9525" algn="ctr">
            <a:solidFill>
              <a:schemeClr val="tx1"/>
            </a:solidFill>
            <a:round/>
            <a:headEnd/>
            <a:tailEnd/>
          </a:ln>
        </p:spPr>
        <p:txBody>
          <a:bodyPr wrap="none" anchor="ctr"/>
          <a:lstStyle/>
          <a:p>
            <a:endParaRPr lang="en-US"/>
          </a:p>
        </p:txBody>
      </p:sp>
      <p:sp>
        <p:nvSpPr>
          <p:cNvPr id="103" name="Oval 13"/>
          <p:cNvSpPr>
            <a:spLocks noChangeArrowheads="1"/>
          </p:cNvSpPr>
          <p:nvPr/>
        </p:nvSpPr>
        <p:spPr bwMode="auto">
          <a:xfrm>
            <a:off x="4744156" y="5569832"/>
            <a:ext cx="228600" cy="228600"/>
          </a:xfrm>
          <a:prstGeom prst="ellipse">
            <a:avLst/>
          </a:prstGeom>
          <a:noFill/>
          <a:ln w="9525" algn="ctr">
            <a:solidFill>
              <a:schemeClr val="tx1"/>
            </a:solidFill>
            <a:round/>
            <a:headEnd/>
            <a:tailEnd/>
          </a:ln>
        </p:spPr>
        <p:txBody>
          <a:bodyPr wrap="none" anchor="ctr"/>
          <a:lstStyle/>
          <a:p>
            <a:endParaRPr lang="en-US" dirty="0"/>
          </a:p>
        </p:txBody>
      </p:sp>
      <p:pic>
        <p:nvPicPr>
          <p:cNvPr id="104" name="Picture 25" descr="txp_fig"/>
          <p:cNvPicPr>
            <a:picLocks noChangeAspect="1" noChangeArrowheads="1"/>
          </p:cNvPicPr>
          <p:nvPr>
            <p:custDataLst>
              <p:tags r:id="rId8"/>
            </p:custDataLst>
          </p:nvPr>
        </p:nvPicPr>
        <p:blipFill>
          <a:blip r:embed="rId21" cstate="print">
            <a:clrChange>
              <a:clrFrom>
                <a:srgbClr val="FFFFFF"/>
              </a:clrFrom>
              <a:clrTo>
                <a:srgbClr val="FFFFFF">
                  <a:alpha val="0"/>
                </a:srgbClr>
              </a:clrTo>
            </a:clrChange>
          </a:blip>
          <a:srcRect/>
          <a:stretch>
            <a:fillRect/>
          </a:stretch>
        </p:blipFill>
        <p:spPr bwMode="auto">
          <a:xfrm>
            <a:off x="5257800" y="6012744"/>
            <a:ext cx="1608137" cy="625475"/>
          </a:xfrm>
          <a:prstGeom prst="rect">
            <a:avLst/>
          </a:prstGeom>
          <a:noFill/>
          <a:ln w="9525" algn="ctr">
            <a:noFill/>
            <a:miter lim="800000"/>
            <a:headEnd/>
            <a:tailEnd/>
          </a:ln>
        </p:spPr>
      </p:pic>
      <p:pic>
        <p:nvPicPr>
          <p:cNvPr id="105" name="Picture 26" descr="txp_fig"/>
          <p:cNvPicPr>
            <a:picLocks noChangeAspect="1" noChangeArrowheads="1"/>
          </p:cNvPicPr>
          <p:nvPr>
            <p:custDataLst>
              <p:tags r:id="rId9"/>
            </p:custDataLst>
          </p:nvPr>
        </p:nvPicPr>
        <p:blipFill>
          <a:blip r:embed="rId22" cstate="print">
            <a:clrChange>
              <a:clrFrom>
                <a:srgbClr val="FFFFFF"/>
              </a:clrFrom>
              <a:clrTo>
                <a:srgbClr val="FFFFFF">
                  <a:alpha val="0"/>
                </a:srgbClr>
              </a:clrTo>
            </a:clrChange>
          </a:blip>
          <a:srcRect/>
          <a:stretch>
            <a:fillRect/>
          </a:stretch>
        </p:blipFill>
        <p:spPr bwMode="auto">
          <a:xfrm>
            <a:off x="6934200" y="5943600"/>
            <a:ext cx="1820862" cy="671513"/>
          </a:xfrm>
          <a:prstGeom prst="rect">
            <a:avLst/>
          </a:prstGeom>
          <a:noFill/>
          <a:ln w="9525" algn="ctr">
            <a:noFill/>
            <a:miter lim="800000"/>
            <a:headEnd/>
            <a:tailEnd/>
          </a:ln>
        </p:spPr>
      </p:pic>
      <p:sp>
        <p:nvSpPr>
          <p:cNvPr id="106" name="Rectangle 28"/>
          <p:cNvSpPr>
            <a:spLocks noChangeArrowheads="1"/>
          </p:cNvSpPr>
          <p:nvPr/>
        </p:nvSpPr>
        <p:spPr bwMode="auto">
          <a:xfrm>
            <a:off x="4267200" y="3429000"/>
            <a:ext cx="3049845" cy="461665"/>
          </a:xfrm>
          <a:prstGeom prst="rect">
            <a:avLst/>
          </a:prstGeom>
          <a:noFill/>
          <a:ln w="9525">
            <a:noFill/>
            <a:miter lim="800000"/>
            <a:headEnd/>
            <a:tailEnd/>
          </a:ln>
        </p:spPr>
        <p:txBody>
          <a:bodyPr wrap="none">
            <a:spAutoFit/>
          </a:bodyPr>
          <a:lstStyle/>
          <a:p>
            <a:r>
              <a:rPr lang="en-US" sz="2400" i="1" u="sng" dirty="0">
                <a:latin typeface="Trebuchet MS"/>
                <a:cs typeface="Trebuchet MS"/>
              </a:rPr>
              <a:t>Maxwell’s Equations</a:t>
            </a:r>
          </a:p>
        </p:txBody>
      </p:sp>
      <p:sp>
        <p:nvSpPr>
          <p:cNvPr id="107" name="TextBox 106"/>
          <p:cNvSpPr txBox="1"/>
          <p:nvPr/>
        </p:nvSpPr>
        <p:spPr>
          <a:xfrm>
            <a:off x="304800" y="1500426"/>
            <a:ext cx="553482" cy="861774"/>
          </a:xfrm>
          <a:prstGeom prst="rect">
            <a:avLst/>
          </a:prstGeom>
          <a:noFill/>
        </p:spPr>
        <p:txBody>
          <a:bodyPr wrap="none" rtlCol="0">
            <a:spAutoFit/>
          </a:bodyPr>
          <a:lstStyle/>
          <a:p>
            <a:r>
              <a:rPr lang="en-US" sz="5000" b="1" dirty="0" smtClean="0">
                <a:ln w="12700">
                  <a:solidFill>
                    <a:schemeClr val="tx2">
                      <a:satMod val="155000"/>
                    </a:schemeClr>
                  </a:solidFill>
                  <a:prstDash val="solid"/>
                </a:ln>
                <a:solidFill>
                  <a:srgbClr val="3366FF"/>
                </a:solidFill>
                <a:effectLst>
                  <a:outerShdw blurRad="41275" dist="20320" dir="1800000" algn="tl" rotWithShape="0">
                    <a:srgbClr val="000000">
                      <a:alpha val="40000"/>
                    </a:srgbClr>
                  </a:outerShdw>
                </a:effectLst>
                <a:latin typeface="Cambria Math"/>
                <a:cs typeface="Cambria Math"/>
              </a:rPr>
              <a:t>E</a:t>
            </a:r>
            <a:endParaRPr lang="en-US" sz="5000" b="1" dirty="0">
              <a:ln w="12700">
                <a:solidFill>
                  <a:schemeClr val="tx2">
                    <a:satMod val="155000"/>
                  </a:schemeClr>
                </a:solidFill>
                <a:prstDash val="solid"/>
              </a:ln>
              <a:solidFill>
                <a:srgbClr val="3366FF"/>
              </a:solidFill>
              <a:effectLst>
                <a:outerShdw blurRad="41275" dist="20320" dir="1800000" algn="tl" rotWithShape="0">
                  <a:srgbClr val="000000">
                    <a:alpha val="40000"/>
                  </a:srgbClr>
                </a:outerShdw>
              </a:effectLst>
              <a:latin typeface="Cambria Math"/>
              <a:cs typeface="Cambria Math"/>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96"/>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97"/>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98"/>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6"/>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02"/>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03"/>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04"/>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05"/>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0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8" grpId="0" animBg="1"/>
      <p:bldP spid="102" grpId="0" animBg="1"/>
      <p:bldP spid="103" grpId="0" animBg="1"/>
      <p:bldP spid="106"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idx="4294967295"/>
          </p:nvPr>
        </p:nvSpPr>
        <p:spPr>
          <a:xfrm>
            <a:off x="0" y="609600"/>
            <a:ext cx="8229600" cy="1143000"/>
          </a:xfrm>
          <a:solidFill>
            <a:srgbClr val="FFFFFF"/>
          </a:solidFill>
        </p:spPr>
        <p:txBody>
          <a:bodyPr anchor="t"/>
          <a:lstStyle/>
          <a:p>
            <a:pPr eaLnBrk="1" hangingPunct="1"/>
            <a:r>
              <a:rPr lang="en-US" sz="3200" i="1" u="sng" dirty="0" smtClean="0">
                <a:latin typeface="Trebuchet MS" pitchFamily="34" charset="0"/>
              </a:rPr>
              <a:t>Good Engineers</a:t>
            </a:r>
            <a:r>
              <a:rPr lang="en-US" sz="3200" i="1" dirty="0" smtClean="0">
                <a:latin typeface="Trebuchet MS" pitchFamily="34" charset="0"/>
              </a:rPr>
              <a:t> …</a:t>
            </a:r>
          </a:p>
        </p:txBody>
      </p:sp>
      <p:sp>
        <p:nvSpPr>
          <p:cNvPr id="30723" name="Rectangle 3"/>
          <p:cNvSpPr>
            <a:spLocks noGrp="1" noChangeArrowheads="1"/>
          </p:cNvSpPr>
          <p:nvPr>
            <p:ph type="body" idx="4294967295"/>
          </p:nvPr>
        </p:nvSpPr>
        <p:spPr>
          <a:xfrm>
            <a:off x="1905000" y="2103438"/>
            <a:ext cx="7239000" cy="4525962"/>
          </a:xfrm>
          <a:solidFill>
            <a:srgbClr val="FFFFFF"/>
          </a:solidFill>
        </p:spPr>
        <p:txBody>
          <a:bodyPr/>
          <a:lstStyle/>
          <a:p>
            <a:pPr eaLnBrk="1" hangingPunct="1"/>
            <a:r>
              <a:rPr lang="en-US" sz="2800" dirty="0" smtClean="0">
                <a:latin typeface="Trebuchet MS" pitchFamily="34" charset="0"/>
              </a:rPr>
              <a:t>Place </a:t>
            </a:r>
            <a:r>
              <a:rPr lang="en-US" sz="2800" i="1" dirty="0" smtClean="0">
                <a:latin typeface="Trebuchet MS" pitchFamily="34" charset="0"/>
              </a:rPr>
              <a:t>ethics</a:t>
            </a:r>
            <a:r>
              <a:rPr lang="en-US" sz="2800" dirty="0" smtClean="0">
                <a:latin typeface="Trebuchet MS" pitchFamily="34" charset="0"/>
              </a:rPr>
              <a:t> and </a:t>
            </a:r>
            <a:r>
              <a:rPr lang="en-US" sz="2800" i="1" dirty="0" smtClean="0">
                <a:latin typeface="Trebuchet MS" pitchFamily="34" charset="0"/>
              </a:rPr>
              <a:t>morals</a:t>
            </a:r>
            <a:r>
              <a:rPr lang="en-US" sz="2800" dirty="0" smtClean="0">
                <a:latin typeface="Trebuchet MS" pitchFamily="34" charset="0"/>
              </a:rPr>
              <a:t> above all else</a:t>
            </a:r>
          </a:p>
          <a:p>
            <a:pPr eaLnBrk="1" hangingPunct="1"/>
            <a:r>
              <a:rPr lang="en-US" sz="2800" dirty="0" smtClean="0">
                <a:latin typeface="Trebuchet MS" pitchFamily="34" charset="0"/>
              </a:rPr>
              <a:t>Are team players</a:t>
            </a:r>
          </a:p>
          <a:p>
            <a:pPr eaLnBrk="1" hangingPunct="1"/>
            <a:r>
              <a:rPr lang="en-US" sz="2800" dirty="0" smtClean="0">
                <a:latin typeface="Trebuchet MS" pitchFamily="34" charset="0"/>
              </a:rPr>
              <a:t>Follow a deterministic design process</a:t>
            </a:r>
          </a:p>
          <a:p>
            <a:pPr eaLnBrk="1" hangingPunct="1"/>
            <a:r>
              <a:rPr lang="en-US" sz="2800" dirty="0" smtClean="0">
                <a:latin typeface="Trebuchet MS" pitchFamily="34" charset="0"/>
              </a:rPr>
              <a:t>Follow a schedule</a:t>
            </a:r>
          </a:p>
          <a:p>
            <a:pPr eaLnBrk="1" hangingPunct="1"/>
            <a:r>
              <a:rPr lang="en-US" sz="2800" dirty="0" smtClean="0">
                <a:latin typeface="Trebuchet MS" pitchFamily="34" charset="0"/>
              </a:rPr>
              <a:t>Document their work</a:t>
            </a:r>
          </a:p>
          <a:p>
            <a:pPr eaLnBrk="1" hangingPunct="1"/>
            <a:r>
              <a:rPr lang="en-US" sz="2800" dirty="0" smtClean="0">
                <a:latin typeface="Trebuchet MS" pitchFamily="34" charset="0"/>
              </a:rPr>
              <a:t>Never stop learning</a:t>
            </a: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981074" y="838200"/>
            <a:ext cx="1457326" cy="246221"/>
          </a:xfrm>
          <a:prstGeom prst="rect">
            <a:avLst/>
          </a:prstGeom>
        </p:spPr>
        <p:txBody>
          <a:bodyPr wrap="square">
            <a:spAutoFit/>
          </a:bodyPr>
          <a:lstStyle/>
          <a:p>
            <a:pPr lvl="0"/>
            <a:r>
              <a:rPr lang="en-US" sz="1000" dirty="0" smtClean="0">
                <a:solidFill>
                  <a:srgbClr val="000000"/>
                </a:solidFill>
              </a:rPr>
              <a:t>MIT </a:t>
            </a:r>
            <a:r>
              <a:rPr lang="en-US" sz="1000" dirty="0" err="1" smtClean="0">
                <a:solidFill>
                  <a:srgbClr val="000000"/>
                </a:solidFill>
              </a:rPr>
              <a:t>OpenCourseWare</a:t>
            </a:r>
            <a:endParaRPr lang="en-US" sz="1000" dirty="0">
              <a:solidFill>
                <a:srgbClr val="000000"/>
              </a:solidFill>
            </a:endParaRPr>
          </a:p>
        </p:txBody>
      </p:sp>
      <p:sp>
        <p:nvSpPr>
          <p:cNvPr id="5" name="Rectangle 4"/>
          <p:cNvSpPr/>
          <p:nvPr/>
        </p:nvSpPr>
        <p:spPr>
          <a:xfrm>
            <a:off x="990600" y="990600"/>
            <a:ext cx="1219200" cy="246221"/>
          </a:xfrm>
          <a:prstGeom prst="rect">
            <a:avLst/>
          </a:prstGeom>
        </p:spPr>
        <p:txBody>
          <a:bodyPr wrap="square">
            <a:spAutoFit/>
          </a:bodyPr>
          <a:lstStyle/>
          <a:p>
            <a:r>
              <a:rPr lang="en-US" sz="1000" dirty="0">
                <a:hlinkClick r:id="rId3"/>
              </a:rPr>
              <a:t>http://ocw.mit.edu</a:t>
            </a:r>
            <a:endParaRPr lang="en-US" sz="1000" dirty="0"/>
          </a:p>
        </p:txBody>
      </p:sp>
      <p:sp>
        <p:nvSpPr>
          <p:cNvPr id="6" name="Rectangle 5"/>
          <p:cNvSpPr/>
          <p:nvPr/>
        </p:nvSpPr>
        <p:spPr>
          <a:xfrm>
            <a:off x="914400" y="1905000"/>
            <a:ext cx="3886200" cy="276999"/>
          </a:xfrm>
          <a:prstGeom prst="rect">
            <a:avLst/>
          </a:prstGeom>
        </p:spPr>
        <p:txBody>
          <a:bodyPr wrap="square">
            <a:spAutoFit/>
          </a:bodyPr>
          <a:lstStyle/>
          <a:p>
            <a:r>
              <a:rPr lang="en-US" sz="1200" dirty="0"/>
              <a:t>6.007 Electromagnetic Energy: From Motors to Lasers</a:t>
            </a:r>
          </a:p>
        </p:txBody>
      </p:sp>
      <p:sp>
        <p:nvSpPr>
          <p:cNvPr id="7" name="Rectangle 6"/>
          <p:cNvSpPr/>
          <p:nvPr/>
        </p:nvSpPr>
        <p:spPr>
          <a:xfrm>
            <a:off x="914400" y="2133600"/>
            <a:ext cx="870751" cy="246221"/>
          </a:xfrm>
          <a:prstGeom prst="rect">
            <a:avLst/>
          </a:prstGeom>
        </p:spPr>
        <p:txBody>
          <a:bodyPr wrap="none">
            <a:spAutoFit/>
          </a:bodyPr>
          <a:lstStyle/>
          <a:p>
            <a:r>
              <a:rPr lang="en-US" sz="1000" dirty="0"/>
              <a:t>Spring 2011</a:t>
            </a:r>
          </a:p>
        </p:txBody>
      </p:sp>
      <p:sp>
        <p:nvSpPr>
          <p:cNvPr id="8" name="Rectangle 7"/>
          <p:cNvSpPr/>
          <p:nvPr/>
        </p:nvSpPr>
        <p:spPr>
          <a:xfrm>
            <a:off x="914400" y="3124200"/>
            <a:ext cx="5562600" cy="246221"/>
          </a:xfrm>
          <a:prstGeom prst="rect">
            <a:avLst/>
          </a:prstGeom>
        </p:spPr>
        <p:txBody>
          <a:bodyPr wrap="square">
            <a:spAutoFit/>
          </a:bodyPr>
          <a:lstStyle/>
          <a:p>
            <a:r>
              <a:rPr lang="en-US" sz="1000" dirty="0">
                <a:cs typeface="Arial" pitchFamily="34" charset="0"/>
              </a:rPr>
              <a:t>For information about citing these materials or our Terms of Use, visit: </a:t>
            </a:r>
            <a:r>
              <a:rPr lang="en-US" sz="1000" dirty="0">
                <a:cs typeface="Arial" pitchFamily="34" charset="0"/>
                <a:hlinkClick r:id="rId4"/>
              </a:rPr>
              <a:t>http://ocw.mit.edu/terms</a:t>
            </a:r>
            <a:r>
              <a:rPr lang="en-US" sz="1000" dirty="0">
                <a:cs typeface="Arial" pitchFamily="34" charset="0"/>
              </a:rPr>
              <a:t>.</a:t>
            </a:r>
          </a:p>
        </p:txBody>
      </p:sp>
    </p:spTree>
    <p:extLst>
      <p:ext uri="{BB962C8B-B14F-4D97-AF65-F5344CB8AC3E}">
        <p14:creationId xmlns:p14="http://schemas.microsoft.com/office/powerpoint/2010/main" xmlns="" val="126932309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5"/>
          <p:cNvSpPr>
            <a:spLocks noChangeArrowheads="1"/>
          </p:cNvSpPr>
          <p:nvPr/>
        </p:nvSpPr>
        <p:spPr bwMode="auto">
          <a:xfrm>
            <a:off x="2743200" y="352778"/>
            <a:ext cx="3648718" cy="461665"/>
          </a:xfrm>
          <a:prstGeom prst="rect">
            <a:avLst/>
          </a:prstGeom>
          <a:noFill/>
          <a:ln w="9525">
            <a:noFill/>
            <a:miter lim="800000"/>
            <a:headEnd/>
            <a:tailEnd/>
          </a:ln>
        </p:spPr>
        <p:txBody>
          <a:bodyPr wrap="none">
            <a:spAutoFit/>
          </a:bodyPr>
          <a:lstStyle/>
          <a:p>
            <a:r>
              <a:rPr lang="en-US" sz="2400" i="1" u="sng" dirty="0">
                <a:latin typeface="Trebuchet MS"/>
                <a:cs typeface="Trebuchet MS"/>
              </a:rPr>
              <a:t>Capacitors in the </a:t>
            </a:r>
            <a:r>
              <a:rPr lang="en-US" sz="2400" i="1" u="sng" dirty="0" err="1">
                <a:latin typeface="Trebuchet MS"/>
                <a:cs typeface="Trebuchet MS"/>
              </a:rPr>
              <a:t>iPhone</a:t>
            </a:r>
            <a:endParaRPr lang="en-US" sz="2400" i="1" u="sng" dirty="0">
              <a:latin typeface="Trebuchet MS"/>
              <a:cs typeface="Trebuchet MS"/>
            </a:endParaRPr>
          </a:p>
        </p:txBody>
      </p:sp>
      <p:grpSp>
        <p:nvGrpSpPr>
          <p:cNvPr id="28" name="Group 27"/>
          <p:cNvGrpSpPr/>
          <p:nvPr/>
        </p:nvGrpSpPr>
        <p:grpSpPr>
          <a:xfrm>
            <a:off x="762000" y="990600"/>
            <a:ext cx="1676400" cy="2590800"/>
            <a:chOff x="762000" y="381000"/>
            <a:chExt cx="1676400" cy="2590800"/>
          </a:xfrm>
        </p:grpSpPr>
        <p:sp>
          <p:nvSpPr>
            <p:cNvPr id="24" name="Rounded Rectangle 23"/>
            <p:cNvSpPr/>
            <p:nvPr/>
          </p:nvSpPr>
          <p:spPr>
            <a:xfrm>
              <a:off x="838200" y="381000"/>
              <a:ext cx="1600200" cy="2590800"/>
            </a:xfrm>
            <a:prstGeom prst="roundRect">
              <a:avLst/>
            </a:prstGeom>
            <a:solidFill>
              <a:srgbClr val="5B97D3"/>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196" name="Rectangle 65"/>
            <p:cNvSpPr>
              <a:spLocks noChangeArrowheads="1"/>
            </p:cNvSpPr>
            <p:nvPr/>
          </p:nvSpPr>
          <p:spPr bwMode="auto">
            <a:xfrm>
              <a:off x="990600" y="533400"/>
              <a:ext cx="1367281" cy="338554"/>
            </a:xfrm>
            <a:prstGeom prst="rect">
              <a:avLst/>
            </a:prstGeom>
            <a:noFill/>
            <a:ln w="9525">
              <a:noFill/>
              <a:miter lim="800000"/>
              <a:headEnd/>
              <a:tailEnd/>
            </a:ln>
          </p:spPr>
          <p:txBody>
            <a:bodyPr wrap="none">
              <a:spAutoFit/>
            </a:bodyPr>
            <a:lstStyle/>
            <a:p>
              <a:r>
                <a:rPr lang="en-US" sz="1600" b="1" dirty="0" err="1">
                  <a:latin typeface="Trebuchet MS" pitchFamily="34" charset="0"/>
                </a:rPr>
                <a:t>Touchsensor</a:t>
              </a:r>
              <a:endParaRPr lang="en-US" sz="1600" b="1" dirty="0">
                <a:latin typeface="Trebuchet MS" pitchFamily="34" charset="0"/>
              </a:endParaRPr>
            </a:p>
          </p:txBody>
        </p:sp>
        <p:pic>
          <p:nvPicPr>
            <p:cNvPr id="4" name="Picture 3" descr="l1s4a.png"/>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762000" y="990600"/>
              <a:ext cx="1658167" cy="1889823"/>
            </a:xfrm>
            <a:prstGeom prst="rect">
              <a:avLst/>
            </a:prstGeom>
          </p:spPr>
        </p:pic>
      </p:grpSp>
      <p:grpSp>
        <p:nvGrpSpPr>
          <p:cNvPr id="29" name="Group 28"/>
          <p:cNvGrpSpPr/>
          <p:nvPr/>
        </p:nvGrpSpPr>
        <p:grpSpPr>
          <a:xfrm>
            <a:off x="5638800" y="990600"/>
            <a:ext cx="1676400" cy="1691658"/>
            <a:chOff x="5638800" y="990600"/>
            <a:chExt cx="1676400" cy="1691658"/>
          </a:xfrm>
        </p:grpSpPr>
        <p:sp>
          <p:nvSpPr>
            <p:cNvPr id="25" name="Rounded Rectangle 24"/>
            <p:cNvSpPr/>
            <p:nvPr/>
          </p:nvSpPr>
          <p:spPr>
            <a:xfrm>
              <a:off x="5638800" y="990600"/>
              <a:ext cx="1676400" cy="1676400"/>
            </a:xfrm>
            <a:prstGeom prst="roundRect">
              <a:avLst/>
            </a:prstGeom>
            <a:solidFill>
              <a:srgbClr val="5B97D3"/>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197" name="Rectangle 66"/>
            <p:cNvSpPr>
              <a:spLocks noChangeArrowheads="1"/>
            </p:cNvSpPr>
            <p:nvPr/>
          </p:nvSpPr>
          <p:spPr bwMode="auto">
            <a:xfrm>
              <a:off x="5709272" y="1077913"/>
              <a:ext cx="1605928" cy="338554"/>
            </a:xfrm>
            <a:prstGeom prst="rect">
              <a:avLst/>
            </a:prstGeom>
            <a:noFill/>
            <a:ln w="9525">
              <a:noFill/>
              <a:miter lim="800000"/>
              <a:headEnd/>
              <a:tailEnd/>
            </a:ln>
          </p:spPr>
          <p:txBody>
            <a:bodyPr wrap="none">
              <a:spAutoFit/>
            </a:bodyPr>
            <a:lstStyle/>
            <a:p>
              <a:r>
                <a:rPr lang="en-US" sz="1600" b="1" dirty="0">
                  <a:latin typeface="Trebuchet MS" pitchFamily="34" charset="0"/>
                </a:rPr>
                <a:t>Accelerometer</a:t>
              </a:r>
            </a:p>
          </p:txBody>
        </p:sp>
        <p:pic>
          <p:nvPicPr>
            <p:cNvPr id="9" name="Picture 8" descr="l1s4b1.png"/>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5791200" y="1371600"/>
              <a:ext cx="1426512" cy="493792"/>
            </a:xfrm>
            <a:prstGeom prst="rect">
              <a:avLst/>
            </a:prstGeom>
          </p:spPr>
        </p:pic>
        <p:pic>
          <p:nvPicPr>
            <p:cNvPr id="10" name="Picture 9" descr="l1s4b2.png"/>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5660083" y="2133600"/>
              <a:ext cx="1578917" cy="548658"/>
            </a:xfrm>
            <a:prstGeom prst="rect">
              <a:avLst/>
            </a:prstGeom>
          </p:spPr>
        </p:pic>
      </p:grpSp>
      <p:grpSp>
        <p:nvGrpSpPr>
          <p:cNvPr id="32" name="Group 31"/>
          <p:cNvGrpSpPr/>
          <p:nvPr/>
        </p:nvGrpSpPr>
        <p:grpSpPr>
          <a:xfrm>
            <a:off x="3352800" y="1981200"/>
            <a:ext cx="1447800" cy="1600200"/>
            <a:chOff x="1676400" y="3048000"/>
            <a:chExt cx="1447800" cy="1600200"/>
          </a:xfrm>
        </p:grpSpPr>
        <p:sp>
          <p:nvSpPr>
            <p:cNvPr id="30" name="Rounded Rectangle 29"/>
            <p:cNvSpPr/>
            <p:nvPr/>
          </p:nvSpPr>
          <p:spPr>
            <a:xfrm>
              <a:off x="1676400" y="3048000"/>
              <a:ext cx="1447800" cy="1600200"/>
            </a:xfrm>
            <a:prstGeom prst="roundRect">
              <a:avLst/>
            </a:prstGeom>
            <a:solidFill>
              <a:srgbClr val="5B97D3"/>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198" name="Rectangle 67"/>
            <p:cNvSpPr>
              <a:spLocks noChangeArrowheads="1"/>
            </p:cNvSpPr>
            <p:nvPr/>
          </p:nvSpPr>
          <p:spPr bwMode="auto">
            <a:xfrm>
              <a:off x="1752600" y="3101975"/>
              <a:ext cx="1297551" cy="338554"/>
            </a:xfrm>
            <a:prstGeom prst="rect">
              <a:avLst/>
            </a:prstGeom>
            <a:noFill/>
            <a:ln w="9525">
              <a:noFill/>
              <a:miter lim="800000"/>
              <a:headEnd/>
              <a:tailEnd/>
            </a:ln>
          </p:spPr>
          <p:txBody>
            <a:bodyPr wrap="none">
              <a:spAutoFit/>
            </a:bodyPr>
            <a:lstStyle/>
            <a:p>
              <a:r>
                <a:rPr lang="en-US" sz="1600" b="1" dirty="0">
                  <a:latin typeface="Trebuchet MS" pitchFamily="34" charset="0"/>
                </a:rPr>
                <a:t>LCD Display</a:t>
              </a:r>
            </a:p>
          </p:txBody>
        </p:sp>
        <p:pic>
          <p:nvPicPr>
            <p:cNvPr id="11" name="Picture 10" descr="l1s4c1.png"/>
            <p:cNvPicPr>
              <a:picLocks noChangeAspect="1"/>
            </p:cNvPicPr>
            <p:nvPr/>
          </p:nvPicPr>
          <p:blipFill>
            <a:blip r:embed="rId5" cstate="print">
              <a:extLst>
                <a:ext uri="{28A0092B-C50C-407E-A947-70E740481C1C}">
                  <a14:useLocalDpi xmlns:a14="http://schemas.microsoft.com/office/drawing/2010/main" xmlns="" val="0"/>
                </a:ext>
              </a:extLst>
            </a:blip>
            <a:stretch>
              <a:fillRect/>
            </a:stretch>
          </p:blipFill>
          <p:spPr>
            <a:xfrm>
              <a:off x="1752600" y="3429000"/>
              <a:ext cx="1261914" cy="1146086"/>
            </a:xfrm>
            <a:prstGeom prst="rect">
              <a:avLst/>
            </a:prstGeom>
          </p:spPr>
        </p:pic>
        <p:pic>
          <p:nvPicPr>
            <p:cNvPr id="14" name="Picture 13" descr="l1s4c2.png"/>
            <p:cNvPicPr>
              <a:picLocks noChangeAspect="1"/>
            </p:cNvPicPr>
            <p:nvPr/>
          </p:nvPicPr>
          <p:blipFill>
            <a:blip r:embed="rId6" cstate="print">
              <a:extLst>
                <a:ext uri="{28A0092B-C50C-407E-A947-70E740481C1C}">
                  <a14:useLocalDpi xmlns:a14="http://schemas.microsoft.com/office/drawing/2010/main" xmlns="" val="0"/>
                </a:ext>
              </a:extLst>
            </a:blip>
            <a:stretch>
              <a:fillRect/>
            </a:stretch>
          </p:blipFill>
          <p:spPr>
            <a:xfrm rot="1030259">
              <a:off x="2194592" y="3698762"/>
              <a:ext cx="381013" cy="676679"/>
            </a:xfrm>
            <a:prstGeom prst="rect">
              <a:avLst/>
            </a:prstGeom>
          </p:spPr>
        </p:pic>
      </p:grpSp>
      <p:grpSp>
        <p:nvGrpSpPr>
          <p:cNvPr id="37" name="Group 36"/>
          <p:cNvGrpSpPr/>
          <p:nvPr/>
        </p:nvGrpSpPr>
        <p:grpSpPr>
          <a:xfrm>
            <a:off x="6248400" y="3581400"/>
            <a:ext cx="2590800" cy="1676400"/>
            <a:chOff x="5257800" y="3048000"/>
            <a:chExt cx="2590800" cy="1676400"/>
          </a:xfrm>
        </p:grpSpPr>
        <p:sp>
          <p:nvSpPr>
            <p:cNvPr id="36" name="Rounded Rectangle 35"/>
            <p:cNvSpPr/>
            <p:nvPr/>
          </p:nvSpPr>
          <p:spPr>
            <a:xfrm>
              <a:off x="5257800" y="3048000"/>
              <a:ext cx="2590800" cy="1676400"/>
            </a:xfrm>
            <a:prstGeom prst="roundRect">
              <a:avLst/>
            </a:prstGeom>
            <a:solidFill>
              <a:srgbClr val="5B97D3"/>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199" name="Rectangle 68"/>
            <p:cNvSpPr>
              <a:spLocks noChangeArrowheads="1"/>
            </p:cNvSpPr>
            <p:nvPr/>
          </p:nvSpPr>
          <p:spPr bwMode="auto">
            <a:xfrm>
              <a:off x="5268912" y="3097213"/>
              <a:ext cx="2576346" cy="338554"/>
            </a:xfrm>
            <a:prstGeom prst="rect">
              <a:avLst/>
            </a:prstGeom>
            <a:noFill/>
            <a:ln w="9525">
              <a:noFill/>
              <a:miter lim="800000"/>
              <a:headEnd/>
              <a:tailEnd/>
            </a:ln>
          </p:spPr>
          <p:txBody>
            <a:bodyPr wrap="none">
              <a:spAutoFit/>
            </a:bodyPr>
            <a:lstStyle/>
            <a:p>
              <a:r>
                <a:rPr lang="en-US" sz="1600" b="1" dirty="0">
                  <a:latin typeface="Trebuchet MS" pitchFamily="34" charset="0"/>
                </a:rPr>
                <a:t>CMOS Photodiode Imager</a:t>
              </a:r>
            </a:p>
          </p:txBody>
        </p:sp>
        <p:pic>
          <p:nvPicPr>
            <p:cNvPr id="15" name="Picture 14" descr="l1s4c1.png"/>
            <p:cNvPicPr>
              <a:picLocks noChangeAspect="1"/>
            </p:cNvPicPr>
            <p:nvPr/>
          </p:nvPicPr>
          <p:blipFill>
            <a:blip r:embed="rId5" cstate="print">
              <a:extLst>
                <a:ext uri="{28A0092B-C50C-407E-A947-70E740481C1C}">
                  <a14:useLocalDpi xmlns:a14="http://schemas.microsoft.com/office/drawing/2010/main" xmlns="" val="0"/>
                </a:ext>
              </a:extLst>
            </a:blip>
            <a:stretch>
              <a:fillRect/>
            </a:stretch>
          </p:blipFill>
          <p:spPr>
            <a:xfrm>
              <a:off x="5943600" y="3505200"/>
              <a:ext cx="1261914" cy="1146086"/>
            </a:xfrm>
            <a:prstGeom prst="rect">
              <a:avLst/>
            </a:prstGeom>
          </p:spPr>
        </p:pic>
        <p:pic>
          <p:nvPicPr>
            <p:cNvPr id="16" name="Picture 15" descr="PHoton.png"/>
            <p:cNvPicPr>
              <a:picLocks noChangeAspect="1"/>
            </p:cNvPicPr>
            <p:nvPr/>
          </p:nvPicPr>
          <p:blipFill>
            <a:blip r:embed="rId7" cstate="print">
              <a:extLst>
                <a:ext uri="{28A0092B-C50C-407E-A947-70E740481C1C}">
                  <a14:useLocalDpi xmlns:a14="http://schemas.microsoft.com/office/drawing/2010/main" xmlns="" val="0"/>
                </a:ext>
              </a:extLst>
            </a:blip>
            <a:stretch>
              <a:fillRect/>
            </a:stretch>
          </p:blipFill>
          <p:spPr>
            <a:xfrm>
              <a:off x="5410200" y="3581400"/>
              <a:ext cx="1316780" cy="826036"/>
            </a:xfrm>
            <a:prstGeom prst="rect">
              <a:avLst/>
            </a:prstGeom>
          </p:spPr>
        </p:pic>
      </p:grpSp>
      <p:grpSp>
        <p:nvGrpSpPr>
          <p:cNvPr id="44" name="Group 43"/>
          <p:cNvGrpSpPr/>
          <p:nvPr/>
        </p:nvGrpSpPr>
        <p:grpSpPr>
          <a:xfrm>
            <a:off x="609600" y="4343400"/>
            <a:ext cx="2133600" cy="1828800"/>
            <a:chOff x="1295400" y="4876800"/>
            <a:chExt cx="2133600" cy="1828800"/>
          </a:xfrm>
        </p:grpSpPr>
        <p:sp>
          <p:nvSpPr>
            <p:cNvPr id="41" name="Rounded Rectangle 40"/>
            <p:cNvSpPr/>
            <p:nvPr/>
          </p:nvSpPr>
          <p:spPr>
            <a:xfrm>
              <a:off x="1295400" y="4876800"/>
              <a:ext cx="2133600" cy="1828800"/>
            </a:xfrm>
            <a:prstGeom prst="roundRect">
              <a:avLst/>
            </a:prstGeom>
            <a:solidFill>
              <a:srgbClr val="5B97D3"/>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200" name="Rectangle 69"/>
            <p:cNvSpPr>
              <a:spLocks noChangeArrowheads="1"/>
            </p:cNvSpPr>
            <p:nvPr/>
          </p:nvSpPr>
          <p:spPr bwMode="auto">
            <a:xfrm>
              <a:off x="1524000" y="4953000"/>
              <a:ext cx="1709623" cy="338554"/>
            </a:xfrm>
            <a:prstGeom prst="rect">
              <a:avLst/>
            </a:prstGeom>
            <a:noFill/>
            <a:ln w="9525">
              <a:noFill/>
              <a:miter lim="800000"/>
              <a:headEnd/>
              <a:tailEnd/>
            </a:ln>
          </p:spPr>
          <p:txBody>
            <a:bodyPr wrap="none">
              <a:spAutoFit/>
            </a:bodyPr>
            <a:lstStyle/>
            <a:p>
              <a:r>
                <a:rPr lang="en-US" sz="1600" b="1" dirty="0">
                  <a:latin typeface="Trebuchet MS" pitchFamily="34" charset="0"/>
                </a:rPr>
                <a:t>CMOS Transistor</a:t>
              </a:r>
            </a:p>
          </p:txBody>
        </p:sp>
        <p:pic>
          <p:nvPicPr>
            <p:cNvPr id="17" name="Picture 16" descr="l1s4e.png"/>
            <p:cNvPicPr>
              <a:picLocks noChangeAspect="1"/>
            </p:cNvPicPr>
            <p:nvPr/>
          </p:nvPicPr>
          <p:blipFill>
            <a:blip r:embed="rId8" cstate="print">
              <a:extLst>
                <a:ext uri="{28A0092B-C50C-407E-A947-70E740481C1C}">
                  <a14:useLocalDpi xmlns:a14="http://schemas.microsoft.com/office/drawing/2010/main" xmlns="" val="0"/>
                </a:ext>
              </a:extLst>
            </a:blip>
            <a:stretch>
              <a:fillRect/>
            </a:stretch>
          </p:blipFill>
          <p:spPr>
            <a:xfrm>
              <a:off x="1295400" y="5257800"/>
              <a:ext cx="2075757" cy="1432608"/>
            </a:xfrm>
            <a:prstGeom prst="rect">
              <a:avLst/>
            </a:prstGeom>
          </p:spPr>
        </p:pic>
      </p:grpSp>
      <p:grpSp>
        <p:nvGrpSpPr>
          <p:cNvPr id="46" name="Group 45"/>
          <p:cNvGrpSpPr/>
          <p:nvPr/>
        </p:nvGrpSpPr>
        <p:grpSpPr>
          <a:xfrm>
            <a:off x="3657600" y="4648200"/>
            <a:ext cx="2133600" cy="1752600"/>
            <a:chOff x="5486400" y="5029200"/>
            <a:chExt cx="2133600" cy="1752600"/>
          </a:xfrm>
        </p:grpSpPr>
        <p:sp>
          <p:nvSpPr>
            <p:cNvPr id="45" name="Rounded Rectangle 44"/>
            <p:cNvSpPr/>
            <p:nvPr/>
          </p:nvSpPr>
          <p:spPr>
            <a:xfrm>
              <a:off x="5562600" y="5029200"/>
              <a:ext cx="2057400" cy="1752600"/>
            </a:xfrm>
            <a:prstGeom prst="roundRect">
              <a:avLst/>
            </a:prstGeom>
            <a:solidFill>
              <a:srgbClr val="5B97D3"/>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201" name="Rectangle 70"/>
            <p:cNvSpPr>
              <a:spLocks noChangeArrowheads="1"/>
            </p:cNvSpPr>
            <p:nvPr/>
          </p:nvSpPr>
          <p:spPr bwMode="auto">
            <a:xfrm>
              <a:off x="5797550" y="5071646"/>
              <a:ext cx="1506442" cy="338554"/>
            </a:xfrm>
            <a:prstGeom prst="rect">
              <a:avLst/>
            </a:prstGeom>
            <a:noFill/>
            <a:ln w="9525">
              <a:noFill/>
              <a:miter lim="800000"/>
              <a:headEnd/>
              <a:tailEnd/>
            </a:ln>
          </p:spPr>
          <p:txBody>
            <a:bodyPr wrap="none">
              <a:spAutoFit/>
            </a:bodyPr>
            <a:lstStyle/>
            <a:p>
              <a:r>
                <a:rPr lang="en-US" sz="1600" b="1" dirty="0">
                  <a:latin typeface="Trebuchet MS" pitchFamily="34" charset="0"/>
                </a:rPr>
                <a:t>Flash Memory</a:t>
              </a:r>
            </a:p>
          </p:txBody>
        </p:sp>
        <p:pic>
          <p:nvPicPr>
            <p:cNvPr id="18" name="Picture 17" descr="l1s4f.png"/>
            <p:cNvPicPr>
              <a:picLocks noChangeAspect="1"/>
            </p:cNvPicPr>
            <p:nvPr/>
          </p:nvPicPr>
          <p:blipFill>
            <a:blip r:embed="rId9" cstate="print">
              <a:extLst>
                <a:ext uri="{28A0092B-C50C-407E-A947-70E740481C1C}">
                  <a14:useLocalDpi xmlns:a14="http://schemas.microsoft.com/office/drawing/2010/main" xmlns="" val="0"/>
                </a:ext>
              </a:extLst>
            </a:blip>
            <a:stretch>
              <a:fillRect/>
            </a:stretch>
          </p:blipFill>
          <p:spPr>
            <a:xfrm>
              <a:off x="5486400" y="5257800"/>
              <a:ext cx="2106238" cy="1438704"/>
            </a:xfrm>
            <a:prstGeom prst="rect">
              <a:avLst/>
            </a:prstGeom>
          </p:spPr>
        </p:pic>
      </p:gr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3" name="Rectangle 5"/>
          <p:cNvSpPr>
            <a:spLocks noChangeArrowheads="1"/>
          </p:cNvSpPr>
          <p:nvPr/>
        </p:nvSpPr>
        <p:spPr bwMode="auto">
          <a:xfrm>
            <a:off x="2290762" y="381000"/>
            <a:ext cx="4643438" cy="461963"/>
          </a:xfrm>
          <a:prstGeom prst="rect">
            <a:avLst/>
          </a:prstGeom>
          <a:noFill/>
          <a:ln w="9525">
            <a:noFill/>
            <a:miter lim="800000"/>
            <a:headEnd/>
            <a:tailEnd/>
          </a:ln>
        </p:spPr>
        <p:txBody>
          <a:bodyPr wrap="none">
            <a:spAutoFit/>
          </a:bodyPr>
          <a:lstStyle/>
          <a:p>
            <a:r>
              <a:rPr lang="en-US" sz="2400" i="1" u="sng" dirty="0" err="1">
                <a:latin typeface="Trebuchet MS"/>
                <a:cs typeface="Trebuchet MS"/>
              </a:rPr>
              <a:t>iPhone</a:t>
            </a:r>
            <a:r>
              <a:rPr lang="en-US" sz="2400" i="1" u="sng" dirty="0">
                <a:latin typeface="Trebuchet MS"/>
                <a:cs typeface="Trebuchet MS"/>
              </a:rPr>
              <a:t> Capacitive Touch Sensor</a:t>
            </a:r>
          </a:p>
        </p:txBody>
      </p:sp>
      <p:grpSp>
        <p:nvGrpSpPr>
          <p:cNvPr id="19" name="Group 18"/>
          <p:cNvGrpSpPr/>
          <p:nvPr/>
        </p:nvGrpSpPr>
        <p:grpSpPr>
          <a:xfrm>
            <a:off x="6477000" y="1143000"/>
            <a:ext cx="1676400" cy="2590800"/>
            <a:chOff x="762000" y="381000"/>
            <a:chExt cx="1676400" cy="2590800"/>
          </a:xfrm>
        </p:grpSpPr>
        <p:sp>
          <p:nvSpPr>
            <p:cNvPr id="20" name="Rounded Rectangle 19"/>
            <p:cNvSpPr/>
            <p:nvPr/>
          </p:nvSpPr>
          <p:spPr>
            <a:xfrm>
              <a:off x="838200" y="381000"/>
              <a:ext cx="1600200" cy="2590800"/>
            </a:xfrm>
            <a:prstGeom prst="roundRect">
              <a:avLst/>
            </a:prstGeom>
            <a:solidFill>
              <a:srgbClr val="5B97D3"/>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 name="Rectangle 65"/>
            <p:cNvSpPr>
              <a:spLocks noChangeArrowheads="1"/>
            </p:cNvSpPr>
            <p:nvPr/>
          </p:nvSpPr>
          <p:spPr bwMode="auto">
            <a:xfrm>
              <a:off x="990600" y="533400"/>
              <a:ext cx="1367281" cy="338554"/>
            </a:xfrm>
            <a:prstGeom prst="rect">
              <a:avLst/>
            </a:prstGeom>
            <a:noFill/>
            <a:ln w="9525">
              <a:noFill/>
              <a:miter lim="800000"/>
              <a:headEnd/>
              <a:tailEnd/>
            </a:ln>
          </p:spPr>
          <p:txBody>
            <a:bodyPr wrap="none">
              <a:spAutoFit/>
            </a:bodyPr>
            <a:lstStyle/>
            <a:p>
              <a:r>
                <a:rPr lang="en-US" sz="1600" b="1" dirty="0" err="1">
                  <a:latin typeface="Trebuchet MS" pitchFamily="34" charset="0"/>
                </a:rPr>
                <a:t>Touchsensor</a:t>
              </a:r>
              <a:endParaRPr lang="en-US" sz="1600" b="1" dirty="0">
                <a:latin typeface="Trebuchet MS" pitchFamily="34" charset="0"/>
              </a:endParaRPr>
            </a:p>
          </p:txBody>
        </p:sp>
        <p:pic>
          <p:nvPicPr>
            <p:cNvPr id="22" name="Picture 21" descr="l1s4a.png"/>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762000" y="990600"/>
              <a:ext cx="1658167" cy="1889823"/>
            </a:xfrm>
            <a:prstGeom prst="rect">
              <a:avLst/>
            </a:prstGeom>
          </p:spPr>
        </p:pic>
      </p:grpSp>
      <p:pic>
        <p:nvPicPr>
          <p:cNvPr id="2" name="Picture 1" descr="l1s5a.png"/>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50800" y="76200"/>
            <a:ext cx="6197600" cy="4648200"/>
          </a:xfrm>
          <a:prstGeom prst="rect">
            <a:avLst/>
          </a:prstGeom>
        </p:spPr>
      </p:pic>
      <p:pic>
        <p:nvPicPr>
          <p:cNvPr id="3" name="Picture 2" descr="l1s5b.png"/>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152400" y="3162300"/>
            <a:ext cx="7086600" cy="3543300"/>
          </a:xfrm>
          <a:prstGeom prst="rect">
            <a:avLst/>
          </a:prstGeom>
        </p:spPr>
      </p:pic>
      <p:sp>
        <p:nvSpPr>
          <p:cNvPr id="24" name="TextBox 23"/>
          <p:cNvSpPr txBox="1"/>
          <p:nvPr/>
        </p:nvSpPr>
        <p:spPr>
          <a:xfrm>
            <a:off x="3276600" y="1828800"/>
            <a:ext cx="391203" cy="523220"/>
          </a:xfrm>
          <a:prstGeom prst="rect">
            <a:avLst/>
          </a:prstGeom>
          <a:noFill/>
        </p:spPr>
        <p:txBody>
          <a:bodyPr wrap="none" rtlCol="0">
            <a:spAutoFit/>
          </a:bodyPr>
          <a:lstStyle/>
          <a:p>
            <a:r>
              <a:rPr lang="en-US" sz="2800" b="1" dirty="0" smtClean="0">
                <a:ln w="12700">
                  <a:solidFill>
                    <a:schemeClr val="tx2">
                      <a:satMod val="155000"/>
                    </a:schemeClr>
                  </a:solidFill>
                  <a:prstDash val="solid"/>
                </a:ln>
                <a:solidFill>
                  <a:srgbClr val="3366FF"/>
                </a:solidFill>
                <a:latin typeface="Cambria Math"/>
                <a:cs typeface="Cambria Math"/>
              </a:rPr>
              <a:t>E</a:t>
            </a:r>
            <a:endParaRPr lang="en-US" sz="2800" b="1" dirty="0">
              <a:ln w="12700">
                <a:solidFill>
                  <a:schemeClr val="tx2">
                    <a:satMod val="155000"/>
                  </a:schemeClr>
                </a:solidFill>
                <a:prstDash val="solid"/>
              </a:ln>
              <a:solidFill>
                <a:srgbClr val="3366FF"/>
              </a:solidFill>
              <a:latin typeface="Cambria Math"/>
              <a:cs typeface="Cambria Math"/>
            </a:endParaRPr>
          </a:p>
        </p:txBody>
      </p:sp>
      <p:pic>
        <p:nvPicPr>
          <p:cNvPr id="4" name="Picture 3" descr="latex-image-1.pdf"/>
          <p:cNvPicPr>
            <a:picLocks noChangeAspect="1"/>
          </p:cNvPicPr>
          <p:nvPr/>
        </p:nvPicPr>
        <p:blipFill>
          <a:blip r:embed="rId5" cstate="print">
            <a:extLst>
              <a:ext uri="{28A0092B-C50C-407E-A947-70E740481C1C}">
                <a14:useLocalDpi xmlns:a14="http://schemas.microsoft.com/office/drawing/2010/main" xmlns="" val="0"/>
              </a:ext>
            </a:extLst>
          </a:blip>
          <a:stretch>
            <a:fillRect/>
          </a:stretch>
        </p:blipFill>
        <p:spPr>
          <a:xfrm>
            <a:off x="6536227" y="4610466"/>
            <a:ext cx="1397000" cy="419100"/>
          </a:xfrm>
          <a:prstGeom prst="rect">
            <a:avLst/>
          </a:prstGeom>
        </p:spPr>
      </p:pic>
      <p:pic>
        <p:nvPicPr>
          <p:cNvPr id="5" name="Picture 4" descr="latex-image-1.pdf"/>
          <p:cNvPicPr>
            <a:picLocks noChangeAspect="1"/>
          </p:cNvPicPr>
          <p:nvPr/>
        </p:nvPicPr>
        <p:blipFill>
          <a:blip r:embed="rId6" cstate="print">
            <a:extLst>
              <a:ext uri="{28A0092B-C50C-407E-A947-70E740481C1C}">
                <a14:useLocalDpi xmlns:a14="http://schemas.microsoft.com/office/drawing/2010/main" xmlns="" val="0"/>
              </a:ext>
            </a:extLst>
          </a:blip>
          <a:stretch>
            <a:fillRect/>
          </a:stretch>
        </p:blipFill>
        <p:spPr>
          <a:xfrm>
            <a:off x="6400800" y="5207000"/>
            <a:ext cx="2120900" cy="965200"/>
          </a:xfrm>
          <a:prstGeom prst="rect">
            <a:avLst/>
          </a:prstGeom>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143000" y="1981200"/>
            <a:ext cx="6934200" cy="3733800"/>
          </a:xfrm>
          <a:prstGeom prst="rect">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195" name="Text Box 5"/>
          <p:cNvSpPr txBox="1">
            <a:spLocks noChangeArrowheads="1"/>
          </p:cNvSpPr>
          <p:nvPr/>
        </p:nvSpPr>
        <p:spPr bwMode="auto">
          <a:xfrm>
            <a:off x="1371600" y="322262"/>
            <a:ext cx="6442075" cy="461963"/>
          </a:xfrm>
          <a:prstGeom prst="rect">
            <a:avLst/>
          </a:prstGeom>
          <a:noFill/>
          <a:ln w="9525">
            <a:noFill/>
            <a:miter lim="800000"/>
            <a:headEnd/>
            <a:tailEnd/>
          </a:ln>
        </p:spPr>
        <p:txBody>
          <a:bodyPr wrap="none">
            <a:spAutoFit/>
          </a:bodyPr>
          <a:lstStyle/>
          <a:p>
            <a:r>
              <a:rPr lang="en-US" sz="2400" i="1" u="sng">
                <a:latin typeface="Trebuchet MS"/>
                <a:cs typeface="Trebuchet MS"/>
              </a:rPr>
              <a:t>Liquid Crystal Display (LCD) and Touch Panel</a:t>
            </a:r>
          </a:p>
        </p:txBody>
      </p:sp>
      <p:pic>
        <p:nvPicPr>
          <p:cNvPr id="3" name="Picture 2"/>
          <p:cNvPicPr>
            <a:picLocks noChangeAspect="1"/>
          </p:cNvPicPr>
          <p:nvPr/>
        </p:nvPicPr>
        <p:blipFill>
          <a:blip r:embed="rId2" cstate="print"/>
          <a:stretch>
            <a:fillRect/>
          </a:stretch>
        </p:blipFill>
        <p:spPr>
          <a:xfrm>
            <a:off x="2438400" y="3200400"/>
            <a:ext cx="5638800" cy="2355028"/>
          </a:xfrm>
          <a:prstGeom prst="rect">
            <a:avLst/>
          </a:prstGeom>
        </p:spPr>
      </p:pic>
      <p:sp>
        <p:nvSpPr>
          <p:cNvPr id="12" name="Parallelogram 11"/>
          <p:cNvSpPr/>
          <p:nvPr/>
        </p:nvSpPr>
        <p:spPr>
          <a:xfrm flipV="1">
            <a:off x="4191000" y="3276600"/>
            <a:ext cx="3886200" cy="1066800"/>
          </a:xfrm>
          <a:prstGeom prst="parallelogram">
            <a:avLst>
              <a:gd name="adj" fmla="val 96560"/>
            </a:avLst>
          </a:prstGeom>
          <a:solidFill>
            <a:schemeClr val="bg1">
              <a:lumMod val="75000"/>
              <a:alpha val="77000"/>
            </a:schemeClr>
          </a:solidFill>
          <a:ln>
            <a:solidFill>
              <a:srgbClr val="FFFF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Parallelogram 12"/>
          <p:cNvSpPr/>
          <p:nvPr/>
        </p:nvSpPr>
        <p:spPr>
          <a:xfrm flipV="1">
            <a:off x="4038600" y="2743200"/>
            <a:ext cx="3886200" cy="1066800"/>
          </a:xfrm>
          <a:prstGeom prst="parallelogram">
            <a:avLst>
              <a:gd name="adj" fmla="val 96560"/>
            </a:avLst>
          </a:prstGeom>
          <a:gradFill flip="none" rotWithShape="1">
            <a:gsLst>
              <a:gs pos="0">
                <a:schemeClr val="accent1">
                  <a:shade val="51000"/>
                  <a:satMod val="130000"/>
                  <a:alpha val="30000"/>
                </a:schemeClr>
              </a:gs>
              <a:gs pos="80000">
                <a:schemeClr val="accent1">
                  <a:shade val="93000"/>
                  <a:satMod val="130000"/>
                  <a:alpha val="30000"/>
                </a:schemeClr>
              </a:gs>
              <a:gs pos="100000">
                <a:schemeClr val="accent1">
                  <a:shade val="94000"/>
                  <a:satMod val="135000"/>
                  <a:alpha val="30000"/>
                </a:schemeClr>
              </a:gs>
            </a:gsLst>
            <a:lin ang="16200000" scaled="0"/>
            <a:tileRec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Text Box 10"/>
          <p:cNvSpPr txBox="1">
            <a:spLocks noChangeArrowheads="1"/>
          </p:cNvSpPr>
          <p:nvPr/>
        </p:nvSpPr>
        <p:spPr bwMode="auto">
          <a:xfrm>
            <a:off x="1752600" y="2362200"/>
            <a:ext cx="1980029" cy="369332"/>
          </a:xfrm>
          <a:prstGeom prst="rect">
            <a:avLst/>
          </a:prstGeom>
          <a:noFill/>
          <a:ln w="9525">
            <a:noFill/>
            <a:miter lim="800000"/>
            <a:headEnd/>
            <a:tailEnd/>
          </a:ln>
        </p:spPr>
        <p:txBody>
          <a:bodyPr wrap="none">
            <a:spAutoFit/>
          </a:bodyPr>
          <a:lstStyle/>
          <a:p>
            <a:r>
              <a:rPr lang="en-US" b="1" dirty="0" smtClean="0">
                <a:solidFill>
                  <a:srgbClr val="FFFF99"/>
                </a:solidFill>
                <a:latin typeface="Trebuchet MS"/>
                <a:cs typeface="Trebuchet MS"/>
              </a:rPr>
              <a:t>Protective cover</a:t>
            </a:r>
            <a:endParaRPr lang="en-US" b="1" dirty="0">
              <a:solidFill>
                <a:srgbClr val="FFFF99"/>
              </a:solidFill>
              <a:latin typeface="Trebuchet MS"/>
              <a:cs typeface="Trebuchet MS"/>
            </a:endParaRPr>
          </a:p>
        </p:txBody>
      </p:sp>
      <p:sp>
        <p:nvSpPr>
          <p:cNvPr id="15" name="Text Box 10"/>
          <p:cNvSpPr txBox="1">
            <a:spLocks noChangeArrowheads="1"/>
          </p:cNvSpPr>
          <p:nvPr/>
        </p:nvSpPr>
        <p:spPr bwMode="auto">
          <a:xfrm>
            <a:off x="1237833" y="3276600"/>
            <a:ext cx="2800767" cy="369332"/>
          </a:xfrm>
          <a:prstGeom prst="rect">
            <a:avLst/>
          </a:prstGeom>
          <a:noFill/>
          <a:ln w="9525">
            <a:noFill/>
            <a:miter lim="800000"/>
            <a:headEnd/>
            <a:tailEnd/>
          </a:ln>
        </p:spPr>
        <p:txBody>
          <a:bodyPr wrap="none">
            <a:spAutoFit/>
          </a:bodyPr>
          <a:lstStyle/>
          <a:p>
            <a:r>
              <a:rPr lang="en-US" b="1" dirty="0" smtClean="0">
                <a:solidFill>
                  <a:srgbClr val="FFFF99"/>
                </a:solidFill>
                <a:latin typeface="Trebuchet MS"/>
                <a:cs typeface="Trebuchet MS"/>
              </a:rPr>
              <a:t>Capacitive Touch Sensor</a:t>
            </a:r>
            <a:endParaRPr lang="en-US" b="1" dirty="0">
              <a:solidFill>
                <a:srgbClr val="FFFF99"/>
              </a:solidFill>
              <a:latin typeface="Trebuchet MS"/>
              <a:cs typeface="Trebuchet MS"/>
            </a:endParaRPr>
          </a:p>
        </p:txBody>
      </p:sp>
      <p:cxnSp>
        <p:nvCxnSpPr>
          <p:cNvPr id="9" name="Straight Arrow Connector 8"/>
          <p:cNvCxnSpPr/>
          <p:nvPr/>
        </p:nvCxnSpPr>
        <p:spPr>
          <a:xfrm>
            <a:off x="3657600" y="2667000"/>
            <a:ext cx="304800" cy="7620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8" name="Straight Arrow Connector 17"/>
          <p:cNvCxnSpPr/>
          <p:nvPr/>
        </p:nvCxnSpPr>
        <p:spPr>
          <a:xfrm>
            <a:off x="3962400" y="3505200"/>
            <a:ext cx="381000" cy="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2" name="Rectangle 1"/>
          <p:cNvSpPr/>
          <p:nvPr/>
        </p:nvSpPr>
        <p:spPr>
          <a:xfrm>
            <a:off x="2362200" y="5867400"/>
            <a:ext cx="4572000" cy="738664"/>
          </a:xfrm>
          <a:prstGeom prst="rect">
            <a:avLst/>
          </a:prstGeom>
        </p:spPr>
        <p:txBody>
          <a:bodyPr>
            <a:spAutoFit/>
          </a:bodyPr>
          <a:lstStyle/>
          <a:p>
            <a:r>
              <a:rPr lang="en-US" sz="1400" dirty="0" err="1" smtClean="0"/>
              <a:t>Iphone</a:t>
            </a:r>
            <a:r>
              <a:rPr lang="en-US" sz="1400" dirty="0" smtClean="0"/>
              <a:t> image by Sean </a:t>
            </a:r>
            <a:r>
              <a:rPr lang="en-US" sz="1400" dirty="0" err="1" smtClean="0"/>
              <a:t>MacEntee</a:t>
            </a:r>
            <a:r>
              <a:rPr lang="en-US" sz="1400" dirty="0" smtClean="0"/>
              <a:t> </a:t>
            </a:r>
            <a:r>
              <a:rPr lang="en-US" sz="1400" dirty="0" smtClean="0">
                <a:hlinkClick r:id="rId3"/>
              </a:rPr>
              <a:t>http</a:t>
            </a:r>
            <a:r>
              <a:rPr lang="en-US" sz="1400" dirty="0">
                <a:hlinkClick r:id="rId3"/>
              </a:rPr>
              <a:t>://www.flickr.com/photos/smemon/4679667189/sizes/l/in/photostream</a:t>
            </a:r>
            <a:r>
              <a:rPr lang="en-US" sz="1400" dirty="0" smtClean="0">
                <a:hlinkClick r:id="rId3"/>
              </a:rPr>
              <a:t>/</a:t>
            </a:r>
            <a:r>
              <a:rPr lang="en-US" sz="1400" dirty="0" smtClean="0"/>
              <a:t> on </a:t>
            </a:r>
            <a:r>
              <a:rPr lang="en-US" sz="1400" dirty="0" err="1" smtClean="0"/>
              <a:t>flickr</a:t>
            </a:r>
            <a:endParaRPr lang="en-US" sz="1400"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ounded Rectangle 10"/>
          <p:cNvSpPr/>
          <p:nvPr/>
        </p:nvSpPr>
        <p:spPr>
          <a:xfrm>
            <a:off x="877414" y="2590800"/>
            <a:ext cx="2514600" cy="3810000"/>
          </a:xfrm>
          <a:prstGeom prst="roundRect">
            <a:avLst/>
          </a:prstGeom>
          <a:solidFill>
            <a:srgbClr val="CCFFCC"/>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5" name="Picture 4" descr="l1s7_composite.png"/>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990600" y="-1752600"/>
            <a:ext cx="9067800" cy="9067800"/>
          </a:xfrm>
          <a:prstGeom prst="rect">
            <a:avLst/>
          </a:prstGeom>
        </p:spPr>
      </p:pic>
      <p:sp>
        <p:nvSpPr>
          <p:cNvPr id="9219" name="Rectangle 2"/>
          <p:cNvSpPr>
            <a:spLocks noChangeArrowheads="1"/>
          </p:cNvSpPr>
          <p:nvPr/>
        </p:nvSpPr>
        <p:spPr bwMode="auto">
          <a:xfrm>
            <a:off x="3352800" y="228600"/>
            <a:ext cx="2409947" cy="461665"/>
          </a:xfrm>
          <a:prstGeom prst="rect">
            <a:avLst/>
          </a:prstGeom>
          <a:noFill/>
          <a:ln w="9525">
            <a:noFill/>
            <a:miter lim="800000"/>
            <a:headEnd/>
            <a:tailEnd/>
          </a:ln>
        </p:spPr>
        <p:txBody>
          <a:bodyPr wrap="none">
            <a:spAutoFit/>
          </a:bodyPr>
          <a:lstStyle/>
          <a:p>
            <a:r>
              <a:rPr lang="en-US" sz="2400" i="1" u="sng" dirty="0">
                <a:latin typeface="Trebuchet MS"/>
                <a:cs typeface="Trebuchet MS"/>
              </a:rPr>
              <a:t>Accelerometers</a:t>
            </a:r>
          </a:p>
        </p:txBody>
      </p:sp>
      <p:sp>
        <p:nvSpPr>
          <p:cNvPr id="7" name="TextBox 6"/>
          <p:cNvSpPr txBox="1"/>
          <p:nvPr/>
        </p:nvSpPr>
        <p:spPr>
          <a:xfrm>
            <a:off x="1106014" y="5650468"/>
            <a:ext cx="1838965" cy="369332"/>
          </a:xfrm>
          <a:prstGeom prst="rect">
            <a:avLst/>
          </a:prstGeom>
          <a:noFill/>
        </p:spPr>
        <p:txBody>
          <a:bodyPr wrap="none" rtlCol="0">
            <a:spAutoFit/>
          </a:bodyPr>
          <a:lstStyle/>
          <a:p>
            <a:r>
              <a:rPr lang="en-US" dirty="0" smtClean="0">
                <a:latin typeface="Trebuchet MS"/>
                <a:cs typeface="Trebuchet MS"/>
              </a:rPr>
              <a:t>SENSOR AT REST</a:t>
            </a:r>
          </a:p>
        </p:txBody>
      </p:sp>
      <p:sp>
        <p:nvSpPr>
          <p:cNvPr id="8" name="TextBox 7"/>
          <p:cNvSpPr txBox="1"/>
          <p:nvPr/>
        </p:nvSpPr>
        <p:spPr>
          <a:xfrm>
            <a:off x="3581400" y="5678269"/>
            <a:ext cx="5373214" cy="646331"/>
          </a:xfrm>
          <a:prstGeom prst="rect">
            <a:avLst/>
          </a:prstGeom>
          <a:noFill/>
        </p:spPr>
        <p:txBody>
          <a:bodyPr wrap="square" rtlCol="0">
            <a:spAutoFit/>
          </a:bodyPr>
          <a:lstStyle/>
          <a:p>
            <a:r>
              <a:rPr lang="en-US" dirty="0" smtClean="0">
                <a:latin typeface="Trebuchet MS"/>
                <a:cs typeface="Trebuchet MS"/>
              </a:rPr>
              <a:t>RESPONDING TO AN APPLIED ACCELERATION</a:t>
            </a:r>
          </a:p>
          <a:p>
            <a:r>
              <a:rPr lang="en-US" dirty="0" smtClean="0">
                <a:latin typeface="Trebuchet MS"/>
                <a:cs typeface="Trebuchet MS"/>
              </a:rPr>
              <a:t>(MOVEMENT SHOWN IS GREATLY EXAGGERATED)</a:t>
            </a:r>
            <a:endParaRPr lang="en-US" dirty="0">
              <a:latin typeface="Trebuchet MS"/>
              <a:cs typeface="Trebuchet MS"/>
            </a:endParaRPr>
          </a:p>
        </p:txBody>
      </p:sp>
      <p:grpSp>
        <p:nvGrpSpPr>
          <p:cNvPr id="16" name="Group 15"/>
          <p:cNvGrpSpPr/>
          <p:nvPr/>
        </p:nvGrpSpPr>
        <p:grpSpPr>
          <a:xfrm>
            <a:off x="7010400" y="762000"/>
            <a:ext cx="1676400" cy="1691658"/>
            <a:chOff x="5638800" y="990600"/>
            <a:chExt cx="1676400" cy="1691658"/>
          </a:xfrm>
        </p:grpSpPr>
        <p:sp>
          <p:nvSpPr>
            <p:cNvPr id="17" name="Rounded Rectangle 16"/>
            <p:cNvSpPr/>
            <p:nvPr/>
          </p:nvSpPr>
          <p:spPr>
            <a:xfrm>
              <a:off x="5638800" y="990600"/>
              <a:ext cx="1676400" cy="1676400"/>
            </a:xfrm>
            <a:prstGeom prst="roundRect">
              <a:avLst/>
            </a:prstGeom>
            <a:solidFill>
              <a:srgbClr val="5B97D3"/>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 name="Rectangle 66"/>
            <p:cNvSpPr>
              <a:spLocks noChangeArrowheads="1"/>
            </p:cNvSpPr>
            <p:nvPr/>
          </p:nvSpPr>
          <p:spPr bwMode="auto">
            <a:xfrm>
              <a:off x="5709272" y="1077913"/>
              <a:ext cx="1605928" cy="338554"/>
            </a:xfrm>
            <a:prstGeom prst="rect">
              <a:avLst/>
            </a:prstGeom>
            <a:noFill/>
            <a:ln w="9525">
              <a:noFill/>
              <a:miter lim="800000"/>
              <a:headEnd/>
              <a:tailEnd/>
            </a:ln>
          </p:spPr>
          <p:txBody>
            <a:bodyPr wrap="none">
              <a:spAutoFit/>
            </a:bodyPr>
            <a:lstStyle/>
            <a:p>
              <a:r>
                <a:rPr lang="en-US" sz="1600" b="1" dirty="0">
                  <a:latin typeface="Trebuchet MS" pitchFamily="34" charset="0"/>
                </a:rPr>
                <a:t>Accelerometer</a:t>
              </a:r>
            </a:p>
          </p:txBody>
        </p:sp>
        <p:pic>
          <p:nvPicPr>
            <p:cNvPr id="19" name="Picture 18" descr="l1s4b1.png"/>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5791200" y="1371600"/>
              <a:ext cx="1426512" cy="493792"/>
            </a:xfrm>
            <a:prstGeom prst="rect">
              <a:avLst/>
            </a:prstGeom>
          </p:spPr>
        </p:pic>
        <p:pic>
          <p:nvPicPr>
            <p:cNvPr id="20" name="Picture 19" descr="l1s4b2.png"/>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5660083" y="2133600"/>
              <a:ext cx="1578917" cy="548658"/>
            </a:xfrm>
            <a:prstGeom prst="rect">
              <a:avLst/>
            </a:prstGeom>
          </p:spPr>
        </p:pic>
      </p:gr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IMG_0987.JPG"/>
          <p:cNvPicPr>
            <a:picLocks noChangeAspect="1"/>
          </p:cNvPicPr>
          <p:nvPr/>
        </p:nvPicPr>
        <p:blipFill rotWithShape="1">
          <a:blip r:embed="rId2" cstate="print">
            <a:extLst>
              <a:ext uri="{28A0092B-C50C-407E-A947-70E740481C1C}">
                <a14:useLocalDpi xmlns:a14="http://schemas.microsoft.com/office/drawing/2010/main" xmlns="" val="0"/>
              </a:ext>
            </a:extLst>
          </a:blip>
          <a:srcRect r="23"/>
          <a:stretch/>
        </p:blipFill>
        <p:spPr>
          <a:xfrm rot="16200000">
            <a:off x="4811694" y="2525692"/>
            <a:ext cx="5235613" cy="3429002"/>
          </a:xfrm>
          <a:prstGeom prst="rect">
            <a:avLst/>
          </a:prstGeom>
        </p:spPr>
      </p:pic>
      <p:pic>
        <p:nvPicPr>
          <p:cNvPr id="3" name="Picture 2" descr="l1s8b3.png"/>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5638800" y="2590800"/>
            <a:ext cx="3067383" cy="2971800"/>
          </a:xfrm>
          <a:prstGeom prst="rect">
            <a:avLst/>
          </a:prstGeom>
        </p:spPr>
      </p:pic>
      <p:pic>
        <p:nvPicPr>
          <p:cNvPr id="7" name="Picture 6" descr="IMG_0996.JPG"/>
          <p:cNvPicPr>
            <a:picLocks noChangeAspect="1"/>
          </p:cNvPicPr>
          <p:nvPr/>
        </p:nvPicPr>
        <p:blipFill rotWithShape="1">
          <a:blip r:embed="rId4" cstate="print">
            <a:extLst>
              <a:ext uri="{28A0092B-C50C-407E-A947-70E740481C1C}">
                <a14:useLocalDpi xmlns:a14="http://schemas.microsoft.com/office/drawing/2010/main" xmlns="" val="0"/>
              </a:ext>
            </a:extLst>
          </a:blip>
          <a:srcRect b="33"/>
          <a:stretch/>
        </p:blipFill>
        <p:spPr>
          <a:xfrm>
            <a:off x="23091" y="1708727"/>
            <a:ext cx="5611091" cy="5149273"/>
          </a:xfrm>
          <a:prstGeom prst="rect">
            <a:avLst/>
          </a:prstGeom>
        </p:spPr>
      </p:pic>
      <p:sp>
        <p:nvSpPr>
          <p:cNvPr id="10247" name="Text Box 8"/>
          <p:cNvSpPr txBox="1">
            <a:spLocks noChangeArrowheads="1"/>
          </p:cNvSpPr>
          <p:nvPr/>
        </p:nvSpPr>
        <p:spPr bwMode="auto">
          <a:xfrm>
            <a:off x="1371600" y="609600"/>
            <a:ext cx="7178675" cy="641350"/>
          </a:xfrm>
          <a:prstGeom prst="rect">
            <a:avLst/>
          </a:prstGeom>
          <a:noFill/>
          <a:ln w="9525">
            <a:noFill/>
            <a:miter lim="800000"/>
            <a:headEnd/>
            <a:tailEnd/>
          </a:ln>
        </p:spPr>
        <p:txBody>
          <a:bodyPr>
            <a:spAutoFit/>
          </a:bodyPr>
          <a:lstStyle/>
          <a:p>
            <a:pPr algn="ctr"/>
            <a:r>
              <a:rPr lang="en-US" dirty="0">
                <a:latin typeface="Trebuchet MS"/>
                <a:cs typeface="Trebuchet MS"/>
              </a:rPr>
              <a:t>… detects when you rotate the </a:t>
            </a:r>
            <a:r>
              <a:rPr lang="en-US" dirty="0" err="1">
                <a:latin typeface="Trebuchet MS"/>
                <a:cs typeface="Trebuchet MS"/>
              </a:rPr>
              <a:t>iPhone</a:t>
            </a:r>
            <a:r>
              <a:rPr lang="en-US" dirty="0">
                <a:latin typeface="Trebuchet MS"/>
                <a:cs typeface="Trebuchet MS"/>
              </a:rPr>
              <a:t> from Portrait to Landscape, and automatically rotates the content of the display</a:t>
            </a:r>
          </a:p>
        </p:txBody>
      </p:sp>
      <p:sp>
        <p:nvSpPr>
          <p:cNvPr id="10245" name="Text Box 7"/>
          <p:cNvSpPr txBox="1">
            <a:spLocks noChangeArrowheads="1"/>
          </p:cNvSpPr>
          <p:nvPr/>
        </p:nvSpPr>
        <p:spPr bwMode="auto">
          <a:xfrm>
            <a:off x="3124200" y="20782"/>
            <a:ext cx="2285363" cy="461665"/>
          </a:xfrm>
          <a:prstGeom prst="rect">
            <a:avLst/>
          </a:prstGeom>
          <a:noFill/>
          <a:ln w="9525">
            <a:noFill/>
            <a:miter lim="800000"/>
            <a:headEnd/>
            <a:tailEnd/>
          </a:ln>
        </p:spPr>
        <p:txBody>
          <a:bodyPr wrap="none">
            <a:spAutoFit/>
          </a:bodyPr>
          <a:lstStyle/>
          <a:p>
            <a:r>
              <a:rPr lang="en-US" sz="2400" i="1" u="sng" dirty="0">
                <a:solidFill>
                  <a:srgbClr val="000000"/>
                </a:solidFill>
                <a:latin typeface="Trebuchet MS"/>
                <a:cs typeface="Trebuchet MS"/>
              </a:rPr>
              <a:t>Accelerometer</a:t>
            </a:r>
          </a:p>
        </p:txBody>
      </p:sp>
      <p:pic>
        <p:nvPicPr>
          <p:cNvPr id="4" name="Picture 3" descr="l1s8b2.png"/>
          <p:cNvPicPr>
            <a:picLocks noChangeAspect="1"/>
          </p:cNvPicPr>
          <p:nvPr/>
        </p:nvPicPr>
        <p:blipFill>
          <a:blip r:embed="rId5" cstate="print">
            <a:extLst>
              <a:ext uri="{28A0092B-C50C-407E-A947-70E740481C1C}">
                <a14:useLocalDpi xmlns:a14="http://schemas.microsoft.com/office/drawing/2010/main" xmlns="" val="0"/>
              </a:ext>
            </a:extLst>
          </a:blip>
          <a:stretch>
            <a:fillRect/>
          </a:stretch>
        </p:blipFill>
        <p:spPr>
          <a:xfrm>
            <a:off x="1066800" y="2819400"/>
            <a:ext cx="3067383" cy="2971800"/>
          </a:xfrm>
          <a:prstGeom prst="rect">
            <a:avLst/>
          </a:prstGeom>
        </p:spPr>
      </p:pic>
      <p:grpSp>
        <p:nvGrpSpPr>
          <p:cNvPr id="2" name="Group 18"/>
          <p:cNvGrpSpPr>
            <a:grpSpLocks/>
          </p:cNvGrpSpPr>
          <p:nvPr/>
        </p:nvGrpSpPr>
        <p:grpSpPr bwMode="auto">
          <a:xfrm>
            <a:off x="6629401" y="1828800"/>
            <a:ext cx="2528888" cy="3922713"/>
            <a:chOff x="3792" y="1324"/>
            <a:chExt cx="1593" cy="2471"/>
          </a:xfrm>
        </p:grpSpPr>
        <p:sp>
          <p:nvSpPr>
            <p:cNvPr id="10249" name="Text Box 10"/>
            <p:cNvSpPr txBox="1">
              <a:spLocks noChangeArrowheads="1"/>
            </p:cNvSpPr>
            <p:nvPr/>
          </p:nvSpPr>
          <p:spPr bwMode="auto">
            <a:xfrm>
              <a:off x="3800" y="1324"/>
              <a:ext cx="1024" cy="231"/>
            </a:xfrm>
            <a:prstGeom prst="rect">
              <a:avLst/>
            </a:prstGeom>
            <a:noFill/>
            <a:ln w="9525">
              <a:noFill/>
              <a:miter lim="800000"/>
              <a:headEnd/>
              <a:tailEnd/>
            </a:ln>
          </p:spPr>
          <p:txBody>
            <a:bodyPr wrap="none">
              <a:spAutoFit/>
            </a:bodyPr>
            <a:lstStyle/>
            <a:p>
              <a:r>
                <a:rPr lang="en-US" b="1" dirty="0">
                  <a:solidFill>
                    <a:srgbClr val="FFFF99"/>
                  </a:solidFill>
                  <a:latin typeface="Trebuchet MS"/>
                  <a:cs typeface="Trebuchet MS"/>
                </a:rPr>
                <a:t>SILICON MASS</a:t>
              </a:r>
            </a:p>
          </p:txBody>
        </p:sp>
        <p:sp>
          <p:nvSpPr>
            <p:cNvPr id="10250" name="Text Box 11"/>
            <p:cNvSpPr txBox="1">
              <a:spLocks noChangeArrowheads="1"/>
            </p:cNvSpPr>
            <p:nvPr/>
          </p:nvSpPr>
          <p:spPr bwMode="auto">
            <a:xfrm>
              <a:off x="4702" y="1708"/>
              <a:ext cx="674" cy="407"/>
            </a:xfrm>
            <a:prstGeom prst="rect">
              <a:avLst/>
            </a:prstGeom>
            <a:noFill/>
            <a:ln w="9525">
              <a:noFill/>
              <a:miter lim="800000"/>
              <a:headEnd/>
              <a:tailEnd/>
            </a:ln>
          </p:spPr>
          <p:txBody>
            <a:bodyPr wrap="none">
              <a:spAutoFit/>
            </a:bodyPr>
            <a:lstStyle/>
            <a:p>
              <a:r>
                <a:rPr lang="en-US" b="1" dirty="0">
                  <a:solidFill>
                    <a:srgbClr val="FFFF99"/>
                  </a:solidFill>
                  <a:latin typeface="Trebuchet MS"/>
                  <a:cs typeface="Trebuchet MS"/>
                </a:rPr>
                <a:t>SILICON </a:t>
              </a:r>
              <a:endParaRPr lang="en-US" b="1" dirty="0" smtClean="0">
                <a:solidFill>
                  <a:srgbClr val="FFFF99"/>
                </a:solidFill>
                <a:latin typeface="Trebuchet MS"/>
                <a:cs typeface="Trebuchet MS"/>
              </a:endParaRPr>
            </a:p>
            <a:p>
              <a:r>
                <a:rPr lang="en-US" b="1" dirty="0" smtClean="0">
                  <a:solidFill>
                    <a:srgbClr val="FFFF99"/>
                  </a:solidFill>
                  <a:latin typeface="Trebuchet MS"/>
                  <a:cs typeface="Trebuchet MS"/>
                </a:rPr>
                <a:t>SPRINGS</a:t>
              </a:r>
              <a:endParaRPr lang="en-US" b="1" dirty="0">
                <a:solidFill>
                  <a:srgbClr val="FFFF99"/>
                </a:solidFill>
                <a:latin typeface="Trebuchet MS"/>
                <a:cs typeface="Trebuchet MS"/>
              </a:endParaRPr>
            </a:p>
          </p:txBody>
        </p:sp>
        <p:sp>
          <p:nvSpPr>
            <p:cNvPr id="10251" name="Text Box 12"/>
            <p:cNvSpPr txBox="1">
              <a:spLocks noChangeArrowheads="1"/>
            </p:cNvSpPr>
            <p:nvPr/>
          </p:nvSpPr>
          <p:spPr bwMode="auto">
            <a:xfrm>
              <a:off x="4489" y="3388"/>
              <a:ext cx="896" cy="407"/>
            </a:xfrm>
            <a:prstGeom prst="rect">
              <a:avLst/>
            </a:prstGeom>
            <a:noFill/>
            <a:ln w="9525">
              <a:noFill/>
              <a:miter lim="800000"/>
              <a:headEnd/>
              <a:tailEnd/>
            </a:ln>
          </p:spPr>
          <p:txBody>
            <a:bodyPr wrap="none">
              <a:spAutoFit/>
            </a:bodyPr>
            <a:lstStyle/>
            <a:p>
              <a:r>
                <a:rPr lang="en-US" b="1" dirty="0" smtClean="0">
                  <a:solidFill>
                    <a:srgbClr val="FFFF99"/>
                  </a:solidFill>
                  <a:latin typeface="Trebuchet MS"/>
                  <a:cs typeface="Trebuchet MS"/>
                </a:rPr>
                <a:t>CAPACITIVE</a:t>
              </a:r>
            </a:p>
            <a:p>
              <a:r>
                <a:rPr lang="en-US" b="1" dirty="0" smtClean="0">
                  <a:solidFill>
                    <a:srgbClr val="FFFF99"/>
                  </a:solidFill>
                  <a:latin typeface="Trebuchet MS"/>
                  <a:cs typeface="Trebuchet MS"/>
                </a:rPr>
                <a:t> </a:t>
              </a:r>
              <a:r>
                <a:rPr lang="en-US" b="1" dirty="0">
                  <a:solidFill>
                    <a:srgbClr val="FFFF99"/>
                  </a:solidFill>
                  <a:latin typeface="Trebuchet MS"/>
                  <a:cs typeface="Trebuchet MS"/>
                </a:rPr>
                <a:t>SENSOR</a:t>
              </a:r>
            </a:p>
          </p:txBody>
        </p:sp>
        <p:sp>
          <p:nvSpPr>
            <p:cNvPr id="10252" name="Line 13"/>
            <p:cNvSpPr>
              <a:spLocks noChangeShapeType="1"/>
            </p:cNvSpPr>
            <p:nvPr/>
          </p:nvSpPr>
          <p:spPr bwMode="auto">
            <a:xfrm flipH="1">
              <a:off x="3888" y="1536"/>
              <a:ext cx="288" cy="1008"/>
            </a:xfrm>
            <a:prstGeom prst="line">
              <a:avLst/>
            </a:prstGeom>
            <a:noFill/>
            <a:ln w="9525">
              <a:solidFill>
                <a:srgbClr val="FFFF99"/>
              </a:solidFill>
              <a:round/>
              <a:headEnd/>
              <a:tailEnd/>
            </a:ln>
          </p:spPr>
          <p:txBody>
            <a:bodyPr/>
            <a:lstStyle/>
            <a:p>
              <a:endParaRPr lang="en-US">
                <a:latin typeface="Trebuchet MS"/>
                <a:cs typeface="Trebuchet MS"/>
              </a:endParaRPr>
            </a:p>
          </p:txBody>
        </p:sp>
        <p:sp>
          <p:nvSpPr>
            <p:cNvPr id="10253" name="Line 14"/>
            <p:cNvSpPr>
              <a:spLocks noChangeShapeType="1"/>
            </p:cNvSpPr>
            <p:nvPr/>
          </p:nvSpPr>
          <p:spPr bwMode="auto">
            <a:xfrm flipH="1">
              <a:off x="3792" y="2064"/>
              <a:ext cx="1104" cy="624"/>
            </a:xfrm>
            <a:prstGeom prst="line">
              <a:avLst/>
            </a:prstGeom>
            <a:noFill/>
            <a:ln w="9525">
              <a:solidFill>
                <a:srgbClr val="FFFF99"/>
              </a:solidFill>
              <a:round/>
              <a:headEnd/>
              <a:tailEnd/>
            </a:ln>
          </p:spPr>
          <p:txBody>
            <a:bodyPr/>
            <a:lstStyle/>
            <a:p>
              <a:endParaRPr lang="en-US">
                <a:latin typeface="Trebuchet MS"/>
                <a:cs typeface="Trebuchet MS"/>
              </a:endParaRPr>
            </a:p>
          </p:txBody>
        </p:sp>
        <p:sp>
          <p:nvSpPr>
            <p:cNvPr id="10254" name="Line 15"/>
            <p:cNvSpPr>
              <a:spLocks noChangeShapeType="1"/>
            </p:cNvSpPr>
            <p:nvPr/>
          </p:nvSpPr>
          <p:spPr bwMode="auto">
            <a:xfrm flipH="1">
              <a:off x="4128" y="2064"/>
              <a:ext cx="768" cy="288"/>
            </a:xfrm>
            <a:prstGeom prst="line">
              <a:avLst/>
            </a:prstGeom>
            <a:noFill/>
            <a:ln w="9525">
              <a:solidFill>
                <a:srgbClr val="FFFF99"/>
              </a:solidFill>
              <a:round/>
              <a:headEnd/>
              <a:tailEnd/>
            </a:ln>
          </p:spPr>
          <p:txBody>
            <a:bodyPr/>
            <a:lstStyle/>
            <a:p>
              <a:endParaRPr lang="en-US">
                <a:latin typeface="Trebuchet MS"/>
                <a:cs typeface="Trebuchet MS"/>
              </a:endParaRPr>
            </a:p>
          </p:txBody>
        </p:sp>
        <p:sp>
          <p:nvSpPr>
            <p:cNvPr id="10255" name="Line 16"/>
            <p:cNvSpPr>
              <a:spLocks noChangeShapeType="1"/>
            </p:cNvSpPr>
            <p:nvPr/>
          </p:nvSpPr>
          <p:spPr bwMode="auto">
            <a:xfrm flipH="1">
              <a:off x="4416" y="2064"/>
              <a:ext cx="480" cy="624"/>
            </a:xfrm>
            <a:prstGeom prst="line">
              <a:avLst/>
            </a:prstGeom>
            <a:noFill/>
            <a:ln w="9525">
              <a:solidFill>
                <a:srgbClr val="FFFF99"/>
              </a:solidFill>
              <a:round/>
              <a:headEnd/>
              <a:tailEnd/>
            </a:ln>
          </p:spPr>
          <p:txBody>
            <a:bodyPr/>
            <a:lstStyle/>
            <a:p>
              <a:endParaRPr lang="en-US">
                <a:latin typeface="Trebuchet MS"/>
                <a:cs typeface="Trebuchet MS"/>
              </a:endParaRPr>
            </a:p>
          </p:txBody>
        </p:sp>
        <p:sp>
          <p:nvSpPr>
            <p:cNvPr id="10256" name="Line 17"/>
            <p:cNvSpPr>
              <a:spLocks noChangeShapeType="1"/>
            </p:cNvSpPr>
            <p:nvPr/>
          </p:nvSpPr>
          <p:spPr bwMode="auto">
            <a:xfrm>
              <a:off x="3984" y="3024"/>
              <a:ext cx="672" cy="432"/>
            </a:xfrm>
            <a:prstGeom prst="line">
              <a:avLst/>
            </a:prstGeom>
            <a:noFill/>
            <a:ln w="9525">
              <a:solidFill>
                <a:srgbClr val="FFFF99"/>
              </a:solidFill>
              <a:round/>
              <a:headEnd/>
              <a:tailEnd/>
            </a:ln>
          </p:spPr>
          <p:txBody>
            <a:bodyPr/>
            <a:lstStyle/>
            <a:p>
              <a:endParaRPr lang="en-US">
                <a:latin typeface="Trebuchet MS"/>
                <a:cs typeface="Trebuchet MS"/>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Rectangle 3"/>
          <p:cNvSpPr>
            <a:spLocks noChangeArrowheads="1"/>
          </p:cNvSpPr>
          <p:nvPr/>
        </p:nvSpPr>
        <p:spPr bwMode="auto">
          <a:xfrm>
            <a:off x="2223911" y="228600"/>
            <a:ext cx="4670782" cy="461665"/>
          </a:xfrm>
          <a:prstGeom prst="rect">
            <a:avLst/>
          </a:prstGeom>
          <a:noFill/>
          <a:ln w="9525">
            <a:noFill/>
            <a:miter lim="800000"/>
            <a:headEnd/>
            <a:tailEnd/>
          </a:ln>
        </p:spPr>
        <p:txBody>
          <a:bodyPr wrap="none">
            <a:spAutoFit/>
          </a:bodyPr>
          <a:lstStyle/>
          <a:p>
            <a:r>
              <a:rPr lang="en-US" sz="2400" i="1" u="sng" dirty="0">
                <a:latin typeface="Trebuchet MS"/>
                <a:cs typeface="Trebuchet MS"/>
              </a:rPr>
              <a:t>Accelerometers are Everywhere</a:t>
            </a:r>
          </a:p>
        </p:txBody>
      </p:sp>
      <p:pic>
        <p:nvPicPr>
          <p:cNvPr id="2" name="Picture 1" descr="l1s9.png"/>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914400" y="1295400"/>
            <a:ext cx="6953250" cy="5562600"/>
          </a:xfrm>
          <a:prstGeom prst="rect">
            <a:avLst/>
          </a:prstGeom>
        </p:spPr>
      </p:pic>
    </p:spTree>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SOURCE" val="\documentclass{slides}\pagestyle{empty}&#10;\usepackage{amsmath}&#10;\usepackage{mathrsfs}&#10;\begin{document}&#10;$$&#10;q= C v&#10;$$&#10;\end{document}&#10;"/>
  <p:tag name="EXTERNALNAME" val="txp_fig"/>
  <p:tag name="BLEND" val="False"/>
  <p:tag name="TRANSPARENT" val="False"/>
  <p:tag name="KEEPFILES" val="False"/>
  <p:tag name="DEBUGPAUSE" val="False"/>
  <p:tag name="RESOLUTION" val="600"/>
  <p:tag name="TIMEOUT" val="(none)"/>
  <p:tag name="BOXWIDTH" val="500"/>
  <p:tag name="BOXHEIGHT" val="560"/>
  <p:tag name="BOXFONT" val="10"/>
  <p:tag name="BOXWRAP" val="False"/>
  <p:tag name="WORKAROUNDTRANSPARENCYBUG" val="False"/>
  <p:tag name="ALLOWFONTSUBSTITUTION" val="False"/>
  <p:tag name="BITMAPFORMAT" val="pngmono"/>
  <p:tag name="ORIGWIDTH" val="67.875"/>
  <p:tag name="PICTUREFILESIZE" val="1344"/>
</p:tagLst>
</file>

<file path=ppt/tags/tag10.xml><?xml version="1.0" encoding="utf-8"?>
<p:tagLst xmlns:a="http://schemas.openxmlformats.org/drawingml/2006/main" xmlns:r="http://schemas.openxmlformats.org/officeDocument/2006/relationships" xmlns:p="http://schemas.openxmlformats.org/presentationml/2006/main">
  <p:tag name="SOURCE" val="\documentclass{slides}\pagestyle{empty}&#10;\usepackage{amsmath}&#10;\usepackage{mathrsfs}&#10;\begin{document}&#10;$$&#10; \int_C \overline{E} \cdot d\overline{l} =  -\frac{d}{dt} \left( \int_S \overline{B} \cdot d\overline{A} \right)&#10;$$&#10;\end{document}&#10;"/>
  <p:tag name="EXTERNALNAME" val="txp_fig"/>
  <p:tag name="BLEND" val="False"/>
  <p:tag name="TRANSPARENT" val="False"/>
  <p:tag name="KEEPFILES" val="False"/>
  <p:tag name="DEBUGPAUSE" val="False"/>
  <p:tag name="RESOLUTION" val="600"/>
  <p:tag name="TIMEOUT" val="(none)"/>
  <p:tag name="BOXWIDTH" val="500"/>
  <p:tag name="BOXHEIGHT" val="560"/>
  <p:tag name="BOXFONT" val="10"/>
  <p:tag name="BOXWRAP" val="False"/>
  <p:tag name="WORKAROUNDTRANSPARENCYBUG" val="False"/>
  <p:tag name="ALLOWFONTSUBSTITUTION" val="False"/>
  <p:tag name="BITMAPFORMAT" val="pngmono"/>
  <p:tag name="ORIGWIDTH" val="253.875"/>
  <p:tag name="PICTUREFILESIZE" val="7294"/>
</p:tagLst>
</file>

<file path=ppt/tags/tag11.xml><?xml version="1.0" encoding="utf-8"?>
<p:tagLst xmlns:a="http://schemas.openxmlformats.org/drawingml/2006/main" xmlns:r="http://schemas.openxmlformats.org/officeDocument/2006/relationships" xmlns:p="http://schemas.openxmlformats.org/presentationml/2006/main">
  <p:tag name="SOURCE" val="\documentclass{slides}\pagestyle{empty}&#10;\usepackage{amsmath}&#10;\usepackage{mathrsfs}&#10;\begin{document}&#10;$$&#10; \int_S \epsilon_o \overline{E} \cdot d\overline{A} =  \int_V \rho  dV&#10;$$&#10;\end{document}&#10;"/>
  <p:tag name="EXTERNALNAME" val="txp_fig"/>
  <p:tag name="BLEND" val="False"/>
  <p:tag name="TRANSPARENT" val="False"/>
  <p:tag name="KEEPFILES" val="False"/>
  <p:tag name="DEBUGPAUSE" val="False"/>
  <p:tag name="RESOLUTION" val="600"/>
  <p:tag name="TIMEOUT" val="(none)"/>
  <p:tag name="BOXWIDTH" val="500"/>
  <p:tag name="BOXHEIGHT" val="560"/>
  <p:tag name="BOXFONT" val="10"/>
  <p:tag name="BOXWRAP" val="False"/>
  <p:tag name="WORKAROUNDTRANSPARENCYBUG" val="False"/>
  <p:tag name="ALLOWFONTSUBSTITUTION" val="False"/>
  <p:tag name="BITMAPFORMAT" val="pngmono"/>
  <p:tag name="ORIGWIDTH" val="198"/>
  <p:tag name="PICTUREFILESIZE" val="5460"/>
</p:tagLst>
</file>

<file path=ppt/tags/tag12.xml><?xml version="1.0" encoding="utf-8"?>
<p:tagLst xmlns:a="http://schemas.openxmlformats.org/drawingml/2006/main" xmlns:r="http://schemas.openxmlformats.org/officeDocument/2006/relationships" xmlns:p="http://schemas.openxmlformats.org/presentationml/2006/main">
  <p:tag name="SOURCE" val="\documentclass{slides}\pagestyle{empty}&#10;\usepackage{amsmath}&#10;\usepackage{mathrsfs}&#10;\begin{document}&#10;$$&#10; \int_C  \overline{H} \cdot d\overline{l} &#10;$$&#10;\end{document}&#10;"/>
  <p:tag name="EXTERNALNAME" val="txp_fig"/>
  <p:tag name="BLEND" val="False"/>
  <p:tag name="TRANSPARENT" val="False"/>
  <p:tag name="KEEPFILES" val="False"/>
  <p:tag name="DEBUGPAUSE" val="False"/>
  <p:tag name="RESOLUTION" val="600"/>
  <p:tag name="TIMEOUT" val="(none)"/>
  <p:tag name="BOXWIDTH" val="500"/>
  <p:tag name="BOXHEIGHT" val="560"/>
  <p:tag name="BOXFONT" val="10"/>
  <p:tag name="BOXWRAP" val="False"/>
  <p:tag name="WORKAROUNDTRANSPARENCYBUG" val="False"/>
  <p:tag name="ALLOWFONTSUBSTITUTION" val="False"/>
  <p:tag name="BITMAPFORMAT" val="pngmono"/>
  <p:tag name="ORIGWIDTH" val="79"/>
  <p:tag name="PICTUREFILESIZE" val="2060"/>
</p:tagLst>
</file>

<file path=ppt/tags/tag13.xml><?xml version="1.0" encoding="utf-8"?>
<p:tagLst xmlns:a="http://schemas.openxmlformats.org/drawingml/2006/main" xmlns:r="http://schemas.openxmlformats.org/officeDocument/2006/relationships" xmlns:p="http://schemas.openxmlformats.org/presentationml/2006/main">
  <p:tag name="SOURCE" val="\documentclass{slides}\pagestyle{empty}&#10;\usepackage{amsmath}&#10;\usepackage{mathrsfs}&#10;\begin{document}&#10;$$&#10;=  \int_S \overline{J} \cdot d \overline{A}&#10;$$&#10;\end{document}&#10;"/>
  <p:tag name="EXTERNALNAME" val="txp_fig"/>
  <p:tag name="BLEND" val="False"/>
  <p:tag name="TRANSPARENT" val="False"/>
  <p:tag name="KEEPFILES" val="False"/>
  <p:tag name="DEBUGPAUSE" val="False"/>
  <p:tag name="RESOLUTION" val="600"/>
  <p:tag name="TIMEOUT" val="(none)"/>
  <p:tag name="BOXWIDTH" val="500"/>
  <p:tag name="BOXHEIGHT" val="560"/>
  <p:tag name="BOXFONT" val="10"/>
  <p:tag name="BOXWRAP" val="False"/>
  <p:tag name="WORKAROUNDTRANSPARENCYBUG" val="False"/>
  <p:tag name="ALLOWFONTSUBSTITUTION" val="False"/>
  <p:tag name="BITMAPFORMAT" val="pngmono"/>
  <p:tag name="ORIGWIDTH" val="105"/>
  <p:tag name="PICTUREFILESIZE" val="2318"/>
</p:tagLst>
</file>

<file path=ppt/tags/tag14.xml><?xml version="1.0" encoding="utf-8"?>
<p:tagLst xmlns:a="http://schemas.openxmlformats.org/drawingml/2006/main" xmlns:r="http://schemas.openxmlformats.org/officeDocument/2006/relationships" xmlns:p="http://schemas.openxmlformats.org/presentationml/2006/main">
  <p:tag name="SOURCE" val="\documentclass{slides}\pagestyle{empty}&#10;\usepackage{amsmath}&#10;\usepackage{mathrsfs}&#10;\begin{document}&#10;$$&#10;+ \frac{d}{dt} \int_S \epsilon E dA &#10;$$&#10;\end{document}&#10;"/>
  <p:tag name="EXTERNALNAME" val="txp_fig"/>
  <p:tag name="BLEND" val="False"/>
  <p:tag name="TRANSPARENT" val="False"/>
  <p:tag name="KEEPFILES" val="False"/>
  <p:tag name="DEBUGPAUSE" val="False"/>
  <p:tag name="RESOLUTION" val="600"/>
  <p:tag name="TIMEOUT" val="(none)"/>
  <p:tag name="BOXWIDTH" val="500"/>
  <p:tag name="BOXHEIGHT" val="560"/>
  <p:tag name="BOXFONT" val="10"/>
  <p:tag name="BOXWRAP" val="False"/>
  <p:tag name="WORKAROUNDTRANSPARENCYBUG" val="False"/>
  <p:tag name="ALLOWFONTSUBSTITUTION" val="False"/>
  <p:tag name="BITMAPFORMAT" val="pngmono"/>
  <p:tag name="ORIGWIDTH" val="118.875"/>
  <p:tag name="PICTUREFILESIZE" val="3507"/>
</p:tagLst>
</file>

<file path=ppt/tags/tag15.xml><?xml version="1.0" encoding="utf-8"?>
<p:tagLst xmlns:a="http://schemas.openxmlformats.org/drawingml/2006/main" xmlns:r="http://schemas.openxmlformats.org/officeDocument/2006/relationships" xmlns:p="http://schemas.openxmlformats.org/presentationml/2006/main">
  <p:tag name="SOURCE" val="\documentclass{slides}\pagestyle{empty}&#10;\usepackage{amsmath}&#10;\usepackage{mathrsfs}&#10;\begin{document}&#10;$$&#10; \int_C \overline{E} \cdot d\overline{l} =  -\frac{d}{dt} \left( \int_S \overline{B} \cdot d\overline{A} \right)&#10;$$&#10;\end{document}&#10;"/>
  <p:tag name="EXTERNALNAME" val="txp_fig"/>
  <p:tag name="BLEND" val="False"/>
  <p:tag name="TRANSPARENT" val="False"/>
  <p:tag name="KEEPFILES" val="False"/>
  <p:tag name="DEBUGPAUSE" val="False"/>
  <p:tag name="RESOLUTION" val="600"/>
  <p:tag name="TIMEOUT" val="(none)"/>
  <p:tag name="BOXWIDTH" val="500"/>
  <p:tag name="BOXHEIGHT" val="560"/>
  <p:tag name="BOXFONT" val="10"/>
  <p:tag name="BOXWRAP" val="False"/>
  <p:tag name="WORKAROUNDTRANSPARENCYBUG" val="False"/>
  <p:tag name="ALLOWFONTSUBSTITUTION" val="False"/>
  <p:tag name="BITMAPFORMAT" val="pngmono"/>
  <p:tag name="ORIGWIDTH" val="253.875"/>
  <p:tag name="PICTUREFILESIZE" val="7294"/>
</p:tagLst>
</file>

<file path=ppt/tags/tag16.xml><?xml version="1.0" encoding="utf-8"?>
<p:tagLst xmlns:a="http://schemas.openxmlformats.org/drawingml/2006/main" xmlns:r="http://schemas.openxmlformats.org/officeDocument/2006/relationships" xmlns:p="http://schemas.openxmlformats.org/presentationml/2006/main">
  <p:tag name="TEXPOINT" val="latex"/>
  <p:tag name="SOURCE" val="\documentclass{slides}\pagestyle{empty}&#10;\usepackage{amsmath}&#10;\usepackage{mathrsfs}&#10;\begin{document}&#10;$$&#10;\overline{f}=q(\overline{E}+\overline{v} \, \rm{x}\, \mu_o \overline{H})&#10;$$&#10;\end{document}&#10;"/>
  <p:tag name="FILENAME" val="txp_fig"/>
  <p:tag name="FORMAT" val="pngmono"/>
  <p:tag name="RES" val="600"/>
  <p:tag name="BLEND" val="0"/>
  <p:tag name="TRANSPARENT" val="0"/>
  <p:tag name="TBUG" val="0"/>
  <p:tag name="ALLOWFS" val="0"/>
  <p:tag name="ORIGWIDTH" val="186"/>
  <p:tag name="PICTUREFILESIZE" val="3526"/>
</p:tagLst>
</file>

<file path=ppt/tags/tag2.xml><?xml version="1.0" encoding="utf-8"?>
<p:tagLst xmlns:a="http://schemas.openxmlformats.org/drawingml/2006/main" xmlns:r="http://schemas.openxmlformats.org/officeDocument/2006/relationships" xmlns:p="http://schemas.openxmlformats.org/presentationml/2006/main">
  <p:tag name="SOURCE" val="\documentclass{slides}\pagestyle{empty}&#10;\usepackage{amsmath}&#10;\usepackage{mathrsfs}&#10;\begin{document}&#10;$$&#10;-\sigma&#10;$$&#10;\end{document}&#10;"/>
  <p:tag name="EXTERNALNAME" val="txp_fig"/>
  <p:tag name="BLEND" val="False"/>
  <p:tag name="TRANSPARENT" val="False"/>
  <p:tag name="KEEPFILES" val="False"/>
  <p:tag name="DEBUGPAUSE" val="False"/>
  <p:tag name="RESOLUTION" val="600"/>
  <p:tag name="TIMEOUT" val="(none)"/>
  <p:tag name="BOXWIDTH" val="500"/>
  <p:tag name="BOXHEIGHT" val="560"/>
  <p:tag name="BOXFONT" val="10"/>
  <p:tag name="BOXWRAP" val="False"/>
  <p:tag name="WORKAROUNDTRANSPARENCYBUG" val="False"/>
  <p:tag name="ALLOWFONTSUBSTITUTION" val="False"/>
  <p:tag name="BITMAPFORMAT" val="pngmono"/>
  <p:tag name="ORIGWIDTH" val="27"/>
  <p:tag name="PICTUREFILESIZE" val="438"/>
</p:tagLst>
</file>

<file path=ppt/tags/tag3.xml><?xml version="1.0" encoding="utf-8"?>
<p:tagLst xmlns:a="http://schemas.openxmlformats.org/drawingml/2006/main" xmlns:r="http://schemas.openxmlformats.org/officeDocument/2006/relationships" xmlns:p="http://schemas.openxmlformats.org/presentationml/2006/main">
  <p:tag name="SOURCE" val="\documentclass{slides}\pagestyle{empty}&#10;\usepackage{amsmath}&#10;\usepackage{mathrsfs}&#10;\begin{document}&#10;$$&#10;+\sigma&#10;$$&#10;\end{document}&#10;"/>
  <p:tag name="EXTERNALNAME" val="txp_fig"/>
  <p:tag name="BLEND" val="False"/>
  <p:tag name="TRANSPARENT" val="False"/>
  <p:tag name="KEEPFILES" val="False"/>
  <p:tag name="DEBUGPAUSE" val="False"/>
  <p:tag name="RESOLUTION" val="600"/>
  <p:tag name="TIMEOUT" val="(none)"/>
  <p:tag name="BOXWIDTH" val="500"/>
  <p:tag name="BOXHEIGHT" val="560"/>
  <p:tag name="BOXFONT" val="10"/>
  <p:tag name="BOXWRAP" val="False"/>
  <p:tag name="WORKAROUNDTRANSPARENCYBUG" val="False"/>
  <p:tag name="ALLOWFONTSUBSTITUTION" val="False"/>
  <p:tag name="BITMAPFORMAT" val="pngmono"/>
  <p:tag name="ORIGWIDTH" val="31"/>
  <p:tag name="PICTUREFILESIZE" val="497"/>
</p:tagLst>
</file>

<file path=ppt/tags/tag4.xml><?xml version="1.0" encoding="utf-8"?>
<p:tagLst xmlns:a="http://schemas.openxmlformats.org/drawingml/2006/main" xmlns:r="http://schemas.openxmlformats.org/officeDocument/2006/relationships" xmlns:p="http://schemas.openxmlformats.org/presentationml/2006/main">
  <p:tag name="TEXPOINT" val="latex"/>
  <p:tag name="SOURCE" val="\documentclass{slides}\pagestyle{empty}&#10;\usepackage{amsmath}&#10;\usepackage{mathrsfs}&#10;\begin{document}&#10;$$&#10;C = \epsilon_o \epsilon_r \frac{A}{d}&#10;$$&#10;\end{document}&#10;"/>
  <p:tag name="FILENAME" val="txp_fig"/>
  <p:tag name="FORMAT" val="pngmono"/>
  <p:tag name="RES" val="600"/>
  <p:tag name="BLEND" val="0"/>
  <p:tag name="TRANSPARENT" val="0"/>
  <p:tag name="TBUG" val="0"/>
  <p:tag name="ALLOWFS" val="0"/>
  <p:tag name="ORIGWIDTH" val="100"/>
  <p:tag name="PICTUREFILESIZE" val="2320"/>
</p:tagLst>
</file>

<file path=ppt/tags/tag5.xml><?xml version="1.0" encoding="utf-8"?>
<p:tagLst xmlns:a="http://schemas.openxmlformats.org/drawingml/2006/main" xmlns:r="http://schemas.openxmlformats.org/officeDocument/2006/relationships" xmlns:p="http://schemas.openxmlformats.org/presentationml/2006/main">
  <p:tag name="SOURCE" val="\documentclass{slides}\pagestyle{empty}&#10;\usepackage{amsmath}&#10;\usepackage{mathrsfs}&#10;\begin{document}&#10;$$&#10; \int_C  \overline{H} \cdot d\overline{l} &#10;$$&#10;\end{document}&#10;"/>
  <p:tag name="EXTERNALNAME" val="txp_fig"/>
  <p:tag name="BLEND" val="False"/>
  <p:tag name="TRANSPARENT" val="False"/>
  <p:tag name="KEEPFILES" val="False"/>
  <p:tag name="DEBUGPAUSE" val="False"/>
  <p:tag name="RESOLUTION" val="600"/>
  <p:tag name="TIMEOUT" val="(none)"/>
  <p:tag name="BOXWIDTH" val="500"/>
  <p:tag name="BOXHEIGHT" val="560"/>
  <p:tag name="BOXFONT" val="10"/>
  <p:tag name="BOXWRAP" val="False"/>
  <p:tag name="WORKAROUNDTRANSPARENCYBUG" val="False"/>
  <p:tag name="ALLOWFONTSUBSTITUTION" val="False"/>
  <p:tag name="BITMAPFORMAT" val="pngmono"/>
  <p:tag name="ORIGWIDTH" val="79"/>
  <p:tag name="PICTUREFILESIZE" val="2060"/>
</p:tagLst>
</file>

<file path=ppt/tags/tag6.xml><?xml version="1.0" encoding="utf-8"?>
<p:tagLst xmlns:a="http://schemas.openxmlformats.org/drawingml/2006/main" xmlns:r="http://schemas.openxmlformats.org/officeDocument/2006/relationships" xmlns:p="http://schemas.openxmlformats.org/presentationml/2006/main">
  <p:tag name="SOURCE" val="\documentclass{slides}\pagestyle{empty}&#10;\usepackage{amsmath}&#10;\usepackage{mathrsfs}&#10;\begin{document}&#10;$$&#10; \int_S \epsilon_o \overline{E} \cdot d\overline{A} =  \int_V \rho  dV&#10;$$&#10;\end{document}&#10;"/>
  <p:tag name="EXTERNALNAME" val="txp_fig"/>
  <p:tag name="BLEND" val="False"/>
  <p:tag name="TRANSPARENT" val="False"/>
  <p:tag name="KEEPFILES" val="False"/>
  <p:tag name="DEBUGPAUSE" val="False"/>
  <p:tag name="RESOLUTION" val="600"/>
  <p:tag name="TIMEOUT" val="(none)"/>
  <p:tag name="BOXWIDTH" val="500"/>
  <p:tag name="BOXHEIGHT" val="560"/>
  <p:tag name="BOXFONT" val="10"/>
  <p:tag name="BOXWRAP" val="False"/>
  <p:tag name="WORKAROUNDTRANSPARENCYBUG" val="False"/>
  <p:tag name="ALLOWFONTSUBSTITUTION" val="False"/>
  <p:tag name="BITMAPFORMAT" val="pngmono"/>
  <p:tag name="ORIGWIDTH" val="198"/>
  <p:tag name="PICTUREFILESIZE" val="5460"/>
</p:tagLst>
</file>

<file path=ppt/tags/tag7.xml><?xml version="1.0" encoding="utf-8"?>
<p:tagLst xmlns:a="http://schemas.openxmlformats.org/drawingml/2006/main" xmlns:r="http://schemas.openxmlformats.org/officeDocument/2006/relationships" xmlns:p="http://schemas.openxmlformats.org/presentationml/2006/main">
  <p:tag name="SOURCE" val="\documentclass{slides}\pagestyle{empty}&#10;\usepackage{amsmath}&#10;\usepackage{mathrsfs}&#10;\begin{document}&#10;$$&#10; \int_S \overline{B} \cdot d\overline{A} =  0&#10;$$&#10;\end{document}&#10;"/>
  <p:tag name="EXTERNALNAME" val="txp_fig"/>
  <p:tag name="BLEND" val="False"/>
  <p:tag name="TRANSPARENT" val="False"/>
  <p:tag name="KEEPFILES" val="False"/>
  <p:tag name="DEBUGPAUSE" val="False"/>
  <p:tag name="RESOLUTION" val="600"/>
  <p:tag name="TIMEOUT" val="(none)"/>
  <p:tag name="BOXWIDTH" val="500"/>
  <p:tag name="BOXHEIGHT" val="560"/>
  <p:tag name="BOXFONT" val="10"/>
  <p:tag name="BOXWRAP" val="False"/>
  <p:tag name="WORKAROUNDTRANSPARENCYBUG" val="False"/>
  <p:tag name="ALLOWFONTSUBSTITUTION" val="False"/>
  <p:tag name="BITMAPFORMAT" val="pngmono"/>
  <p:tag name="ORIGWIDTH" val="126"/>
  <p:tag name="PICTUREFILESIZE" val="2839"/>
</p:tagLst>
</file>

<file path=ppt/tags/tag8.xml><?xml version="1.0" encoding="utf-8"?>
<p:tagLst xmlns:a="http://schemas.openxmlformats.org/drawingml/2006/main" xmlns:r="http://schemas.openxmlformats.org/officeDocument/2006/relationships" xmlns:p="http://schemas.openxmlformats.org/presentationml/2006/main">
  <p:tag name="SOURCE" val="\documentclass{slides}\pagestyle{empty}&#10;\usepackage{amsmath}&#10;\usepackage{mathrsfs}&#10;\begin{document}&#10;$$&#10;=  \int_S \overline{J} \cdot d \overline{A}&#10;$$&#10;\end{document}&#10;"/>
  <p:tag name="EXTERNALNAME" val="txp_fig"/>
  <p:tag name="BLEND" val="False"/>
  <p:tag name="TRANSPARENT" val="False"/>
  <p:tag name="KEEPFILES" val="False"/>
  <p:tag name="DEBUGPAUSE" val="False"/>
  <p:tag name="RESOLUTION" val="600"/>
  <p:tag name="TIMEOUT" val="(none)"/>
  <p:tag name="BOXWIDTH" val="500"/>
  <p:tag name="BOXHEIGHT" val="560"/>
  <p:tag name="BOXFONT" val="10"/>
  <p:tag name="BOXWRAP" val="False"/>
  <p:tag name="WORKAROUNDTRANSPARENCYBUG" val="False"/>
  <p:tag name="ALLOWFONTSUBSTITUTION" val="False"/>
  <p:tag name="BITMAPFORMAT" val="pngmono"/>
  <p:tag name="ORIGWIDTH" val="105"/>
  <p:tag name="PICTUREFILESIZE" val="2318"/>
</p:tagLst>
</file>

<file path=ppt/tags/tag9.xml><?xml version="1.0" encoding="utf-8"?>
<p:tagLst xmlns:a="http://schemas.openxmlformats.org/drawingml/2006/main" xmlns:r="http://schemas.openxmlformats.org/officeDocument/2006/relationships" xmlns:p="http://schemas.openxmlformats.org/presentationml/2006/main">
  <p:tag name="SOURCE" val="\documentclass{slides}\pagestyle{empty}&#10;\usepackage{amsmath}&#10;\usepackage{mathrsfs}&#10;\begin{document}&#10;$$&#10;+ \frac{d}{dt} \int_S \epsilon E dA &#10;$$&#10;\end{document}&#10;"/>
  <p:tag name="EXTERNALNAME" val="txp_fig"/>
  <p:tag name="BLEND" val="False"/>
  <p:tag name="TRANSPARENT" val="False"/>
  <p:tag name="KEEPFILES" val="False"/>
  <p:tag name="DEBUGPAUSE" val="False"/>
  <p:tag name="RESOLUTION" val="600"/>
  <p:tag name="TIMEOUT" val="(none)"/>
  <p:tag name="BOXWIDTH" val="500"/>
  <p:tag name="BOXHEIGHT" val="560"/>
  <p:tag name="BOXFONT" val="10"/>
  <p:tag name="BOXWRAP" val="False"/>
  <p:tag name="WORKAROUNDTRANSPARENCYBUG" val="False"/>
  <p:tag name="ALLOWFONTSUBSTITUTION" val="False"/>
  <p:tag name="BITMAPFORMAT" val="pngmono"/>
  <p:tag name="ORIGWIDTH" val="118.875"/>
  <p:tag name="PICTUREFILESIZE" val="3507"/>
</p:tagLst>
</file>

<file path=ppt/theme/theme1.xml><?xml version="1.0" encoding="utf-8"?>
<a:theme xmlns:a="http://schemas.openxmlformats.org/drawingml/2006/main" name="Default Design">
  <a:themeElements>
    <a:clrScheme name="Custom 4">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00FF"/>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9698</TotalTime>
  <Words>940</Words>
  <Application>Microsoft Office PowerPoint</Application>
  <PresentationFormat>On-screen Show (4:3)</PresentationFormat>
  <Paragraphs>234</Paragraphs>
  <Slides>31</Slides>
  <Notes>2</Notes>
  <HiddenSlides>0</HiddenSlides>
  <MMClips>0</MMClips>
  <ScaleCrop>false</ScaleCrop>
  <HeadingPairs>
    <vt:vector size="4" baseType="variant">
      <vt:variant>
        <vt:lpstr>Theme</vt:lpstr>
      </vt:variant>
      <vt:variant>
        <vt:i4>1</vt:i4>
      </vt:variant>
      <vt:variant>
        <vt:lpstr>Slide Titles</vt:lpstr>
      </vt:variant>
      <vt:variant>
        <vt:i4>31</vt:i4>
      </vt:variant>
    </vt:vector>
  </HeadingPairs>
  <TitlesOfParts>
    <vt:vector size="32" baseType="lpstr">
      <vt:lpstr>Default Design</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lpstr>Slide 27</vt:lpstr>
      <vt:lpstr>Slide 28</vt:lpstr>
      <vt:lpstr>Slide 29</vt:lpstr>
      <vt:lpstr>Good Engineers …</vt:lpstr>
      <vt:lpstr>Slide 31</vt:lpstr>
    </vt:vector>
  </TitlesOfParts>
  <Company>M.I.T.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Vladimir Bulovic</dc:creator>
  <cp:lastModifiedBy>Janet Chuang</cp:lastModifiedBy>
  <cp:revision>131</cp:revision>
  <cp:lastPrinted>2012-04-16T22:46:25Z</cp:lastPrinted>
  <dcterms:created xsi:type="dcterms:W3CDTF">2011-02-01T05:43:23Z</dcterms:created>
  <dcterms:modified xsi:type="dcterms:W3CDTF">2013-01-15T20:28:22Z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NXPowerLiteLastOptimized">
    <vt:lpwstr>3328823</vt:lpwstr>
  </property>
  <property fmtid="{D5CDD505-2E9C-101B-9397-08002B2CF9AE}" pid="3" name="NXPowerLiteSettings">
    <vt:lpwstr>F7000400038000</vt:lpwstr>
  </property>
  <property fmtid="{D5CDD505-2E9C-101B-9397-08002B2CF9AE}" pid="4" name="NXPowerLiteVersion">
    <vt:lpwstr>D5.0.8</vt:lpwstr>
  </property>
</Properties>
</file>