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60" r:id="rId4"/>
    <p:sldId id="267" r:id="rId5"/>
    <p:sldId id="326" r:id="rId6"/>
    <p:sldId id="287" r:id="rId7"/>
    <p:sldId id="305" r:id="rId8"/>
    <p:sldId id="273" r:id="rId9"/>
    <p:sldId id="290" r:id="rId10"/>
    <p:sldId id="306" r:id="rId11"/>
    <p:sldId id="303" r:id="rId12"/>
    <p:sldId id="317" r:id="rId13"/>
    <p:sldId id="320" r:id="rId14"/>
    <p:sldId id="318" r:id="rId15"/>
    <p:sldId id="332" r:id="rId16"/>
    <p:sldId id="308" r:id="rId17"/>
    <p:sldId id="333" r:id="rId18"/>
    <p:sldId id="327" r:id="rId19"/>
    <p:sldId id="328" r:id="rId20"/>
    <p:sldId id="330" r:id="rId21"/>
    <p:sldId id="316" r:id="rId22"/>
    <p:sldId id="334" r:id="rId23"/>
    <p:sldId id="342" r:id="rId24"/>
    <p:sldId id="343"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0073" autoAdjust="0"/>
    <p:restoredTop sz="94660"/>
  </p:normalViewPr>
  <p:slideViewPr>
    <p:cSldViewPr snapToObjects="1">
      <p:cViewPr>
        <p:scale>
          <a:sx n="80" d="100"/>
          <a:sy n="80" d="100"/>
        </p:scale>
        <p:origin x="-1458" y="-6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0" d="100"/>
          <a:sy n="60" d="100"/>
        </p:scale>
        <p:origin x="-2490" y="-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mn-ea"/>
                <a:cs typeface="+mn-cs"/>
              </a:defRPr>
            </a:lvl1pPr>
          </a:lstStyle>
          <a:p>
            <a:pPr>
              <a:defRPr/>
            </a:pPr>
            <a:r>
              <a:rPr lang="en-US"/>
              <a:t>3 – Motors and Engines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74D69A7-7CF3-5440-BB5A-02B0D48345D5}" type="slidenum">
              <a:rPr lang="en-US"/>
              <a:pPr/>
              <a:t>‹#›</a:t>
            </a:fld>
            <a:endParaRPr lang="en-US"/>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6.007 – OCW</a:t>
            </a:r>
            <a:endParaRPr lang="en-US" dirty="0"/>
          </a:p>
        </p:txBody>
      </p:sp>
    </p:spTree>
    <p:extLst>
      <p:ext uri="{BB962C8B-B14F-4D97-AF65-F5344CB8AC3E}">
        <p14:creationId xmlns="" xmlns:p14="http://schemas.microsoft.com/office/powerpoint/2010/main" val="381575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3AE108F-0CA8-2C4A-BA4C-9301541D1104}" type="datetime1">
              <a:rPr lang="en-US"/>
              <a:pPr/>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E9EB0D6F-2EDE-B24E-A296-A85C499D3F91}" type="slidenum">
              <a:rPr lang="en-US"/>
              <a:pPr/>
              <a:t>‹#›</a:t>
            </a:fld>
            <a:endParaRPr lang="en-US"/>
          </a:p>
        </p:txBody>
      </p:sp>
    </p:spTree>
    <p:extLst>
      <p:ext uri="{BB962C8B-B14F-4D97-AF65-F5344CB8AC3E}">
        <p14:creationId xmlns="" xmlns:p14="http://schemas.microsoft.com/office/powerpoint/2010/main" val="12031107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DEMOS:</a:t>
            </a:r>
          </a:p>
          <a:p>
            <a:pPr>
              <a:buFontTx/>
              <a:buChar char="-"/>
            </a:pPr>
            <a:r>
              <a:rPr lang="en-US">
                <a:latin typeface="Calibri" charset="0"/>
                <a:ea typeface="ＭＳ Ｐゴシック" charset="0"/>
                <a:cs typeface="ＭＳ Ｐゴシック" charset="0"/>
              </a:rPr>
              <a:t> Go cart power consumed as it starts/runs</a:t>
            </a:r>
          </a:p>
          <a:p>
            <a:pPr>
              <a:buFontTx/>
              <a:buChar char="-"/>
            </a:pPr>
            <a:r>
              <a:rPr lang="en-US">
                <a:latin typeface="Calibri" charset="0"/>
                <a:ea typeface="ＭＳ Ｐゴシック" charset="0"/>
                <a:cs typeface="ＭＳ Ｐゴシック" charset="0"/>
              </a:rPr>
              <a:t> Homopolar motor</a:t>
            </a:r>
          </a:p>
          <a:p>
            <a:pPr>
              <a:buFontTx/>
              <a:buChar char="-"/>
            </a:pPr>
            <a:r>
              <a:rPr lang="en-US">
                <a:latin typeface="Calibri" charset="0"/>
                <a:ea typeface="ＭＳ Ｐゴシック" charset="0"/>
                <a:cs typeface="ＭＳ Ｐゴシック" charset="0"/>
              </a:rPr>
              <a:t> Lab motor </a:t>
            </a:r>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334F30-FFF7-A746-81DA-03BA50F74EED}"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25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C794E2-5150-9047-BA5D-EE41E6B5D671}"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A1A4CC-681B-5249-8448-ACC68B9F8F49}" type="slidenum">
              <a:rPr lang="en-US" sz="1200">
                <a:latin typeface="Calibri" charset="0"/>
              </a:rPr>
              <a:pPr eaLnBrk="1" hangingPunct="1"/>
              <a:t>9</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A946A0-CA3D-F14E-8FD9-C3687A4F2DE9}" type="slidenum">
              <a:rPr lang="en-US" sz="1200">
                <a:latin typeface="Calibri" charset="0"/>
              </a:rPr>
              <a:pPr eaLnBrk="1" hangingPunct="1"/>
              <a:t>13</a:t>
            </a:fld>
            <a:endParaRPr lang="en-US" sz="1200">
              <a:latin typeface="Calibri"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Power loss = i^2 * R = 15^2 * 1.2 = 270</a:t>
            </a: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FFAEB1-0EEC-BF4D-A955-5ADF5DE6BD62}" type="slidenum">
              <a:rPr lang="en-US" sz="1200">
                <a:latin typeface="Calibri" charset="0"/>
              </a:rPr>
              <a:pPr eaLnBrk="1" hangingPunct="1"/>
              <a:t>18</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B0EDD4E-80DC-44AC-9D72-8309D33892C2}" type="slidenum">
              <a:rPr lang="en-US" smtClean="0"/>
              <a:pPr>
                <a:defRPr/>
              </a:pPr>
              <a:t>24</a:t>
            </a:fld>
            <a:endParaRPr lang="en-US"/>
          </a:p>
        </p:txBody>
      </p:sp>
    </p:spTree>
    <p:extLst>
      <p:ext uri="{BB962C8B-B14F-4D97-AF65-F5344CB8AC3E}">
        <p14:creationId xmlns="" xmlns:p14="http://schemas.microsoft.com/office/powerpoint/2010/main" val="66596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542D2AE-0E4D-9D43-8FC2-A1A3F52A0D55}" type="datetime1">
              <a:rPr lang="en-US"/>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219F71-EB02-4840-A56A-633016019984}" type="slidenum">
              <a:rPr lang="en-US"/>
              <a:pPr/>
              <a:t>‹#›</a:t>
            </a:fld>
            <a:endParaRPr lang="en-US"/>
          </a:p>
        </p:txBody>
      </p:sp>
    </p:spTree>
    <p:extLst>
      <p:ext uri="{BB962C8B-B14F-4D97-AF65-F5344CB8AC3E}">
        <p14:creationId xmlns="" xmlns:p14="http://schemas.microsoft.com/office/powerpoint/2010/main" val="188609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1EE1E27-89D7-6A42-9498-0473FB55F0B0}" type="datetime1">
              <a:rPr lang="en-US"/>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50446F-1541-DA42-8853-5FC22FB48D74}" type="slidenum">
              <a:rPr lang="en-US"/>
              <a:pPr/>
              <a:t>‹#›</a:t>
            </a:fld>
            <a:endParaRPr lang="en-US"/>
          </a:p>
        </p:txBody>
      </p:sp>
    </p:spTree>
    <p:extLst>
      <p:ext uri="{BB962C8B-B14F-4D97-AF65-F5344CB8AC3E}">
        <p14:creationId xmlns="" xmlns:p14="http://schemas.microsoft.com/office/powerpoint/2010/main" val="147639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DCB8E13-D654-414B-9A59-1E1C62B77462}" type="datetime1">
              <a:rPr lang="en-US"/>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735ECB-A793-C044-A025-06B9DC1ACC4E}" type="slidenum">
              <a:rPr lang="en-US"/>
              <a:pPr/>
              <a:t>‹#›</a:t>
            </a:fld>
            <a:endParaRPr lang="en-US"/>
          </a:p>
        </p:txBody>
      </p:sp>
    </p:spTree>
    <p:extLst>
      <p:ext uri="{BB962C8B-B14F-4D97-AF65-F5344CB8AC3E}">
        <p14:creationId xmlns="" xmlns:p14="http://schemas.microsoft.com/office/powerpoint/2010/main" val="250432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8D7A2FD-C5A5-DB4E-AFF5-05B8263B1305}" type="datetime1">
              <a:rPr lang="en-US"/>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90DC93-64B4-F645-BDE9-79A392B452E9}" type="slidenum">
              <a:rPr lang="en-US"/>
              <a:pPr/>
              <a:t>‹#›</a:t>
            </a:fld>
            <a:endParaRPr lang="en-US"/>
          </a:p>
        </p:txBody>
      </p:sp>
    </p:spTree>
    <p:extLst>
      <p:ext uri="{BB962C8B-B14F-4D97-AF65-F5344CB8AC3E}">
        <p14:creationId xmlns="" xmlns:p14="http://schemas.microsoft.com/office/powerpoint/2010/main" val="11630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99BE446-50CD-B444-BA80-AD150999EBCC}" type="datetime1">
              <a:rPr lang="en-US"/>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75AA814-252C-8741-828A-28BA6D0C63A1}" type="slidenum">
              <a:rPr lang="en-US"/>
              <a:pPr/>
              <a:t>‹#›</a:t>
            </a:fld>
            <a:endParaRPr lang="en-US"/>
          </a:p>
        </p:txBody>
      </p:sp>
    </p:spTree>
    <p:extLst>
      <p:ext uri="{BB962C8B-B14F-4D97-AF65-F5344CB8AC3E}">
        <p14:creationId xmlns="" xmlns:p14="http://schemas.microsoft.com/office/powerpoint/2010/main" val="38053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E237650-C7DF-4346-B16C-86E139A03EF0}" type="datetime1">
              <a:rPr lang="en-US"/>
              <a:pPr/>
              <a:t>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9CDB597-A437-CA4D-ADF2-7E0472E2BFC6}" type="slidenum">
              <a:rPr lang="en-US"/>
              <a:pPr/>
              <a:t>‹#›</a:t>
            </a:fld>
            <a:endParaRPr lang="en-US"/>
          </a:p>
        </p:txBody>
      </p:sp>
    </p:spTree>
    <p:extLst>
      <p:ext uri="{BB962C8B-B14F-4D97-AF65-F5344CB8AC3E}">
        <p14:creationId xmlns="" xmlns:p14="http://schemas.microsoft.com/office/powerpoint/2010/main" val="1004360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9BFA40F-9C3A-AC4F-89FD-D42D095114E1}" type="datetime1">
              <a:rPr lang="en-US"/>
              <a:pPr/>
              <a:t>1/15/2013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5BA0EE2-01F8-AE49-AF35-C72C7C739AF3}" type="slidenum">
              <a:rPr lang="en-US"/>
              <a:pPr/>
              <a:t>‹#›</a:t>
            </a:fld>
            <a:endParaRPr lang="en-US"/>
          </a:p>
        </p:txBody>
      </p:sp>
    </p:spTree>
    <p:extLst>
      <p:ext uri="{BB962C8B-B14F-4D97-AF65-F5344CB8AC3E}">
        <p14:creationId xmlns="" xmlns:p14="http://schemas.microsoft.com/office/powerpoint/2010/main" val="11120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8EE16FB-AFE2-7148-B4E8-F12C5D72F2CA}" type="datetime1">
              <a:rPr lang="en-US"/>
              <a:pPr/>
              <a:t>1/15/2013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E938EED-D40C-E84D-A0F6-E1AF9BDD9969}" type="slidenum">
              <a:rPr lang="en-US"/>
              <a:pPr/>
              <a:t>‹#›</a:t>
            </a:fld>
            <a:endParaRPr lang="en-US"/>
          </a:p>
        </p:txBody>
      </p:sp>
    </p:spTree>
    <p:extLst>
      <p:ext uri="{BB962C8B-B14F-4D97-AF65-F5344CB8AC3E}">
        <p14:creationId xmlns="" xmlns:p14="http://schemas.microsoft.com/office/powerpoint/2010/main" val="128575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2A3E517-D24E-3D49-A2DE-4091A3530B08}" type="datetime1">
              <a:rPr lang="en-US"/>
              <a:pPr/>
              <a:t>1/15/2013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312E6F0-0AB4-0443-9541-0979F5B8C29C}" type="slidenum">
              <a:rPr lang="en-US"/>
              <a:pPr/>
              <a:t>‹#›</a:t>
            </a:fld>
            <a:endParaRPr lang="en-US"/>
          </a:p>
        </p:txBody>
      </p:sp>
    </p:spTree>
    <p:extLst>
      <p:ext uri="{BB962C8B-B14F-4D97-AF65-F5344CB8AC3E}">
        <p14:creationId xmlns="" xmlns:p14="http://schemas.microsoft.com/office/powerpoint/2010/main" val="175819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62E0D00-50B4-094B-827E-076B8F715638}" type="datetime1">
              <a:rPr lang="en-US"/>
              <a:pPr/>
              <a:t>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ECD7D71-DBF7-AA4E-99BF-8ABB1A8E0203}" type="slidenum">
              <a:rPr lang="en-US"/>
              <a:pPr/>
              <a:t>‹#›</a:t>
            </a:fld>
            <a:endParaRPr lang="en-US"/>
          </a:p>
        </p:txBody>
      </p:sp>
    </p:spTree>
    <p:extLst>
      <p:ext uri="{BB962C8B-B14F-4D97-AF65-F5344CB8AC3E}">
        <p14:creationId xmlns="" xmlns:p14="http://schemas.microsoft.com/office/powerpoint/2010/main" val="157616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091B8CD-5B4D-1A49-8BAE-778CA7D3C230}" type="datetime1">
              <a:rPr lang="en-US"/>
              <a:pPr/>
              <a:t>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12647F8-0E6B-2948-A6FE-9D2E1DE39A1A}" type="slidenum">
              <a:rPr lang="en-US"/>
              <a:pPr/>
              <a:t>‹#›</a:t>
            </a:fld>
            <a:endParaRPr lang="en-US"/>
          </a:p>
        </p:txBody>
      </p:sp>
    </p:spTree>
    <p:extLst>
      <p:ext uri="{BB962C8B-B14F-4D97-AF65-F5344CB8AC3E}">
        <p14:creationId xmlns="" xmlns:p14="http://schemas.microsoft.com/office/powerpoint/2010/main" val="32834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27DB486-40CC-CE4A-A206-4467A67FAC3A}" type="datetime1">
              <a:rPr lang="en-US"/>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8BF2E8CB-03F4-D649-9521-863DE4A6995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11.emf"/><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7.xml"/><Relationship Id="rId6" Type="http://schemas.openxmlformats.org/officeDocument/2006/relationships/hyperlink" Target="http://ocw.mit.edu/fairuse" TargetMode="External"/><Relationship Id="rId5" Type="http://schemas.openxmlformats.org/officeDocument/2006/relationships/image" Target="../media/image38.gif"/><Relationship Id="rId4" Type="http://schemas.openxmlformats.org/officeDocument/2006/relationships/image" Target="../media/image3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ocw.mit.ed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ocw.mit.edu/term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725738" y="1255713"/>
            <a:ext cx="3832225" cy="666750"/>
          </a:xfrm>
          <a:prstGeom prst="rect">
            <a:avLst/>
          </a:prstGeom>
          <a:noFill/>
          <a:ln w="25400">
            <a:noFill/>
            <a:miter lim="800000"/>
            <a:headEnd type="none" w="sm" len="sm"/>
            <a:tailEnd type="none" w="sm" len="sm"/>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120000"/>
              </a:lnSpc>
            </a:pPr>
            <a:r>
              <a:rPr lang="en-US" sz="3200" i="1">
                <a:effectLst>
                  <a:outerShdw blurRad="38100" dist="38100" dir="2700000" algn="tl">
                    <a:srgbClr val="DDDDDD"/>
                  </a:outerShdw>
                </a:effectLst>
                <a:latin typeface="Trebuchet MS" charset="0"/>
                <a:cs typeface="Trebuchet MS" charset="0"/>
              </a:rPr>
              <a:t>Motors and Engines</a:t>
            </a:r>
            <a:endParaRPr lang="en-US" sz="2800" i="1">
              <a:effectLst>
                <a:outerShdw blurRad="38100" dist="38100" dir="2700000" algn="tl">
                  <a:srgbClr val="DDDDDD"/>
                </a:outerShdw>
              </a:effectLst>
              <a:latin typeface="Trebuchet MS" charset="0"/>
              <a:cs typeface="Trebuchet MS" charset="0"/>
            </a:endParaRPr>
          </a:p>
        </p:txBody>
      </p:sp>
      <p:sp>
        <p:nvSpPr>
          <p:cNvPr id="15363" name="Text Box 5"/>
          <p:cNvSpPr txBox="1">
            <a:spLocks noChangeArrowheads="1"/>
          </p:cNvSpPr>
          <p:nvPr/>
        </p:nvSpPr>
        <p:spPr bwMode="auto">
          <a:xfrm>
            <a:off x="2209800" y="2590800"/>
            <a:ext cx="4800600"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Trebuchet MS" charset="0"/>
                <a:cs typeface="Trebuchet MS" charset="0"/>
              </a:rPr>
              <a:t>	</a:t>
            </a:r>
            <a:r>
              <a:rPr lang="en-US" u="sng">
                <a:latin typeface="Trebuchet MS" charset="0"/>
                <a:cs typeface="Trebuchet MS" charset="0"/>
              </a:rPr>
              <a:t>Outline</a:t>
            </a:r>
            <a:endParaRPr lang="en-US" sz="3200" u="sng">
              <a:latin typeface="Trebuchet MS" charset="0"/>
              <a:cs typeface="Trebuchet MS" charset="0"/>
            </a:endParaRPr>
          </a:p>
          <a:p>
            <a:endParaRPr lang="en-US">
              <a:latin typeface="Trebuchet MS" charset="0"/>
              <a:cs typeface="Trebuchet MS" charset="0"/>
            </a:endParaRPr>
          </a:p>
          <a:p>
            <a:pPr>
              <a:buFont typeface="Arial" charset="0"/>
              <a:buChar char="•"/>
            </a:pPr>
            <a:r>
              <a:rPr lang="en-US">
                <a:latin typeface="Trebuchet MS" charset="0"/>
                <a:cs typeface="Trebuchet MS" charset="0"/>
              </a:rPr>
              <a:t> Review of Last Time</a:t>
            </a:r>
          </a:p>
          <a:p>
            <a:pPr>
              <a:buFont typeface="Arial" charset="0"/>
              <a:buChar char="•"/>
            </a:pPr>
            <a:r>
              <a:rPr lang="en-US">
                <a:latin typeface="Trebuchet MS" charset="0"/>
                <a:cs typeface="Trebuchet MS" charset="0"/>
              </a:rPr>
              <a:t> Equivalent Circuit for Motor</a:t>
            </a:r>
          </a:p>
          <a:p>
            <a:pPr>
              <a:buFont typeface="Arial" charset="0"/>
              <a:buChar char="•"/>
            </a:pPr>
            <a:r>
              <a:rPr lang="en-US">
                <a:latin typeface="Trebuchet MS" charset="0"/>
                <a:cs typeface="Trebuchet MS" charset="0"/>
              </a:rPr>
              <a:t> Homopolar Rotor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rcuit.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784092" y="838200"/>
            <a:ext cx="4918910" cy="3540719"/>
          </a:xfrm>
          <a:prstGeom prst="rect">
            <a:avLst/>
          </a:prstGeom>
        </p:spPr>
      </p:pic>
      <p:sp>
        <p:nvSpPr>
          <p:cNvPr id="28675" name="TextBox 3"/>
          <p:cNvSpPr txBox="1">
            <a:spLocks noChangeArrowheads="1"/>
          </p:cNvSpPr>
          <p:nvPr/>
        </p:nvSpPr>
        <p:spPr bwMode="auto">
          <a:xfrm>
            <a:off x="228600" y="785813"/>
            <a:ext cx="8382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Trebuchet MS" charset="0"/>
                <a:cs typeface="Trebuchet MS" charset="0"/>
              </a:rPr>
              <a:t>The go-cart motor is NOT a resistor !!!  It does not obey Ohm</a:t>
            </a:r>
            <a:r>
              <a:rPr lang="ja-JP" altLang="en-US" sz="1800" b="1">
                <a:latin typeface="Trebuchet MS" charset="0"/>
                <a:cs typeface="Trebuchet MS" charset="0"/>
              </a:rPr>
              <a:t>’</a:t>
            </a:r>
            <a:r>
              <a:rPr lang="en-US" sz="1800" b="1">
                <a:latin typeface="Trebuchet MS" charset="0"/>
                <a:cs typeface="Trebuchet MS" charset="0"/>
              </a:rPr>
              <a:t>s Law. </a:t>
            </a:r>
            <a:endParaRPr lang="en-US" sz="1800">
              <a:latin typeface="Trebuchet MS" charset="0"/>
              <a:cs typeface="Trebuchet MS" charset="0"/>
            </a:endParaRPr>
          </a:p>
        </p:txBody>
      </p:sp>
      <p:sp>
        <p:nvSpPr>
          <p:cNvPr id="28676" name="Rectangle 9"/>
          <p:cNvSpPr>
            <a:spLocks noChangeArrowheads="1"/>
          </p:cNvSpPr>
          <p:nvPr/>
        </p:nvSpPr>
        <p:spPr bwMode="auto">
          <a:xfrm>
            <a:off x="2614613" y="228600"/>
            <a:ext cx="39433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i="1" u="sng">
                <a:latin typeface="Trebuchet MS" charset="0"/>
                <a:cs typeface="Trebuchet MS" charset="0"/>
              </a:rPr>
              <a:t>High-Level Model of Motor</a:t>
            </a:r>
          </a:p>
        </p:txBody>
      </p:sp>
      <p:sp>
        <p:nvSpPr>
          <p:cNvPr id="28677" name="TextBox 8"/>
          <p:cNvSpPr txBox="1">
            <a:spLocks noChangeArrowheads="1"/>
          </p:cNvSpPr>
          <p:nvPr/>
        </p:nvSpPr>
        <p:spPr bwMode="auto">
          <a:xfrm>
            <a:off x="762000" y="3351213"/>
            <a:ext cx="31750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rebuchet MS" charset="0"/>
                <a:cs typeface="Trebuchet MS" charset="0"/>
              </a:rPr>
              <a:t>is the torque from the motor</a:t>
            </a:r>
          </a:p>
        </p:txBody>
      </p:sp>
      <p:sp>
        <p:nvSpPr>
          <p:cNvPr id="10" name="Rectangle 9"/>
          <p:cNvSpPr>
            <a:spLocks noChangeArrowheads="1"/>
          </p:cNvSpPr>
          <p:nvPr/>
        </p:nvSpPr>
        <p:spPr bwMode="auto">
          <a:xfrm>
            <a:off x="762000" y="5189538"/>
            <a:ext cx="75072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solidFill>
                  <a:srgbClr val="376092"/>
                </a:solidFill>
                <a:latin typeface="Trebuchet MS" charset="0"/>
                <a:cs typeface="Trebuchet MS" charset="0"/>
              </a:rPr>
              <a:t>In steady-state, turning at a constant velocity … the net torque is zero</a:t>
            </a:r>
          </a:p>
        </p:txBody>
      </p:sp>
      <p:sp>
        <p:nvSpPr>
          <p:cNvPr id="12" name="Rectangle 11"/>
          <p:cNvSpPr>
            <a:spLocks noChangeArrowheads="1"/>
          </p:cNvSpPr>
          <p:nvPr/>
        </p:nvSpPr>
        <p:spPr bwMode="auto">
          <a:xfrm>
            <a:off x="3352800" y="6411913"/>
            <a:ext cx="57499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solidFill>
                  <a:srgbClr val="376092"/>
                </a:solidFill>
                <a:latin typeface="Trebuchet MS" charset="0"/>
                <a:cs typeface="Trebuchet MS" charset="0"/>
              </a:rPr>
              <a:t>How do we relate the current/voltage to the torque ?</a:t>
            </a:r>
          </a:p>
        </p:txBody>
      </p:sp>
      <p:sp>
        <p:nvSpPr>
          <p:cNvPr id="28680" name="Rectangle 13"/>
          <p:cNvSpPr>
            <a:spLocks noChangeArrowheads="1"/>
          </p:cNvSpPr>
          <p:nvPr/>
        </p:nvSpPr>
        <p:spPr bwMode="auto">
          <a:xfrm>
            <a:off x="762000" y="4038600"/>
            <a:ext cx="51022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solidFill>
                  <a:srgbClr val="376092"/>
                </a:solidFill>
                <a:latin typeface="Trebuchet MS" charset="0"/>
                <a:cs typeface="Trebuchet MS" charset="0"/>
              </a:rPr>
              <a:t>Energy balance (from yesterday) tells us that …</a:t>
            </a:r>
          </a:p>
        </p:txBody>
      </p:sp>
      <p:pic>
        <p:nvPicPr>
          <p:cNvPr id="28681" name="Picture 26" descr="latex-image-1.pdf"/>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30200" y="3421063"/>
            <a:ext cx="431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2" name="Picture 28" descr="latex-image-1.pdf"/>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133600" y="4648200"/>
            <a:ext cx="36576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3" name="Picture 29" descr="latex-image-1.pdf"/>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2806700" y="5757863"/>
            <a:ext cx="2298700"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go-car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46288" y="762000"/>
            <a:ext cx="5497512"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1" name="Rectangle 9"/>
          <p:cNvSpPr>
            <a:spLocks noChangeArrowheads="1"/>
          </p:cNvSpPr>
          <p:nvPr/>
        </p:nvSpPr>
        <p:spPr bwMode="auto">
          <a:xfrm>
            <a:off x="3097213" y="228600"/>
            <a:ext cx="31543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i="1" u="sng">
                <a:latin typeface="Calibri" charset="0"/>
              </a:rPr>
              <a:t>A Closer Look at Motors</a:t>
            </a:r>
          </a:p>
        </p:txBody>
      </p:sp>
      <p:pic>
        <p:nvPicPr>
          <p:cNvPr id="2" name="Picture 1" descr="diagram.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38200" y="3429000"/>
            <a:ext cx="3892486" cy="3413781"/>
          </a:xfrm>
          <a:prstGeom prst="rect">
            <a:avLst/>
          </a:prstGeom>
        </p:spPr>
      </p:pic>
      <p:pic>
        <p:nvPicPr>
          <p:cNvPr id="7" name="Picture 1"/>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5562600" y="4119564"/>
            <a:ext cx="2332037" cy="233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3352800" y="2968823"/>
            <a:ext cx="3879012" cy="307777"/>
          </a:xfrm>
          <a:prstGeom prst="rect">
            <a:avLst/>
          </a:prstGeom>
          <a:noFill/>
        </p:spPr>
        <p:txBody>
          <a:bodyPr wrap="none" rtlCol="0">
            <a:spAutoFit/>
          </a:bodyPr>
          <a:lstStyle/>
          <a:p>
            <a:r>
              <a:rPr lang="en-US" sz="1400" dirty="0" smtClean="0"/>
              <a:t>Go-cart designed and built by Prof. Steven B. </a:t>
            </a:r>
            <a:r>
              <a:rPr lang="en-US" sz="1400" dirty="0" err="1" smtClean="0"/>
              <a:t>Leeb</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7"/>
          <p:cNvSpPr txBox="1">
            <a:spLocks noChangeArrowheads="1"/>
          </p:cNvSpPr>
          <p:nvPr/>
        </p:nvSpPr>
        <p:spPr bwMode="auto">
          <a:xfrm>
            <a:off x="2997200" y="381000"/>
            <a:ext cx="29432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u="sng">
                <a:latin typeface="Calibri" charset="0"/>
              </a:rPr>
              <a:t>Homopolar Generator</a:t>
            </a:r>
          </a:p>
        </p:txBody>
      </p:sp>
      <p:pic>
        <p:nvPicPr>
          <p:cNvPr id="30724" name="Picture 63" descr="txp_fig"/>
          <p:cNvPicPr>
            <a:picLocks noChangeAspect="1" noChangeArrowheads="1"/>
          </p:cNvPicPr>
          <p:nvPr>
            <p:custDataLst>
              <p:tags r:id="rId1"/>
            </p:custDataLst>
          </p:nvPr>
        </p:nvPicPr>
        <p:blipFill>
          <a:blip r:embed="rId3">
            <a:extLst>
              <a:ext uri="{28A0092B-C50C-407E-A947-70E740481C1C}">
                <a14:useLocalDpi xmlns="" xmlns:a14="http://schemas.microsoft.com/office/drawing/2010/main" val="0"/>
              </a:ext>
            </a:extLst>
          </a:blip>
          <a:srcRect/>
          <a:stretch>
            <a:fillRect/>
          </a:stretch>
        </p:blipFill>
        <p:spPr bwMode="auto">
          <a:xfrm>
            <a:off x="990600" y="5614988"/>
            <a:ext cx="2971800"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6" name="Text Box 7"/>
          <p:cNvSpPr txBox="1">
            <a:spLocks noChangeArrowheads="1"/>
          </p:cNvSpPr>
          <p:nvPr/>
        </p:nvSpPr>
        <p:spPr bwMode="auto">
          <a:xfrm>
            <a:off x="517525" y="6156325"/>
            <a:ext cx="84740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latin typeface="Calibri" charset="0"/>
              </a:rPr>
              <a:t>Note that this law does not explain forces on dielectrics or magnetically permeable materials.  Most common actuators employ these forces.</a:t>
            </a:r>
          </a:p>
        </p:txBody>
      </p:sp>
      <p:pic>
        <p:nvPicPr>
          <p:cNvPr id="30727" name="Picture 6" descr="homopolarmotor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943600" y="3136900"/>
            <a:ext cx="313055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791200" y="1295400"/>
            <a:ext cx="3200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Torque is </a:t>
            </a:r>
            <a:br>
              <a:rPr lang="en-US" sz="1800">
                <a:latin typeface="Calibri" charset="0"/>
              </a:rPr>
            </a:br>
            <a:r>
              <a:rPr lang="en-US" sz="1800">
                <a:latin typeface="Calibri" charset="0"/>
              </a:rPr>
              <a:t>proportional to Current</a:t>
            </a:r>
          </a:p>
        </p:txBody>
      </p:sp>
      <p:sp>
        <p:nvSpPr>
          <p:cNvPr id="10" name="TextBox 9"/>
          <p:cNvSpPr txBox="1"/>
          <p:nvPr/>
        </p:nvSpPr>
        <p:spPr>
          <a:xfrm>
            <a:off x="7358063" y="2601913"/>
            <a:ext cx="1546225" cy="428625"/>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200" b="1">
                <a:latin typeface="Calibri" charset="0"/>
              </a:rPr>
              <a:t>KNOWN AS THE </a:t>
            </a:r>
            <a:br>
              <a:rPr lang="en-US" sz="1200" b="1">
                <a:latin typeface="Calibri" charset="0"/>
              </a:rPr>
            </a:br>
            <a:r>
              <a:rPr lang="ja-JP" altLang="en-US" sz="1200" b="1">
                <a:latin typeface="Calibri" charset="0"/>
              </a:rPr>
              <a:t>“</a:t>
            </a:r>
            <a:r>
              <a:rPr lang="en-US" sz="1200" b="1">
                <a:latin typeface="Calibri" charset="0"/>
              </a:rPr>
              <a:t>MOTOR CONSTANT</a:t>
            </a:r>
            <a:r>
              <a:rPr lang="ja-JP" altLang="en-US" sz="1200" b="1">
                <a:latin typeface="Calibri" charset="0"/>
              </a:rPr>
              <a:t>”</a:t>
            </a:r>
            <a:endParaRPr lang="en-US" sz="1200" b="1">
              <a:latin typeface="Calibri" charset="0"/>
            </a:endParaRPr>
          </a:p>
        </p:txBody>
      </p:sp>
      <p:cxnSp>
        <p:nvCxnSpPr>
          <p:cNvPr id="12" name="Straight Arrow Connector 11"/>
          <p:cNvCxnSpPr/>
          <p:nvPr/>
        </p:nvCxnSpPr>
        <p:spPr>
          <a:xfrm rot="16200000" flipV="1">
            <a:off x="7597775" y="2438400"/>
            <a:ext cx="268288" cy="1158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pic>
        <p:nvPicPr>
          <p:cNvPr id="30731" name="Picture 12" descr="latex-image-1.pdf"/>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561138" y="2032000"/>
            <a:ext cx="14986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homopolar.pn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33525" y="956420"/>
            <a:ext cx="6043475" cy="4834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Box 7"/>
          <p:cNvSpPr txBox="1">
            <a:spLocks noChangeArrowheads="1"/>
          </p:cNvSpPr>
          <p:nvPr/>
        </p:nvSpPr>
        <p:spPr bwMode="auto">
          <a:xfrm>
            <a:off x="5638800" y="685800"/>
            <a:ext cx="3048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Trebuchet MS" charset="0"/>
                <a:cs typeface="Trebuchet MS" charset="0"/>
              </a:rPr>
              <a:t>Torque is </a:t>
            </a:r>
          </a:p>
          <a:p>
            <a:pPr algn="ctr" eaLnBrk="1" hangingPunct="1"/>
            <a:r>
              <a:rPr lang="en-US" sz="1800">
                <a:latin typeface="Trebuchet MS" charset="0"/>
                <a:cs typeface="Trebuchet MS" charset="0"/>
              </a:rPr>
              <a:t>proportional to current</a:t>
            </a:r>
          </a:p>
        </p:txBody>
      </p:sp>
      <p:sp>
        <p:nvSpPr>
          <p:cNvPr id="9" name="TextBox 8"/>
          <p:cNvSpPr txBox="1"/>
          <p:nvPr/>
        </p:nvSpPr>
        <p:spPr>
          <a:xfrm>
            <a:off x="5029200" y="2062163"/>
            <a:ext cx="4038600" cy="830262"/>
          </a:xfrm>
          <a:prstGeom prst="rect">
            <a:avLst/>
          </a:prstGeom>
          <a:solidFill>
            <a:schemeClr val="accent6">
              <a:lumMod val="20000"/>
              <a:lumOff val="80000"/>
            </a:schemeClr>
          </a:solid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800000"/>
                </a:solidFill>
                <a:latin typeface="Trebuchet MS" charset="0"/>
                <a:cs typeface="Trebuchet MS" charset="0"/>
              </a:rPr>
              <a:t>IF WE APPLY </a:t>
            </a:r>
            <a:br>
              <a:rPr lang="en-US" sz="1600" b="1">
                <a:solidFill>
                  <a:srgbClr val="800000"/>
                </a:solidFill>
                <a:latin typeface="Trebuchet MS" charset="0"/>
                <a:cs typeface="Trebuchet MS" charset="0"/>
              </a:rPr>
            </a:br>
            <a:r>
              <a:rPr lang="en-US" sz="1600" b="1" u="sng">
                <a:solidFill>
                  <a:srgbClr val="800000"/>
                </a:solidFill>
                <a:latin typeface="Trebuchet MS" charset="0"/>
                <a:cs typeface="Trebuchet MS" charset="0"/>
              </a:rPr>
              <a:t>STEADY CURRENT</a:t>
            </a:r>
            <a:r>
              <a:rPr lang="en-US" sz="1600" b="1">
                <a:solidFill>
                  <a:srgbClr val="800000"/>
                </a:solidFill>
                <a:latin typeface="Trebuchet MS" charset="0"/>
                <a:cs typeface="Trebuchet MS" charset="0"/>
              </a:rPr>
              <a:t> ON THE MOTOR</a:t>
            </a:r>
          </a:p>
          <a:p>
            <a:pPr algn="ctr" eaLnBrk="1" hangingPunct="1"/>
            <a:r>
              <a:rPr lang="en-US" sz="1600" b="1">
                <a:solidFill>
                  <a:srgbClr val="800000"/>
                </a:solidFill>
                <a:latin typeface="Trebuchet MS" charset="0"/>
                <a:cs typeface="Trebuchet MS" charset="0"/>
              </a:rPr>
              <a:t>… then in steady state operation …</a:t>
            </a:r>
          </a:p>
        </p:txBody>
      </p:sp>
      <p:pic>
        <p:nvPicPr>
          <p:cNvPr id="31750" name="Picture 1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477000" y="5438775"/>
            <a:ext cx="168275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1" name="Picture 13"/>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6477000" y="3052763"/>
            <a:ext cx="12065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2" name="Picture 14"/>
          <p:cNvPicPr>
            <a:picLocks noChangeAspect="1"/>
          </p:cNvPicPr>
          <p:nvPr/>
        </p:nvPicPr>
        <p:blipFill>
          <a:blip r:embed="rId5">
            <a:extLst>
              <a:ext uri="{28A0092B-C50C-407E-A947-70E740481C1C}">
                <a14:useLocalDpi xmlns="" xmlns:a14="http://schemas.microsoft.com/office/drawing/2010/main" val="0"/>
              </a:ext>
            </a:extLst>
          </a:blip>
          <a:srcRect r="61"/>
          <a:stretch>
            <a:fillRect/>
          </a:stretch>
        </p:blipFill>
        <p:spPr bwMode="auto">
          <a:xfrm>
            <a:off x="5684838" y="3586163"/>
            <a:ext cx="3154362"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3" name="Picture 15"/>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6457950" y="1458913"/>
            <a:ext cx="1466850"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4" name="Picture 16"/>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6629400" y="3986213"/>
            <a:ext cx="121285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8" name="Straight Arrow Connector 17"/>
          <p:cNvCxnSpPr/>
          <p:nvPr/>
        </p:nvCxnSpPr>
        <p:spPr>
          <a:xfrm rot="5400000" flipH="1" flipV="1">
            <a:off x="6643687" y="6215063"/>
            <a:ext cx="276225" cy="1524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1756" name="TextBox 18"/>
          <p:cNvSpPr txBox="1">
            <a:spLocks noChangeArrowheads="1"/>
          </p:cNvSpPr>
          <p:nvPr/>
        </p:nvSpPr>
        <p:spPr bwMode="auto">
          <a:xfrm>
            <a:off x="6324600" y="6429375"/>
            <a:ext cx="11430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Trebuchet MS" charset="0"/>
                <a:cs typeface="Trebuchet MS" charset="0"/>
              </a:rPr>
              <a:t>STEADY STATE</a:t>
            </a:r>
          </a:p>
        </p:txBody>
      </p:sp>
      <p:cxnSp>
        <p:nvCxnSpPr>
          <p:cNvPr id="14" name="Straight Arrow Connector 13"/>
          <p:cNvCxnSpPr/>
          <p:nvPr/>
        </p:nvCxnSpPr>
        <p:spPr>
          <a:xfrm rot="5400000" flipH="1" flipV="1">
            <a:off x="7035801" y="4479925"/>
            <a:ext cx="419100" cy="2317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1758" name="TextBox 18"/>
          <p:cNvSpPr txBox="1">
            <a:spLocks noChangeArrowheads="1"/>
          </p:cNvSpPr>
          <p:nvPr/>
        </p:nvSpPr>
        <p:spPr bwMode="auto">
          <a:xfrm>
            <a:off x="5410200" y="4800600"/>
            <a:ext cx="324961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rebuchet MS" charset="0"/>
                <a:cs typeface="Trebuchet MS" charset="0"/>
              </a:rPr>
              <a:t>CONSTANT WHICH DEPENDS </a:t>
            </a:r>
          </a:p>
          <a:p>
            <a:pPr eaLnBrk="1" hangingPunct="1"/>
            <a:r>
              <a:rPr lang="en-US" sz="1200">
                <a:latin typeface="Trebuchet MS" charset="0"/>
                <a:cs typeface="Trebuchet MS" charset="0"/>
              </a:rPr>
              <a:t>on FRICTION COEFFICIENT and MOMENT ARM </a:t>
            </a:r>
          </a:p>
          <a:p>
            <a:pPr eaLnBrk="1" hangingPunct="1"/>
            <a:r>
              <a:rPr lang="en-US" sz="1200">
                <a:latin typeface="Trebuchet MS" charset="0"/>
                <a:cs typeface="Trebuchet MS" charset="0"/>
              </a:rPr>
              <a:t>(EMPIRICALLY DETERMINED)</a:t>
            </a:r>
          </a:p>
        </p:txBody>
      </p:sp>
      <p:sp>
        <p:nvSpPr>
          <p:cNvPr id="31759" name="TextBox 18"/>
          <p:cNvSpPr txBox="1">
            <a:spLocks noChangeArrowheads="1"/>
          </p:cNvSpPr>
          <p:nvPr/>
        </p:nvSpPr>
        <p:spPr bwMode="auto">
          <a:xfrm>
            <a:off x="7510463" y="4652963"/>
            <a:ext cx="15573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Trebuchet MS" charset="0"/>
                <a:cs typeface="Trebuchet MS" charset="0"/>
              </a:rPr>
              <a:t>ANGULAR VELOCITY</a:t>
            </a:r>
          </a:p>
        </p:txBody>
      </p:sp>
      <p:cxnSp>
        <p:nvCxnSpPr>
          <p:cNvPr id="17" name="Straight Arrow Connector 16"/>
          <p:cNvCxnSpPr/>
          <p:nvPr/>
        </p:nvCxnSpPr>
        <p:spPr>
          <a:xfrm rot="16200000" flipV="1">
            <a:off x="7729537" y="4448176"/>
            <a:ext cx="276225" cy="1524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1761" name="Text Box 7"/>
          <p:cNvSpPr txBox="1">
            <a:spLocks noChangeArrowheads="1"/>
          </p:cNvSpPr>
          <p:nvPr/>
        </p:nvSpPr>
        <p:spPr bwMode="auto">
          <a:xfrm>
            <a:off x="304800" y="152400"/>
            <a:ext cx="88233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u="sng">
                <a:latin typeface="Trebuchet MS" charset="0"/>
                <a:cs typeface="Trebuchet MS" charset="0"/>
              </a:rPr>
              <a:t>Motor Torque and Angular Velocity</a:t>
            </a:r>
            <a:r>
              <a:rPr lang="en-US" i="1">
                <a:latin typeface="Trebuchet MS" charset="0"/>
                <a:cs typeface="Trebuchet MS" charset="0"/>
              </a:rPr>
              <a:t> </a:t>
            </a:r>
            <a:r>
              <a:rPr lang="en-US" sz="1800" i="1">
                <a:latin typeface="Trebuchet MS" charset="0"/>
                <a:cs typeface="Trebuchet MS" charset="0"/>
              </a:rPr>
              <a:t>(when STEADY CURRENT is applied)</a:t>
            </a:r>
            <a:endParaRPr lang="en-US" i="1" u="sng">
              <a:latin typeface="Trebuchet MS" charset="0"/>
              <a:cs typeface="Trebuchet MS" charset="0"/>
            </a:endParaRPr>
          </a:p>
        </p:txBody>
      </p:sp>
      <p:pic>
        <p:nvPicPr>
          <p:cNvPr id="2" name="Picture 1" descr="graph_torque_v_speed copy.png"/>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6200" y="2228764"/>
            <a:ext cx="5486400" cy="447683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circuit.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57700" y="955082"/>
            <a:ext cx="3886200" cy="2797356"/>
          </a:xfrm>
          <a:prstGeom prst="rect">
            <a:avLst/>
          </a:prstGeom>
        </p:spPr>
      </p:pic>
      <p:sp>
        <p:nvSpPr>
          <p:cNvPr id="31747" name="TextBox 3"/>
          <p:cNvSpPr txBox="1">
            <a:spLocks noChangeArrowheads="1"/>
          </p:cNvSpPr>
          <p:nvPr/>
        </p:nvSpPr>
        <p:spPr bwMode="auto">
          <a:xfrm>
            <a:off x="304800" y="804863"/>
            <a:ext cx="8382000" cy="338137"/>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4F6228"/>
                </a:solidFill>
                <a:latin typeface="Trebuchet MS" charset="0"/>
                <a:cs typeface="Trebuchet MS" charset="0"/>
              </a:rPr>
              <a:t>The go-cart motor is NOT a resistor !!!  It does not obey Ohm</a:t>
            </a:r>
            <a:r>
              <a:rPr lang="ja-JP" altLang="en-US" sz="1600" b="1">
                <a:solidFill>
                  <a:srgbClr val="4F6228"/>
                </a:solidFill>
                <a:latin typeface="Trebuchet MS" charset="0"/>
                <a:cs typeface="Trebuchet MS" charset="0"/>
              </a:rPr>
              <a:t>’</a:t>
            </a:r>
            <a:r>
              <a:rPr lang="en-US" sz="1600" b="1">
                <a:solidFill>
                  <a:srgbClr val="4F6228"/>
                </a:solidFill>
                <a:latin typeface="Trebuchet MS" charset="0"/>
                <a:cs typeface="Trebuchet MS" charset="0"/>
              </a:rPr>
              <a:t>s Law. </a:t>
            </a:r>
            <a:endParaRPr lang="en-US" sz="1600">
              <a:solidFill>
                <a:srgbClr val="4F6228"/>
              </a:solidFill>
              <a:latin typeface="Trebuchet MS" charset="0"/>
              <a:cs typeface="Trebuchet MS" charset="0"/>
            </a:endParaRPr>
          </a:p>
        </p:txBody>
      </p:sp>
      <p:sp>
        <p:nvSpPr>
          <p:cNvPr id="31748" name="Rectangle 9"/>
          <p:cNvSpPr>
            <a:spLocks noChangeArrowheads="1"/>
          </p:cNvSpPr>
          <p:nvPr/>
        </p:nvSpPr>
        <p:spPr bwMode="auto">
          <a:xfrm>
            <a:off x="316256" y="1600200"/>
            <a:ext cx="2032000" cy="584200"/>
          </a:xfrm>
          <a:prstGeom prst="rect">
            <a:avLst/>
          </a:prstGeom>
          <a:solidFill>
            <a:srgbClr val="8EB4E3"/>
          </a:solidFill>
          <a:ln w="9525">
            <a:noFill/>
            <a:miter lim="800000"/>
            <a:headEnd/>
            <a:tailEnd/>
          </a:ln>
        </p:spPr>
        <p:txBody>
          <a:bodyPr wrap="none">
            <a:spAutoFit/>
          </a:bodyPr>
          <a:lstStyle/>
          <a:p>
            <a:pPr algn="ctr"/>
            <a:r>
              <a:rPr lang="en-US" sz="1600" b="1" dirty="0">
                <a:latin typeface="Trebuchet MS" charset="0"/>
                <a:cs typeface="Trebuchet MS" charset="0"/>
              </a:rPr>
              <a:t>HIGH-LEVEL MODEL</a:t>
            </a:r>
            <a:br>
              <a:rPr lang="en-US" sz="1600" b="1" dirty="0">
                <a:latin typeface="Trebuchet MS" charset="0"/>
                <a:cs typeface="Trebuchet MS" charset="0"/>
              </a:rPr>
            </a:br>
            <a:r>
              <a:rPr lang="en-US" sz="1600" b="1" dirty="0">
                <a:latin typeface="Trebuchet MS" charset="0"/>
                <a:cs typeface="Trebuchet MS" charset="0"/>
              </a:rPr>
              <a:t>of a MOTOR</a:t>
            </a:r>
          </a:p>
        </p:txBody>
      </p:sp>
      <p:sp>
        <p:nvSpPr>
          <p:cNvPr id="24" name="TextBox 23"/>
          <p:cNvSpPr txBox="1"/>
          <p:nvPr/>
        </p:nvSpPr>
        <p:spPr>
          <a:xfrm>
            <a:off x="228600" y="3665538"/>
            <a:ext cx="4038600" cy="830262"/>
          </a:xfrm>
          <a:prstGeom prst="rect">
            <a:avLst/>
          </a:prstGeom>
          <a:solidFill>
            <a:srgbClr val="8EB4E3"/>
          </a:solid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solidFill>
                  <a:srgbClr val="000000"/>
                </a:solidFill>
                <a:latin typeface="Trebuchet MS" charset="0"/>
                <a:cs typeface="Trebuchet MS" charset="0"/>
              </a:rPr>
              <a:t>IF WE APPLY </a:t>
            </a:r>
            <a:br>
              <a:rPr lang="en-US" sz="1600" b="1" dirty="0">
                <a:solidFill>
                  <a:srgbClr val="000000"/>
                </a:solidFill>
                <a:latin typeface="Trebuchet MS" charset="0"/>
                <a:cs typeface="Trebuchet MS" charset="0"/>
              </a:rPr>
            </a:br>
            <a:r>
              <a:rPr lang="en-US" sz="1600" b="1" u="sng" dirty="0">
                <a:solidFill>
                  <a:srgbClr val="000000"/>
                </a:solidFill>
                <a:latin typeface="Trebuchet MS" charset="0"/>
                <a:cs typeface="Trebuchet MS" charset="0"/>
              </a:rPr>
              <a:t>STEADY VOLTAGE</a:t>
            </a:r>
            <a:r>
              <a:rPr lang="en-US" sz="1600" b="1" dirty="0">
                <a:solidFill>
                  <a:srgbClr val="000000"/>
                </a:solidFill>
                <a:latin typeface="Trebuchet MS" charset="0"/>
                <a:cs typeface="Trebuchet MS" charset="0"/>
              </a:rPr>
              <a:t>, </a:t>
            </a:r>
            <a:r>
              <a:rPr lang="en-US" sz="1600" b="1" dirty="0" err="1">
                <a:solidFill>
                  <a:srgbClr val="000000"/>
                </a:solidFill>
                <a:latin typeface="Trebuchet MS" charset="0"/>
                <a:cs typeface="Trebuchet MS" charset="0"/>
              </a:rPr>
              <a:t>V</a:t>
            </a:r>
            <a:r>
              <a:rPr lang="en-US" sz="1600" b="1" u="sng" baseline="-25000" dirty="0" err="1">
                <a:solidFill>
                  <a:srgbClr val="000000"/>
                </a:solidFill>
                <a:latin typeface="Trebuchet MS" charset="0"/>
                <a:cs typeface="Trebuchet MS" charset="0"/>
              </a:rPr>
              <a:t>a</a:t>
            </a:r>
            <a:r>
              <a:rPr lang="en-US" sz="1600" b="1" dirty="0">
                <a:solidFill>
                  <a:srgbClr val="000000"/>
                </a:solidFill>
                <a:latin typeface="Trebuchet MS" charset="0"/>
                <a:cs typeface="Trebuchet MS" charset="0"/>
              </a:rPr>
              <a:t> , ON THE MOTOR</a:t>
            </a:r>
          </a:p>
          <a:p>
            <a:pPr algn="ctr" eaLnBrk="1" hangingPunct="1"/>
            <a:r>
              <a:rPr lang="en-US" sz="1600" b="1" dirty="0">
                <a:solidFill>
                  <a:srgbClr val="000000"/>
                </a:solidFill>
                <a:latin typeface="Trebuchet MS" charset="0"/>
                <a:cs typeface="Trebuchet MS" charset="0"/>
              </a:rPr>
              <a:t>… then in steady state operation …</a:t>
            </a:r>
          </a:p>
        </p:txBody>
      </p:sp>
      <p:pic>
        <p:nvPicPr>
          <p:cNvPr id="33798" name="Picture 2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038475" y="5808663"/>
            <a:ext cx="1990725" cy="820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9" name="Picture 25"/>
          <p:cNvPicPr>
            <a:picLocks noChangeAspect="1"/>
          </p:cNvPicPr>
          <p:nvPr/>
        </p:nvPicPr>
        <p:blipFill>
          <a:blip r:embed="rId4">
            <a:extLst>
              <a:ext uri="{28A0092B-C50C-407E-A947-70E740481C1C}">
                <a14:useLocalDpi xmlns="" xmlns:a14="http://schemas.microsoft.com/office/drawing/2010/main" val="0"/>
              </a:ext>
            </a:extLst>
          </a:blip>
          <a:srcRect l="54791"/>
          <a:stretch>
            <a:fillRect/>
          </a:stretch>
        </p:blipFill>
        <p:spPr bwMode="auto">
          <a:xfrm>
            <a:off x="5715000" y="4495800"/>
            <a:ext cx="2346325"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0" name="Picture 26"/>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400800" y="3944938"/>
            <a:ext cx="1584325" cy="27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Box 27"/>
          <p:cNvSpPr txBox="1"/>
          <p:nvPr/>
        </p:nvSpPr>
        <p:spPr>
          <a:xfrm>
            <a:off x="4529138" y="3657600"/>
            <a:ext cx="2419350" cy="584200"/>
          </a:xfrm>
          <a:prstGeom prst="rect">
            <a:avLst/>
          </a:prstGeom>
          <a:noFill/>
        </p:spPr>
        <p:txBody>
          <a:bodyPr wrap="none">
            <a:spAutoFit/>
          </a:bodyPr>
          <a:lstStyle/>
          <a:p>
            <a:pPr>
              <a:defRPr/>
            </a:pPr>
            <a:r>
              <a:rPr lang="en-US" sz="1600" dirty="0">
                <a:latin typeface="+mj-lt"/>
                <a:ea typeface="+mn-ea"/>
                <a:cs typeface="+mn-cs"/>
              </a:rPr>
              <a:t>Current through the motor </a:t>
            </a:r>
            <a:br>
              <a:rPr lang="en-US" sz="1600" dirty="0">
                <a:latin typeface="+mj-lt"/>
                <a:ea typeface="+mn-ea"/>
                <a:cs typeface="+mn-cs"/>
              </a:rPr>
            </a:br>
            <a:r>
              <a:rPr lang="en-US" sz="1600" dirty="0">
                <a:latin typeface="+mj-lt"/>
                <a:ea typeface="+mn-ea"/>
                <a:cs typeface="+mn-cs"/>
              </a:rPr>
              <a:t>in the steady state is</a:t>
            </a:r>
          </a:p>
        </p:txBody>
      </p:sp>
      <p:sp>
        <p:nvSpPr>
          <p:cNvPr id="30" name="Right Arrow 29"/>
          <p:cNvSpPr/>
          <p:nvPr/>
        </p:nvSpPr>
        <p:spPr>
          <a:xfrm>
            <a:off x="638175" y="4832350"/>
            <a:ext cx="257175" cy="146050"/>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803" name="Picture 34"/>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bwMode="auto">
          <a:xfrm>
            <a:off x="1295400" y="5332413"/>
            <a:ext cx="213360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4" name="Picture 35"/>
          <p:cNvPicPr>
            <a:picLocks noChangeAspect="1"/>
          </p:cNvPicPr>
          <p:nvPr/>
        </p:nvPicPr>
        <p:blipFill>
          <a:blip r:embed="rId4">
            <a:extLst>
              <a:ext uri="{28A0092B-C50C-407E-A947-70E740481C1C}">
                <a14:useLocalDpi xmlns="" xmlns:a14="http://schemas.microsoft.com/office/drawing/2010/main" val="0"/>
              </a:ext>
            </a:extLst>
          </a:blip>
          <a:srcRect r="49385"/>
          <a:stretch>
            <a:fillRect/>
          </a:stretch>
        </p:blipFill>
        <p:spPr bwMode="auto">
          <a:xfrm>
            <a:off x="955675" y="4495800"/>
            <a:ext cx="2625725"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5" name="Picture 36"/>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228600" y="5629275"/>
            <a:ext cx="4300538"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6" name="Picture 37"/>
          <p:cNvPicPr>
            <a:picLocks noChangeAspect="1"/>
          </p:cNvPicPr>
          <p:nvPr/>
        </p:nvPicPr>
        <p:blipFill>
          <a:blip r:embed="rId4">
            <a:extLst>
              <a:ext uri="{28A0092B-C50C-407E-A947-70E740481C1C}">
                <a14:useLocalDpi xmlns="" xmlns:a14="http://schemas.microsoft.com/office/drawing/2010/main" val="0"/>
              </a:ext>
            </a:extLst>
          </a:blip>
          <a:srcRect l="18996" r="75513"/>
          <a:stretch>
            <a:fillRect/>
          </a:stretch>
        </p:blipFill>
        <p:spPr bwMode="auto">
          <a:xfrm>
            <a:off x="3614738" y="4495800"/>
            <a:ext cx="284162"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7" name="Picture 39"/>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914400" y="6477000"/>
            <a:ext cx="3038475" cy="30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8" name="Picture 40"/>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228600" y="5924550"/>
            <a:ext cx="2305050"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Right Arrow 41"/>
          <p:cNvSpPr/>
          <p:nvPr/>
        </p:nvSpPr>
        <p:spPr>
          <a:xfrm>
            <a:off x="2667000" y="6172200"/>
            <a:ext cx="257175" cy="144463"/>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810" name="Picture 42"/>
          <p:cNvPicPr>
            <a:picLocks noChangeAspect="1"/>
          </p:cNvPicPr>
          <p:nvPr/>
        </p:nvPicPr>
        <p:blipFill>
          <a:blip r:embed="rId9">
            <a:extLst>
              <a:ext uri="{28A0092B-C50C-407E-A947-70E740481C1C}">
                <a14:useLocalDpi xmlns="" xmlns:a14="http://schemas.microsoft.com/office/drawing/2010/main" val="0"/>
              </a:ext>
            </a:extLst>
          </a:blip>
          <a:srcRect r="23840"/>
          <a:stretch>
            <a:fillRect/>
          </a:stretch>
        </p:blipFill>
        <p:spPr bwMode="auto">
          <a:xfrm>
            <a:off x="3876675" y="4572000"/>
            <a:ext cx="1755775" cy="63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1" name="Picture 28" descr="latex-image-1.pdf"/>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8200" y="3135313"/>
            <a:ext cx="2644775" cy="293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812" name="Text Box 7"/>
          <p:cNvSpPr txBox="1">
            <a:spLocks noChangeArrowheads="1"/>
          </p:cNvSpPr>
          <p:nvPr/>
        </p:nvSpPr>
        <p:spPr bwMode="auto">
          <a:xfrm>
            <a:off x="304800" y="152400"/>
            <a:ext cx="87741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u="sng">
                <a:latin typeface="Trebuchet MS" charset="0"/>
                <a:cs typeface="Trebuchet MS" charset="0"/>
              </a:rPr>
              <a:t>Motor Torque and Angular Velocity</a:t>
            </a:r>
            <a:r>
              <a:rPr lang="en-US" i="1">
                <a:latin typeface="Trebuchet MS" charset="0"/>
                <a:cs typeface="Trebuchet MS" charset="0"/>
              </a:rPr>
              <a:t> </a:t>
            </a:r>
            <a:r>
              <a:rPr lang="en-US" sz="1800" i="1">
                <a:latin typeface="Trebuchet MS" charset="0"/>
                <a:cs typeface="Trebuchet MS" charset="0"/>
              </a:rPr>
              <a:t>(when STEADY VOLTAGE is applied)</a:t>
            </a:r>
            <a:endParaRPr lang="en-US" i="1" u="sng">
              <a:latin typeface="Trebuchet MS" charset="0"/>
              <a:cs typeface="Trebuchet MS" charset="0"/>
            </a:endParaRPr>
          </a:p>
        </p:txBody>
      </p:sp>
      <p:grpSp>
        <p:nvGrpSpPr>
          <p:cNvPr id="33813" name="Group 44"/>
          <p:cNvGrpSpPr>
            <a:grpSpLocks/>
          </p:cNvGrpSpPr>
          <p:nvPr/>
        </p:nvGrpSpPr>
        <p:grpSpPr bwMode="auto">
          <a:xfrm>
            <a:off x="228600" y="1214438"/>
            <a:ext cx="8686800" cy="2322512"/>
            <a:chOff x="152398" y="1214734"/>
            <a:chExt cx="8686802" cy="2322217"/>
          </a:xfrm>
        </p:grpSpPr>
        <p:cxnSp>
          <p:nvCxnSpPr>
            <p:cNvPr id="38" name="Straight Connector 37"/>
            <p:cNvCxnSpPr/>
            <p:nvPr/>
          </p:nvCxnSpPr>
          <p:spPr>
            <a:xfrm>
              <a:off x="152398" y="3535364"/>
              <a:ext cx="8686802" cy="1587"/>
            </a:xfrm>
            <a:prstGeom prst="line">
              <a:avLst/>
            </a:prstGeom>
            <a:ln w="12700" cap="flat" cmpd="sng" algn="ctr">
              <a:solidFill>
                <a:schemeClr val="accent3">
                  <a:lumMod val="50000"/>
                </a:schemeClr>
              </a:solidFill>
              <a:prstDash val="lgDashDot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52398" y="1217909"/>
              <a:ext cx="8686802" cy="1587"/>
            </a:xfrm>
            <a:prstGeom prst="line">
              <a:avLst/>
            </a:prstGeom>
            <a:ln w="12700" cap="flat" cmpd="sng" algn="ctr">
              <a:solidFill>
                <a:schemeClr val="accent3">
                  <a:lumMod val="50000"/>
                </a:schemeClr>
              </a:solidFill>
              <a:prstDash val="lgDashDot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6200000" flipH="1">
              <a:off x="-1007918" y="2375050"/>
              <a:ext cx="2320630" cy="0"/>
            </a:xfrm>
            <a:prstGeom prst="line">
              <a:avLst/>
            </a:prstGeom>
            <a:ln w="12700" cap="flat" cmpd="sng" algn="ctr">
              <a:solidFill>
                <a:schemeClr val="accent3">
                  <a:lumMod val="50000"/>
                </a:schemeClr>
              </a:solidFill>
              <a:prstDash val="lgDashDot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7678884" y="2375050"/>
              <a:ext cx="2320630" cy="0"/>
            </a:xfrm>
            <a:prstGeom prst="line">
              <a:avLst/>
            </a:prstGeom>
            <a:ln w="12700" cap="flat" cmpd="sng" algn="ctr">
              <a:solidFill>
                <a:schemeClr val="accent3">
                  <a:lumMod val="50000"/>
                </a:schemeClr>
              </a:solidFill>
              <a:prstDash val="lgDashDot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 y="669131"/>
            <a:ext cx="8294687" cy="6281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19"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724400" y="1149350"/>
            <a:ext cx="3124200" cy="128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2743200" y="3810000"/>
            <a:ext cx="41148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Trebuchet MS" charset="0"/>
                <a:cs typeface="Trebuchet MS" charset="0"/>
              </a:rPr>
              <a:t>When we plot the steady state </a:t>
            </a:r>
            <a:r>
              <a:rPr lang="en-US" sz="1800" i="1" dirty="0" err="1">
                <a:latin typeface="Trebuchet MS" charset="0"/>
                <a:cs typeface="Trebuchet MS" charset="0"/>
              </a:rPr>
              <a:t>ω</a:t>
            </a:r>
            <a:r>
              <a:rPr lang="en-US" sz="1800" baseline="-25000" dirty="0" err="1">
                <a:latin typeface="Trebuchet MS" charset="0"/>
                <a:cs typeface="Trebuchet MS" charset="0"/>
              </a:rPr>
              <a:t>ss</a:t>
            </a:r>
            <a:r>
              <a:rPr lang="en-US" sz="1800" dirty="0">
                <a:latin typeface="Trebuchet MS" charset="0"/>
                <a:cs typeface="Trebuchet MS" charset="0"/>
              </a:rPr>
              <a:t> as a function of K we find that for a given voltage, the motor reaches the maximum speed when </a:t>
            </a:r>
            <a:endParaRPr lang="en-US" sz="1800" baseline="-25000" dirty="0">
              <a:latin typeface="Trebuchet MS" charset="0"/>
              <a:cs typeface="Trebuchet MS" charset="0"/>
            </a:endParaRPr>
          </a:p>
        </p:txBody>
      </p:sp>
      <p:pic>
        <p:nvPicPr>
          <p:cNvPr id="34821" name="Picture 7"/>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4038600" y="5010150"/>
            <a:ext cx="1600200"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2133600" y="304800"/>
            <a:ext cx="5245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i="1" u="sng">
                <a:latin typeface="Trebuchet MS" charset="0"/>
                <a:cs typeface="Trebuchet MS" charset="0"/>
              </a:rPr>
              <a:t>There are lots of different motors…</a:t>
            </a:r>
          </a:p>
        </p:txBody>
      </p:sp>
      <p:pic>
        <p:nvPicPr>
          <p:cNvPr id="35843" name="Picture 6" descr="MOTORBLDCIMG"/>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2133600"/>
            <a:ext cx="1371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4" name="Picture 10" descr="MOTORFSTEPIMG"/>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2819400" y="2057400"/>
            <a:ext cx="1371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5" name="Picture 12" descr="MOTORSRIMG"/>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5029200" y="2133600"/>
            <a:ext cx="1371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6" name="Picture 14" descr="MOTORACIMG"/>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7239000" y="2057400"/>
            <a:ext cx="1371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7" name="Text Box 15"/>
          <p:cNvSpPr txBox="1">
            <a:spLocks noChangeArrowheads="1"/>
          </p:cNvSpPr>
          <p:nvPr/>
        </p:nvSpPr>
        <p:spPr bwMode="auto">
          <a:xfrm>
            <a:off x="515938" y="1560513"/>
            <a:ext cx="14811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rebuchet MS" charset="0"/>
                <a:cs typeface="Trebuchet MS" charset="0"/>
              </a:rPr>
              <a:t>DC Brushless</a:t>
            </a:r>
          </a:p>
        </p:txBody>
      </p:sp>
      <p:sp>
        <p:nvSpPr>
          <p:cNvPr id="35848" name="Text Box 16"/>
          <p:cNvSpPr txBox="1">
            <a:spLocks noChangeArrowheads="1"/>
          </p:cNvSpPr>
          <p:nvPr/>
        </p:nvSpPr>
        <p:spPr bwMode="auto">
          <a:xfrm>
            <a:off x="2667000" y="1557338"/>
            <a:ext cx="16478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rebuchet MS" charset="0"/>
                <a:cs typeface="Trebuchet MS" charset="0"/>
              </a:rPr>
              <a:t>Stepper Motor</a:t>
            </a:r>
          </a:p>
        </p:txBody>
      </p:sp>
      <p:sp>
        <p:nvSpPr>
          <p:cNvPr id="35849" name="Text Box 17"/>
          <p:cNvSpPr txBox="1">
            <a:spLocks noChangeArrowheads="1"/>
          </p:cNvSpPr>
          <p:nvPr/>
        </p:nvSpPr>
        <p:spPr bwMode="auto">
          <a:xfrm>
            <a:off x="4724400" y="1552575"/>
            <a:ext cx="19764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rebuchet MS" charset="0"/>
                <a:cs typeface="Trebuchet MS" charset="0"/>
              </a:rPr>
              <a:t>Reluctance Motor</a:t>
            </a:r>
          </a:p>
        </p:txBody>
      </p:sp>
      <p:sp>
        <p:nvSpPr>
          <p:cNvPr id="35850" name="Text Box 18"/>
          <p:cNvSpPr txBox="1">
            <a:spLocks noChangeArrowheads="1"/>
          </p:cNvSpPr>
          <p:nvPr/>
        </p:nvSpPr>
        <p:spPr bwMode="auto">
          <a:xfrm>
            <a:off x="7086600" y="1547813"/>
            <a:ext cx="18129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rebuchet MS" charset="0"/>
                <a:cs typeface="Trebuchet MS" charset="0"/>
              </a:rPr>
              <a:t>Induction Motor</a:t>
            </a:r>
          </a:p>
        </p:txBody>
      </p:sp>
      <p:sp>
        <p:nvSpPr>
          <p:cNvPr id="35851" name="Text Box 19"/>
          <p:cNvSpPr txBox="1">
            <a:spLocks noChangeArrowheads="1"/>
          </p:cNvSpPr>
          <p:nvPr/>
        </p:nvSpPr>
        <p:spPr bwMode="auto">
          <a:xfrm>
            <a:off x="990600" y="4465637"/>
            <a:ext cx="6416675"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rebuchet MS" charset="0"/>
                <a:cs typeface="Trebuchet MS" charset="0"/>
              </a:rPr>
              <a:t>The E&amp;M can be intimidating as you have to keep track of …</a:t>
            </a:r>
          </a:p>
          <a:p>
            <a:pPr eaLnBrk="1" hangingPunct="1"/>
            <a:r>
              <a:rPr lang="en-US" sz="1800">
                <a:latin typeface="Trebuchet MS" charset="0"/>
                <a:cs typeface="Trebuchet MS" charset="0"/>
              </a:rPr>
              <a:t>	… time-varying fields</a:t>
            </a:r>
          </a:p>
          <a:p>
            <a:pPr eaLnBrk="1" hangingPunct="1"/>
            <a:r>
              <a:rPr lang="en-US" sz="1800">
                <a:latin typeface="Trebuchet MS" charset="0"/>
                <a:cs typeface="Trebuchet MS" charset="0"/>
              </a:rPr>
              <a:t>	… wild geometries</a:t>
            </a:r>
          </a:p>
          <a:p>
            <a:pPr eaLnBrk="1" hangingPunct="1"/>
            <a:r>
              <a:rPr lang="en-US" sz="1800">
                <a:latin typeface="Trebuchet MS" charset="0"/>
                <a:cs typeface="Trebuchet MS" charset="0"/>
              </a:rPr>
              <a:t>	… magnetic materials and coils</a:t>
            </a:r>
          </a:p>
          <a:p>
            <a:pPr eaLnBrk="1" hangingPunct="1"/>
            <a:r>
              <a:rPr lang="en-US" sz="1800">
                <a:latin typeface="Trebuchet MS" charset="0"/>
                <a:cs typeface="Trebuchet MS" charset="0"/>
              </a:rPr>
              <a:t>	… rotational dynamics</a:t>
            </a:r>
          </a:p>
        </p:txBody>
      </p:sp>
      <p:sp>
        <p:nvSpPr>
          <p:cNvPr id="35852" name="Rectangle 20"/>
          <p:cNvSpPr>
            <a:spLocks noChangeArrowheads="1"/>
          </p:cNvSpPr>
          <p:nvPr/>
        </p:nvSpPr>
        <p:spPr bwMode="auto">
          <a:xfrm>
            <a:off x="1241425" y="3529013"/>
            <a:ext cx="67595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200" b="1" i="1" dirty="0">
                <a:latin typeface="Trebuchet MS" charset="0"/>
                <a:cs typeface="Trebuchet MS" charset="0"/>
              </a:rPr>
              <a:t>http://</a:t>
            </a:r>
            <a:r>
              <a:rPr lang="en-US" sz="1200" b="1" i="1" dirty="0" err="1">
                <a:latin typeface="Trebuchet MS" charset="0"/>
                <a:cs typeface="Trebuchet MS" charset="0"/>
              </a:rPr>
              <a:t>www.freescale.com</a:t>
            </a:r>
            <a:r>
              <a:rPr lang="en-US" sz="1200" b="1" i="1" dirty="0">
                <a:latin typeface="Trebuchet MS" charset="0"/>
                <a:cs typeface="Trebuchet MS" charset="0"/>
              </a:rPr>
              <a:t>/files/microcontrollers/doc/</a:t>
            </a:r>
            <a:r>
              <a:rPr lang="en-US" sz="1200" b="1" i="1" dirty="0" err="1">
                <a:latin typeface="Trebuchet MS" charset="0"/>
                <a:cs typeface="Trebuchet MS" charset="0"/>
              </a:rPr>
              <a:t>train_ref_material</a:t>
            </a:r>
            <a:r>
              <a:rPr lang="en-US" sz="1200" b="1" i="1" dirty="0">
                <a:latin typeface="Trebuchet MS" charset="0"/>
                <a:cs typeface="Trebuchet MS" charset="0"/>
              </a:rPr>
              <a:t>/</a:t>
            </a:r>
            <a:r>
              <a:rPr lang="en-US" sz="1200" b="1" i="1" dirty="0" err="1">
                <a:latin typeface="Trebuchet MS" charset="0"/>
                <a:cs typeface="Trebuchet MS" charset="0"/>
              </a:rPr>
              <a:t>MOTORTUT.html</a:t>
            </a:r>
            <a:endParaRPr lang="en-US" sz="1200" b="1" i="1" dirty="0">
              <a:latin typeface="Trebuchet MS" charset="0"/>
              <a:cs typeface="Trebuchet MS" charset="0"/>
            </a:endParaRPr>
          </a:p>
        </p:txBody>
      </p:sp>
      <p:sp>
        <p:nvSpPr>
          <p:cNvPr id="35853" name="TextBox 12"/>
          <p:cNvSpPr txBox="1">
            <a:spLocks noChangeArrowheads="1"/>
          </p:cNvSpPr>
          <p:nvPr/>
        </p:nvSpPr>
        <p:spPr bwMode="auto">
          <a:xfrm>
            <a:off x="4551363" y="5791200"/>
            <a:ext cx="4059237"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800000"/>
                </a:solidFill>
                <a:latin typeface="Trebuchet MS" charset="0"/>
                <a:cs typeface="Trebuchet MS" charset="0"/>
              </a:rPr>
              <a:t>Electrical motors can </a:t>
            </a:r>
            <a:br>
              <a:rPr lang="en-US" sz="1800">
                <a:solidFill>
                  <a:srgbClr val="800000"/>
                </a:solidFill>
                <a:latin typeface="Trebuchet MS" charset="0"/>
                <a:cs typeface="Trebuchet MS" charset="0"/>
              </a:rPr>
            </a:br>
            <a:r>
              <a:rPr lang="en-US" sz="1800">
                <a:solidFill>
                  <a:srgbClr val="800000"/>
                </a:solidFill>
                <a:latin typeface="Trebuchet MS" charset="0"/>
                <a:cs typeface="Trebuchet MS" charset="0"/>
              </a:rPr>
              <a:t>convert electrical energy into motion</a:t>
            </a:r>
            <a:br>
              <a:rPr lang="en-US" sz="1800">
                <a:solidFill>
                  <a:srgbClr val="800000"/>
                </a:solidFill>
                <a:latin typeface="Trebuchet MS" charset="0"/>
                <a:cs typeface="Trebuchet MS" charset="0"/>
              </a:rPr>
            </a:br>
            <a:r>
              <a:rPr lang="en-US" sz="1800" u="sng">
                <a:solidFill>
                  <a:srgbClr val="800000"/>
                </a:solidFill>
                <a:latin typeface="Trebuchet MS" charset="0"/>
                <a:cs typeface="Trebuchet MS" charset="0"/>
              </a:rPr>
              <a:t>with 90% efficiency</a:t>
            </a:r>
          </a:p>
        </p:txBody>
      </p:sp>
      <p:sp>
        <p:nvSpPr>
          <p:cNvPr id="14" name="Rectangle 13"/>
          <p:cNvSpPr/>
          <p:nvPr/>
        </p:nvSpPr>
        <p:spPr>
          <a:xfrm>
            <a:off x="1981200" y="3886200"/>
            <a:ext cx="5397499" cy="369332"/>
          </a:xfrm>
          <a:prstGeom prst="rect">
            <a:avLst/>
          </a:prstGeom>
        </p:spPr>
        <p:txBody>
          <a:bodyPr wrap="square">
            <a:spAutoFit/>
          </a:bodyPr>
          <a:lstStyle/>
          <a:p>
            <a:r>
              <a:rPr lang="en-US" sz="900" dirty="0">
                <a:latin typeface="Verdana" pitchFamily="34" charset="0"/>
                <a:ea typeface="Verdana" pitchFamily="34" charset="0"/>
                <a:cs typeface="Verdana" pitchFamily="34" charset="0"/>
              </a:rPr>
              <a:t>© </a:t>
            </a:r>
            <a:r>
              <a:rPr lang="en-US" sz="900" dirty="0" err="1" smtClean="0">
                <a:latin typeface="Verdana" pitchFamily="34" charset="0"/>
                <a:ea typeface="Verdana" pitchFamily="34" charset="0"/>
                <a:cs typeface="Verdana" pitchFamily="34" charset="0"/>
              </a:rPr>
              <a:t>Freescale</a:t>
            </a:r>
            <a:r>
              <a:rPr lang="en-US" sz="900" dirty="0" smtClean="0">
                <a:latin typeface="Verdana" pitchFamily="34" charset="0"/>
                <a:ea typeface="Verdana" pitchFamily="34" charset="0"/>
                <a:cs typeface="Verdana" pitchFamily="34" charset="0"/>
              </a:rPr>
              <a:t> Semiconductor, Inc</a:t>
            </a:r>
            <a:r>
              <a:rPr lang="en-US" sz="900" dirty="0" smtClean="0">
                <a:latin typeface="Verdana" pitchFamily="34" charset="0"/>
                <a:ea typeface="Verdana" pitchFamily="34" charset="0"/>
                <a:cs typeface="Verdana" pitchFamily="34" charset="0"/>
              </a:rPr>
              <a:t>. </a:t>
            </a:r>
            <a:r>
              <a:rPr lang="en-US" sz="900" dirty="0" smtClean="0">
                <a:latin typeface="Verdana" pitchFamily="34" charset="0"/>
                <a:ea typeface="Verdana" pitchFamily="34" charset="0"/>
                <a:cs typeface="Verdana" pitchFamily="34" charset="0"/>
              </a:rPr>
              <a:t>All </a:t>
            </a:r>
            <a:r>
              <a:rPr lang="en-US" sz="900" dirty="0">
                <a:latin typeface="Verdana" pitchFamily="34" charset="0"/>
                <a:ea typeface="Verdana" pitchFamily="34" charset="0"/>
                <a:cs typeface="Verdana" pitchFamily="34" charset="0"/>
              </a:rPr>
              <a:t>rights reserved. This content is excluded from </a:t>
            </a:r>
            <a:r>
              <a:rPr lang="en-US" sz="900" dirty="0" smtClean="0">
                <a:latin typeface="Verdana" pitchFamily="34" charset="0"/>
                <a:ea typeface="Verdana" pitchFamily="34" charset="0"/>
                <a:cs typeface="Verdana" pitchFamily="34" charset="0"/>
              </a:rPr>
              <a:t>our Creative </a:t>
            </a:r>
            <a:r>
              <a:rPr lang="en-US" sz="900" dirty="0">
                <a:latin typeface="Verdana" pitchFamily="34" charset="0"/>
                <a:ea typeface="Verdana" pitchFamily="34" charset="0"/>
                <a:cs typeface="Verdana" pitchFamily="34" charset="0"/>
              </a:rPr>
              <a:t>Commons license. For more information, see </a:t>
            </a:r>
            <a:r>
              <a:rPr lang="en-US" sz="900" dirty="0">
                <a:latin typeface="Verdana" pitchFamily="34" charset="0"/>
                <a:ea typeface="Verdana" pitchFamily="34" charset="0"/>
                <a:cs typeface="Verdana" pitchFamily="34" charset="0"/>
                <a:hlinkClick r:id="rId6"/>
              </a:rPr>
              <a:t>http://</a:t>
            </a:r>
            <a:r>
              <a:rPr lang="en-US" sz="900" dirty="0" smtClean="0">
                <a:latin typeface="Verdana" pitchFamily="34" charset="0"/>
                <a:ea typeface="Verdana" pitchFamily="34" charset="0"/>
                <a:cs typeface="Verdana" pitchFamily="34" charset="0"/>
                <a:hlinkClick r:id="rId6"/>
              </a:rPr>
              <a:t>ocw.mit.edu/fairuse</a:t>
            </a:r>
            <a:r>
              <a:rPr lang="en-US" sz="900" dirty="0" smtClean="0">
                <a:latin typeface="Verdana" pitchFamily="34" charset="0"/>
                <a:ea typeface="Verdana" pitchFamily="34" charset="0"/>
                <a:cs typeface="Verdana" pitchFamily="34" charset="0"/>
              </a:rPr>
              <a:t>.</a:t>
            </a:r>
            <a:endParaRPr lang="en-US" sz="9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54163"/>
            <a:ext cx="9144000" cy="3932237"/>
          </a:xfrm>
          <a:prstGeom prst="rect">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extBox 1"/>
          <p:cNvSpPr txBox="1"/>
          <p:nvPr/>
        </p:nvSpPr>
        <p:spPr>
          <a:xfrm>
            <a:off x="609600" y="152400"/>
            <a:ext cx="8534400" cy="68326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u="sng">
                <a:latin typeface="Calibri" charset="0"/>
              </a:rPr>
              <a:t>Let</a:t>
            </a:r>
            <a:r>
              <a:rPr lang="ja-JP" altLang="en-US" i="1" u="sng">
                <a:latin typeface="Calibri" charset="0"/>
              </a:rPr>
              <a:t>’</a:t>
            </a:r>
            <a:r>
              <a:rPr lang="en-US" i="1" u="sng">
                <a:latin typeface="Calibri" charset="0"/>
              </a:rPr>
              <a:t>s Drive the Electric Go-Cart on a Level Smooth Surface</a:t>
            </a:r>
          </a:p>
          <a:p>
            <a:pPr eaLnBrk="1" hangingPunct="1"/>
            <a:endParaRPr lang="en-US" sz="1800">
              <a:latin typeface="Calibri" charset="0"/>
            </a:endParaRPr>
          </a:p>
          <a:p>
            <a:pPr eaLnBrk="1" hangingPunct="1"/>
            <a:r>
              <a:rPr lang="en-US" sz="1800">
                <a:latin typeface="Calibri" charset="0"/>
              </a:rPr>
              <a:t>Measure the voltage across the drive motor terminals and the current flowing </a:t>
            </a:r>
          </a:p>
          <a:p>
            <a:pPr eaLnBrk="1" hangingPunct="1"/>
            <a:r>
              <a:rPr lang="en-US" sz="1800">
                <a:latin typeface="Calibri" charset="0"/>
              </a:rPr>
              <a:t>into the motor when the go-cart reaches a </a:t>
            </a:r>
            <a:r>
              <a:rPr lang="ja-JP" altLang="en-US" sz="1800">
                <a:latin typeface="Calibri" charset="0"/>
              </a:rPr>
              <a:t>“</a:t>
            </a:r>
            <a:r>
              <a:rPr lang="en-US" sz="1800">
                <a:latin typeface="Calibri" charset="0"/>
              </a:rPr>
              <a:t>steady-state</a:t>
            </a:r>
            <a:r>
              <a:rPr lang="ja-JP" altLang="en-US" sz="1800">
                <a:latin typeface="Calibri" charset="0"/>
              </a:rPr>
              <a:t>”</a:t>
            </a:r>
            <a:r>
              <a:rPr lang="en-US" sz="1800">
                <a:latin typeface="Calibri" charset="0"/>
              </a:rPr>
              <a:t> or cruising speed. </a:t>
            </a:r>
          </a:p>
          <a:p>
            <a:pPr eaLnBrk="1" hangingPunct="1"/>
            <a:endParaRPr lang="en-US" sz="1800">
              <a:latin typeface="Calibri" charset="0"/>
            </a:endParaRPr>
          </a:p>
          <a:p>
            <a:pPr eaLnBrk="1" hangingPunct="1"/>
            <a:r>
              <a:rPr lang="en-US" sz="1800" u="sng">
                <a:latin typeface="Calibri" charset="0"/>
              </a:rPr>
              <a:t>In steady state, our measurements are:</a:t>
            </a:r>
          </a:p>
          <a:p>
            <a:pPr eaLnBrk="1" hangingPunct="1"/>
            <a:r>
              <a:rPr lang="en-US" sz="1800">
                <a:latin typeface="Calibri" charset="0"/>
              </a:rPr>
              <a:t/>
            </a:r>
            <a:br>
              <a:rPr lang="en-US" sz="1800">
                <a:latin typeface="Calibri" charset="0"/>
              </a:rPr>
            </a:br>
            <a:r>
              <a:rPr lang="en-US" sz="1800">
                <a:latin typeface="Calibri" charset="0"/>
              </a:rPr>
              <a:t>Current flowing into the motor   =                       15 A</a:t>
            </a:r>
          </a:p>
          <a:p>
            <a:pPr eaLnBrk="1" hangingPunct="1"/>
            <a:r>
              <a:rPr lang="en-US" sz="1800">
                <a:latin typeface="Calibri" charset="0"/>
              </a:rPr>
              <a:t> </a:t>
            </a:r>
            <a:br>
              <a:rPr lang="en-US" sz="1800">
                <a:latin typeface="Calibri" charset="0"/>
              </a:rPr>
            </a:br>
            <a:r>
              <a:rPr lang="en-US" sz="1800">
                <a:latin typeface="Calibri" charset="0"/>
              </a:rPr>
              <a:t>Voltage across the motor terminals   =                36 V</a:t>
            </a:r>
          </a:p>
          <a:p>
            <a:pPr eaLnBrk="1" hangingPunct="1"/>
            <a:r>
              <a:rPr lang="en-US" sz="1800">
                <a:latin typeface="Calibri" charset="0"/>
              </a:rPr>
              <a:t>   </a:t>
            </a:r>
            <a:br>
              <a:rPr lang="en-US" sz="1800">
                <a:latin typeface="Calibri" charset="0"/>
              </a:rPr>
            </a:br>
            <a:r>
              <a:rPr lang="en-US" sz="1800">
                <a:latin typeface="Calibri" charset="0"/>
              </a:rPr>
              <a:t>Steady-state velocity of the cart   =                      12 miles/hour</a:t>
            </a:r>
          </a:p>
          <a:p>
            <a:pPr eaLnBrk="1" hangingPunct="1"/>
            <a:r>
              <a:rPr lang="en-US" sz="1800">
                <a:latin typeface="Calibri" charset="0"/>
              </a:rPr>
              <a:t> </a:t>
            </a:r>
          </a:p>
          <a:p>
            <a:pPr eaLnBrk="1" hangingPunct="1"/>
            <a:r>
              <a:rPr lang="en-US" sz="1800">
                <a:latin typeface="Calibri" charset="0"/>
              </a:rPr>
              <a:t>Now, calculate the steady-state power </a:t>
            </a:r>
            <a:br>
              <a:rPr lang="en-US" sz="1800">
                <a:latin typeface="Calibri" charset="0"/>
              </a:rPr>
            </a:br>
            <a:r>
              <a:rPr lang="en-US" sz="1800">
                <a:latin typeface="Calibri" charset="0"/>
              </a:rPr>
              <a:t>	consumed by the electric motor  =             540 W</a:t>
            </a:r>
          </a:p>
          <a:p>
            <a:pPr eaLnBrk="1" hangingPunct="1"/>
            <a:endParaRPr lang="en-US" sz="1800">
              <a:latin typeface="Calibri" charset="0"/>
            </a:endParaRPr>
          </a:p>
          <a:p>
            <a:pPr eaLnBrk="1" hangingPunct="1"/>
            <a:r>
              <a:rPr lang="en-US" sz="1800">
                <a:latin typeface="Calibri" charset="0"/>
              </a:rPr>
              <a:t>Range of the go-cart </a:t>
            </a:r>
          </a:p>
          <a:p>
            <a:pPr eaLnBrk="1" hangingPunct="1"/>
            <a:r>
              <a:rPr lang="en-US" sz="1800">
                <a:latin typeface="Calibri" charset="0"/>
              </a:rPr>
              <a:t>	at the steady state-velocity   =                     13.6 miles</a:t>
            </a:r>
          </a:p>
          <a:p>
            <a:pPr eaLnBrk="1" hangingPunct="1"/>
            <a:endParaRPr lang="en-US" sz="1800" u="sng">
              <a:latin typeface="Calibri" charset="0"/>
            </a:endParaRPr>
          </a:p>
          <a:p>
            <a:pPr eaLnBrk="1" hangingPunct="1"/>
            <a:r>
              <a:rPr lang="en-US" sz="1800" u="sng">
                <a:latin typeface="Calibri" charset="0"/>
              </a:rPr>
              <a:t>Some statistics about the go-cart and it</a:t>
            </a:r>
            <a:r>
              <a:rPr lang="ja-JP" altLang="en-US" sz="1800" u="sng">
                <a:latin typeface="Calibri" charset="0"/>
              </a:rPr>
              <a:t>’</a:t>
            </a:r>
            <a:r>
              <a:rPr lang="en-US" sz="1800" u="sng">
                <a:latin typeface="Calibri" charset="0"/>
              </a:rPr>
              <a:t>s components:</a:t>
            </a:r>
          </a:p>
          <a:p>
            <a:pPr eaLnBrk="1" hangingPunct="1"/>
            <a:endParaRPr lang="en-US" sz="600" u="sng">
              <a:latin typeface="Calibri" charset="0"/>
            </a:endParaRPr>
          </a:p>
          <a:p>
            <a:pPr eaLnBrk="1" hangingPunct="1"/>
            <a:r>
              <a:rPr lang="en-US" sz="1800">
                <a:latin typeface="Calibri" charset="0"/>
              </a:rPr>
              <a:t>	Battery pack = 36 volts (nominal), 17 Amp-hours capacity </a:t>
            </a:r>
          </a:p>
          <a:p>
            <a:pPr eaLnBrk="1" hangingPunct="1"/>
            <a:r>
              <a:rPr lang="en-US" sz="1800">
                <a:latin typeface="Calibri" charset="0"/>
              </a:rPr>
              <a:t>		(can provide 17 amps for 1 hour, or 1 amp for 17 hours)</a:t>
            </a:r>
          </a:p>
          <a:p>
            <a:pPr eaLnBrk="1" hangingPunct="1"/>
            <a:r>
              <a:rPr lang="en-US" sz="1800">
                <a:latin typeface="Calibri" charset="0"/>
              </a:rPr>
              <a:t>	Battery pack weighs 36 pounds</a:t>
            </a:r>
          </a:p>
        </p:txBody>
      </p:sp>
      <p:sp>
        <p:nvSpPr>
          <p:cNvPr id="3" name="Rectangle 2"/>
          <p:cNvSpPr/>
          <p:nvPr/>
        </p:nvSpPr>
        <p:spPr>
          <a:xfrm>
            <a:off x="4419600" y="2133600"/>
            <a:ext cx="3581400" cy="4572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p:nvSpPr>
        <p:spPr>
          <a:xfrm>
            <a:off x="4419600" y="2690813"/>
            <a:ext cx="3581400" cy="4572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4419600" y="3257550"/>
            <a:ext cx="3581400" cy="4572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4419600" y="4073525"/>
            <a:ext cx="3581400" cy="4572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4419600" y="4876800"/>
            <a:ext cx="3581400" cy="4572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286000"/>
            <a:ext cx="9144000" cy="3429000"/>
          </a:xfrm>
          <a:prstGeom prst="rect">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extBox 1"/>
          <p:cNvSpPr txBox="1"/>
          <p:nvPr/>
        </p:nvSpPr>
        <p:spPr>
          <a:xfrm>
            <a:off x="457200" y="395288"/>
            <a:ext cx="8458200" cy="600075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u="sng" dirty="0">
                <a:latin typeface="Calibri" charset="0"/>
              </a:rPr>
              <a:t>Energy Losses of the Electrical Go-Cart</a:t>
            </a:r>
          </a:p>
          <a:p>
            <a:pPr eaLnBrk="1" hangingPunct="1"/>
            <a:endParaRPr lang="en-US" sz="1800" dirty="0">
              <a:latin typeface="Calibri" charset="0"/>
            </a:endParaRPr>
          </a:p>
          <a:p>
            <a:pPr eaLnBrk="1" hangingPunct="1"/>
            <a:r>
              <a:rPr lang="en-US" sz="1800" dirty="0">
                <a:latin typeface="Calibri" charset="0"/>
              </a:rPr>
              <a:t>We have estimated the </a:t>
            </a:r>
            <a:r>
              <a:rPr lang="en-US" sz="1800" u="sng" dirty="0">
                <a:latin typeface="Calibri" charset="0"/>
              </a:rPr>
              <a:t>electrical losses (resistance) </a:t>
            </a:r>
            <a:r>
              <a:rPr lang="en-US" sz="1800" dirty="0">
                <a:latin typeface="Calibri" charset="0"/>
              </a:rPr>
              <a:t>by carefully measuring the terminal resistance of the motor with a good ohm meter at several rotor positions and then averaged the results to compute approximately </a:t>
            </a:r>
            <a:r>
              <a:rPr lang="en-US" sz="1800" u="sng" dirty="0">
                <a:latin typeface="Calibri" charset="0"/>
              </a:rPr>
              <a:t>1.2 ohms</a:t>
            </a:r>
            <a:r>
              <a:rPr lang="en-US" sz="1800" dirty="0">
                <a:latin typeface="Calibri" charset="0"/>
              </a:rPr>
              <a:t>.  There may be other electrical losses not accounted by this method, but this is a start. </a:t>
            </a:r>
          </a:p>
          <a:p>
            <a:pPr eaLnBrk="1" hangingPunct="1"/>
            <a:r>
              <a:rPr lang="en-US" sz="1800" dirty="0">
                <a:latin typeface="Calibri" charset="0"/>
              </a:rPr>
              <a:t> </a:t>
            </a:r>
          </a:p>
          <a:p>
            <a:pPr eaLnBrk="1" hangingPunct="1"/>
            <a:r>
              <a:rPr lang="en-US" sz="1800" dirty="0">
                <a:latin typeface="Calibri" charset="0"/>
              </a:rPr>
              <a:t>Using our current, voltage, and speed measurements:</a:t>
            </a:r>
          </a:p>
          <a:p>
            <a:pPr eaLnBrk="1" hangingPunct="1"/>
            <a:r>
              <a:rPr lang="en-US" sz="1800" dirty="0">
                <a:latin typeface="Calibri" charset="0"/>
              </a:rPr>
              <a:t> </a:t>
            </a:r>
          </a:p>
          <a:p>
            <a:pPr eaLnBrk="1" hangingPunct="1"/>
            <a:r>
              <a:rPr lang="en-US" sz="1800" dirty="0">
                <a:latin typeface="Calibri" charset="0"/>
              </a:rPr>
              <a:t>  </a:t>
            </a:r>
          </a:p>
          <a:p>
            <a:pPr eaLnBrk="1" hangingPunct="1"/>
            <a:r>
              <a:rPr lang="en-US" sz="1800" dirty="0">
                <a:latin typeface="Calibri" charset="0"/>
              </a:rPr>
              <a:t/>
            </a:r>
            <a:br>
              <a:rPr lang="en-US" sz="1800" dirty="0">
                <a:latin typeface="Calibri" charset="0"/>
              </a:rPr>
            </a:br>
            <a:r>
              <a:rPr lang="en-US" sz="1800" dirty="0">
                <a:latin typeface="Calibri" charset="0"/>
              </a:rPr>
              <a:t>What is the electrical power loss for the </a:t>
            </a:r>
          </a:p>
          <a:p>
            <a:pPr eaLnBrk="1" hangingPunct="1"/>
            <a:r>
              <a:rPr lang="en-US" sz="1800" dirty="0">
                <a:latin typeface="Calibri" charset="0"/>
              </a:rPr>
              <a:t>go-cart in steady-state driving?                                     270 W</a:t>
            </a:r>
          </a:p>
          <a:p>
            <a:pPr eaLnBrk="1" hangingPunct="1"/>
            <a:r>
              <a:rPr lang="en-US" sz="1800" dirty="0">
                <a:latin typeface="Calibri" charset="0"/>
              </a:rPr>
              <a:t> </a:t>
            </a:r>
          </a:p>
          <a:p>
            <a:pPr eaLnBrk="1" hangingPunct="1"/>
            <a:r>
              <a:rPr lang="en-US" sz="1800" dirty="0">
                <a:latin typeface="Calibri" charset="0"/>
              </a:rPr>
              <a:t> </a:t>
            </a:r>
          </a:p>
          <a:p>
            <a:pPr eaLnBrk="1" hangingPunct="1"/>
            <a:r>
              <a:rPr lang="en-US" sz="1800" dirty="0">
                <a:latin typeface="Calibri" charset="0"/>
              </a:rPr>
              <a:t>  </a:t>
            </a:r>
            <a:br>
              <a:rPr lang="en-US" sz="1800" dirty="0">
                <a:latin typeface="Calibri" charset="0"/>
              </a:rPr>
            </a:br>
            <a:r>
              <a:rPr lang="en-US" sz="1800" dirty="0">
                <a:latin typeface="Calibri" charset="0"/>
              </a:rPr>
              <a:t>What, therefore, must be the power lost </a:t>
            </a:r>
          </a:p>
          <a:p>
            <a:pPr eaLnBrk="1" hangingPunct="1"/>
            <a:r>
              <a:rPr lang="en-US" sz="1800" dirty="0">
                <a:latin typeface="Calibri" charset="0"/>
              </a:rPr>
              <a:t>to mechanical friction in steady state?                        270 W</a:t>
            </a:r>
          </a:p>
          <a:p>
            <a:pPr eaLnBrk="1" hangingPunct="1"/>
            <a:r>
              <a:rPr lang="en-US" sz="1800" dirty="0">
                <a:latin typeface="Calibri" charset="0"/>
              </a:rPr>
              <a:t> </a:t>
            </a:r>
          </a:p>
          <a:p>
            <a:pPr eaLnBrk="1" hangingPunct="1"/>
            <a:r>
              <a:rPr lang="en-US" sz="1800" dirty="0">
                <a:latin typeface="Calibri" charset="0"/>
              </a:rPr>
              <a:t> </a:t>
            </a:r>
          </a:p>
          <a:p>
            <a:pPr eaLnBrk="1" hangingPunct="1"/>
            <a:r>
              <a:rPr lang="en-US" sz="1800" dirty="0">
                <a:latin typeface="Calibri" charset="0"/>
              </a:rPr>
              <a:t> </a:t>
            </a:r>
          </a:p>
        </p:txBody>
      </p:sp>
      <p:sp>
        <p:nvSpPr>
          <p:cNvPr id="3" name="Rectangle 2"/>
          <p:cNvSpPr/>
          <p:nvPr/>
        </p:nvSpPr>
        <p:spPr>
          <a:xfrm>
            <a:off x="4953000" y="3733800"/>
            <a:ext cx="3581400" cy="4572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4953000" y="5105400"/>
            <a:ext cx="3581400" cy="4572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63575"/>
            <a:ext cx="9144000" cy="2057400"/>
          </a:xfrm>
          <a:prstGeom prst="rect">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extBox 1"/>
          <p:cNvSpPr txBox="1"/>
          <p:nvPr/>
        </p:nvSpPr>
        <p:spPr>
          <a:xfrm>
            <a:off x="381000" y="76200"/>
            <a:ext cx="8534400" cy="720248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u="sng">
                <a:latin typeface="Calibri" charset="0"/>
              </a:rPr>
              <a:t>Hypothetical Gas-Powered Go-Cart:</a:t>
            </a:r>
          </a:p>
          <a:p>
            <a:pPr eaLnBrk="1" hangingPunct="1"/>
            <a:endParaRPr lang="en-US" u="sng">
              <a:latin typeface="Calibri" charset="0"/>
            </a:endParaRPr>
          </a:p>
          <a:p>
            <a:pPr eaLnBrk="1" hangingPunct="1"/>
            <a:r>
              <a:rPr lang="en-US" sz="1800">
                <a:latin typeface="Calibri" charset="0"/>
              </a:rPr>
              <a:t>Let</a:t>
            </a:r>
            <a:r>
              <a:rPr lang="ja-JP" altLang="en-US" sz="1800">
                <a:latin typeface="Calibri" charset="0"/>
              </a:rPr>
              <a:t>’</a:t>
            </a:r>
            <a:r>
              <a:rPr lang="en-US" sz="1800">
                <a:latin typeface="Calibri" charset="0"/>
              </a:rPr>
              <a:t>s make a comparison to a similar go-cart powered by a reasonably sized gasoline engine and gas tank.  Let</a:t>
            </a:r>
            <a:r>
              <a:rPr lang="ja-JP" altLang="en-US" sz="1800">
                <a:latin typeface="Calibri" charset="0"/>
              </a:rPr>
              <a:t>’</a:t>
            </a:r>
            <a:r>
              <a:rPr lang="en-US" sz="1800">
                <a:latin typeface="Calibri" charset="0"/>
              </a:rPr>
              <a:t>s replace the 36 pounds of batteries by a gas tank that holds </a:t>
            </a:r>
            <a:br>
              <a:rPr lang="en-US" sz="1800">
                <a:latin typeface="Calibri" charset="0"/>
              </a:rPr>
            </a:br>
            <a:r>
              <a:rPr lang="en-US" sz="1800">
                <a:latin typeface="Calibri" charset="0"/>
              </a:rPr>
              <a:t>36 pounds of gasoline. </a:t>
            </a:r>
          </a:p>
          <a:p>
            <a:pPr eaLnBrk="1" hangingPunct="1"/>
            <a:r>
              <a:rPr lang="en-US" sz="1800">
                <a:latin typeface="Calibri" charset="0"/>
              </a:rPr>
              <a:t>	-  Gasoline weighs 6 pounds per gallon, </a:t>
            </a:r>
          </a:p>
          <a:p>
            <a:pPr eaLnBrk="1" hangingPunct="1"/>
            <a:r>
              <a:rPr lang="en-US" sz="1800">
                <a:latin typeface="Calibri" charset="0"/>
              </a:rPr>
              <a:t>	-  Gasoline stores 40,000 Watt-hours of heat energy per gallon.  That is, if you </a:t>
            </a:r>
            <a:br>
              <a:rPr lang="en-US" sz="1800">
                <a:latin typeface="Calibri" charset="0"/>
              </a:rPr>
            </a:br>
            <a:r>
              <a:rPr lang="en-US" sz="1800">
                <a:latin typeface="Calibri" charset="0"/>
              </a:rPr>
              <a:t>	    burned a gallon of gasoline, you would get 40,000 Watt-hours worth of heat.   </a:t>
            </a:r>
            <a:br>
              <a:rPr lang="en-US" sz="1800">
                <a:latin typeface="Calibri" charset="0"/>
              </a:rPr>
            </a:br>
            <a:r>
              <a:rPr lang="en-US" sz="1800">
                <a:latin typeface="Calibri" charset="0"/>
              </a:rPr>
              <a:t>	</a:t>
            </a:r>
          </a:p>
          <a:p>
            <a:pPr eaLnBrk="1" hangingPunct="1"/>
            <a:r>
              <a:rPr lang="en-US" sz="1800">
                <a:latin typeface="Calibri" charset="0"/>
              </a:rPr>
              <a:t> </a:t>
            </a:r>
            <a:br>
              <a:rPr lang="en-US" sz="1800">
                <a:latin typeface="Calibri" charset="0"/>
              </a:rPr>
            </a:br>
            <a:r>
              <a:rPr lang="en-US" sz="1800">
                <a:latin typeface="Calibri" charset="0"/>
              </a:rPr>
              <a:t>How many joules are stored in a gallon</a:t>
            </a:r>
          </a:p>
          <a:p>
            <a:pPr eaLnBrk="1" hangingPunct="1"/>
            <a:r>
              <a:rPr lang="en-US" sz="1800">
                <a:latin typeface="Calibri" charset="0"/>
              </a:rPr>
              <a:t>of gasoline?                                                                                    144,000,000 J</a:t>
            </a:r>
          </a:p>
          <a:p>
            <a:pPr eaLnBrk="1" hangingPunct="1"/>
            <a:r>
              <a:rPr lang="en-US" sz="1800">
                <a:latin typeface="Calibri" charset="0"/>
              </a:rPr>
              <a:t>  </a:t>
            </a:r>
            <a:br>
              <a:rPr lang="en-US" sz="1800">
                <a:latin typeface="Calibri" charset="0"/>
              </a:rPr>
            </a:br>
            <a:r>
              <a:rPr lang="en-US" sz="1800">
                <a:latin typeface="Calibri" charset="0"/>
              </a:rPr>
              <a:t>How many gallons of gas are stored in the </a:t>
            </a:r>
          </a:p>
          <a:p>
            <a:pPr eaLnBrk="1" hangingPunct="1"/>
            <a:r>
              <a:rPr lang="en-US" sz="1800">
                <a:latin typeface="Calibri" charset="0"/>
              </a:rPr>
              <a:t>hypothetical go-cart gas tank?                                                    6 gallons </a:t>
            </a:r>
          </a:p>
          <a:p>
            <a:pPr eaLnBrk="1" hangingPunct="1"/>
            <a:r>
              <a:rPr lang="en-US" sz="1800">
                <a:latin typeface="Calibri" charset="0"/>
              </a:rPr>
              <a:t>  </a:t>
            </a:r>
            <a:br>
              <a:rPr lang="en-US" sz="1800">
                <a:latin typeface="Calibri" charset="0"/>
              </a:rPr>
            </a:br>
            <a:r>
              <a:rPr lang="en-US" sz="1800">
                <a:latin typeface="Calibri" charset="0"/>
              </a:rPr>
              <a:t>How many joules of heat energy are stored in</a:t>
            </a:r>
          </a:p>
          <a:p>
            <a:pPr eaLnBrk="1" hangingPunct="1"/>
            <a:r>
              <a:rPr lang="en-US" sz="1800">
                <a:latin typeface="Calibri" charset="0"/>
              </a:rPr>
              <a:t>the go-cart gas tank?                                                                     864 MJ</a:t>
            </a:r>
          </a:p>
          <a:p>
            <a:pPr eaLnBrk="1" hangingPunct="1"/>
            <a:endParaRPr lang="en-US" sz="1800">
              <a:latin typeface="Calibri" charset="0"/>
            </a:endParaRPr>
          </a:p>
          <a:p>
            <a:pPr eaLnBrk="1" hangingPunct="1"/>
            <a:endParaRPr lang="en-US" sz="1800">
              <a:latin typeface="Calibri" charset="0"/>
            </a:endParaRPr>
          </a:p>
          <a:p>
            <a:pPr eaLnBrk="1" hangingPunct="1"/>
            <a:r>
              <a:rPr lang="en-US" sz="1800">
                <a:latin typeface="Calibri" charset="0"/>
              </a:rPr>
              <a:t>- With 10% efficient engine we can deliver 86.4 MJ of mechanical energy</a:t>
            </a:r>
          </a:p>
          <a:p>
            <a:pPr eaLnBrk="1" hangingPunct="1"/>
            <a:r>
              <a:rPr lang="en-US" sz="1800">
                <a:latin typeface="Calibri" charset="0"/>
              </a:rPr>
              <a:t>- We need 270 W to operate the car … so we can operate it for …</a:t>
            </a:r>
          </a:p>
          <a:p>
            <a:pPr eaLnBrk="1" hangingPunct="1"/>
            <a:r>
              <a:rPr lang="en-US" sz="1800">
                <a:latin typeface="Calibri" charset="0"/>
              </a:rPr>
              <a:t>		… 320,000 seconds = 88.8 hours ~ 1,000 miles (at the speed of 12 miles/hour)</a:t>
            </a:r>
          </a:p>
          <a:p>
            <a:pPr eaLnBrk="1" hangingPunct="1"/>
            <a:r>
              <a:rPr lang="en-US" sz="1800">
                <a:latin typeface="Calibri" charset="0"/>
              </a:rPr>
              <a:t> </a:t>
            </a:r>
          </a:p>
          <a:p>
            <a:pPr eaLnBrk="1" hangingPunct="1"/>
            <a:endParaRPr lang="en-US" sz="1800">
              <a:latin typeface="Calibri" charset="0"/>
            </a:endParaRPr>
          </a:p>
        </p:txBody>
      </p:sp>
      <p:sp>
        <p:nvSpPr>
          <p:cNvPr id="3" name="Rectangle 2"/>
          <p:cNvSpPr/>
          <p:nvPr/>
        </p:nvSpPr>
        <p:spPr>
          <a:xfrm>
            <a:off x="5257800" y="3128963"/>
            <a:ext cx="3581400" cy="6096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5257800" y="3967163"/>
            <a:ext cx="3581400" cy="6096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5257800" y="4805363"/>
            <a:ext cx="3581400" cy="6096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00050" y="1752600"/>
            <a:ext cx="83439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rot="5400000" flipH="1" flipV="1">
            <a:off x="4267200" y="4648200"/>
            <a:ext cx="685800" cy="381000"/>
          </a:xfrm>
          <a:prstGeom prst="line">
            <a:avLst/>
          </a:prstGeom>
          <a:noFill/>
          <a:ln w="25400">
            <a:solidFill>
              <a:schemeClr val="accent1">
                <a:lumMod val="75000"/>
              </a:schemeClr>
            </a:solidFill>
            <a:round/>
            <a:headEnd/>
            <a:tailEnd/>
          </a:ln>
          <a:effectLst>
            <a:outerShdw blurRad="63500" dist="20000" dir="5400000" rotWithShape="0">
              <a:srgbClr val="000000">
                <a:alpha val="37999"/>
              </a:srgbClr>
            </a:outerShdw>
          </a:effectLst>
        </p:spPr>
      </p:cxnSp>
      <p:sp>
        <p:nvSpPr>
          <p:cNvPr id="8" name="TextBox 7"/>
          <p:cNvSpPr txBox="1">
            <a:spLocks noChangeArrowheads="1"/>
          </p:cNvSpPr>
          <p:nvPr/>
        </p:nvSpPr>
        <p:spPr bwMode="auto">
          <a:xfrm>
            <a:off x="3795713" y="5181600"/>
            <a:ext cx="1019292" cy="36933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accent1">
                    <a:lumMod val="75000"/>
                  </a:schemeClr>
                </a:solidFill>
                <a:latin typeface="Calibri" charset="0"/>
              </a:rPr>
              <a:t>BATTERY</a:t>
            </a:r>
          </a:p>
        </p:txBody>
      </p:sp>
      <p:sp>
        <p:nvSpPr>
          <p:cNvPr id="9" name="TextBox 8"/>
          <p:cNvSpPr txBox="1">
            <a:spLocks noChangeArrowheads="1"/>
          </p:cNvSpPr>
          <p:nvPr/>
        </p:nvSpPr>
        <p:spPr bwMode="auto">
          <a:xfrm>
            <a:off x="5257800" y="5181600"/>
            <a:ext cx="2058988" cy="36988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accent1">
                    <a:lumMod val="75000"/>
                  </a:schemeClr>
                </a:solidFill>
                <a:latin typeface="Calibri" charset="0"/>
              </a:rPr>
              <a:t>ELECTRICAL MOTOR</a:t>
            </a:r>
          </a:p>
        </p:txBody>
      </p:sp>
      <p:sp>
        <p:nvSpPr>
          <p:cNvPr id="10" name="TextBox 9"/>
          <p:cNvSpPr txBox="1">
            <a:spLocks noChangeArrowheads="1"/>
          </p:cNvSpPr>
          <p:nvPr/>
        </p:nvSpPr>
        <p:spPr bwMode="auto">
          <a:xfrm>
            <a:off x="2718384" y="2133600"/>
            <a:ext cx="1175171" cy="84484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dirty="0">
                <a:solidFill>
                  <a:schemeClr val="accent1">
                    <a:lumMod val="75000"/>
                  </a:schemeClr>
                </a:solidFill>
                <a:latin typeface="Calibri" charset="0"/>
              </a:rPr>
              <a:t>FORWARD</a:t>
            </a:r>
          </a:p>
          <a:p>
            <a:pPr algn="ctr" eaLnBrk="1" hangingPunct="1">
              <a:lnSpc>
                <a:spcPct val="90000"/>
              </a:lnSpc>
            </a:pPr>
            <a:r>
              <a:rPr lang="en-US" sz="1800" dirty="0">
                <a:solidFill>
                  <a:schemeClr val="accent1">
                    <a:lumMod val="75000"/>
                  </a:schemeClr>
                </a:solidFill>
                <a:latin typeface="Calibri" charset="0"/>
              </a:rPr>
              <a:t>NEUTRAL</a:t>
            </a:r>
          </a:p>
          <a:p>
            <a:pPr algn="ctr" eaLnBrk="1" hangingPunct="1">
              <a:lnSpc>
                <a:spcPct val="90000"/>
              </a:lnSpc>
            </a:pPr>
            <a:r>
              <a:rPr lang="en-US" sz="1800" dirty="0">
                <a:solidFill>
                  <a:schemeClr val="accent1">
                    <a:lumMod val="75000"/>
                  </a:schemeClr>
                </a:solidFill>
                <a:latin typeface="Calibri" charset="0"/>
              </a:rPr>
              <a:t>REVERSE</a:t>
            </a:r>
          </a:p>
        </p:txBody>
      </p:sp>
      <p:cxnSp>
        <p:nvCxnSpPr>
          <p:cNvPr id="11" name="Straight Connector 10"/>
          <p:cNvCxnSpPr>
            <a:cxnSpLocks noChangeShapeType="1"/>
          </p:cNvCxnSpPr>
          <p:nvPr/>
        </p:nvCxnSpPr>
        <p:spPr bwMode="auto">
          <a:xfrm rot="16200000" flipV="1">
            <a:off x="5105400" y="4495800"/>
            <a:ext cx="1143000" cy="228600"/>
          </a:xfrm>
          <a:prstGeom prst="line">
            <a:avLst/>
          </a:prstGeom>
          <a:noFill/>
          <a:ln w="25400">
            <a:solidFill>
              <a:schemeClr val="accent1">
                <a:lumMod val="75000"/>
              </a:schemeClr>
            </a:solidFill>
            <a:round/>
            <a:headEnd/>
            <a:tailEnd/>
          </a:ln>
          <a:effectLst>
            <a:outerShdw blurRad="63500" dist="20000" dir="5400000" rotWithShape="0">
              <a:srgbClr val="000000">
                <a:alpha val="37999"/>
              </a:srgbClr>
            </a:outerShdw>
          </a:effectLst>
        </p:spPr>
      </p:cxnSp>
      <p:cxnSp>
        <p:nvCxnSpPr>
          <p:cNvPr id="13" name="Straight Connector 12"/>
          <p:cNvCxnSpPr>
            <a:cxnSpLocks noChangeShapeType="1"/>
          </p:cNvCxnSpPr>
          <p:nvPr/>
        </p:nvCxnSpPr>
        <p:spPr bwMode="auto">
          <a:xfrm rot="10800000" flipV="1">
            <a:off x="2208213" y="2978150"/>
            <a:ext cx="763587" cy="755650"/>
          </a:xfrm>
          <a:prstGeom prst="line">
            <a:avLst/>
          </a:prstGeom>
          <a:noFill/>
          <a:ln w="25400">
            <a:solidFill>
              <a:schemeClr val="accent1">
                <a:lumMod val="75000"/>
              </a:schemeClr>
            </a:solidFill>
            <a:round/>
            <a:headEnd/>
            <a:tailEnd/>
          </a:ln>
          <a:effectLst>
            <a:outerShdw blurRad="63500" dist="20000" dir="5400000" rotWithShape="0">
              <a:srgbClr val="000000">
                <a:alpha val="37999"/>
              </a:srgbClr>
            </a:outerShdw>
          </a:effectLst>
        </p:spPr>
      </p:cxnSp>
      <p:sp>
        <p:nvSpPr>
          <p:cNvPr id="18441" name="Rectangle 17"/>
          <p:cNvSpPr>
            <a:spLocks noChangeArrowheads="1"/>
          </p:cNvSpPr>
          <p:nvPr/>
        </p:nvSpPr>
        <p:spPr bwMode="auto">
          <a:xfrm>
            <a:off x="1598613" y="5715000"/>
            <a:ext cx="5945187"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a:latin typeface="Calibri" charset="0"/>
              </a:rPr>
              <a:t>To begin to understand the value of liquid fuels </a:t>
            </a:r>
          </a:p>
          <a:p>
            <a:pPr algn="ctr"/>
            <a:r>
              <a:rPr lang="en-US">
                <a:latin typeface="Calibri" charset="0"/>
              </a:rPr>
              <a:t>(and the origins of the energy crisis facing the world) </a:t>
            </a:r>
          </a:p>
          <a:p>
            <a:pPr algn="ctr"/>
            <a:r>
              <a:rPr lang="en-US">
                <a:latin typeface="Calibri" charset="0"/>
              </a:rPr>
              <a:t>we will make measurements and calculations on our go-cart.  </a:t>
            </a:r>
          </a:p>
        </p:txBody>
      </p:sp>
      <p:sp>
        <p:nvSpPr>
          <p:cNvPr id="18442" name="Rectangle 5"/>
          <p:cNvSpPr>
            <a:spLocks noChangeArrowheads="1"/>
          </p:cNvSpPr>
          <p:nvPr/>
        </p:nvSpPr>
        <p:spPr bwMode="auto">
          <a:xfrm>
            <a:off x="1473200" y="452438"/>
            <a:ext cx="62230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i="1" u="sng">
                <a:latin typeface="Trebuchet MS" charset="0"/>
                <a:cs typeface="Trebuchet MS" charset="0"/>
              </a:rPr>
              <a:t>Electrical to Mechanical Energy Conversion</a:t>
            </a:r>
          </a:p>
        </p:txBody>
      </p:sp>
      <p:sp>
        <p:nvSpPr>
          <p:cNvPr id="12" name="TextBox 11"/>
          <p:cNvSpPr txBox="1"/>
          <p:nvPr/>
        </p:nvSpPr>
        <p:spPr>
          <a:xfrm>
            <a:off x="2725568" y="5410200"/>
            <a:ext cx="3879012" cy="307777"/>
          </a:xfrm>
          <a:prstGeom prst="rect">
            <a:avLst/>
          </a:prstGeom>
          <a:noFill/>
        </p:spPr>
        <p:txBody>
          <a:bodyPr wrap="none" rtlCol="0">
            <a:spAutoFit/>
          </a:bodyPr>
          <a:lstStyle/>
          <a:p>
            <a:r>
              <a:rPr lang="en-US" sz="1400" dirty="0" smtClean="0"/>
              <a:t>Go-cart designed and built by Prof. Steven B. </a:t>
            </a:r>
            <a:r>
              <a:rPr lang="en-US" sz="1400" dirty="0" err="1" smtClean="0"/>
              <a:t>Leeb</a:t>
            </a:r>
            <a:r>
              <a:rPr lang="en-US" sz="1400" dirty="0" smtClean="0"/>
              <a:t>, </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1663" y="381000"/>
            <a:ext cx="5138737" cy="830263"/>
          </a:xfrm>
          <a:prstGeom prst="rect">
            <a:avLst/>
          </a:prstGeom>
          <a:noFill/>
        </p:spPr>
        <p:txBody>
          <a:bodyPr wrap="none">
            <a:spAutoFit/>
          </a:bodyPr>
          <a:lstStyle/>
          <a:p>
            <a:pPr algn="ctr">
              <a:defRPr/>
            </a:pPr>
            <a:r>
              <a:rPr lang="en-US" sz="2400" i="1" u="sng" dirty="0">
                <a:latin typeface="+mj-lt"/>
                <a:ea typeface="+mn-ea"/>
                <a:cs typeface="+mn-cs"/>
              </a:rPr>
              <a:t>Which go-cart is more energy efficient?</a:t>
            </a:r>
          </a:p>
          <a:p>
            <a:pPr algn="ctr">
              <a:defRPr/>
            </a:pPr>
            <a:r>
              <a:rPr lang="en-US" sz="2400" i="1" u="sng" dirty="0">
                <a:latin typeface="+mj-lt"/>
                <a:ea typeface="+mn-ea"/>
                <a:cs typeface="+mn-cs"/>
              </a:rPr>
              <a:t>Which go-cart is more economical ?</a:t>
            </a:r>
          </a:p>
        </p:txBody>
      </p:sp>
      <p:cxnSp>
        <p:nvCxnSpPr>
          <p:cNvPr id="6" name="Straight Connector 5"/>
          <p:cNvCxnSpPr/>
          <p:nvPr/>
        </p:nvCxnSpPr>
        <p:spPr>
          <a:xfrm rot="16200000" flipH="1">
            <a:off x="2590800" y="3962400"/>
            <a:ext cx="4038600" cy="7620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31938" y="1447800"/>
            <a:ext cx="1646237" cy="461963"/>
          </a:xfrm>
          <a:prstGeom prst="rect">
            <a:avLst/>
          </a:prstGeom>
          <a:noFill/>
        </p:spPr>
        <p:txBody>
          <a:bodyPr wrap="none">
            <a:spAutoFit/>
          </a:bodyPr>
          <a:lstStyle/>
          <a:p>
            <a:pPr>
              <a:defRPr/>
            </a:pPr>
            <a:r>
              <a:rPr lang="en-US" sz="2400" dirty="0">
                <a:latin typeface="+mj-lt"/>
                <a:ea typeface="+mn-ea"/>
                <a:cs typeface="+mn-cs"/>
              </a:rPr>
              <a:t>ELECTRICAL</a:t>
            </a:r>
          </a:p>
        </p:txBody>
      </p:sp>
      <p:sp>
        <p:nvSpPr>
          <p:cNvPr id="8" name="TextBox 7"/>
          <p:cNvSpPr txBox="1"/>
          <p:nvPr/>
        </p:nvSpPr>
        <p:spPr>
          <a:xfrm>
            <a:off x="5791200" y="1447800"/>
            <a:ext cx="2081213" cy="461963"/>
          </a:xfrm>
          <a:prstGeom prst="rect">
            <a:avLst/>
          </a:prstGeom>
          <a:noFill/>
        </p:spPr>
        <p:txBody>
          <a:bodyPr wrap="none">
            <a:spAutoFit/>
          </a:bodyPr>
          <a:lstStyle/>
          <a:p>
            <a:pPr>
              <a:defRPr/>
            </a:pPr>
            <a:r>
              <a:rPr lang="en-US" sz="2400" dirty="0">
                <a:latin typeface="+mj-lt"/>
                <a:ea typeface="+mn-ea"/>
                <a:cs typeface="+mn-cs"/>
              </a:rPr>
              <a:t>GAS-POWERED</a:t>
            </a:r>
          </a:p>
        </p:txBody>
      </p:sp>
      <p:sp>
        <p:nvSpPr>
          <p:cNvPr id="9" name="TextBox 8"/>
          <p:cNvSpPr txBox="1"/>
          <p:nvPr/>
        </p:nvSpPr>
        <p:spPr>
          <a:xfrm>
            <a:off x="4357688" y="1447800"/>
            <a:ext cx="520700" cy="461963"/>
          </a:xfrm>
          <a:prstGeom prst="rect">
            <a:avLst/>
          </a:prstGeom>
          <a:noFill/>
        </p:spPr>
        <p:txBody>
          <a:bodyPr wrap="none">
            <a:spAutoFit/>
          </a:bodyPr>
          <a:lstStyle/>
          <a:p>
            <a:pPr>
              <a:defRPr/>
            </a:pPr>
            <a:r>
              <a:rPr lang="en-US" sz="2400" dirty="0">
                <a:latin typeface="+mj-lt"/>
                <a:ea typeface="+mn-ea"/>
                <a:cs typeface="+mn-cs"/>
              </a:rPr>
              <a:t>vs.</a:t>
            </a:r>
          </a:p>
        </p:txBody>
      </p:sp>
      <p:sp>
        <p:nvSpPr>
          <p:cNvPr id="10" name="TextBox 9"/>
          <p:cNvSpPr txBox="1"/>
          <p:nvPr/>
        </p:nvSpPr>
        <p:spPr>
          <a:xfrm>
            <a:off x="381000" y="2286000"/>
            <a:ext cx="3976688" cy="4524375"/>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17 A-hour battery at 36 V  </a:t>
            </a:r>
          </a:p>
          <a:p>
            <a:pPr eaLnBrk="1" hangingPunct="1"/>
            <a:r>
              <a:rPr lang="en-US" sz="1800">
                <a:latin typeface="Calibri" charset="0"/>
              </a:rPr>
              <a:t>				(or 614 W-hours)</a:t>
            </a:r>
          </a:p>
          <a:p>
            <a:pPr eaLnBrk="1" hangingPunct="1"/>
            <a:endParaRPr lang="en-US" sz="1800">
              <a:latin typeface="Calibri" charset="0"/>
            </a:endParaRPr>
          </a:p>
          <a:p>
            <a:pPr eaLnBrk="1" hangingPunct="1"/>
            <a:r>
              <a:rPr lang="en-US" sz="1800">
                <a:latin typeface="Calibri" charset="0"/>
              </a:rPr>
              <a:t>To charge the battery we need to burn coal (in a power plant) at 30% efficiency and run an efficient mechanical motor with up to 90% efficiency </a:t>
            </a:r>
            <a:br>
              <a:rPr lang="en-US" sz="1800">
                <a:latin typeface="Calibri" charset="0"/>
              </a:rPr>
            </a:br>
            <a:r>
              <a:rPr lang="en-US" sz="1800">
                <a:latin typeface="Calibri" charset="0"/>
              </a:rPr>
              <a:t>		</a:t>
            </a:r>
            <a:r>
              <a:rPr lang="en-US" sz="1800">
                <a:latin typeface="Calibri" charset="0"/>
                <a:sym typeface="Wingdings" charset="0"/>
              </a:rPr>
              <a:t> </a:t>
            </a:r>
            <a:r>
              <a:rPr lang="en-US" sz="1800" b="1">
                <a:latin typeface="Calibri" charset="0"/>
                <a:sym typeface="Wingdings" charset="0"/>
              </a:rPr>
              <a:t>27% efficient </a:t>
            </a:r>
            <a:r>
              <a:rPr lang="en-US" sz="1800">
                <a:latin typeface="Calibri" charset="0"/>
                <a:sym typeface="Wingdings" charset="0"/>
              </a:rPr>
              <a:t>process</a:t>
            </a:r>
            <a:br>
              <a:rPr lang="en-US" sz="1800">
                <a:latin typeface="Calibri" charset="0"/>
                <a:sym typeface="Wingdings" charset="0"/>
              </a:rPr>
            </a:br>
            <a:r>
              <a:rPr lang="en-US" sz="1800">
                <a:latin typeface="Calibri" charset="0"/>
                <a:sym typeface="Wingdings" charset="0"/>
              </a:rPr>
              <a:t>of converting coal energy into motion</a:t>
            </a:r>
          </a:p>
          <a:p>
            <a:pPr eaLnBrk="1" hangingPunct="1"/>
            <a:endParaRPr lang="en-US" sz="1800">
              <a:latin typeface="Calibri" charset="0"/>
              <a:sym typeface="Wingdings" charset="0"/>
            </a:endParaRPr>
          </a:p>
          <a:p>
            <a:pPr eaLnBrk="1" hangingPunct="1"/>
            <a:r>
              <a:rPr lang="en-US" sz="1800">
                <a:latin typeface="Calibri" charset="0"/>
                <a:sym typeface="Wingdings" charset="0"/>
              </a:rPr>
              <a:t>Average national cost of </a:t>
            </a:r>
            <a:br>
              <a:rPr lang="en-US" sz="1800">
                <a:latin typeface="Calibri" charset="0"/>
                <a:sym typeface="Wingdings" charset="0"/>
              </a:rPr>
            </a:br>
            <a:r>
              <a:rPr lang="en-US" sz="1800">
                <a:latin typeface="Calibri" charset="0"/>
                <a:sym typeface="Wingdings" charset="0"/>
              </a:rPr>
              <a:t>electrical energy is ~$0.10 per kW-hour To charge the battery we then spent</a:t>
            </a:r>
          </a:p>
          <a:p>
            <a:pPr eaLnBrk="1" hangingPunct="1"/>
            <a:r>
              <a:rPr lang="en-US" sz="1800">
                <a:latin typeface="Calibri" charset="0"/>
                <a:sym typeface="Wingdings" charset="0"/>
              </a:rPr>
              <a:t>0.614 kW-hr * $ 0.10 (kW-hr)</a:t>
            </a:r>
            <a:r>
              <a:rPr lang="en-US" sz="1800" b="1" baseline="30000">
                <a:latin typeface="Calibri" charset="0"/>
                <a:sym typeface="Wingdings" charset="0"/>
              </a:rPr>
              <a:t>-1</a:t>
            </a:r>
            <a:r>
              <a:rPr lang="en-US" sz="1800">
                <a:latin typeface="Calibri" charset="0"/>
                <a:sym typeface="Wingdings" charset="0"/>
              </a:rPr>
              <a:t> = $0.06</a:t>
            </a:r>
          </a:p>
          <a:p>
            <a:pPr eaLnBrk="1" hangingPunct="1"/>
            <a:r>
              <a:rPr lang="en-US" sz="1800">
                <a:latin typeface="Calibri" charset="0"/>
                <a:sym typeface="Wingdings" charset="0"/>
              </a:rPr>
              <a:t>		 </a:t>
            </a:r>
            <a:r>
              <a:rPr lang="en-US" sz="1800" b="1">
                <a:latin typeface="Calibri" charset="0"/>
                <a:sym typeface="Wingdings" charset="0"/>
              </a:rPr>
              <a:t>$.005 per mile</a:t>
            </a:r>
            <a:endParaRPr lang="en-US" sz="1800" b="1">
              <a:latin typeface="Calibri" charset="0"/>
            </a:endParaRPr>
          </a:p>
          <a:p>
            <a:pPr eaLnBrk="1" hangingPunct="1"/>
            <a:endParaRPr lang="en-US" sz="1800">
              <a:latin typeface="Calibri" charset="0"/>
            </a:endParaRPr>
          </a:p>
        </p:txBody>
      </p:sp>
      <p:sp>
        <p:nvSpPr>
          <p:cNvPr id="11" name="TextBox 10"/>
          <p:cNvSpPr txBox="1"/>
          <p:nvPr/>
        </p:nvSpPr>
        <p:spPr>
          <a:xfrm>
            <a:off x="5091113" y="2514600"/>
            <a:ext cx="3748087" cy="39703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
            </a:r>
            <a:br>
              <a:rPr lang="en-US" sz="1800">
                <a:latin typeface="Calibri" charset="0"/>
              </a:rPr>
            </a:br>
            <a:r>
              <a:rPr lang="en-US" sz="1800">
                <a:latin typeface="Calibri" charset="0"/>
              </a:rPr>
              <a:t>Gas powered car engines are </a:t>
            </a:r>
          </a:p>
          <a:p>
            <a:pPr eaLnBrk="1" hangingPunct="1"/>
            <a:r>
              <a:rPr lang="en-US" sz="1800">
                <a:latin typeface="Calibri" charset="0"/>
                <a:sym typeface="Wingdings" charset="0"/>
              </a:rPr>
              <a:t>			~</a:t>
            </a:r>
            <a:r>
              <a:rPr lang="en-US" sz="1800" b="1">
                <a:latin typeface="Calibri" charset="0"/>
                <a:sym typeface="Wingdings" charset="0"/>
              </a:rPr>
              <a:t>10% efficient</a:t>
            </a:r>
          </a:p>
          <a:p>
            <a:pPr eaLnBrk="1" hangingPunct="1"/>
            <a:endParaRPr lang="en-US" sz="1800">
              <a:latin typeface="Calibri" charset="0"/>
              <a:sym typeface="Wingdings" charset="0"/>
            </a:endParaRPr>
          </a:p>
          <a:p>
            <a:pPr eaLnBrk="1" hangingPunct="1"/>
            <a:endParaRPr lang="en-US" sz="1800">
              <a:latin typeface="Calibri" charset="0"/>
              <a:sym typeface="Wingdings" charset="0"/>
            </a:endParaRPr>
          </a:p>
          <a:p>
            <a:pPr eaLnBrk="1" hangingPunct="1"/>
            <a:endParaRPr lang="en-US" sz="1800">
              <a:latin typeface="Calibri" charset="0"/>
              <a:sym typeface="Wingdings" charset="0"/>
            </a:endParaRPr>
          </a:p>
          <a:p>
            <a:pPr eaLnBrk="1" hangingPunct="1"/>
            <a:endParaRPr lang="en-US" sz="1800">
              <a:latin typeface="Calibri" charset="0"/>
              <a:sym typeface="Wingdings" charset="0"/>
            </a:endParaRPr>
          </a:p>
          <a:p>
            <a:pPr eaLnBrk="1" hangingPunct="1"/>
            <a:endParaRPr lang="en-US" sz="1800">
              <a:latin typeface="Calibri" charset="0"/>
              <a:sym typeface="Wingdings" charset="0"/>
            </a:endParaRPr>
          </a:p>
          <a:p>
            <a:pPr eaLnBrk="1" hangingPunct="1"/>
            <a:r>
              <a:rPr lang="en-US" sz="1800">
                <a:latin typeface="Calibri" charset="0"/>
                <a:sym typeface="Wingdings" charset="0"/>
              </a:rPr>
              <a:t/>
            </a:r>
            <a:br>
              <a:rPr lang="en-US" sz="1800">
                <a:latin typeface="Calibri" charset="0"/>
                <a:sym typeface="Wingdings" charset="0"/>
              </a:rPr>
            </a:br>
            <a:r>
              <a:rPr lang="en-US" sz="1800">
                <a:latin typeface="Calibri" charset="0"/>
                <a:sym typeface="Wingdings" charset="0"/>
              </a:rPr>
              <a:t>For the 6 gallons of gasoline we spent</a:t>
            </a:r>
          </a:p>
          <a:p>
            <a:pPr eaLnBrk="1" hangingPunct="1"/>
            <a:r>
              <a:rPr lang="en-US" sz="1800">
                <a:latin typeface="Calibri" charset="0"/>
                <a:sym typeface="Wingdings" charset="0"/>
              </a:rPr>
              <a:t>	6 * $3 = $18	</a:t>
            </a:r>
          </a:p>
          <a:p>
            <a:pPr eaLnBrk="1" hangingPunct="1"/>
            <a:r>
              <a:rPr lang="en-US" sz="1800">
                <a:latin typeface="Calibri" charset="0"/>
                <a:sym typeface="Wingdings" charset="0"/>
              </a:rPr>
              <a:t>	and we traveled 1,000 miles</a:t>
            </a:r>
          </a:p>
          <a:p>
            <a:pPr eaLnBrk="1" hangingPunct="1"/>
            <a:r>
              <a:rPr lang="en-US" sz="1800">
                <a:latin typeface="Calibri" charset="0"/>
                <a:sym typeface="Wingdings" charset="0"/>
              </a:rPr>
              <a:t>		 </a:t>
            </a:r>
            <a:r>
              <a:rPr lang="en-US" sz="1800" b="1">
                <a:latin typeface="Calibri" charset="0"/>
                <a:sym typeface="Wingdings" charset="0"/>
              </a:rPr>
              <a:t>$.018 per mile</a:t>
            </a:r>
            <a:endParaRPr lang="en-US" sz="1800" b="1">
              <a:latin typeface="Calibri" charset="0"/>
            </a:endParaRPr>
          </a:p>
          <a:p>
            <a:pPr eaLnBrk="1" hangingPunct="1"/>
            <a:endParaRPr lang="en-US" sz="1800">
              <a:latin typeface="Calibri"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Text Box 8"/>
          <p:cNvSpPr txBox="1">
            <a:spLocks noChangeArrowheads="1"/>
          </p:cNvSpPr>
          <p:nvPr/>
        </p:nvSpPr>
        <p:spPr bwMode="auto">
          <a:xfrm>
            <a:off x="838200" y="3516313"/>
            <a:ext cx="126841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u="sng">
                <a:latin typeface="Calibri" charset="0"/>
              </a:rPr>
              <a:t>CAPACITOR</a:t>
            </a:r>
          </a:p>
        </p:txBody>
      </p:sp>
      <p:sp>
        <p:nvSpPr>
          <p:cNvPr id="48137" name="Text Box 9"/>
          <p:cNvSpPr txBox="1">
            <a:spLocks noChangeArrowheads="1"/>
          </p:cNvSpPr>
          <p:nvPr/>
        </p:nvSpPr>
        <p:spPr bwMode="auto">
          <a:xfrm>
            <a:off x="4189413" y="3505200"/>
            <a:ext cx="10302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u="sng">
                <a:latin typeface="Calibri" charset="0"/>
              </a:rPr>
              <a:t>BATTERY</a:t>
            </a:r>
          </a:p>
        </p:txBody>
      </p:sp>
      <p:sp>
        <p:nvSpPr>
          <p:cNvPr id="48138" name="Text Box 10"/>
          <p:cNvSpPr txBox="1">
            <a:spLocks noChangeArrowheads="1"/>
          </p:cNvSpPr>
          <p:nvPr/>
        </p:nvSpPr>
        <p:spPr bwMode="auto">
          <a:xfrm>
            <a:off x="7085013" y="3492500"/>
            <a:ext cx="11604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u="sng">
                <a:latin typeface="Calibri" charset="0"/>
              </a:rPr>
              <a:t>GASOLINE</a:t>
            </a:r>
          </a:p>
        </p:txBody>
      </p:sp>
      <p:sp>
        <p:nvSpPr>
          <p:cNvPr id="24586" name="Text Box 13"/>
          <p:cNvSpPr txBox="1">
            <a:spLocks noChangeArrowheads="1"/>
          </p:cNvSpPr>
          <p:nvPr/>
        </p:nvSpPr>
        <p:spPr bwMode="auto">
          <a:xfrm>
            <a:off x="7010400" y="3849688"/>
            <a:ext cx="14478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1 gallon: </a:t>
            </a:r>
          </a:p>
          <a:p>
            <a:pPr algn="ctr" eaLnBrk="1" hangingPunct="1"/>
            <a:r>
              <a:rPr lang="en-US" sz="1800">
                <a:latin typeface="Calibri" charset="0"/>
              </a:rPr>
              <a:t>13 kW-hr/kg</a:t>
            </a:r>
          </a:p>
        </p:txBody>
      </p:sp>
      <p:sp>
        <p:nvSpPr>
          <p:cNvPr id="24587" name="Text Box 15"/>
          <p:cNvSpPr txBox="1">
            <a:spLocks noChangeArrowheads="1"/>
          </p:cNvSpPr>
          <p:nvPr/>
        </p:nvSpPr>
        <p:spPr bwMode="auto">
          <a:xfrm>
            <a:off x="3863975" y="3810000"/>
            <a:ext cx="17748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Prius NiMH: </a:t>
            </a:r>
          </a:p>
          <a:p>
            <a:pPr algn="ctr" eaLnBrk="1" hangingPunct="1"/>
            <a:r>
              <a:rPr lang="en-US" sz="1800">
                <a:latin typeface="Calibri" charset="0"/>
              </a:rPr>
              <a:t>0.035 kW-hr/kg</a:t>
            </a:r>
          </a:p>
        </p:txBody>
      </p:sp>
      <p:sp>
        <p:nvSpPr>
          <p:cNvPr id="46092" name="Rectangle 2"/>
          <p:cNvSpPr>
            <a:spLocks noChangeArrowheads="1"/>
          </p:cNvSpPr>
          <p:nvPr/>
        </p:nvSpPr>
        <p:spPr bwMode="auto">
          <a:xfrm>
            <a:off x="250825" y="60325"/>
            <a:ext cx="29718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400" i="1">
                <a:latin typeface="Calibri" charset="0"/>
              </a:rPr>
              <a:t>Next Time</a:t>
            </a:r>
            <a:br>
              <a:rPr lang="en-US" sz="2400" i="1">
                <a:latin typeface="Calibri" charset="0"/>
              </a:rPr>
            </a:br>
            <a:r>
              <a:rPr lang="en-US" sz="2000" i="1">
                <a:latin typeface="Calibri" charset="0"/>
              </a:rPr>
              <a:t>we will consider </a:t>
            </a:r>
          </a:p>
          <a:p>
            <a:pPr algn="ctr"/>
            <a:r>
              <a:rPr lang="en-US" sz="2000" i="1">
                <a:latin typeface="Calibri" charset="0"/>
              </a:rPr>
              <a:t>different methods of</a:t>
            </a:r>
          </a:p>
          <a:p>
            <a:pPr algn="ctr"/>
            <a:endParaRPr lang="en-US" sz="1200" i="1">
              <a:latin typeface="Calibri" charset="0"/>
            </a:endParaRPr>
          </a:p>
          <a:p>
            <a:pPr algn="ctr"/>
            <a:r>
              <a:rPr lang="en-US" sz="2400" i="1" u="sng">
                <a:latin typeface="Calibri" charset="0"/>
              </a:rPr>
              <a:t>Energy Storage in</a:t>
            </a:r>
            <a:br>
              <a:rPr lang="en-US" sz="2400" i="1" u="sng">
                <a:latin typeface="Calibri" charset="0"/>
              </a:rPr>
            </a:br>
            <a:r>
              <a:rPr lang="en-US" sz="2400" i="1" u="sng">
                <a:latin typeface="Calibri" charset="0"/>
              </a:rPr>
              <a:t>Hybrid Vehicles</a:t>
            </a:r>
          </a:p>
          <a:p>
            <a:pPr algn="ctr"/>
            <a:endParaRPr lang="en-US" sz="1400" i="1">
              <a:latin typeface="Calibri" charset="0"/>
            </a:endParaRPr>
          </a:p>
          <a:p>
            <a:pPr algn="ctr"/>
            <a:r>
              <a:rPr lang="en-US" sz="2000" i="1">
                <a:latin typeface="Calibri" charset="0"/>
              </a:rPr>
              <a:t>to solve the </a:t>
            </a:r>
            <a:r>
              <a:rPr lang="ja-JP" altLang="en-US" sz="2000" i="1">
                <a:latin typeface="Calibri" charset="0"/>
              </a:rPr>
              <a:t>“</a:t>
            </a:r>
            <a:r>
              <a:rPr lang="en-US" sz="2000" i="1">
                <a:latin typeface="Calibri" charset="0"/>
              </a:rPr>
              <a:t>mystery</a:t>
            </a:r>
            <a:r>
              <a:rPr lang="ja-JP" altLang="en-US" sz="2000" i="1">
                <a:latin typeface="Calibri" charset="0"/>
              </a:rPr>
              <a:t>”</a:t>
            </a:r>
            <a:r>
              <a:rPr lang="en-US" sz="2000" i="1">
                <a:latin typeface="Calibri" charset="0"/>
              </a:rPr>
              <a:t> of why gasoline is so efficient in storing energy </a:t>
            </a:r>
            <a:r>
              <a:rPr lang="en-US" sz="2400" i="1" u="sng">
                <a:latin typeface="Calibri" charset="0"/>
              </a:rPr>
              <a:t> </a:t>
            </a:r>
          </a:p>
        </p:txBody>
      </p:sp>
      <p:sp>
        <p:nvSpPr>
          <p:cNvPr id="14" name="Text Box 14"/>
          <p:cNvSpPr txBox="1">
            <a:spLocks noChangeArrowheads="1"/>
          </p:cNvSpPr>
          <p:nvPr/>
        </p:nvSpPr>
        <p:spPr bwMode="auto">
          <a:xfrm>
            <a:off x="3505200" y="2982913"/>
            <a:ext cx="50863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In each case, energy is stored in charge separation …</a:t>
            </a:r>
          </a:p>
        </p:txBody>
      </p:sp>
      <p:pic>
        <p:nvPicPr>
          <p:cNvPr id="2" name="Picture 1" descr="Cell copy.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67722" y="4641541"/>
            <a:ext cx="2752078" cy="2064059"/>
          </a:xfrm>
          <a:prstGeom prst="rect">
            <a:avLst/>
          </a:prstGeom>
        </p:spPr>
      </p:pic>
      <p:pic>
        <p:nvPicPr>
          <p:cNvPr id="3" name="Picture 2" descr="gasoline.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1126170">
            <a:off x="5759191" y="4351681"/>
            <a:ext cx="3302719" cy="2477039"/>
          </a:xfrm>
          <a:prstGeom prst="rect">
            <a:avLst/>
          </a:prstGeom>
        </p:spPr>
      </p:pic>
      <p:pic>
        <p:nvPicPr>
          <p:cNvPr id="4" name="Picture 3"/>
          <p:cNvPicPr>
            <a:picLocks noChangeAspect="1"/>
          </p:cNvPicPr>
          <p:nvPr/>
        </p:nvPicPr>
        <p:blipFill>
          <a:blip r:embed="rId4"/>
          <a:stretch>
            <a:fillRect/>
          </a:stretch>
        </p:blipFill>
        <p:spPr>
          <a:xfrm>
            <a:off x="4038600" y="152400"/>
            <a:ext cx="3556000" cy="2667000"/>
          </a:xfrm>
          <a:prstGeom prst="rect">
            <a:avLst/>
          </a:prstGeom>
        </p:spPr>
      </p:pic>
      <p:sp>
        <p:nvSpPr>
          <p:cNvPr id="5" name="TextBox 4"/>
          <p:cNvSpPr txBox="1"/>
          <p:nvPr/>
        </p:nvSpPr>
        <p:spPr>
          <a:xfrm>
            <a:off x="6544509" y="2819400"/>
            <a:ext cx="1732716" cy="276999"/>
          </a:xfrm>
          <a:prstGeom prst="rect">
            <a:avLst/>
          </a:prstGeom>
          <a:noFill/>
        </p:spPr>
        <p:txBody>
          <a:bodyPr wrap="none" rtlCol="0">
            <a:spAutoFit/>
          </a:bodyPr>
          <a:lstStyle/>
          <a:p>
            <a:r>
              <a:rPr lang="en-US" sz="1200" dirty="0" err="1" smtClean="0"/>
              <a:t>Prius</a:t>
            </a:r>
            <a:r>
              <a:rPr lang="en-US" sz="1200" dirty="0" smtClean="0"/>
              <a:t> in Public Domain</a:t>
            </a:r>
            <a:endParaRPr lang="en-US" sz="1200" dirty="0"/>
          </a:p>
        </p:txBody>
      </p:sp>
      <p:pic>
        <p:nvPicPr>
          <p:cNvPr id="6" name="Picture 5"/>
          <p:cNvPicPr>
            <a:picLocks noChangeAspect="1"/>
          </p:cNvPicPr>
          <p:nvPr/>
        </p:nvPicPr>
        <p:blipFill rotWithShape="1">
          <a:blip r:embed="rId5"/>
          <a:srcRect r="50"/>
          <a:stretch/>
        </p:blipFill>
        <p:spPr>
          <a:xfrm>
            <a:off x="419101" y="4267200"/>
            <a:ext cx="2273300" cy="1754188"/>
          </a:xfrm>
          <a:prstGeom prst="rect">
            <a:avLst/>
          </a:prstGeom>
        </p:spPr>
      </p:pic>
      <p:sp>
        <p:nvSpPr>
          <p:cNvPr id="19" name="TextBox 18"/>
          <p:cNvSpPr txBox="1"/>
          <p:nvPr/>
        </p:nvSpPr>
        <p:spPr>
          <a:xfrm>
            <a:off x="609600" y="6172200"/>
            <a:ext cx="1963699" cy="276999"/>
          </a:xfrm>
          <a:prstGeom prst="rect">
            <a:avLst/>
          </a:prstGeom>
          <a:noFill/>
        </p:spPr>
        <p:txBody>
          <a:bodyPr wrap="none" rtlCol="0">
            <a:spAutoFit/>
          </a:bodyPr>
          <a:lstStyle/>
          <a:p>
            <a:r>
              <a:rPr lang="en-US" sz="1200" dirty="0" smtClean="0"/>
              <a:t>Image is in Public Domain</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86"/>
                                        </p:tgtEl>
                                        <p:attrNameLst>
                                          <p:attrName>style.visibility</p:attrName>
                                        </p:attrNameLst>
                                      </p:cBhvr>
                                      <p:to>
                                        <p:strVal val="visible"/>
                                      </p:to>
                                    </p:set>
                                    <p:animEffect transition="in" filter="dissolve">
                                      <p:cBhvr>
                                        <p:cTn id="7" dur="500"/>
                                        <p:tgtEl>
                                          <p:spTgt spid="2458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87"/>
                                        </p:tgtEl>
                                        <p:attrNameLst>
                                          <p:attrName>style.visibility</p:attrName>
                                        </p:attrNameLst>
                                      </p:cBhvr>
                                      <p:to>
                                        <p:strVal val="visible"/>
                                      </p:to>
                                    </p:set>
                                    <p:animEffect transition="in" filter="dissolve">
                                      <p:cBhvr>
                                        <p:cTn id="10" dur="500"/>
                                        <p:tgtEl>
                                          <p:spTgt spid="2458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8136"/>
                                        </p:tgtEl>
                                        <p:attrNameLst>
                                          <p:attrName>style.visibility</p:attrName>
                                        </p:attrNameLst>
                                      </p:cBhvr>
                                      <p:to>
                                        <p:strVal val="visible"/>
                                      </p:to>
                                    </p:set>
                                    <p:animEffect transition="in" filter="dissolve">
                                      <p:cBhvr>
                                        <p:cTn id="13" dur="500"/>
                                        <p:tgtEl>
                                          <p:spTgt spid="4813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8137"/>
                                        </p:tgtEl>
                                        <p:attrNameLst>
                                          <p:attrName>style.visibility</p:attrName>
                                        </p:attrNameLst>
                                      </p:cBhvr>
                                      <p:to>
                                        <p:strVal val="visible"/>
                                      </p:to>
                                    </p:set>
                                    <p:animEffect transition="in" filter="dissolve">
                                      <p:cBhvr>
                                        <p:cTn id="16" dur="500"/>
                                        <p:tgtEl>
                                          <p:spTgt spid="4813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8138"/>
                                        </p:tgtEl>
                                        <p:attrNameLst>
                                          <p:attrName>style.visibility</p:attrName>
                                        </p:attrNameLst>
                                      </p:cBhvr>
                                      <p:to>
                                        <p:strVal val="visible"/>
                                      </p:to>
                                    </p:set>
                                    <p:animEffect transition="in" filter="dissolve">
                                      <p:cBhvr>
                                        <p:cTn id="19" dur="500"/>
                                        <p:tgtEl>
                                          <p:spTgt spid="481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p:bldP spid="48137" grpId="0"/>
      <p:bldP spid="48138" grpId="0"/>
      <p:bldP spid="24586" grpId="0"/>
      <p:bldP spid="24587"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381000" y="228600"/>
            <a:ext cx="8458200" cy="5138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2000" b="1" u="sng">
                <a:latin typeface="Calibri" charset="0"/>
              </a:rPr>
              <a:t>Energy stored in 1 gallons of gasoline is 35 kW-hr </a:t>
            </a:r>
            <a:r>
              <a:rPr lang="en-US" sz="1600" b="1" u="sng">
                <a:latin typeface="Calibri" charset="0"/>
              </a:rPr>
              <a:t>(or rounding-up 40 kW-hr)</a:t>
            </a:r>
            <a:endParaRPr lang="en-US" sz="2000" b="1" u="sng">
              <a:latin typeface="Calibri" charset="0"/>
            </a:endParaRPr>
          </a:p>
          <a:p>
            <a:pPr eaLnBrk="1" hangingPunct="1">
              <a:lnSpc>
                <a:spcPct val="90000"/>
              </a:lnSpc>
            </a:pPr>
            <a:endParaRPr lang="en-US" sz="2000" b="1" u="sng">
              <a:latin typeface="Calibri" charset="0"/>
            </a:endParaRPr>
          </a:p>
          <a:p>
            <a:pPr eaLnBrk="1" hangingPunct="1">
              <a:lnSpc>
                <a:spcPct val="90000"/>
              </a:lnSpc>
            </a:pPr>
            <a:r>
              <a:rPr lang="en-US" sz="1800">
                <a:latin typeface="Calibri" charset="0"/>
              </a:rPr>
              <a:t>This is equivalent to the energy stored in each of the following: </a:t>
            </a:r>
          </a:p>
          <a:p>
            <a:pPr eaLnBrk="1" hangingPunct="1">
              <a:lnSpc>
                <a:spcPct val="90000"/>
              </a:lnSpc>
            </a:pPr>
            <a:endParaRPr lang="en-US" sz="1800" b="1">
              <a:latin typeface="Calibri" charset="0"/>
            </a:endParaRPr>
          </a:p>
          <a:p>
            <a:pPr eaLnBrk="1" hangingPunct="1">
              <a:lnSpc>
                <a:spcPct val="90000"/>
              </a:lnSpc>
            </a:pPr>
            <a:r>
              <a:rPr lang="en-US" sz="1800" b="1">
                <a:latin typeface="Calibri" charset="0"/>
              </a:rPr>
              <a:t>20 fast-food meals</a:t>
            </a:r>
            <a:r>
              <a:rPr lang="en-US" sz="1800">
                <a:latin typeface="Calibri" charset="0"/>
              </a:rPr>
              <a:t> (burger, fries, drink, at 1,500 calories per meal). The human body converts the chemical energy from food into mechanical energy and body heat. When you buy food, you are buying energy to keep your body running. </a:t>
            </a:r>
          </a:p>
          <a:p>
            <a:pPr eaLnBrk="1" hangingPunct="1">
              <a:lnSpc>
                <a:spcPct val="90000"/>
              </a:lnSpc>
            </a:pPr>
            <a:endParaRPr lang="en-US" sz="1800">
              <a:latin typeface="Calibri" charset="0"/>
            </a:endParaRPr>
          </a:p>
          <a:p>
            <a:pPr eaLnBrk="1" hangingPunct="1">
              <a:lnSpc>
                <a:spcPct val="90000"/>
              </a:lnSpc>
            </a:pPr>
            <a:r>
              <a:rPr lang="en-US" sz="1800" b="1">
                <a:latin typeface="Calibri" charset="0"/>
              </a:rPr>
              <a:t>1 piece of firewood</a:t>
            </a:r>
            <a:r>
              <a:rPr lang="en-US" sz="1800">
                <a:latin typeface="Calibri" charset="0"/>
              </a:rPr>
              <a:t> (15 pounds piece, 20% moisture).  Firewood is the major source of energy in many parts of the world. </a:t>
            </a:r>
          </a:p>
          <a:p>
            <a:pPr eaLnBrk="1" hangingPunct="1">
              <a:lnSpc>
                <a:spcPct val="90000"/>
              </a:lnSpc>
            </a:pPr>
            <a:endParaRPr lang="en-US" sz="1800">
              <a:latin typeface="Calibri" charset="0"/>
            </a:endParaRPr>
          </a:p>
          <a:p>
            <a:pPr eaLnBrk="1" hangingPunct="1">
              <a:lnSpc>
                <a:spcPct val="90000"/>
              </a:lnSpc>
            </a:pPr>
            <a:r>
              <a:rPr lang="en-US" sz="1800" b="1">
                <a:latin typeface="Calibri" charset="0"/>
              </a:rPr>
              <a:t>10 pounds of coal. </a:t>
            </a:r>
            <a:r>
              <a:rPr lang="en-US" sz="1800">
                <a:latin typeface="Calibri" charset="0"/>
              </a:rPr>
              <a:t>Coal is the most abundant fossil fuel on earth. It is a major source of fuel for power plants. </a:t>
            </a:r>
          </a:p>
          <a:p>
            <a:pPr eaLnBrk="1" hangingPunct="1">
              <a:lnSpc>
                <a:spcPct val="90000"/>
              </a:lnSpc>
            </a:pPr>
            <a:endParaRPr lang="en-US" sz="1800">
              <a:latin typeface="Calibri" charset="0"/>
            </a:endParaRPr>
          </a:p>
          <a:p>
            <a:pPr eaLnBrk="1" hangingPunct="1">
              <a:lnSpc>
                <a:spcPct val="90000"/>
              </a:lnSpc>
            </a:pPr>
            <a:r>
              <a:rPr lang="en-US" sz="1800" b="1">
                <a:latin typeface="Calibri" charset="0"/>
              </a:rPr>
              <a:t>1.198 therms of natural gas.</a:t>
            </a:r>
            <a:r>
              <a:rPr lang="en-US" sz="1800">
                <a:latin typeface="Calibri" charset="0"/>
              </a:rPr>
              <a:t>   Natural gas is sold by the therm. A therm is equivalent to 100,000 British Thermal Units (BTU) of energy, and it takes about a hundred cubic feet of natural gas to make up a therm. </a:t>
            </a:r>
          </a:p>
          <a:p>
            <a:pPr eaLnBrk="1" hangingPunct="1">
              <a:lnSpc>
                <a:spcPct val="90000"/>
              </a:lnSpc>
            </a:pPr>
            <a:endParaRPr lang="en-US" sz="1800">
              <a:latin typeface="Calibri" charset="0"/>
            </a:endParaRPr>
          </a:p>
          <a:p>
            <a:pPr eaLnBrk="1" hangingPunct="1">
              <a:lnSpc>
                <a:spcPct val="90000"/>
              </a:lnSpc>
            </a:pPr>
            <a:r>
              <a:rPr lang="en-US" sz="1800" b="1">
                <a:latin typeface="Calibri" charset="0"/>
              </a:rPr>
              <a:t>2145 pounds of lead-acid batteries. </a:t>
            </a:r>
            <a:r>
              <a:rPr lang="en-US" sz="1800">
                <a:latin typeface="Calibri" charset="0"/>
              </a:rPr>
              <a:t>The energy stored in lead acid batteries starts cars and runs golf carts and electric cars.</a:t>
            </a:r>
          </a:p>
        </p:txBody>
      </p:sp>
      <p:sp>
        <p:nvSpPr>
          <p:cNvPr id="47107" name="Line 5"/>
          <p:cNvSpPr>
            <a:spLocks noChangeShapeType="1"/>
          </p:cNvSpPr>
          <p:nvPr/>
        </p:nvSpPr>
        <p:spPr bwMode="auto">
          <a:xfrm>
            <a:off x="914400" y="5562600"/>
            <a:ext cx="7467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08" name="Text Box 6"/>
          <p:cNvSpPr txBox="1">
            <a:spLocks noChangeArrowheads="1"/>
          </p:cNvSpPr>
          <p:nvPr/>
        </p:nvSpPr>
        <p:spPr bwMode="auto">
          <a:xfrm>
            <a:off x="1371600" y="5715000"/>
            <a:ext cx="66294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1 gallon of gasoline weighs 6 lbs ~ 2.75 kg</a:t>
            </a:r>
          </a:p>
          <a:p>
            <a:pPr eaLnBrk="1" hangingPunct="1"/>
            <a:r>
              <a:rPr lang="en-US" sz="1800">
                <a:latin typeface="Calibri" charset="0"/>
              </a:rPr>
              <a:t>The bulk of a typical gasoline consists of hydrocarbons </a:t>
            </a:r>
            <a:br>
              <a:rPr lang="en-US" sz="1800">
                <a:latin typeface="Calibri" charset="0"/>
              </a:rPr>
            </a:br>
            <a:r>
              <a:rPr lang="en-US" sz="1800">
                <a:latin typeface="Calibri" charset="0"/>
              </a:rPr>
              <a:t>	with between 5 and 12 carbon atoms per molecule.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3"/>
          <p:cNvSpPr txBox="1">
            <a:spLocks noChangeArrowheads="1"/>
          </p:cNvSpPr>
          <p:nvPr/>
        </p:nvSpPr>
        <p:spPr bwMode="auto">
          <a:xfrm>
            <a:off x="717550" y="1104900"/>
            <a:ext cx="7708900" cy="577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30000"/>
              </a:spcBef>
            </a:pPr>
            <a:r>
              <a:rPr lang="en-US" sz="1600">
                <a:latin typeface="Trebuchet MS" charset="0"/>
                <a:cs typeface="Trebuchet MS" charset="0"/>
              </a:rPr>
              <a:t>When motor turns it generates </a:t>
            </a:r>
            <a:r>
              <a:rPr lang="ja-JP" altLang="en-US" sz="1600">
                <a:latin typeface="Trebuchet MS" charset="0"/>
                <a:cs typeface="Trebuchet MS" charset="0"/>
              </a:rPr>
              <a:t>“</a:t>
            </a:r>
            <a:r>
              <a:rPr lang="en-US" sz="1600">
                <a:latin typeface="Trebuchet MS" charset="0"/>
                <a:cs typeface="Trebuchet MS" charset="0"/>
              </a:rPr>
              <a:t>Back EMF</a:t>
            </a:r>
            <a:r>
              <a:rPr lang="ja-JP" altLang="en-US" sz="1600">
                <a:latin typeface="Trebuchet MS" charset="0"/>
                <a:cs typeface="Trebuchet MS" charset="0"/>
              </a:rPr>
              <a:t>”</a:t>
            </a:r>
            <a:endParaRPr lang="en-US" sz="1600">
              <a:latin typeface="Trebuchet MS" charset="0"/>
              <a:cs typeface="Trebuchet MS" charset="0"/>
            </a:endParaRPr>
          </a:p>
          <a:p>
            <a:pPr>
              <a:spcBef>
                <a:spcPct val="30000"/>
              </a:spcBef>
              <a:buFont typeface="Arial" charset="0"/>
              <a:buChar char="•"/>
            </a:pPr>
            <a:r>
              <a:rPr lang="en-US" sz="1600">
                <a:latin typeface="Trebuchet MS" charset="0"/>
                <a:cs typeface="Trebuchet MS" charset="0"/>
              </a:rPr>
              <a:t> </a:t>
            </a:r>
            <a:r>
              <a:rPr lang="en-US" sz="1600" u="sng">
                <a:latin typeface="Trebuchet MS" charset="0"/>
                <a:cs typeface="Trebuchet MS" charset="0"/>
              </a:rPr>
              <a:t>The 1</a:t>
            </a:r>
            <a:r>
              <a:rPr lang="en-US" sz="1600" u="sng" baseline="30000">
                <a:latin typeface="Trebuchet MS" charset="0"/>
                <a:cs typeface="Trebuchet MS" charset="0"/>
              </a:rPr>
              <a:t>st</a:t>
            </a:r>
            <a:r>
              <a:rPr lang="en-US" sz="1600" u="sng">
                <a:latin typeface="Trebuchet MS" charset="0"/>
                <a:cs typeface="Trebuchet MS" charset="0"/>
              </a:rPr>
              <a:t> Law requires </a:t>
            </a:r>
            <a:r>
              <a:rPr lang="en-US" sz="1600">
                <a:latin typeface="Trebuchet MS" charset="0"/>
                <a:cs typeface="Trebuchet MS" charset="0"/>
              </a:rPr>
              <a:t>that any contraption that can be used as an electromechanical actuator can use its actuation to generate EM fields:</a:t>
            </a:r>
            <a:br>
              <a:rPr lang="en-US" sz="1600">
                <a:latin typeface="Trebuchet MS" charset="0"/>
                <a:cs typeface="Trebuchet MS" charset="0"/>
              </a:rPr>
            </a:br>
            <a:r>
              <a:rPr lang="en-US" sz="1600">
                <a:latin typeface="Trebuchet MS" charset="0"/>
                <a:cs typeface="Trebuchet MS" charset="0"/>
              </a:rPr>
              <a:t>	- a motor can also be used as a generator.</a:t>
            </a:r>
            <a:r>
              <a:rPr lang="en-US" sz="1600">
                <a:latin typeface="Trebuchet MS" charset="0"/>
                <a:cs typeface="Trebuchet MS" charset="0"/>
                <a:sym typeface="Wingdings" charset="0"/>
              </a:rPr>
              <a:t/>
            </a:r>
            <a:br>
              <a:rPr lang="en-US" sz="1600">
                <a:latin typeface="Trebuchet MS" charset="0"/>
                <a:cs typeface="Trebuchet MS" charset="0"/>
                <a:sym typeface="Wingdings" charset="0"/>
              </a:rPr>
            </a:br>
            <a:r>
              <a:rPr lang="en-US" sz="1600">
                <a:latin typeface="Trebuchet MS" charset="0"/>
                <a:cs typeface="Trebuchet MS" charset="0"/>
                <a:sym typeface="Wingdings" charset="0"/>
              </a:rPr>
              <a:t>	- a loudspeaker </a:t>
            </a:r>
            <a:r>
              <a:rPr lang="en-US" sz="1600">
                <a:latin typeface="Trebuchet MS" charset="0"/>
                <a:cs typeface="Trebuchet MS" charset="0"/>
              </a:rPr>
              <a:t>can also be used as a </a:t>
            </a:r>
            <a:r>
              <a:rPr lang="en-US" sz="1600">
                <a:latin typeface="Trebuchet MS" charset="0"/>
                <a:cs typeface="Trebuchet MS" charset="0"/>
                <a:sym typeface="Wingdings" charset="0"/>
              </a:rPr>
              <a:t>microphone</a:t>
            </a:r>
          </a:p>
          <a:p>
            <a:pPr>
              <a:spcBef>
                <a:spcPct val="30000"/>
              </a:spcBef>
            </a:pPr>
            <a:endParaRPr lang="en-US" sz="1600">
              <a:latin typeface="Trebuchet MS" charset="0"/>
              <a:cs typeface="Trebuchet MS" charset="0"/>
              <a:sym typeface="Wingdings" charset="0"/>
            </a:endParaRPr>
          </a:p>
          <a:p>
            <a:pPr>
              <a:spcBef>
                <a:spcPct val="30000"/>
              </a:spcBef>
              <a:buFont typeface="Arial" charset="0"/>
              <a:buChar char="•"/>
            </a:pPr>
            <a:r>
              <a:rPr lang="en-US" sz="1600">
                <a:latin typeface="Trebuchet MS" charset="0"/>
                <a:cs typeface="Trebuchet MS" charset="0"/>
                <a:sym typeface="Wingdings" charset="0"/>
              </a:rPr>
              <a:t> Torque of a motor = motor constant × motor current</a:t>
            </a:r>
          </a:p>
          <a:p>
            <a:pPr>
              <a:spcBef>
                <a:spcPct val="30000"/>
              </a:spcBef>
            </a:pPr>
            <a:endParaRPr lang="en-US" sz="1600">
              <a:latin typeface="Trebuchet MS" charset="0"/>
              <a:cs typeface="Trebuchet MS" charset="0"/>
              <a:sym typeface="Wingdings" charset="0"/>
            </a:endParaRPr>
          </a:p>
          <a:p>
            <a:pPr>
              <a:spcBef>
                <a:spcPct val="30000"/>
              </a:spcBef>
              <a:buFont typeface="Arial" charset="0"/>
              <a:buChar char="•"/>
            </a:pPr>
            <a:r>
              <a:rPr lang="en-US" sz="1600">
                <a:latin typeface="Trebuchet MS" charset="0"/>
                <a:cs typeface="Trebuchet MS" charset="0"/>
                <a:sym typeface="Wingdings" charset="0"/>
              </a:rPr>
              <a:t> When frictional torque in a motor equals the morque from the Lorentz force inside the motor, the net torque is zero and a steady operation is achieved. </a:t>
            </a:r>
          </a:p>
          <a:p>
            <a:pPr>
              <a:spcBef>
                <a:spcPct val="30000"/>
              </a:spcBef>
            </a:pPr>
            <a:r>
              <a:rPr lang="en-US" sz="1600">
                <a:latin typeface="Trebuchet MS" charset="0"/>
                <a:cs typeface="Trebuchet MS" charset="0"/>
                <a:sym typeface="Wingdings" charset="0"/>
              </a:rPr>
              <a:t>Frictional Torque = constant × angular velocity</a:t>
            </a:r>
          </a:p>
          <a:p>
            <a:pPr>
              <a:spcBef>
                <a:spcPct val="30000"/>
              </a:spcBef>
            </a:pPr>
            <a:endParaRPr lang="en-US" sz="1600">
              <a:latin typeface="Trebuchet MS" charset="0"/>
              <a:cs typeface="Trebuchet MS" charset="0"/>
              <a:sym typeface="Wingdings" charset="0"/>
            </a:endParaRPr>
          </a:p>
          <a:p>
            <a:pPr>
              <a:spcBef>
                <a:spcPct val="30000"/>
              </a:spcBef>
              <a:buFont typeface="Arial" charset="0"/>
              <a:buChar char="•"/>
            </a:pPr>
            <a:r>
              <a:rPr lang="en-US" sz="1600">
                <a:latin typeface="Trebuchet MS" charset="0"/>
                <a:cs typeface="Trebuchet MS" charset="0"/>
                <a:sym typeface="Wingdings" charset="0"/>
              </a:rPr>
              <a:t> Operated at CONSTANT CURRENT – motors have steady angular velocity</a:t>
            </a:r>
          </a:p>
          <a:p>
            <a:pPr>
              <a:spcBef>
                <a:spcPct val="30000"/>
              </a:spcBef>
              <a:buFont typeface="Arial" charset="0"/>
              <a:buChar char="•"/>
            </a:pPr>
            <a:r>
              <a:rPr lang="en-US" sz="1600">
                <a:latin typeface="Trebuchet MS" charset="0"/>
                <a:cs typeface="Trebuchet MS" charset="0"/>
                <a:sym typeface="Wingdings" charset="0"/>
              </a:rPr>
              <a:t> Opertated at CONSTANT VOLTAGE – motors have steady torque</a:t>
            </a:r>
          </a:p>
          <a:p>
            <a:pPr>
              <a:spcBef>
                <a:spcPct val="30000"/>
              </a:spcBef>
            </a:pPr>
            <a:endParaRPr lang="en-US" sz="1600">
              <a:latin typeface="Trebuchet MS" charset="0"/>
              <a:cs typeface="Trebuchet MS" charset="0"/>
              <a:sym typeface="Wingdings" charset="0"/>
            </a:endParaRPr>
          </a:p>
          <a:p>
            <a:pPr>
              <a:spcBef>
                <a:spcPct val="30000"/>
              </a:spcBef>
              <a:buFont typeface="Arial" charset="0"/>
              <a:buChar char="•"/>
            </a:pPr>
            <a:r>
              <a:rPr lang="en-US" sz="1600">
                <a:latin typeface="Trebuchet MS" charset="0"/>
                <a:cs typeface="Trebuchet MS" charset="0"/>
              </a:rPr>
              <a:t> Energy stored in 1 gallons of gasoline is 35 kW-hr (or rounding-up 40 kW-hr)</a:t>
            </a:r>
          </a:p>
          <a:p>
            <a:pPr>
              <a:spcBef>
                <a:spcPct val="30000"/>
              </a:spcBef>
              <a:buFont typeface="Arial" charset="0"/>
              <a:buChar char="•"/>
            </a:pPr>
            <a:r>
              <a:rPr lang="en-US" sz="1600">
                <a:latin typeface="Trebuchet MS" charset="0"/>
                <a:cs typeface="Trebuchet MS" charset="0"/>
              </a:rPr>
              <a:t> Electric vehicles are more economical per mile traveled, however, they can travel fewer miles since the batteries store less energy per kg than fuel does</a:t>
            </a:r>
          </a:p>
          <a:p>
            <a:pPr>
              <a:spcBef>
                <a:spcPct val="30000"/>
              </a:spcBef>
            </a:pPr>
            <a:endParaRPr lang="en-US" sz="1600">
              <a:latin typeface="Trebuchet MS" charset="0"/>
              <a:cs typeface="Trebuchet MS" charset="0"/>
            </a:endParaRPr>
          </a:p>
        </p:txBody>
      </p:sp>
      <p:pic>
        <p:nvPicPr>
          <p:cNvPr id="50179" name="Picture 12" descr="latex-image-1.pdf"/>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053138" y="2844800"/>
            <a:ext cx="1198562"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0" name="Picture 1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089650" y="3941763"/>
            <a:ext cx="121285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1" name="TextBox 4"/>
          <p:cNvSpPr txBox="1">
            <a:spLocks noChangeArrowheads="1"/>
          </p:cNvSpPr>
          <p:nvPr/>
        </p:nvSpPr>
        <p:spPr bwMode="auto">
          <a:xfrm>
            <a:off x="844550" y="609600"/>
            <a:ext cx="21549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u="sng" dirty="0">
                <a:latin typeface="Chalkduster" charset="0"/>
                <a:cs typeface="Chalkduster" charset="0"/>
              </a:rPr>
              <a:t>KEY TAKEAWAYS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074" y="838200"/>
            <a:ext cx="1457326" cy="246221"/>
          </a:xfrm>
          <a:prstGeom prst="rect">
            <a:avLst/>
          </a:prstGeom>
        </p:spPr>
        <p:txBody>
          <a:bodyPr wrap="square">
            <a:spAutoFit/>
          </a:bodyPr>
          <a:lstStyle/>
          <a:p>
            <a:pPr lvl="0"/>
            <a:r>
              <a:rPr lang="en-US" sz="1000" dirty="0" smtClean="0">
                <a:solidFill>
                  <a:srgbClr val="000000"/>
                </a:solidFill>
              </a:rPr>
              <a:t>MIT </a:t>
            </a:r>
            <a:r>
              <a:rPr lang="en-US" sz="1000" dirty="0" err="1" smtClean="0">
                <a:solidFill>
                  <a:srgbClr val="000000"/>
                </a:solidFill>
              </a:rPr>
              <a:t>OpenCourseWare</a:t>
            </a:r>
            <a:endParaRPr lang="en-US" sz="1000" dirty="0">
              <a:solidFill>
                <a:srgbClr val="000000"/>
              </a:solidFill>
            </a:endParaRPr>
          </a:p>
        </p:txBody>
      </p:sp>
      <p:sp>
        <p:nvSpPr>
          <p:cNvPr id="5" name="Rectangle 4"/>
          <p:cNvSpPr/>
          <p:nvPr/>
        </p:nvSpPr>
        <p:spPr>
          <a:xfrm>
            <a:off x="990600" y="990600"/>
            <a:ext cx="1219200" cy="246221"/>
          </a:xfrm>
          <a:prstGeom prst="rect">
            <a:avLst/>
          </a:prstGeom>
        </p:spPr>
        <p:txBody>
          <a:bodyPr wrap="square">
            <a:spAutoFit/>
          </a:bodyPr>
          <a:lstStyle/>
          <a:p>
            <a:r>
              <a:rPr lang="en-US" sz="1000" dirty="0">
                <a:hlinkClick r:id="rId3"/>
              </a:rPr>
              <a:t>http://ocw.mit.edu</a:t>
            </a:r>
            <a:endParaRPr lang="en-US" sz="1000" dirty="0"/>
          </a:p>
        </p:txBody>
      </p:sp>
      <p:sp>
        <p:nvSpPr>
          <p:cNvPr id="6" name="Rectangle 5"/>
          <p:cNvSpPr/>
          <p:nvPr/>
        </p:nvSpPr>
        <p:spPr>
          <a:xfrm>
            <a:off x="914400" y="1905000"/>
            <a:ext cx="3886200" cy="276999"/>
          </a:xfrm>
          <a:prstGeom prst="rect">
            <a:avLst/>
          </a:prstGeom>
        </p:spPr>
        <p:txBody>
          <a:bodyPr wrap="square">
            <a:spAutoFit/>
          </a:bodyPr>
          <a:lstStyle/>
          <a:p>
            <a:r>
              <a:rPr lang="en-US" sz="1200" dirty="0"/>
              <a:t>6.007 Electromagnetic Energy: From Motors to Lasers</a:t>
            </a:r>
          </a:p>
        </p:txBody>
      </p:sp>
      <p:sp>
        <p:nvSpPr>
          <p:cNvPr id="7" name="Rectangle 6"/>
          <p:cNvSpPr/>
          <p:nvPr/>
        </p:nvSpPr>
        <p:spPr>
          <a:xfrm>
            <a:off x="914400" y="2133600"/>
            <a:ext cx="870751" cy="246221"/>
          </a:xfrm>
          <a:prstGeom prst="rect">
            <a:avLst/>
          </a:prstGeom>
        </p:spPr>
        <p:txBody>
          <a:bodyPr wrap="none">
            <a:spAutoFit/>
          </a:bodyPr>
          <a:lstStyle/>
          <a:p>
            <a:r>
              <a:rPr lang="en-US" sz="1000" dirty="0"/>
              <a:t>Spring 2011</a:t>
            </a:r>
          </a:p>
        </p:txBody>
      </p:sp>
      <p:sp>
        <p:nvSpPr>
          <p:cNvPr id="8" name="Rectangle 7"/>
          <p:cNvSpPr/>
          <p:nvPr/>
        </p:nvSpPr>
        <p:spPr>
          <a:xfrm>
            <a:off x="914400" y="3124200"/>
            <a:ext cx="5562600" cy="246221"/>
          </a:xfrm>
          <a:prstGeom prst="rect">
            <a:avLst/>
          </a:prstGeom>
        </p:spPr>
        <p:txBody>
          <a:bodyPr wrap="square">
            <a:spAutoFit/>
          </a:bodyPr>
          <a:lstStyle/>
          <a:p>
            <a:r>
              <a:rPr lang="en-US" sz="1000" dirty="0">
                <a:cs typeface="Arial" pitchFamily="34" charset="0"/>
              </a:rPr>
              <a:t>For information about citing these materials or our Terms of Use, visit: </a:t>
            </a:r>
            <a:r>
              <a:rPr lang="en-US" sz="1000" dirty="0">
                <a:cs typeface="Arial" pitchFamily="34" charset="0"/>
                <a:hlinkClick r:id="rId4"/>
              </a:rPr>
              <a:t>http://ocw.mit.edu/terms</a:t>
            </a:r>
            <a:r>
              <a:rPr lang="en-US" sz="1000" dirty="0">
                <a:cs typeface="Arial" pitchFamily="34" charset="0"/>
              </a:rPr>
              <a:t>.</a:t>
            </a:r>
          </a:p>
        </p:txBody>
      </p:sp>
    </p:spTree>
    <p:extLst>
      <p:ext uri="{BB962C8B-B14F-4D97-AF65-F5344CB8AC3E}">
        <p14:creationId xmlns="" xmlns:p14="http://schemas.microsoft.com/office/powerpoint/2010/main" val="2454117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5721350"/>
            <a:ext cx="9144000" cy="1136650"/>
          </a:xfrm>
          <a:prstGeom prst="rect">
            <a:avLst/>
          </a:prstGeom>
          <a:solidFill>
            <a:srgbClr val="8EB4E3"/>
          </a:soli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19461" name="Picture 5" descr="latex-image-1.pdf"/>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868863" y="6019800"/>
            <a:ext cx="3436937"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2" name="Rectangle 6"/>
          <p:cNvSpPr>
            <a:spLocks noChangeArrowheads="1"/>
          </p:cNvSpPr>
          <p:nvPr/>
        </p:nvSpPr>
        <p:spPr bwMode="auto">
          <a:xfrm>
            <a:off x="0" y="5873750"/>
            <a:ext cx="4572000"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000" u="sng">
                <a:latin typeface="Trebuchet MS" charset="0"/>
                <a:cs typeface="Trebuchet MS" charset="0"/>
              </a:rPr>
              <a:t>The </a:t>
            </a:r>
            <a:r>
              <a:rPr lang="en-US" sz="2000" b="1" u="sng">
                <a:latin typeface="Trebuchet MS" charset="0"/>
                <a:cs typeface="Trebuchet MS" charset="0"/>
              </a:rPr>
              <a:t>first law of thermodynamics</a:t>
            </a:r>
            <a:endParaRPr lang="en-US">
              <a:latin typeface="Trebuchet MS" charset="0"/>
              <a:cs typeface="Trebuchet MS" charset="0"/>
            </a:endParaRPr>
          </a:p>
          <a:p>
            <a:pPr algn="ctr"/>
            <a:r>
              <a:rPr lang="ja-JP" altLang="en-US" sz="2000" b="1">
                <a:latin typeface="Trebuchet MS" charset="0"/>
                <a:cs typeface="Trebuchet MS" charset="0"/>
              </a:rPr>
              <a:t>“</a:t>
            </a:r>
            <a:r>
              <a:rPr lang="en-US" sz="2000" b="1">
                <a:latin typeface="Trebuchet MS" charset="0"/>
                <a:cs typeface="Trebuchet MS" charset="0"/>
              </a:rPr>
              <a:t>Energy is conserved</a:t>
            </a:r>
            <a:r>
              <a:rPr lang="ja-JP" altLang="en-US" sz="2000" b="1">
                <a:latin typeface="Trebuchet MS" charset="0"/>
                <a:cs typeface="Trebuchet MS" charset="0"/>
              </a:rPr>
              <a:t>”</a:t>
            </a:r>
            <a:endParaRPr lang="en-US" sz="2000" b="1">
              <a:latin typeface="Trebuchet MS" charset="0"/>
              <a:cs typeface="Trebuchet MS" charset="0"/>
            </a:endParaRPr>
          </a:p>
          <a:p>
            <a:r>
              <a:rPr lang="en-US">
                <a:latin typeface="Trebuchet MS" charset="0"/>
                <a:cs typeface="Trebuchet MS" charset="0"/>
              </a:rPr>
              <a:t> </a:t>
            </a:r>
          </a:p>
        </p:txBody>
      </p:sp>
      <p:sp>
        <p:nvSpPr>
          <p:cNvPr id="19463" name="Rectangle 5"/>
          <p:cNvSpPr>
            <a:spLocks noChangeArrowheads="1"/>
          </p:cNvSpPr>
          <p:nvPr/>
        </p:nvSpPr>
        <p:spPr bwMode="auto">
          <a:xfrm>
            <a:off x="2514600" y="381000"/>
            <a:ext cx="41481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i="1" u="sng">
                <a:latin typeface="Trebuchet MS" charset="0"/>
                <a:cs typeface="Trebuchet MS" charset="0"/>
              </a:rPr>
              <a:t>Energy Flows in the Go-Cart</a:t>
            </a:r>
          </a:p>
        </p:txBody>
      </p:sp>
      <p:sp>
        <p:nvSpPr>
          <p:cNvPr id="2" name="TextBox 1"/>
          <p:cNvSpPr txBox="1"/>
          <p:nvPr/>
        </p:nvSpPr>
        <p:spPr>
          <a:xfrm>
            <a:off x="486833" y="857250"/>
            <a:ext cx="5536942" cy="400110"/>
          </a:xfrm>
          <a:prstGeom prst="rect">
            <a:avLst/>
          </a:prstGeom>
          <a:noFill/>
        </p:spPr>
        <p:txBody>
          <a:bodyPr wrap="none" rtlCol="0">
            <a:spAutoFit/>
          </a:bodyPr>
          <a:lstStyle/>
          <a:p>
            <a:r>
              <a:rPr lang="en-US" sz="2000" dirty="0" smtClean="0">
                <a:latin typeface="Trebuchet MS"/>
                <a:cs typeface="Trebuchet MS"/>
              </a:rPr>
              <a:t>System of interest, e.g., Some type of Go-cart</a:t>
            </a:r>
            <a:endParaRPr lang="en-US" sz="2000" dirty="0">
              <a:latin typeface="Trebuchet MS"/>
              <a:cs typeface="Trebuchet MS"/>
            </a:endParaRPr>
          </a:p>
        </p:txBody>
      </p:sp>
      <p:pic>
        <p:nvPicPr>
          <p:cNvPr id="3" name="Picture 2" descr="diagram_energy.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38200" y="1063602"/>
            <a:ext cx="7361166" cy="449899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66925"/>
            <a:ext cx="9144000" cy="4114800"/>
          </a:xfrm>
          <a:prstGeom prst="rect">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3" name="TextBox 1"/>
          <p:cNvSpPr txBox="1">
            <a:spLocks noChangeArrowheads="1"/>
          </p:cNvSpPr>
          <p:nvPr/>
        </p:nvSpPr>
        <p:spPr bwMode="auto">
          <a:xfrm>
            <a:off x="381000" y="762000"/>
            <a:ext cx="8534400" cy="572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The ports of many energy conversion systems are conveniently described by a set of </a:t>
            </a:r>
            <a:r>
              <a:rPr lang="ja-JP" altLang="en-US" sz="1800">
                <a:latin typeface="Calibri" charset="0"/>
              </a:rPr>
              <a:t>“</a:t>
            </a:r>
            <a:r>
              <a:rPr lang="en-US" sz="1800">
                <a:latin typeface="Calibri" charset="0"/>
              </a:rPr>
              <a:t>through</a:t>
            </a:r>
            <a:r>
              <a:rPr lang="ja-JP" altLang="en-US" sz="1800">
                <a:latin typeface="Calibri" charset="0"/>
              </a:rPr>
              <a:t>”</a:t>
            </a:r>
            <a:r>
              <a:rPr lang="en-US" sz="1800">
                <a:latin typeface="Calibri" charset="0"/>
              </a:rPr>
              <a:t> and </a:t>
            </a:r>
            <a:r>
              <a:rPr lang="ja-JP" altLang="en-US" sz="1800">
                <a:latin typeface="Calibri" charset="0"/>
              </a:rPr>
              <a:t>“</a:t>
            </a:r>
            <a:r>
              <a:rPr lang="en-US" sz="1800">
                <a:latin typeface="Calibri" charset="0"/>
              </a:rPr>
              <a:t>across</a:t>
            </a:r>
            <a:r>
              <a:rPr lang="ja-JP" altLang="en-US" sz="1800">
                <a:latin typeface="Calibri" charset="0"/>
              </a:rPr>
              <a:t>”</a:t>
            </a:r>
            <a:r>
              <a:rPr lang="en-US" sz="1800">
                <a:latin typeface="Calibri" charset="0"/>
              </a:rPr>
              <a:t> measurements or variables.  The different types of </a:t>
            </a:r>
            <a:r>
              <a:rPr lang="ja-JP" altLang="en-US" sz="1800">
                <a:latin typeface="Calibri" charset="0"/>
              </a:rPr>
              <a:t>“</a:t>
            </a:r>
            <a:r>
              <a:rPr lang="en-US" sz="1800">
                <a:latin typeface="Calibri" charset="0"/>
              </a:rPr>
              <a:t>through</a:t>
            </a:r>
            <a:r>
              <a:rPr lang="ja-JP" altLang="en-US" sz="1800">
                <a:latin typeface="Calibri" charset="0"/>
              </a:rPr>
              <a:t>”</a:t>
            </a:r>
            <a:r>
              <a:rPr lang="en-US" sz="1800">
                <a:latin typeface="Calibri" charset="0"/>
              </a:rPr>
              <a:t> </a:t>
            </a:r>
            <a:br>
              <a:rPr lang="en-US" sz="1800">
                <a:latin typeface="Calibri" charset="0"/>
              </a:rPr>
            </a:br>
            <a:r>
              <a:rPr lang="en-US" sz="1800">
                <a:latin typeface="Calibri" charset="0"/>
              </a:rPr>
              <a:t>and </a:t>
            </a:r>
            <a:r>
              <a:rPr lang="ja-JP" altLang="en-US" sz="1800">
                <a:latin typeface="Calibri" charset="0"/>
              </a:rPr>
              <a:t>“</a:t>
            </a:r>
            <a:r>
              <a:rPr lang="en-US" sz="1800">
                <a:latin typeface="Calibri" charset="0"/>
              </a:rPr>
              <a:t>across variables</a:t>
            </a:r>
            <a:r>
              <a:rPr lang="ja-JP" altLang="en-US" sz="1800">
                <a:latin typeface="Calibri" charset="0"/>
              </a:rPr>
              <a:t>”</a:t>
            </a:r>
            <a:r>
              <a:rPr lang="en-US" sz="1800">
                <a:latin typeface="Calibri" charset="0"/>
              </a:rPr>
              <a:t> distinguish different types of engineers </a:t>
            </a:r>
            <a:br>
              <a:rPr lang="en-US" sz="1800">
                <a:latin typeface="Calibri" charset="0"/>
              </a:rPr>
            </a:br>
            <a:r>
              <a:rPr lang="en-US" sz="1800">
                <a:latin typeface="Calibri" charset="0"/>
              </a:rPr>
              <a:t>(electrical, mechanical, chemical, etc.).  The first and second laws apply to everyone.</a:t>
            </a:r>
          </a:p>
          <a:p>
            <a:pPr eaLnBrk="1" hangingPunct="1"/>
            <a:r>
              <a:rPr lang="en-US" sz="1800">
                <a:latin typeface="Calibri" charset="0"/>
              </a:rPr>
              <a:t> </a:t>
            </a:r>
          </a:p>
          <a:p>
            <a:pPr eaLnBrk="1" hangingPunct="1"/>
            <a:r>
              <a:rPr lang="ja-JP" altLang="en-US" sz="2000" u="sng">
                <a:latin typeface="Calibri" charset="0"/>
              </a:rPr>
              <a:t>“</a:t>
            </a:r>
            <a:r>
              <a:rPr lang="en-US" sz="2000" u="sng">
                <a:latin typeface="Calibri" charset="0"/>
              </a:rPr>
              <a:t>ACROSS</a:t>
            </a:r>
            <a:r>
              <a:rPr lang="ja-JP" altLang="en-US" sz="2000" u="sng">
                <a:latin typeface="Calibri" charset="0"/>
              </a:rPr>
              <a:t>”</a:t>
            </a:r>
            <a:r>
              <a:rPr lang="en-US" sz="2000" u="sng">
                <a:latin typeface="Calibri" charset="0"/>
              </a:rPr>
              <a:t> variables </a:t>
            </a:r>
            <a:r>
              <a:rPr lang="en-US" sz="2000">
                <a:latin typeface="Calibri" charset="0"/>
              </a:rPr>
              <a:t>typically measure how hard we are </a:t>
            </a:r>
            <a:r>
              <a:rPr lang="ja-JP" altLang="en-US" sz="2000">
                <a:latin typeface="Calibri" charset="0"/>
              </a:rPr>
              <a:t>“</a:t>
            </a:r>
            <a:r>
              <a:rPr lang="en-US" sz="2000">
                <a:latin typeface="Calibri" charset="0"/>
              </a:rPr>
              <a:t>pushing</a:t>
            </a:r>
            <a:r>
              <a:rPr lang="ja-JP" altLang="en-US" sz="2000">
                <a:latin typeface="Calibri" charset="0"/>
              </a:rPr>
              <a:t>”</a:t>
            </a:r>
            <a:r>
              <a:rPr lang="en-US" sz="2000">
                <a:latin typeface="Calibri" charset="0"/>
              </a:rPr>
              <a:t>. </a:t>
            </a:r>
            <a:br>
              <a:rPr lang="en-US" sz="2000">
                <a:latin typeface="Calibri" charset="0"/>
              </a:rPr>
            </a:br>
            <a:r>
              <a:rPr lang="en-US" sz="2000">
                <a:latin typeface="Calibri" charset="0"/>
              </a:rPr>
              <a:t> Typical </a:t>
            </a:r>
            <a:r>
              <a:rPr lang="ja-JP" altLang="en-US" sz="2000">
                <a:latin typeface="Calibri" charset="0"/>
              </a:rPr>
              <a:t>“</a:t>
            </a:r>
            <a:r>
              <a:rPr lang="en-US" sz="2000">
                <a:latin typeface="Calibri" charset="0"/>
              </a:rPr>
              <a:t>across</a:t>
            </a:r>
            <a:r>
              <a:rPr lang="ja-JP" altLang="en-US" sz="2000">
                <a:latin typeface="Calibri" charset="0"/>
              </a:rPr>
              <a:t>”</a:t>
            </a:r>
            <a:r>
              <a:rPr lang="en-US" sz="2000">
                <a:latin typeface="Calibri" charset="0"/>
              </a:rPr>
              <a:t> variables include:</a:t>
            </a:r>
          </a:p>
          <a:p>
            <a:pPr eaLnBrk="1" hangingPunct="1"/>
            <a:r>
              <a:rPr lang="en-US" sz="1800">
                <a:latin typeface="Calibri" charset="0"/>
              </a:rPr>
              <a:t> </a:t>
            </a:r>
          </a:p>
          <a:p>
            <a:pPr eaLnBrk="1" hangingPunct="1"/>
            <a:r>
              <a:rPr lang="en-US" sz="1800" b="1">
                <a:latin typeface="Calibri" charset="0"/>
              </a:rPr>
              <a:t>Force</a:t>
            </a:r>
            <a:r>
              <a:rPr lang="en-US" sz="1800">
                <a:latin typeface="Calibri" charset="0"/>
              </a:rPr>
              <a:t>, from mechanical engineering, measured in Newtons  (N = kg*m/(s*s))</a:t>
            </a:r>
          </a:p>
          <a:p>
            <a:pPr eaLnBrk="1" hangingPunct="1"/>
            <a:r>
              <a:rPr lang="en-US" sz="1800" b="1">
                <a:latin typeface="Calibri" charset="0"/>
              </a:rPr>
              <a:t>Voltage, </a:t>
            </a:r>
            <a:r>
              <a:rPr lang="en-US" sz="1800">
                <a:latin typeface="Calibri" charset="0"/>
              </a:rPr>
              <a:t>from electrical engineering, measured in volts (V)</a:t>
            </a:r>
          </a:p>
          <a:p>
            <a:pPr eaLnBrk="1" hangingPunct="1"/>
            <a:r>
              <a:rPr lang="en-US" sz="1800" b="1">
                <a:latin typeface="Calibri" charset="0"/>
              </a:rPr>
              <a:t>Torque, </a:t>
            </a:r>
            <a:r>
              <a:rPr lang="en-US" sz="1800">
                <a:latin typeface="Calibri" charset="0"/>
              </a:rPr>
              <a:t>or twisting force, from mechanical engineering, measured in N-m</a:t>
            </a:r>
          </a:p>
          <a:p>
            <a:pPr eaLnBrk="1" hangingPunct="1"/>
            <a:r>
              <a:rPr lang="en-US" sz="1800" b="1">
                <a:latin typeface="Calibri" charset="0"/>
              </a:rPr>
              <a:t>Pressure,</a:t>
            </a:r>
            <a:r>
              <a:rPr lang="en-US" sz="1800">
                <a:latin typeface="Calibri" charset="0"/>
              </a:rPr>
              <a:t> from ocean/aero engineering, measured in N/(m*m)</a:t>
            </a:r>
          </a:p>
          <a:p>
            <a:pPr eaLnBrk="1" hangingPunct="1"/>
            <a:r>
              <a:rPr lang="en-US" sz="1800">
                <a:latin typeface="Calibri" charset="0"/>
              </a:rPr>
              <a:t> </a:t>
            </a:r>
          </a:p>
          <a:p>
            <a:pPr eaLnBrk="1" hangingPunct="1"/>
            <a:r>
              <a:rPr lang="en-US" sz="2000">
                <a:latin typeface="Calibri" charset="0"/>
              </a:rPr>
              <a:t>Associated </a:t>
            </a:r>
            <a:r>
              <a:rPr lang="ja-JP" altLang="en-US" sz="2000" u="sng">
                <a:latin typeface="Calibri" charset="0"/>
              </a:rPr>
              <a:t>“</a:t>
            </a:r>
            <a:r>
              <a:rPr lang="en-US" sz="2000" u="sng">
                <a:latin typeface="Calibri" charset="0"/>
              </a:rPr>
              <a:t>THROUGH</a:t>
            </a:r>
            <a:r>
              <a:rPr lang="ja-JP" altLang="en-US" sz="2000" u="sng">
                <a:latin typeface="Calibri" charset="0"/>
              </a:rPr>
              <a:t>”</a:t>
            </a:r>
            <a:r>
              <a:rPr lang="en-US" sz="2000" u="sng">
                <a:latin typeface="Calibri" charset="0"/>
              </a:rPr>
              <a:t> variables </a:t>
            </a:r>
            <a:r>
              <a:rPr lang="en-US" sz="2000">
                <a:latin typeface="Calibri" charset="0"/>
              </a:rPr>
              <a:t>typically measure how much </a:t>
            </a:r>
            <a:r>
              <a:rPr lang="ja-JP" altLang="en-US" sz="2000">
                <a:latin typeface="Calibri" charset="0"/>
              </a:rPr>
              <a:t>“</a:t>
            </a:r>
            <a:r>
              <a:rPr lang="en-US" sz="2000">
                <a:latin typeface="Calibri" charset="0"/>
              </a:rPr>
              <a:t>stuff</a:t>
            </a:r>
            <a:r>
              <a:rPr lang="ja-JP" altLang="en-US" sz="2000">
                <a:latin typeface="Calibri" charset="0"/>
              </a:rPr>
              <a:t>”</a:t>
            </a:r>
            <a:r>
              <a:rPr lang="en-US" sz="2000">
                <a:latin typeface="Calibri" charset="0"/>
              </a:rPr>
              <a:t> is flowing:</a:t>
            </a:r>
          </a:p>
          <a:p>
            <a:pPr eaLnBrk="1" hangingPunct="1"/>
            <a:r>
              <a:rPr lang="en-US" sz="1800">
                <a:latin typeface="Calibri" charset="0"/>
              </a:rPr>
              <a:t> </a:t>
            </a:r>
          </a:p>
          <a:p>
            <a:pPr eaLnBrk="1" hangingPunct="1"/>
            <a:r>
              <a:rPr lang="en-US" sz="1800" b="1">
                <a:latin typeface="Calibri" charset="0"/>
              </a:rPr>
              <a:t>Velocity, </a:t>
            </a:r>
            <a:r>
              <a:rPr lang="en-US" sz="1800">
                <a:latin typeface="Calibri" charset="0"/>
              </a:rPr>
              <a:t>from mechanical engineering, measured in meters/sec (m/s)</a:t>
            </a:r>
          </a:p>
          <a:p>
            <a:pPr eaLnBrk="1" hangingPunct="1"/>
            <a:r>
              <a:rPr lang="en-US" sz="1800" b="1">
                <a:latin typeface="Calibri" charset="0"/>
              </a:rPr>
              <a:t>Current, </a:t>
            </a:r>
            <a:r>
              <a:rPr lang="en-US" sz="1800">
                <a:latin typeface="Calibri" charset="0"/>
              </a:rPr>
              <a:t>from electrical engineering, measured in Coulombs/sec or Amps</a:t>
            </a:r>
          </a:p>
          <a:p>
            <a:pPr eaLnBrk="1" hangingPunct="1"/>
            <a:r>
              <a:rPr lang="en-US" sz="1800" b="1">
                <a:latin typeface="Calibri" charset="0"/>
              </a:rPr>
              <a:t>Angular Velocity, </a:t>
            </a:r>
            <a:r>
              <a:rPr lang="en-US" sz="1800">
                <a:latin typeface="Calibri" charset="0"/>
              </a:rPr>
              <a:t>from mechanical engineering, measured in rads/sec</a:t>
            </a:r>
          </a:p>
          <a:p>
            <a:pPr eaLnBrk="1" hangingPunct="1"/>
            <a:r>
              <a:rPr lang="en-US" sz="1800" b="1">
                <a:latin typeface="Calibri" charset="0"/>
              </a:rPr>
              <a:t>Flow, </a:t>
            </a:r>
            <a:r>
              <a:rPr lang="en-US" sz="1800">
                <a:latin typeface="Calibri" charset="0"/>
              </a:rPr>
              <a:t>from ocean/aero engineering, measured in volume/sec or m*m*m/s</a:t>
            </a:r>
          </a:p>
          <a:p>
            <a:pPr eaLnBrk="1" hangingPunct="1"/>
            <a:endParaRPr lang="en-US" sz="1800">
              <a:latin typeface="Calibri" charset="0"/>
            </a:endParaRPr>
          </a:p>
        </p:txBody>
      </p:sp>
      <p:sp>
        <p:nvSpPr>
          <p:cNvPr id="20484" name="TextBox 3"/>
          <p:cNvSpPr txBox="1">
            <a:spLocks noChangeArrowheads="1"/>
          </p:cNvSpPr>
          <p:nvPr/>
        </p:nvSpPr>
        <p:spPr bwMode="auto">
          <a:xfrm>
            <a:off x="1752600" y="152400"/>
            <a:ext cx="55768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u="sng">
                <a:latin typeface="Trebuchet MS" charset="0"/>
                <a:cs typeface="Trebuchet MS" charset="0"/>
              </a:rPr>
              <a:t>Review - Across and Through Variables</a:t>
            </a:r>
          </a:p>
        </p:txBody>
      </p:sp>
      <p:sp>
        <p:nvSpPr>
          <p:cNvPr id="20485" name="Rectangle 4"/>
          <p:cNvSpPr>
            <a:spLocks noChangeArrowheads="1"/>
          </p:cNvSpPr>
          <p:nvPr/>
        </p:nvSpPr>
        <p:spPr bwMode="auto">
          <a:xfrm>
            <a:off x="609600" y="6411913"/>
            <a:ext cx="79248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b="1">
                <a:latin typeface="Trebuchet MS" charset="0"/>
                <a:cs typeface="Trebuchet MS" charset="0"/>
              </a:rPr>
              <a:t>POWER is the product of an </a:t>
            </a:r>
            <a:r>
              <a:rPr lang="ja-JP" altLang="en-US" b="1">
                <a:latin typeface="Trebuchet MS" charset="0"/>
                <a:cs typeface="Trebuchet MS" charset="0"/>
              </a:rPr>
              <a:t>“</a:t>
            </a:r>
            <a:r>
              <a:rPr lang="en-US" b="1">
                <a:latin typeface="Trebuchet MS" charset="0"/>
                <a:cs typeface="Trebuchet MS" charset="0"/>
              </a:rPr>
              <a:t>across</a:t>
            </a:r>
            <a:r>
              <a:rPr lang="ja-JP" altLang="en-US" b="1">
                <a:latin typeface="Trebuchet MS" charset="0"/>
                <a:cs typeface="Trebuchet MS" charset="0"/>
              </a:rPr>
              <a:t>”</a:t>
            </a:r>
            <a:r>
              <a:rPr lang="en-US" b="1">
                <a:latin typeface="Trebuchet MS" charset="0"/>
                <a:cs typeface="Trebuchet MS" charset="0"/>
              </a:rPr>
              <a:t> variable and a </a:t>
            </a:r>
            <a:r>
              <a:rPr lang="ja-JP" altLang="en-US" b="1">
                <a:latin typeface="Trebuchet MS" charset="0"/>
                <a:cs typeface="Trebuchet MS" charset="0"/>
              </a:rPr>
              <a:t>“</a:t>
            </a:r>
            <a:r>
              <a:rPr lang="en-US" b="1">
                <a:latin typeface="Trebuchet MS" charset="0"/>
                <a:cs typeface="Trebuchet MS" charset="0"/>
              </a:rPr>
              <a:t>through</a:t>
            </a:r>
            <a:r>
              <a:rPr lang="ja-JP" altLang="en-US" b="1">
                <a:latin typeface="Trebuchet MS" charset="0"/>
                <a:cs typeface="Trebuchet MS" charset="0"/>
              </a:rPr>
              <a:t>”</a:t>
            </a:r>
            <a:r>
              <a:rPr lang="en-US" b="1">
                <a:latin typeface="Trebuchet MS" charset="0"/>
                <a:cs typeface="Trebuchet MS" charset="0"/>
              </a:rPr>
              <a:t> variable.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54163"/>
            <a:ext cx="9144000" cy="3932237"/>
          </a:xfrm>
          <a:prstGeom prst="rect">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extBox 1"/>
          <p:cNvSpPr txBox="1"/>
          <p:nvPr/>
        </p:nvSpPr>
        <p:spPr>
          <a:xfrm>
            <a:off x="609600" y="152400"/>
            <a:ext cx="8534400" cy="68326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u="sng">
                <a:latin typeface="Calibri" charset="0"/>
              </a:rPr>
              <a:t>Let</a:t>
            </a:r>
            <a:r>
              <a:rPr lang="ja-JP" altLang="en-US" i="1" u="sng">
                <a:latin typeface="Calibri" charset="0"/>
              </a:rPr>
              <a:t>’</a:t>
            </a:r>
            <a:r>
              <a:rPr lang="en-US" i="1" u="sng">
                <a:latin typeface="Calibri" charset="0"/>
              </a:rPr>
              <a:t>s Drive the Electric Go-Cart on a Level Smooth Surface</a:t>
            </a:r>
          </a:p>
          <a:p>
            <a:pPr eaLnBrk="1" hangingPunct="1"/>
            <a:endParaRPr lang="en-US" sz="1800">
              <a:latin typeface="Calibri" charset="0"/>
            </a:endParaRPr>
          </a:p>
          <a:p>
            <a:pPr eaLnBrk="1" hangingPunct="1"/>
            <a:r>
              <a:rPr lang="en-US" sz="1800">
                <a:latin typeface="Calibri" charset="0"/>
              </a:rPr>
              <a:t>Measure the voltage across the drive motor terminals and the current flowing </a:t>
            </a:r>
          </a:p>
          <a:p>
            <a:pPr eaLnBrk="1" hangingPunct="1"/>
            <a:r>
              <a:rPr lang="en-US" sz="1800">
                <a:latin typeface="Calibri" charset="0"/>
              </a:rPr>
              <a:t>into the motor when the go-cart reaches a </a:t>
            </a:r>
            <a:r>
              <a:rPr lang="ja-JP" altLang="en-US" sz="1800">
                <a:latin typeface="Calibri" charset="0"/>
              </a:rPr>
              <a:t>“</a:t>
            </a:r>
            <a:r>
              <a:rPr lang="en-US" sz="1800">
                <a:latin typeface="Calibri" charset="0"/>
              </a:rPr>
              <a:t>steady-state</a:t>
            </a:r>
            <a:r>
              <a:rPr lang="ja-JP" altLang="en-US" sz="1800">
                <a:latin typeface="Calibri" charset="0"/>
              </a:rPr>
              <a:t>”</a:t>
            </a:r>
            <a:r>
              <a:rPr lang="en-US" sz="1800">
                <a:latin typeface="Calibri" charset="0"/>
              </a:rPr>
              <a:t> or cruising speed. </a:t>
            </a:r>
          </a:p>
          <a:p>
            <a:pPr eaLnBrk="1" hangingPunct="1"/>
            <a:endParaRPr lang="en-US" sz="1800">
              <a:latin typeface="Calibri" charset="0"/>
            </a:endParaRPr>
          </a:p>
          <a:p>
            <a:pPr eaLnBrk="1" hangingPunct="1"/>
            <a:r>
              <a:rPr lang="en-US" sz="1800" u="sng">
                <a:latin typeface="Calibri" charset="0"/>
              </a:rPr>
              <a:t>In steady state, our measurements are:</a:t>
            </a:r>
          </a:p>
          <a:p>
            <a:pPr eaLnBrk="1" hangingPunct="1"/>
            <a:r>
              <a:rPr lang="en-US" sz="1800">
                <a:latin typeface="Calibri" charset="0"/>
              </a:rPr>
              <a:t/>
            </a:r>
            <a:br>
              <a:rPr lang="en-US" sz="1800">
                <a:latin typeface="Calibri" charset="0"/>
              </a:rPr>
            </a:br>
            <a:r>
              <a:rPr lang="en-US" sz="1800">
                <a:latin typeface="Calibri" charset="0"/>
              </a:rPr>
              <a:t>Current flowing into the motor   =                       15 A</a:t>
            </a:r>
          </a:p>
          <a:p>
            <a:pPr eaLnBrk="1" hangingPunct="1"/>
            <a:r>
              <a:rPr lang="en-US" sz="1800">
                <a:latin typeface="Calibri" charset="0"/>
              </a:rPr>
              <a:t> </a:t>
            </a:r>
            <a:br>
              <a:rPr lang="en-US" sz="1800">
                <a:latin typeface="Calibri" charset="0"/>
              </a:rPr>
            </a:br>
            <a:r>
              <a:rPr lang="en-US" sz="1800">
                <a:latin typeface="Calibri" charset="0"/>
              </a:rPr>
              <a:t>Voltage across the motor terminals   =                36 V</a:t>
            </a:r>
          </a:p>
          <a:p>
            <a:pPr eaLnBrk="1" hangingPunct="1"/>
            <a:r>
              <a:rPr lang="en-US" sz="1800">
                <a:latin typeface="Calibri" charset="0"/>
              </a:rPr>
              <a:t>   </a:t>
            </a:r>
            <a:br>
              <a:rPr lang="en-US" sz="1800">
                <a:latin typeface="Calibri" charset="0"/>
              </a:rPr>
            </a:br>
            <a:r>
              <a:rPr lang="en-US" sz="1800">
                <a:latin typeface="Calibri" charset="0"/>
              </a:rPr>
              <a:t>Steady-state velocity of the cart   =                      12 miles/hour</a:t>
            </a:r>
          </a:p>
          <a:p>
            <a:pPr eaLnBrk="1" hangingPunct="1"/>
            <a:r>
              <a:rPr lang="en-US" sz="1800">
                <a:latin typeface="Calibri" charset="0"/>
              </a:rPr>
              <a:t> </a:t>
            </a:r>
          </a:p>
          <a:p>
            <a:pPr eaLnBrk="1" hangingPunct="1"/>
            <a:r>
              <a:rPr lang="en-US" sz="1800">
                <a:latin typeface="Calibri" charset="0"/>
              </a:rPr>
              <a:t>Now, calculate the steady-state power </a:t>
            </a:r>
            <a:br>
              <a:rPr lang="en-US" sz="1800">
                <a:latin typeface="Calibri" charset="0"/>
              </a:rPr>
            </a:br>
            <a:r>
              <a:rPr lang="en-US" sz="1800">
                <a:latin typeface="Calibri" charset="0"/>
              </a:rPr>
              <a:t>	consumed by the electric motor  =             540 W</a:t>
            </a:r>
          </a:p>
          <a:p>
            <a:pPr eaLnBrk="1" hangingPunct="1"/>
            <a:endParaRPr lang="en-US" sz="1800">
              <a:latin typeface="Calibri" charset="0"/>
            </a:endParaRPr>
          </a:p>
          <a:p>
            <a:pPr eaLnBrk="1" hangingPunct="1"/>
            <a:r>
              <a:rPr lang="en-US" sz="1800">
                <a:latin typeface="Calibri" charset="0"/>
              </a:rPr>
              <a:t>Range of the go-cart </a:t>
            </a:r>
          </a:p>
          <a:p>
            <a:pPr eaLnBrk="1" hangingPunct="1"/>
            <a:r>
              <a:rPr lang="en-US" sz="1800">
                <a:latin typeface="Calibri" charset="0"/>
              </a:rPr>
              <a:t>	at the steady state-velocity   =                     13.6 miles</a:t>
            </a:r>
          </a:p>
          <a:p>
            <a:pPr eaLnBrk="1" hangingPunct="1"/>
            <a:endParaRPr lang="en-US" sz="1800" u="sng">
              <a:latin typeface="Calibri" charset="0"/>
            </a:endParaRPr>
          </a:p>
          <a:p>
            <a:pPr eaLnBrk="1" hangingPunct="1"/>
            <a:r>
              <a:rPr lang="en-US" sz="1800" u="sng">
                <a:latin typeface="Calibri" charset="0"/>
              </a:rPr>
              <a:t>Some statistics about the go-cart and it</a:t>
            </a:r>
            <a:r>
              <a:rPr lang="ja-JP" altLang="en-US" sz="1800" u="sng">
                <a:latin typeface="Calibri" charset="0"/>
              </a:rPr>
              <a:t>’</a:t>
            </a:r>
            <a:r>
              <a:rPr lang="en-US" sz="1800" u="sng">
                <a:latin typeface="Calibri" charset="0"/>
              </a:rPr>
              <a:t>s components:</a:t>
            </a:r>
          </a:p>
          <a:p>
            <a:pPr eaLnBrk="1" hangingPunct="1"/>
            <a:endParaRPr lang="en-US" sz="600" u="sng">
              <a:latin typeface="Calibri" charset="0"/>
            </a:endParaRPr>
          </a:p>
          <a:p>
            <a:pPr eaLnBrk="1" hangingPunct="1"/>
            <a:r>
              <a:rPr lang="en-US" sz="1800">
                <a:latin typeface="Calibri" charset="0"/>
              </a:rPr>
              <a:t>	Battery pack = 36 volts (nominal), 17 Amp-hours capacity </a:t>
            </a:r>
          </a:p>
          <a:p>
            <a:pPr eaLnBrk="1" hangingPunct="1"/>
            <a:r>
              <a:rPr lang="en-US" sz="1800">
                <a:latin typeface="Calibri" charset="0"/>
              </a:rPr>
              <a:t>		(can provide 17 amps for 1 hour, or 1 amp for 17 hours)</a:t>
            </a:r>
          </a:p>
          <a:p>
            <a:pPr eaLnBrk="1" hangingPunct="1"/>
            <a:r>
              <a:rPr lang="en-US" sz="1800">
                <a:latin typeface="Calibri" charset="0"/>
              </a:rPr>
              <a:t>	Battery pack weighs 36 pounds</a:t>
            </a:r>
          </a:p>
        </p:txBody>
      </p:sp>
      <p:sp>
        <p:nvSpPr>
          <p:cNvPr id="3" name="Rectangle 2"/>
          <p:cNvSpPr/>
          <p:nvPr/>
        </p:nvSpPr>
        <p:spPr>
          <a:xfrm>
            <a:off x="4419600" y="2133600"/>
            <a:ext cx="3581400" cy="4572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p:nvSpPr>
        <p:spPr>
          <a:xfrm>
            <a:off x="4419600" y="2690813"/>
            <a:ext cx="3581400" cy="4572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4419600" y="3257550"/>
            <a:ext cx="3581400" cy="4572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4419600" y="4073525"/>
            <a:ext cx="3581400" cy="4572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4419600" y="4876800"/>
            <a:ext cx="3581400" cy="45720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11363"/>
            <a:ext cx="9144000" cy="1570037"/>
          </a:xfrm>
          <a:prstGeom prst="rect">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31" name="TextBox 3"/>
          <p:cNvSpPr txBox="1">
            <a:spLocks noChangeArrowheads="1"/>
          </p:cNvSpPr>
          <p:nvPr/>
        </p:nvSpPr>
        <p:spPr bwMode="auto">
          <a:xfrm>
            <a:off x="304800" y="1143000"/>
            <a:ext cx="8458200" cy="387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u="sng">
                <a:latin typeface="Calibri" charset="0"/>
              </a:rPr>
              <a:t>Why does the Go-Cart use Energy</a:t>
            </a:r>
            <a:r>
              <a:rPr lang="en-US" i="1">
                <a:latin typeface="Calibri" charset="0"/>
              </a:rPr>
              <a:t> </a:t>
            </a:r>
            <a:br>
              <a:rPr lang="en-US" i="1">
                <a:latin typeface="Calibri" charset="0"/>
              </a:rPr>
            </a:br>
            <a:r>
              <a:rPr lang="en-US" i="1">
                <a:latin typeface="Calibri" charset="0"/>
              </a:rPr>
              <a:t>						</a:t>
            </a:r>
            <a:r>
              <a:rPr lang="en-US" i="1" u="sng">
                <a:latin typeface="Calibri" charset="0"/>
              </a:rPr>
              <a:t>when Moving at a Steady-State Velocity ?</a:t>
            </a:r>
          </a:p>
          <a:p>
            <a:pPr eaLnBrk="1" hangingPunct="1"/>
            <a:endParaRPr lang="en-US" sz="1800">
              <a:latin typeface="Calibri" charset="0"/>
            </a:endParaRPr>
          </a:p>
          <a:p>
            <a:pPr eaLnBrk="1" hangingPunct="1"/>
            <a:r>
              <a:rPr lang="en-US" sz="1800">
                <a:latin typeface="Calibri" charset="0"/>
              </a:rPr>
              <a:t>When the cart is moving, it has a certain amount of stored or </a:t>
            </a:r>
            <a:r>
              <a:rPr lang="ja-JP" altLang="en-US" sz="1800">
                <a:latin typeface="Calibri" charset="0"/>
              </a:rPr>
              <a:t>“</a:t>
            </a:r>
            <a:r>
              <a:rPr lang="en-US" sz="1800">
                <a:latin typeface="Calibri" charset="0"/>
              </a:rPr>
              <a:t>kinetic</a:t>
            </a:r>
            <a:r>
              <a:rPr lang="ja-JP" altLang="en-US" sz="1800">
                <a:latin typeface="Calibri" charset="0"/>
              </a:rPr>
              <a:t>”</a:t>
            </a:r>
            <a:r>
              <a:rPr lang="en-US" sz="1800">
                <a:latin typeface="Calibri" charset="0"/>
              </a:rPr>
              <a:t> energy.  In steady-state, the velocity of the vehicle is constant, and the stored kinetic energy of the vehicle is also constant.   Nevertheless, the electric motor in the go-cart consumes a certain amount of power or energy per second while the go-cart was driving at a steady speed.</a:t>
            </a:r>
          </a:p>
          <a:p>
            <a:pPr eaLnBrk="1" hangingPunct="1"/>
            <a:r>
              <a:rPr lang="en-US" sz="1800">
                <a:latin typeface="Calibri" charset="0"/>
              </a:rPr>
              <a:t> </a:t>
            </a:r>
          </a:p>
          <a:p>
            <a:pPr eaLnBrk="1" hangingPunct="1"/>
            <a:endParaRPr lang="en-US" sz="1800">
              <a:latin typeface="Calibri" charset="0"/>
            </a:endParaRPr>
          </a:p>
          <a:p>
            <a:pPr eaLnBrk="1" hangingPunct="1"/>
            <a:r>
              <a:rPr lang="en-US" sz="1800">
                <a:latin typeface="Calibri" charset="0"/>
              </a:rPr>
              <a:t>Where does this energy go? </a:t>
            </a:r>
          </a:p>
          <a:p>
            <a:pPr eaLnBrk="1" hangingPunct="1"/>
            <a:r>
              <a:rPr lang="en-US" sz="1800">
                <a:latin typeface="Calibri" charset="0"/>
              </a:rPr>
              <a:t> </a:t>
            </a:r>
          </a:p>
          <a:p>
            <a:pPr eaLnBrk="1" hangingPunct="1"/>
            <a:r>
              <a:rPr lang="en-US" sz="1800">
                <a:latin typeface="Calibri" charset="0"/>
              </a:rPr>
              <a:t>What physical mechanisms in the cart consume energy while the cart is moving?</a:t>
            </a:r>
          </a:p>
          <a:p>
            <a:pPr eaLnBrk="1" hangingPunct="1"/>
            <a:endParaRPr lang="en-US" sz="1800">
              <a:latin typeface="Calibri" charset="0"/>
            </a:endParaRPr>
          </a:p>
        </p:txBody>
      </p:sp>
      <p:sp>
        <p:nvSpPr>
          <p:cNvPr id="11267" name="TextBox 6"/>
          <p:cNvSpPr txBox="1">
            <a:spLocks noChangeArrowheads="1"/>
          </p:cNvSpPr>
          <p:nvPr/>
        </p:nvSpPr>
        <p:spPr bwMode="auto">
          <a:xfrm>
            <a:off x="2362200" y="5268913"/>
            <a:ext cx="44196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charset="0"/>
              </a:rPr>
              <a:t>Microscopic Heat &amp; Friction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p:cNvSpPr>
            <a:spLocks noChangeArrowheads="1"/>
          </p:cNvSpPr>
          <p:nvPr/>
        </p:nvSpPr>
        <p:spPr bwMode="auto">
          <a:xfrm>
            <a:off x="2133600" y="376238"/>
            <a:ext cx="48212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i="1" u="sng">
                <a:latin typeface="Calibri" charset="0"/>
              </a:rPr>
              <a:t>Rotational Dyanamics (Quick Review)</a:t>
            </a:r>
          </a:p>
        </p:txBody>
      </p:sp>
      <p:graphicFrame>
        <p:nvGraphicFramePr>
          <p:cNvPr id="5" name="Table 4"/>
          <p:cNvGraphicFramePr>
            <a:graphicFrameLocks noGrp="1"/>
          </p:cNvGraphicFramePr>
          <p:nvPr/>
        </p:nvGraphicFramePr>
        <p:xfrm>
          <a:off x="1295400" y="1447800"/>
          <a:ext cx="6705600" cy="3200400"/>
        </p:xfrm>
        <a:graphic>
          <a:graphicData uri="http://schemas.openxmlformats.org/drawingml/2006/table">
            <a:tbl>
              <a:tblPr/>
              <a:tblGrid>
                <a:gridCol w="3352800"/>
                <a:gridCol w="3352800"/>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Calibri" charset="0"/>
                          <a:ea typeface="ＭＳ Ｐゴシック" charset="0"/>
                          <a:cs typeface="Trebuchet MS" charset="0"/>
                        </a:rPr>
                        <a:t>Linear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Calibri" charset="0"/>
                          <a:ea typeface="ＭＳ Ｐゴシック" charset="0"/>
                          <a:cs typeface="Trebuchet MS" charset="0"/>
                        </a:rPr>
                        <a:t>Rotational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Trebuchet MS"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Trebuchet MS" charset="0"/>
                        </a:rPr>
                        <a:t>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Trebuchet MS"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Trebuchet MS" charset="0"/>
                        </a:rPr>
                        <a:t>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Trebuchet MS" charset="0"/>
                        </a:rPr>
                        <a:t>F = m 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Trebuchet MS" charset="0"/>
                        </a:rPr>
                        <a:t>τ = Ι 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Trebuchet MS" charset="0"/>
                        </a:rPr>
                        <a:t>Friction force = b 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Trebuchet MS" charset="0"/>
                        </a:rPr>
                        <a:t>Friction torque = β ω</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Trebuchet MS" charset="0"/>
                        </a:rPr>
                        <a:t>Work  = F 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Trebuchet MS" charset="0"/>
                        </a:rPr>
                        <a:t>Work = τ 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Trebuchet MS" charset="0"/>
                        </a:rPr>
                        <a:t>Power = F 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Trebuchet MS" charset="0"/>
                        </a:rPr>
                        <a:t>Power = τ ω</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rcuit.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16174" y="762000"/>
            <a:ext cx="4975425" cy="3581400"/>
          </a:xfrm>
          <a:prstGeom prst="rect">
            <a:avLst/>
          </a:prstGeom>
        </p:spPr>
      </p:pic>
      <p:sp>
        <p:nvSpPr>
          <p:cNvPr id="24578" name="TextBox 3"/>
          <p:cNvSpPr txBox="1">
            <a:spLocks noChangeArrowheads="1"/>
          </p:cNvSpPr>
          <p:nvPr/>
        </p:nvSpPr>
        <p:spPr bwMode="auto">
          <a:xfrm>
            <a:off x="228600" y="785813"/>
            <a:ext cx="8382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The go-cart motor is NOT a resistor !!!  It does not obey Ohm</a:t>
            </a:r>
            <a:r>
              <a:rPr lang="ja-JP" altLang="en-US" sz="1800" b="1">
                <a:latin typeface="Calibri" charset="0"/>
              </a:rPr>
              <a:t>’</a:t>
            </a:r>
            <a:r>
              <a:rPr lang="en-US" sz="1800" b="1">
                <a:latin typeface="Calibri" charset="0"/>
              </a:rPr>
              <a:t>s Law. </a:t>
            </a:r>
            <a:endParaRPr lang="en-US" sz="1800">
              <a:latin typeface="Calibri" charset="0"/>
            </a:endParaRPr>
          </a:p>
        </p:txBody>
      </p:sp>
      <p:pic>
        <p:nvPicPr>
          <p:cNvPr id="24579" name="Picture 5"/>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81000" y="4007547"/>
            <a:ext cx="3830375" cy="2545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rot="10800000">
            <a:off x="3673476" y="4893026"/>
            <a:ext cx="1433512" cy="228600"/>
          </a:xfrm>
          <a:prstGeom prst="line">
            <a:avLst/>
          </a:prstGeom>
          <a:noFill/>
          <a:ln w="25400">
            <a:solidFill>
              <a:srgbClr val="800000"/>
            </a:solidFill>
            <a:round/>
            <a:headEnd/>
            <a:tailEnd/>
          </a:ln>
          <a:effectLst>
            <a:outerShdw blurRad="63500" dist="20000" dir="5400000" rotWithShape="0">
              <a:srgbClr val="000000">
                <a:alpha val="37999"/>
              </a:srgbClr>
            </a:outerShdw>
          </a:effectLst>
        </p:spPr>
      </p:cxnSp>
      <p:sp>
        <p:nvSpPr>
          <p:cNvPr id="8" name="TextBox 7"/>
          <p:cNvSpPr txBox="1">
            <a:spLocks noChangeArrowheads="1"/>
          </p:cNvSpPr>
          <p:nvPr/>
        </p:nvSpPr>
        <p:spPr bwMode="auto">
          <a:xfrm>
            <a:off x="234584" y="3048000"/>
            <a:ext cx="13779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800000"/>
                </a:solidFill>
                <a:latin typeface="Calibri" charset="0"/>
              </a:rPr>
              <a:t>VOLT METER</a:t>
            </a:r>
          </a:p>
        </p:txBody>
      </p:sp>
      <p:sp>
        <p:nvSpPr>
          <p:cNvPr id="9" name="TextBox 8"/>
          <p:cNvSpPr txBox="1">
            <a:spLocks noChangeArrowheads="1"/>
          </p:cNvSpPr>
          <p:nvPr/>
        </p:nvSpPr>
        <p:spPr bwMode="auto">
          <a:xfrm>
            <a:off x="4511676" y="4932714"/>
            <a:ext cx="211931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800000"/>
                </a:solidFill>
                <a:latin typeface="Calibri" charset="0"/>
              </a:rPr>
              <a:t>SWITCH</a:t>
            </a:r>
          </a:p>
          <a:p>
            <a:pPr algn="ctr" eaLnBrk="1" hangingPunct="1"/>
            <a:r>
              <a:rPr lang="en-US" sz="1800">
                <a:solidFill>
                  <a:srgbClr val="800000"/>
                </a:solidFill>
                <a:latin typeface="Calibri" charset="0"/>
              </a:rPr>
              <a:t>Forward-Off-Reverse</a:t>
            </a:r>
          </a:p>
        </p:txBody>
      </p:sp>
      <p:cxnSp>
        <p:nvCxnSpPr>
          <p:cNvPr id="10" name="Straight Connector 9"/>
          <p:cNvCxnSpPr>
            <a:cxnSpLocks noChangeShapeType="1"/>
          </p:cNvCxnSpPr>
          <p:nvPr/>
        </p:nvCxnSpPr>
        <p:spPr bwMode="auto">
          <a:xfrm flipV="1">
            <a:off x="777876" y="3416300"/>
            <a:ext cx="0" cy="1030640"/>
          </a:xfrm>
          <a:prstGeom prst="line">
            <a:avLst/>
          </a:prstGeom>
          <a:noFill/>
          <a:ln w="25400">
            <a:solidFill>
              <a:srgbClr val="800000"/>
            </a:solidFill>
            <a:round/>
            <a:headEnd/>
            <a:tailEnd/>
          </a:ln>
          <a:effectLst>
            <a:outerShdw blurRad="63500" dist="20000" dir="5400000" rotWithShape="0">
              <a:srgbClr val="000000">
                <a:alpha val="37999"/>
              </a:srgbClr>
            </a:outerShdw>
          </a:effectLst>
        </p:spPr>
      </p:cxnSp>
      <p:sp>
        <p:nvSpPr>
          <p:cNvPr id="17" name="TextBox 16"/>
          <p:cNvSpPr txBox="1">
            <a:spLocks noChangeArrowheads="1"/>
          </p:cNvSpPr>
          <p:nvPr/>
        </p:nvSpPr>
        <p:spPr bwMode="auto">
          <a:xfrm>
            <a:off x="5097463" y="5847114"/>
            <a:ext cx="122078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800000"/>
                </a:solidFill>
                <a:latin typeface="Calibri" charset="0"/>
              </a:rPr>
              <a:t>CLAMP-ON</a:t>
            </a:r>
            <a:br>
              <a:rPr lang="en-US" sz="1800">
                <a:solidFill>
                  <a:srgbClr val="800000"/>
                </a:solidFill>
                <a:latin typeface="Calibri" charset="0"/>
              </a:rPr>
            </a:br>
            <a:r>
              <a:rPr lang="en-US" sz="1800">
                <a:solidFill>
                  <a:srgbClr val="800000"/>
                </a:solidFill>
                <a:latin typeface="Calibri" charset="0"/>
              </a:rPr>
              <a:t>AMMETER</a:t>
            </a:r>
          </a:p>
        </p:txBody>
      </p:sp>
      <p:cxnSp>
        <p:nvCxnSpPr>
          <p:cNvPr id="21" name="Straight Connector 20"/>
          <p:cNvCxnSpPr>
            <a:cxnSpLocks noChangeShapeType="1"/>
          </p:cNvCxnSpPr>
          <p:nvPr/>
        </p:nvCxnSpPr>
        <p:spPr bwMode="auto">
          <a:xfrm rot="10800000">
            <a:off x="3506788" y="5655026"/>
            <a:ext cx="1600200" cy="381000"/>
          </a:xfrm>
          <a:prstGeom prst="line">
            <a:avLst/>
          </a:prstGeom>
          <a:noFill/>
          <a:ln w="25400">
            <a:solidFill>
              <a:srgbClr val="800000"/>
            </a:solidFill>
            <a:round/>
            <a:headEnd/>
            <a:tailEnd/>
          </a:ln>
          <a:effectLst>
            <a:outerShdw blurRad="63500" dist="20000" dir="5400000" rotWithShape="0">
              <a:srgbClr val="000000">
                <a:alpha val="37999"/>
              </a:srgbClr>
            </a:outerShdw>
          </a:effectLst>
        </p:spPr>
      </p:cxnSp>
      <p:sp>
        <p:nvSpPr>
          <p:cNvPr id="24586" name="Rectangle 9"/>
          <p:cNvSpPr>
            <a:spLocks noChangeArrowheads="1"/>
          </p:cNvSpPr>
          <p:nvPr/>
        </p:nvSpPr>
        <p:spPr bwMode="auto">
          <a:xfrm>
            <a:off x="3097213" y="228600"/>
            <a:ext cx="35337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i="1" u="sng">
                <a:latin typeface="Calibri" charset="0"/>
              </a:rPr>
              <a:t>High-Level Model of Motor</a:t>
            </a:r>
          </a:p>
        </p:txBody>
      </p:sp>
      <p:grpSp>
        <p:nvGrpSpPr>
          <p:cNvPr id="24587" name="Group 36"/>
          <p:cNvGrpSpPr>
            <a:grpSpLocks/>
          </p:cNvGrpSpPr>
          <p:nvPr/>
        </p:nvGrpSpPr>
        <p:grpSpPr bwMode="auto">
          <a:xfrm>
            <a:off x="-52388" y="-3352800"/>
            <a:ext cx="7586663" cy="2381250"/>
            <a:chOff x="762000" y="1154113"/>
            <a:chExt cx="7587141" cy="2381250"/>
          </a:xfrm>
        </p:grpSpPr>
        <p:pic>
          <p:nvPicPr>
            <p:cNvPr id="24588" name="Picture 4"/>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762000" y="1154113"/>
              <a:ext cx="739140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9" name="TextBox 11"/>
            <p:cNvSpPr txBox="1">
              <a:spLocks noChangeArrowheads="1"/>
            </p:cNvSpPr>
            <p:nvPr/>
          </p:nvSpPr>
          <p:spPr bwMode="auto">
            <a:xfrm>
              <a:off x="6096000" y="1671935"/>
              <a:ext cx="225314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rebuchet MS" charset="0"/>
                  <a:cs typeface="Trebuchet MS" charset="0"/>
                </a:rPr>
                <a:t>NEGLECT MOTOR INDUCTANCE</a:t>
              </a:r>
            </a:p>
            <a:p>
              <a:pPr eaLnBrk="1" hangingPunct="1"/>
              <a:r>
                <a:rPr lang="en-US" sz="1200">
                  <a:latin typeface="Trebuchet MS" charset="0"/>
                  <a:cs typeface="Trebuchet MS" charset="0"/>
                </a:rPr>
                <a:t> (STORED MAGNETIC ENERGY)</a:t>
              </a:r>
            </a:p>
          </p:txBody>
        </p:sp>
        <p:sp>
          <p:nvSpPr>
            <p:cNvPr id="24590" name="TextBox 14"/>
            <p:cNvSpPr txBox="1">
              <a:spLocks noChangeArrowheads="1"/>
            </p:cNvSpPr>
            <p:nvPr/>
          </p:nvSpPr>
          <p:spPr bwMode="auto">
            <a:xfrm>
              <a:off x="3498401" y="1239530"/>
              <a:ext cx="14164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Trebuchet MS" charset="0"/>
                  <a:cs typeface="Trebuchet MS" charset="0"/>
                </a:rPr>
                <a:t>RESISTANCE OF </a:t>
              </a:r>
              <a:br>
                <a:rPr lang="en-US" sz="1200">
                  <a:latin typeface="Trebuchet MS" charset="0"/>
                  <a:cs typeface="Trebuchet MS" charset="0"/>
                </a:rPr>
              </a:br>
              <a:r>
                <a:rPr lang="en-US" sz="1200">
                  <a:latin typeface="Trebuchet MS" charset="0"/>
                  <a:cs typeface="Trebuchet MS" charset="0"/>
                </a:rPr>
                <a:t>MOTOR WINDINGS</a:t>
              </a:r>
            </a:p>
          </p:txBody>
        </p:sp>
        <p:cxnSp>
          <p:nvCxnSpPr>
            <p:cNvPr id="18" name="Straight Arrow Connector 17"/>
            <p:cNvCxnSpPr/>
            <p:nvPr/>
          </p:nvCxnSpPr>
          <p:spPr>
            <a:xfrm>
              <a:off x="4686547" y="1701800"/>
              <a:ext cx="419126" cy="2794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5378760" y="1882769"/>
              <a:ext cx="615950" cy="19051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4593" name="TextBox 19"/>
            <p:cNvSpPr txBox="1">
              <a:spLocks noChangeArrowheads="1"/>
            </p:cNvSpPr>
            <p:nvPr/>
          </p:nvSpPr>
          <p:spPr bwMode="auto">
            <a:xfrm>
              <a:off x="5175808" y="1214735"/>
              <a:ext cx="198699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Trebuchet MS" charset="0"/>
                  <a:cs typeface="Trebuchet MS" charset="0"/>
                </a:rPr>
                <a:t>WHEN MOTOR TURNS </a:t>
              </a:r>
              <a:br>
                <a:rPr lang="en-US" sz="1200">
                  <a:latin typeface="Trebuchet MS" charset="0"/>
                  <a:cs typeface="Trebuchet MS" charset="0"/>
                </a:rPr>
              </a:br>
              <a:r>
                <a:rPr lang="en-US" sz="1200">
                  <a:latin typeface="Trebuchet MS" charset="0"/>
                  <a:cs typeface="Trebuchet MS" charset="0"/>
                </a:rPr>
                <a:t>IT GENERATES </a:t>
              </a:r>
              <a:r>
                <a:rPr lang="ja-JP" altLang="en-US" sz="1200">
                  <a:latin typeface="Trebuchet MS" charset="0"/>
                  <a:cs typeface="Trebuchet MS" charset="0"/>
                </a:rPr>
                <a:t>“</a:t>
              </a:r>
              <a:r>
                <a:rPr lang="en-US" sz="1200">
                  <a:latin typeface="Trebuchet MS" charset="0"/>
                  <a:cs typeface="Trebuchet MS" charset="0"/>
                </a:rPr>
                <a:t>Back EMF</a:t>
              </a:r>
              <a:r>
                <a:rPr lang="ja-JP" altLang="en-US" sz="1200">
                  <a:latin typeface="Trebuchet MS" charset="0"/>
                  <a:cs typeface="Trebuchet MS" charset="0"/>
                </a:rPr>
                <a:t>”</a:t>
              </a:r>
              <a:endParaRPr lang="en-US" sz="1200">
                <a:latin typeface="Trebuchet MS" charset="0"/>
                <a:cs typeface="Trebuchet MS" charset="0"/>
              </a:endParaRPr>
            </a:p>
          </p:txBody>
        </p:sp>
        <p:sp>
          <p:nvSpPr>
            <p:cNvPr id="26" name="Rectangle 25"/>
            <p:cNvSpPr/>
            <p:nvPr/>
          </p:nvSpPr>
          <p:spPr>
            <a:xfrm>
              <a:off x="5410493" y="3019425"/>
              <a:ext cx="1411377" cy="46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4595" name="Picture 13"/>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rot="-5400000">
              <a:off x="5092700" y="1854805"/>
              <a:ext cx="3683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6" name="Picture 15"/>
            <p:cNvPicPr>
              <a:picLocks noChangeAspect="1"/>
            </p:cNvPicPr>
            <p:nvPr/>
          </p:nvPicPr>
          <p:blipFill>
            <a:blip r:embed="rId7">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080000" y="1752600"/>
              <a:ext cx="3302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7"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 xmlns:a14="http://schemas.microsoft.com/office/drawing/2010/main" val="0"/>
                </a:ext>
              </a:extLst>
            </a:blip>
            <a:srcRect l="61594" t="38339" r="28801" b="57497"/>
            <a:stretch>
              <a:fillRect/>
            </a:stretch>
          </p:blipFill>
          <p:spPr bwMode="auto">
            <a:xfrm flipV="1">
              <a:off x="5322510" y="3011715"/>
              <a:ext cx="1167190" cy="99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8" name="Picture 27"/>
            <p:cNvPicPr>
              <a:picLocks noChangeAspect="1"/>
            </p:cNvPicPr>
            <p:nvPr/>
          </p:nvPicPr>
          <p:blipFill>
            <a:blip r:embed="rId8">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294085" y="2260595"/>
              <a:ext cx="565785" cy="280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Rectangle 30"/>
            <p:cNvSpPr/>
            <p:nvPr/>
          </p:nvSpPr>
          <p:spPr>
            <a:xfrm flipV="1">
              <a:off x="6490061" y="2085975"/>
              <a:ext cx="1663805" cy="14493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Rectangle 31"/>
            <p:cNvSpPr/>
            <p:nvPr/>
          </p:nvSpPr>
          <p:spPr>
            <a:xfrm flipV="1">
              <a:off x="5999493" y="2971800"/>
              <a:ext cx="631865" cy="18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4601"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 xmlns:a14="http://schemas.microsoft.com/office/drawing/2010/main" val="0"/>
                </a:ext>
              </a:extLst>
            </a:blip>
            <a:srcRect l="61267" t="72395" r="35599" b="18942"/>
            <a:stretch>
              <a:fillRect/>
            </a:stretch>
          </p:blipFill>
          <p:spPr bwMode="auto">
            <a:xfrm rot="-5400000">
              <a:off x="5894616" y="2847825"/>
              <a:ext cx="231623" cy="206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02" name="Picture 4"/>
            <p:cNvPicPr>
              <a:picLocks noChangeAspect="1"/>
            </p:cNvPicPr>
            <p:nvPr/>
          </p:nvPicPr>
          <p:blipFill>
            <a:blip r:embed="rId5">
              <a:extLst>
                <a:ext uri="{28A0092B-C50C-407E-A947-70E740481C1C}">
                  <a14:useLocalDpi xmlns="" xmlns:a14="http://schemas.microsoft.com/office/drawing/2010/main" val="0"/>
                </a:ext>
              </a:extLst>
            </a:blip>
            <a:srcRect l="95876" t="39108"/>
            <a:stretch>
              <a:fillRect/>
            </a:stretch>
          </p:blipFill>
          <p:spPr bwMode="auto">
            <a:xfrm>
              <a:off x="6337300" y="2085397"/>
              <a:ext cx="304800" cy="144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8" name="TextBox 27"/>
          <p:cNvSpPr txBox="1"/>
          <p:nvPr/>
        </p:nvSpPr>
        <p:spPr>
          <a:xfrm>
            <a:off x="211715" y="3738902"/>
            <a:ext cx="3879012" cy="307777"/>
          </a:xfrm>
          <a:prstGeom prst="rect">
            <a:avLst/>
          </a:prstGeom>
          <a:noFill/>
        </p:spPr>
        <p:txBody>
          <a:bodyPr wrap="none" rtlCol="0">
            <a:spAutoFit/>
          </a:bodyPr>
          <a:lstStyle/>
          <a:p>
            <a:r>
              <a:rPr lang="en-US" sz="1400" dirty="0" smtClean="0"/>
              <a:t>Go-cart designed and built by Prof. Steven B. </a:t>
            </a:r>
            <a:r>
              <a:rPr lang="en-US" sz="1400" dirty="0" err="1" smtClean="0"/>
              <a:t>Leeb</a:t>
            </a:r>
            <a:r>
              <a:rPr lang="en-US" sz="1400" dirty="0" smtClean="0"/>
              <a:t>, </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2590800"/>
          </a:xfrm>
          <a:prstGeom prst="rect">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27" name="TextBox 2"/>
          <p:cNvSpPr txBox="1">
            <a:spLocks noChangeArrowheads="1"/>
          </p:cNvSpPr>
          <p:nvPr/>
        </p:nvSpPr>
        <p:spPr bwMode="auto">
          <a:xfrm>
            <a:off x="533400" y="990600"/>
            <a:ext cx="8077200" cy="563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latin typeface="Calibri" charset="0"/>
              </a:rPr>
              <a:t>MOTOR:</a:t>
            </a:r>
            <a:r>
              <a:rPr lang="en-US" sz="1800" dirty="0">
                <a:latin typeface="Calibri" charset="0"/>
              </a:rPr>
              <a:t>  	When we put electrical energy into the lossless motor, </a:t>
            </a:r>
          </a:p>
          <a:p>
            <a:pPr eaLnBrk="1" hangingPunct="1"/>
            <a:r>
              <a:rPr lang="en-US" sz="1800" dirty="0">
                <a:latin typeface="Calibri" charset="0"/>
              </a:rPr>
              <a:t>			  it must </a:t>
            </a:r>
            <a:r>
              <a:rPr lang="ja-JP" altLang="en-US" sz="1800" dirty="0">
                <a:latin typeface="Calibri" charset="0"/>
              </a:rPr>
              <a:t>“</a:t>
            </a:r>
            <a:r>
              <a:rPr lang="en-US" sz="1800" dirty="0">
                <a:latin typeface="Calibri" charset="0"/>
              </a:rPr>
              <a:t>come out</a:t>
            </a:r>
            <a:r>
              <a:rPr lang="ja-JP" altLang="en-US" sz="1800" dirty="0">
                <a:latin typeface="Calibri" charset="0"/>
              </a:rPr>
              <a:t>”</a:t>
            </a:r>
            <a:r>
              <a:rPr lang="en-US" sz="1800" dirty="0">
                <a:latin typeface="Calibri" charset="0"/>
              </a:rPr>
              <a:t> as motion of the mechanical shaft.  			</a:t>
            </a:r>
            <a:endParaRPr lang="en-US" sz="1800" i="1" dirty="0">
              <a:latin typeface="Calibri" charset="0"/>
            </a:endParaRPr>
          </a:p>
          <a:p>
            <a:pPr eaLnBrk="1" hangingPunct="1"/>
            <a:endParaRPr lang="en-US" sz="1800" dirty="0">
              <a:latin typeface="Calibri" charset="0"/>
            </a:endParaRPr>
          </a:p>
          <a:p>
            <a:pPr eaLnBrk="1" hangingPunct="1"/>
            <a:r>
              <a:rPr lang="en-US" sz="1800" b="1" dirty="0">
                <a:latin typeface="Calibri" charset="0"/>
              </a:rPr>
              <a:t>GENERATOR:  </a:t>
            </a:r>
            <a:r>
              <a:rPr lang="en-US" sz="1800" dirty="0">
                <a:latin typeface="Calibri" charset="0"/>
              </a:rPr>
              <a:t>If we put mechanical energy into the shaft (by turning it) </a:t>
            </a:r>
          </a:p>
          <a:p>
            <a:pPr eaLnBrk="1" hangingPunct="1"/>
            <a:r>
              <a:rPr lang="en-US" sz="1800" dirty="0">
                <a:latin typeface="Calibri" charset="0"/>
              </a:rPr>
              <a:t>			  it must </a:t>
            </a:r>
            <a:r>
              <a:rPr lang="ja-JP" altLang="en-US" sz="1800" dirty="0">
                <a:latin typeface="Calibri" charset="0"/>
              </a:rPr>
              <a:t>“</a:t>
            </a:r>
            <a:r>
              <a:rPr lang="en-US" sz="1800" dirty="0">
                <a:latin typeface="Calibri" charset="0"/>
              </a:rPr>
              <a:t>come out</a:t>
            </a:r>
            <a:r>
              <a:rPr lang="ja-JP" altLang="en-US" sz="1800" dirty="0">
                <a:latin typeface="Calibri" charset="0"/>
              </a:rPr>
              <a:t>”</a:t>
            </a:r>
            <a:r>
              <a:rPr lang="en-US" sz="1800" dirty="0">
                <a:latin typeface="Calibri" charset="0"/>
              </a:rPr>
              <a:t> the electrical port.</a:t>
            </a:r>
          </a:p>
          <a:p>
            <a:pPr eaLnBrk="1" hangingPunct="1"/>
            <a:r>
              <a:rPr lang="en-US" sz="1800" dirty="0">
                <a:latin typeface="Calibri" charset="0"/>
              </a:rPr>
              <a:t> </a:t>
            </a:r>
          </a:p>
          <a:p>
            <a:pPr eaLnBrk="1" hangingPunct="1"/>
            <a:r>
              <a:rPr lang="en-US" sz="1800" u="sng" dirty="0">
                <a:latin typeface="Calibri" charset="0"/>
              </a:rPr>
              <a:t>The 1</a:t>
            </a:r>
            <a:r>
              <a:rPr lang="en-US" sz="1800" u="sng" baseline="30000" dirty="0">
                <a:latin typeface="Calibri" charset="0"/>
              </a:rPr>
              <a:t>st</a:t>
            </a:r>
            <a:r>
              <a:rPr lang="en-US" sz="1800" u="sng" dirty="0">
                <a:latin typeface="Calibri" charset="0"/>
              </a:rPr>
              <a:t> Law requires </a:t>
            </a:r>
            <a:r>
              <a:rPr lang="en-US" sz="1800" dirty="0">
                <a:latin typeface="Calibri" charset="0"/>
              </a:rPr>
              <a:t>that any contraption that can be used as an electromechanical actuator, i.e., some kind of motor, can also be used, somehow, as a generator.  </a:t>
            </a:r>
          </a:p>
          <a:p>
            <a:pPr eaLnBrk="1" hangingPunct="1"/>
            <a:r>
              <a:rPr lang="en-US" sz="1800" dirty="0">
                <a:latin typeface="Calibri" charset="0"/>
              </a:rPr>
              <a:t> </a:t>
            </a:r>
          </a:p>
          <a:p>
            <a:pPr eaLnBrk="1" hangingPunct="1"/>
            <a:endParaRPr lang="en-US" sz="1800" dirty="0">
              <a:latin typeface="Calibri" charset="0"/>
            </a:endParaRPr>
          </a:p>
          <a:p>
            <a:pPr eaLnBrk="1" hangingPunct="1"/>
            <a:endParaRPr lang="en-US" sz="1800" dirty="0">
              <a:latin typeface="Calibri" charset="0"/>
            </a:endParaRPr>
          </a:p>
          <a:p>
            <a:pPr eaLnBrk="1" hangingPunct="1"/>
            <a:r>
              <a:rPr lang="en-US" sz="1800" dirty="0">
                <a:latin typeface="Calibri" charset="0"/>
              </a:rPr>
              <a:t>The dependent source or </a:t>
            </a:r>
            <a:r>
              <a:rPr lang="ja-JP" altLang="en-US" sz="1800" dirty="0">
                <a:latin typeface="Calibri" charset="0"/>
              </a:rPr>
              <a:t>“</a:t>
            </a:r>
            <a:r>
              <a:rPr lang="en-US" sz="1800" dirty="0">
                <a:latin typeface="Calibri" charset="0"/>
              </a:rPr>
              <a:t>Back EMF</a:t>
            </a:r>
            <a:r>
              <a:rPr lang="ja-JP" altLang="en-US" sz="1800" dirty="0">
                <a:latin typeface="Calibri" charset="0"/>
              </a:rPr>
              <a:t>”</a:t>
            </a:r>
            <a:r>
              <a:rPr lang="en-US" sz="1800" dirty="0">
                <a:latin typeface="Calibri" charset="0"/>
              </a:rPr>
              <a:t> is a convenient circuit symbol to acknowledge our understanding of this first law requirement.  If we put electrical power into the source, it </a:t>
            </a:r>
            <a:r>
              <a:rPr lang="ja-JP" altLang="en-US" sz="1800" dirty="0">
                <a:latin typeface="Calibri" charset="0"/>
              </a:rPr>
              <a:t>“</a:t>
            </a:r>
            <a:r>
              <a:rPr lang="en-US" sz="1800" dirty="0">
                <a:latin typeface="Calibri" charset="0"/>
              </a:rPr>
              <a:t>transduces</a:t>
            </a:r>
            <a:r>
              <a:rPr lang="ja-JP" altLang="en-US" sz="1800" dirty="0">
                <a:latin typeface="Calibri" charset="0"/>
              </a:rPr>
              <a:t>”</a:t>
            </a:r>
            <a:r>
              <a:rPr lang="en-US" sz="1800" dirty="0">
                <a:latin typeface="Calibri" charset="0"/>
              </a:rPr>
              <a:t> it to mechanical shaft power.  If we turn the shaft, we must generate a voltage. </a:t>
            </a:r>
          </a:p>
          <a:p>
            <a:pPr eaLnBrk="1" hangingPunct="1"/>
            <a:r>
              <a:rPr lang="en-US" sz="1800" dirty="0">
                <a:latin typeface="Calibri" charset="0"/>
              </a:rPr>
              <a:t> </a:t>
            </a:r>
          </a:p>
          <a:p>
            <a:pPr eaLnBrk="1" hangingPunct="1"/>
            <a:r>
              <a:rPr lang="en-US" sz="1800" u="sng" dirty="0">
                <a:latin typeface="Calibri" charset="0"/>
              </a:rPr>
              <a:t>A Loudspeaker is Another Device Example of the 1</a:t>
            </a:r>
            <a:r>
              <a:rPr lang="en-US" sz="1800" u="sng" baseline="30000" dirty="0">
                <a:latin typeface="Calibri" charset="0"/>
              </a:rPr>
              <a:t>st</a:t>
            </a:r>
            <a:r>
              <a:rPr lang="en-US" sz="1800" u="sng" dirty="0">
                <a:latin typeface="Calibri" charset="0"/>
              </a:rPr>
              <a:t> Law</a:t>
            </a:r>
            <a:r>
              <a:rPr lang="en-US" sz="1800" dirty="0">
                <a:latin typeface="Calibri" charset="0"/>
              </a:rPr>
              <a:t>:</a:t>
            </a:r>
          </a:p>
          <a:p>
            <a:pPr eaLnBrk="1" hangingPunct="1"/>
            <a:r>
              <a:rPr lang="en-US" sz="1800" dirty="0">
                <a:latin typeface="Calibri" charset="0"/>
              </a:rPr>
              <a:t>If we drive a speaker electrically, it makes sound (a typical loudspeaker or motor).  </a:t>
            </a:r>
            <a:br>
              <a:rPr lang="en-US" sz="1800" dirty="0">
                <a:latin typeface="Calibri" charset="0"/>
              </a:rPr>
            </a:br>
            <a:r>
              <a:rPr lang="en-US" sz="1800" dirty="0">
                <a:latin typeface="Calibri" charset="0"/>
              </a:rPr>
              <a:t>If we talk into the speaker, it makes a voltage (a typical microphone or generator).</a:t>
            </a:r>
          </a:p>
          <a:p>
            <a:pPr eaLnBrk="1" hangingPunct="1"/>
            <a:endParaRPr lang="en-US" sz="1800" dirty="0">
              <a:latin typeface="Calibri" charset="0"/>
            </a:endParaRPr>
          </a:p>
        </p:txBody>
      </p:sp>
      <p:sp>
        <p:nvSpPr>
          <p:cNvPr id="26628" name="Rectangle 9"/>
          <p:cNvSpPr>
            <a:spLocks noChangeArrowheads="1"/>
          </p:cNvSpPr>
          <p:nvPr/>
        </p:nvSpPr>
        <p:spPr bwMode="auto">
          <a:xfrm>
            <a:off x="3097213" y="228600"/>
            <a:ext cx="34353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i="1" u="sng">
                <a:latin typeface="Calibri" charset="0"/>
              </a:rPr>
              <a:t>Back Electromotive Force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mathrsfs}&#10;\begin{document}&#10;$$&#10;\overline{f}=q(\overline{E}+\overline{v} \, \rm{x} \, \mu_o \overline{H})&#10;$$&#10;\end{document}&#10;"/>
  <p:tag name="FILENAME" val="txp_fig"/>
  <p:tag name="FORMAT" val="pngmono"/>
  <p:tag name="RES" val="600"/>
  <p:tag name="BLEND" val="0"/>
  <p:tag name="TRANSPARENT" val="0"/>
  <p:tag name="TBUG" val="0"/>
  <p:tag name="ALLOWFS" val="0"/>
  <p:tag name="ORIGWIDTH" val="186"/>
  <p:tag name="PICTUREFILESIZE" val="35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8149</TotalTime>
  <Words>987</Words>
  <Application>Microsoft Office PowerPoint</Application>
  <PresentationFormat>On-screen Show (4:3)</PresentationFormat>
  <Paragraphs>288</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Vladimir Bulovic</dc:creator>
  <cp:lastModifiedBy>Janet Chuang</cp:lastModifiedBy>
  <cp:revision>68</cp:revision>
  <cp:lastPrinted>2011-02-03T14:58:18Z</cp:lastPrinted>
  <dcterms:created xsi:type="dcterms:W3CDTF">2011-02-02T20:21:43Z</dcterms:created>
  <dcterms:modified xsi:type="dcterms:W3CDTF">2013-01-15T20:42:57Z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2719241</vt:lpwstr>
  </property>
  <property fmtid="{D5CDD505-2E9C-101B-9397-08002B2CF9AE}" pid="3" name="NXPowerLiteSettings">
    <vt:lpwstr>F7000400038000</vt:lpwstr>
  </property>
  <property fmtid="{D5CDD505-2E9C-101B-9397-08002B2CF9AE}" pid="4" name="NXPowerLiteVersion">
    <vt:lpwstr>D5.0.8</vt:lpwstr>
  </property>
</Properties>
</file>