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256" r:id="rId3"/>
    <p:sldId id="257" r:id="rId4"/>
    <p:sldId id="258" r:id="rId5"/>
    <p:sldId id="259" r:id="rId6"/>
    <p:sldId id="264" r:id="rId7"/>
    <p:sldId id="266" r:id="rId8"/>
    <p:sldId id="267" r:id="rId9"/>
    <p:sldId id="268" r:id="rId10"/>
    <p:sldId id="271" r:id="rId11"/>
    <p:sldId id="260" r:id="rId12"/>
    <p:sldId id="261" r:id="rId13"/>
    <p:sldId id="262" r:id="rId14"/>
    <p:sldId id="279" r:id="rId15"/>
    <p:sldId id="281" r:id="rId16"/>
    <p:sldId id="276" r:id="rId17"/>
    <p:sldId id="280" r:id="rId18"/>
    <p:sldId id="284" r:id="rId19"/>
    <p:sldId id="274" r:id="rId20"/>
    <p:sldId id="272" r:id="rId21"/>
    <p:sldId id="283" r:id="rId22"/>
    <p:sldId id="285" r:id="rId23"/>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4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4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4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4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4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4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4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4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4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DF4DD"/>
    <a:srgbClr val="FCF5D2"/>
    <a:srgbClr val="FFFFCC"/>
    <a:srgbClr val="FFFF99"/>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80" d="100"/>
          <a:sy n="80" d="100"/>
        </p:scale>
        <p:origin x="-1458" y="-654"/>
      </p:cViewPr>
      <p:guideLst>
        <p:guide orient="horz" pos="4159"/>
        <p:guide orient="horz" pos="2843"/>
        <p:guide pos="2880"/>
        <p:guide pos="5472"/>
        <p:guide pos="2511"/>
      </p:guideLst>
    </p:cSldViewPr>
  </p:slideViewPr>
  <p:notesTextViewPr>
    <p:cViewPr>
      <p:scale>
        <a:sx n="100" d="100"/>
        <a:sy n="100" d="100"/>
      </p:scale>
      <p:origin x="0" y="0"/>
    </p:cViewPr>
  </p:notesTextViewPr>
  <p:notesViewPr>
    <p:cSldViewPr snapToGrid="0">
      <p:cViewPr varScale="1">
        <p:scale>
          <a:sx n="64" d="100"/>
          <a:sy n="64" d="100"/>
        </p:scale>
        <p:origin x="-1896" y="-77"/>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200">
                <a:latin typeface="Trebuchet MS" charset="0"/>
                <a:ea typeface="Trebuchet MS" charset="0"/>
                <a:cs typeface="Trebuchet MS" charset="0"/>
              </a:defRPr>
            </a:lvl1pPr>
          </a:lstStyle>
          <a:p>
            <a:pPr>
              <a:defRPr/>
            </a:pPr>
            <a:r>
              <a:rPr lang="en-US"/>
              <a:t>5 - Electrostatics</a:t>
            </a:r>
          </a:p>
        </p:txBody>
      </p:sp>
      <p:sp>
        <p:nvSpPr>
          <p:cNvPr id="2765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200">
                <a:latin typeface="Trebuchet MS" pitchFamily="34" charset="0"/>
              </a:defRPr>
            </a:lvl1pPr>
          </a:lstStyle>
          <a:p>
            <a:fld id="{DD31A4A4-6F8D-40A5-81B9-6422FADA5751}" type="slidenum">
              <a:rPr lang="en-US"/>
              <a:pPr/>
              <a:t>‹#›</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t>6.007 – OCW</a:t>
            </a:r>
          </a:p>
        </p:txBody>
      </p:sp>
    </p:spTree>
    <p:extLst>
      <p:ext uri="{BB962C8B-B14F-4D97-AF65-F5344CB8AC3E}">
        <p14:creationId xmlns:p14="http://schemas.microsoft.com/office/powerpoint/2010/main" xmlns="" val="173424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D8447EA-AB41-42F4-A28C-96FBC19B7B96}" type="datetimeFigureOut">
              <a:rPr lang="en-US" smtClean="0"/>
              <a:pPr/>
              <a:t>1/15/2013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574A027-18A9-4108-ACB2-F368323AEE82}" type="slidenum">
              <a:rPr lang="en-US" smtClean="0"/>
              <a:pPr/>
              <a:t>‹#›</a:t>
            </a:fld>
            <a:endParaRPr lang="en-US"/>
          </a:p>
        </p:txBody>
      </p:sp>
    </p:spTree>
    <p:extLst>
      <p:ext uri="{BB962C8B-B14F-4D97-AF65-F5344CB8AC3E}">
        <p14:creationId xmlns:p14="http://schemas.microsoft.com/office/powerpoint/2010/main" xmlns="" val="278839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0EDD4E-80DC-44AC-9D72-8309D33892C2}" type="slidenum">
              <a:rPr lang="en-US" smtClean="0"/>
              <a:pPr>
                <a:defRPr/>
              </a:pPr>
              <a:t>21</a:t>
            </a:fld>
            <a:endParaRPr lang="en-US"/>
          </a:p>
        </p:txBody>
      </p:sp>
    </p:spTree>
    <p:extLst>
      <p:ext uri="{BB962C8B-B14F-4D97-AF65-F5344CB8AC3E}">
        <p14:creationId xmlns:p14="http://schemas.microsoft.com/office/powerpoint/2010/main" xmlns="" val="6659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0A2129-CF11-43BA-8C3E-FB8430B6802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66C38E5-78D0-4A63-8D76-AFA93BBB4B2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1CA20D-FD93-4AA2-99C6-AB08AB986DB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90D4A68-7CF6-44F5-8F5A-370FF5C7F858}"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79AD0F-90D9-407E-914A-3B8E8165182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EEA48F7-2701-413A-9D17-56DFF3570ECE}"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366C1F-5143-45F9-B854-F764297979D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54E0C48-A79D-44F9-B570-32DB615A2D52}"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105023-4C3C-459B-B50D-FAFE54F133F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6F7073D-3FB6-4990-98C4-EE095B3B6D4A}" type="datetime1">
              <a:rPr lang="en-US"/>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7F5377-2C9B-4931-8898-36CDE70AE27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CEEAF1F-4C66-46E2-B600-075421A4C5C5}" type="datetime1">
              <a:rPr lang="en-US"/>
              <a:pPr/>
              <a:t>1/15/2013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2790FE7-39C9-419A-8E35-6282AFD45F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06BFB73-A177-439B-A22C-56C4CCAC96AE}" type="datetime1">
              <a:rPr lang="en-US"/>
              <a:pPr/>
              <a:t>1/15/2013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5C04CBA-B9F1-4DC8-96A5-F34DF99903D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1BA814F-1D35-496E-9F1D-3FA585818D9B}" type="datetime1">
              <a:rPr lang="en-US"/>
              <a:pPr/>
              <a:t>1/15/2013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9BC582A-70F1-4796-9C42-6BF75921F71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7BA474B-B7C8-4FA9-9894-9A23C54A7CEF}" type="datetime1">
              <a:rPr lang="en-US"/>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DFA88E-E806-4227-AFAB-424A3C629FF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FEF61D-903C-4B25-BA94-7531B7596BC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013B2ED-8452-4586-B967-623579BC8D71}" type="datetime1">
              <a:rPr lang="en-US"/>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A668CF-B291-4495-B9B8-6567AB67372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263B2B-2E2F-40B6-A54B-1ED45F49F247}"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0F1519-05B3-46DE-AB73-33D9C547B44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98C3DB-A1C1-41FE-93F7-C6D07EFAA70A}"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C4D4A8-CDA6-4805-9243-C2C49535E0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64D3B5-8454-4EB4-828F-A9C083EDDA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43879-6CD8-41A5-B6F1-14B825D8588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1BBD443-B55C-4AC8-A1DE-B03765F4664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0A6D761-1FD3-4456-8EFE-651C56BE7F1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8E52D60-0EE9-45B9-BC16-ABE53F91512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F103E3-D449-405D-A4F6-ABEF29D24E9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DCA5BB-CC7B-428B-B3F4-DAAE2A584D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E1DB93-1790-49ED-ABCE-2E96833550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FBCF42E-AE98-4B9D-8BCA-42973E11F5C1}" type="datetime1">
              <a:rPr lang="en-US"/>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F7A82E7-F8F5-43AD-A0E6-E1704FF8B2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image" Target="../media/image59.emf"/><Relationship Id="rId1" Type="http://schemas.openxmlformats.org/officeDocument/2006/relationships/slideLayout" Target="../slideLayouts/slideLayout1.xml"/><Relationship Id="rId6" Type="http://schemas.openxmlformats.org/officeDocument/2006/relationships/image" Target="../media/image63.emf"/><Relationship Id="rId5" Type="http://schemas.openxmlformats.org/officeDocument/2006/relationships/image" Target="../media/image62.emf"/><Relationship Id="rId10" Type="http://schemas.openxmlformats.org/officeDocument/2006/relationships/image" Target="../media/image67.png"/><Relationship Id="rId4" Type="http://schemas.openxmlformats.org/officeDocument/2006/relationships/image" Target="../media/image61.emf"/><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1.xml"/><Relationship Id="rId7" Type="http://schemas.openxmlformats.org/officeDocument/2006/relationships/image" Target="../media/image7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69.png"/><Relationship Id="rId3" Type="http://schemas.openxmlformats.org/officeDocument/2006/relationships/tags" Target="../tags/tag18.xml"/><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7.xml"/><Relationship Id="rId11" Type="http://schemas.openxmlformats.org/officeDocument/2006/relationships/image" Target="../media/image77.png"/><Relationship Id="rId5" Type="http://schemas.openxmlformats.org/officeDocument/2006/relationships/tags" Target="../tags/tag20.xml"/><Relationship Id="rId10" Type="http://schemas.openxmlformats.org/officeDocument/2006/relationships/image" Target="../media/image70.png"/><Relationship Id="rId4" Type="http://schemas.openxmlformats.org/officeDocument/2006/relationships/tags" Target="../tags/tag19.xml"/><Relationship Id="rId9"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0.emf"/><Relationship Id="rId7" Type="http://schemas.openxmlformats.org/officeDocument/2006/relationships/image" Target="../media/image84.emf"/><Relationship Id="rId2" Type="http://schemas.openxmlformats.org/officeDocument/2006/relationships/image" Target="../media/image79.jpeg"/><Relationship Id="rId1" Type="http://schemas.openxmlformats.org/officeDocument/2006/relationships/slideLayout" Target="../slideLayouts/slideLayout1.xml"/><Relationship Id="rId6" Type="http://schemas.openxmlformats.org/officeDocument/2006/relationships/image" Target="../media/image83.emf"/><Relationship Id="rId11" Type="http://schemas.openxmlformats.org/officeDocument/2006/relationships/image" Target="../media/image88.emf"/><Relationship Id="rId5" Type="http://schemas.openxmlformats.org/officeDocument/2006/relationships/image" Target="../media/image82.emf"/><Relationship Id="rId10" Type="http://schemas.openxmlformats.org/officeDocument/2006/relationships/image" Target="../media/image87.emf"/><Relationship Id="rId4" Type="http://schemas.openxmlformats.org/officeDocument/2006/relationships/image" Target="../media/image81.emf"/><Relationship Id="rId9" Type="http://schemas.openxmlformats.org/officeDocument/2006/relationships/image" Target="../media/image86.emf"/></Relationships>
</file>

<file path=ppt/slides/_rels/slide1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png"/><Relationship Id="rId1" Type="http://schemas.openxmlformats.org/officeDocument/2006/relationships/slideLayout" Target="../slideLayouts/slideLayout18.xml"/><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98.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97.emf"/><Relationship Id="rId5" Type="http://schemas.openxmlformats.org/officeDocument/2006/relationships/image" Target="../media/image4.emf"/><Relationship Id="rId10" Type="http://schemas.openxmlformats.org/officeDocument/2006/relationships/image" Target="../media/image96.emf"/><Relationship Id="rId4" Type="http://schemas.openxmlformats.org/officeDocument/2006/relationships/image" Target="../media/image3.emf"/><Relationship Id="rId9"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hyperlink" Target="http://ocw.mit.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ocw.mit.edu/term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tags" Target="../tags/tag3.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25.png"/><Relationship Id="rId5" Type="http://schemas.openxmlformats.org/officeDocument/2006/relationships/tags" Target="../tags/tag5.xml"/><Relationship Id="rId10" Type="http://schemas.openxmlformats.org/officeDocument/2006/relationships/image" Target="../media/image24.png"/><Relationship Id="rId4" Type="http://schemas.openxmlformats.org/officeDocument/2006/relationships/tags" Target="../tags/tag4.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28.emf"/><Relationship Id="rId1" Type="http://schemas.openxmlformats.org/officeDocument/2006/relationships/slideLayout" Target="../slideLayouts/slideLayout1.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42.jpeg"/><Relationship Id="rId18" Type="http://schemas.openxmlformats.org/officeDocument/2006/relationships/image" Target="../media/image47.emf"/><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tags" Target="../tags/tag7.xml"/><Relationship Id="rId16" Type="http://schemas.openxmlformats.org/officeDocument/2006/relationships/image" Target="../media/image45.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40.png"/><Relationship Id="rId5" Type="http://schemas.openxmlformats.org/officeDocument/2006/relationships/tags" Target="../tags/tag10.xml"/><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tags" Target="../tags/tag9.xml"/><Relationship Id="rId9" Type="http://schemas.openxmlformats.org/officeDocument/2006/relationships/slideLayout" Target="../slideLayouts/slideLayout1.xml"/><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hyperlink" Target="http://www.flickr.com/photo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0.emf"/><Relationship Id="rId1" Type="http://schemas.openxmlformats.org/officeDocument/2006/relationships/slideLayout" Target="../slideLayouts/slideLayout1.xml"/><Relationship Id="rId6" Type="http://schemas.openxmlformats.org/officeDocument/2006/relationships/image" Target="../media/image54.emf"/><Relationship Id="rId5" Type="http://schemas.openxmlformats.org/officeDocument/2006/relationships/image" Target="../media/image53.emf"/><Relationship Id="rId10" Type="http://schemas.openxmlformats.org/officeDocument/2006/relationships/image" Target="../media/image58.png"/><Relationship Id="rId4" Type="http://schemas.openxmlformats.org/officeDocument/2006/relationships/image" Target="../media/image52.emf"/><Relationship Id="rId9" Type="http://schemas.openxmlformats.org/officeDocument/2006/relationships/image" Target="../media/image5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1216025" y="609600"/>
            <a:ext cx="6775450" cy="1117600"/>
          </a:xfrm>
          <a:prstGeom prst="rect">
            <a:avLst/>
          </a:prstGeom>
          <a:noFill/>
          <a:ln w="25400">
            <a:noFill/>
            <a:miter lim="800000"/>
            <a:headEnd type="none" w="sm" len="sm"/>
            <a:tailEnd type="none" w="sm" len="sm"/>
          </a:ln>
        </p:spPr>
        <p:txBody>
          <a:bodyPr wrap="none">
            <a:spAutoFit/>
          </a:bodyPr>
          <a:lstStyle/>
          <a:p>
            <a:pPr algn="ctr" eaLnBrk="0" hangingPunct="0">
              <a:lnSpc>
                <a:spcPct val="120000"/>
              </a:lnSpc>
            </a:pPr>
            <a:r>
              <a:rPr lang="en-US" sz="2800" u="sng">
                <a:latin typeface="Trebuchet MS" pitchFamily="34" charset="0"/>
              </a:rPr>
              <a:t>Electrostatics</a:t>
            </a:r>
          </a:p>
          <a:p>
            <a:pPr algn="ctr" eaLnBrk="0" hangingPunct="0">
              <a:lnSpc>
                <a:spcPct val="120000"/>
              </a:lnSpc>
            </a:pPr>
            <a:r>
              <a:rPr lang="en-US" sz="2800">
                <a:latin typeface="Trebuchet MS" pitchFamily="34" charset="0"/>
              </a:rPr>
              <a:t>(Free Space With Charges &amp; Conductors)</a:t>
            </a:r>
            <a:endParaRPr lang="en-US" sz="2400">
              <a:latin typeface="Trebuchet MS" pitchFamily="34" charset="0"/>
            </a:endParaRPr>
          </a:p>
        </p:txBody>
      </p:sp>
      <p:sp>
        <p:nvSpPr>
          <p:cNvPr id="26626" name="Text Box 5"/>
          <p:cNvSpPr txBox="1">
            <a:spLocks noChangeArrowheads="1"/>
          </p:cNvSpPr>
          <p:nvPr/>
        </p:nvSpPr>
        <p:spPr bwMode="auto">
          <a:xfrm>
            <a:off x="2017713" y="3505200"/>
            <a:ext cx="5116512" cy="2678113"/>
          </a:xfrm>
          <a:prstGeom prst="rect">
            <a:avLst/>
          </a:prstGeom>
          <a:noFill/>
          <a:ln w="9525">
            <a:noFill/>
            <a:miter lim="800000"/>
            <a:headEnd/>
            <a:tailEnd/>
          </a:ln>
        </p:spPr>
        <p:txBody>
          <a:bodyPr wrap="none">
            <a:spAutoFit/>
          </a:bodyPr>
          <a:lstStyle/>
          <a:p>
            <a:pPr eaLnBrk="0" hangingPunct="0"/>
            <a:r>
              <a:rPr lang="en-US" sz="2400" u="sng">
                <a:latin typeface="Trebuchet MS" pitchFamily="34" charset="0"/>
              </a:rPr>
              <a:t>Outline</a:t>
            </a:r>
          </a:p>
          <a:p>
            <a:pPr eaLnBrk="0" hangingPunct="0"/>
            <a:endParaRPr lang="en-US" sz="2400" u="sng">
              <a:latin typeface="Trebuchet MS" pitchFamily="34" charset="0"/>
            </a:endParaRPr>
          </a:p>
          <a:p>
            <a:r>
              <a:rPr lang="en-US" sz="2400">
                <a:latin typeface="Trebuchet MS" pitchFamily="34" charset="0"/>
              </a:rPr>
              <a:t>Maxwell</a:t>
            </a:r>
            <a:r>
              <a:rPr lang="ja-JP" altLang="en-US" sz="2400">
                <a:latin typeface="Trebuchet MS" pitchFamily="34" charset="0"/>
              </a:rPr>
              <a:t>’</a:t>
            </a:r>
            <a:r>
              <a:rPr lang="en-US" altLang="ja-JP" sz="2400">
                <a:latin typeface="Trebuchet MS" pitchFamily="34" charset="0"/>
              </a:rPr>
              <a:t>s Equations (In Free Space)</a:t>
            </a:r>
          </a:p>
          <a:p>
            <a:r>
              <a:rPr lang="en-US" sz="2400">
                <a:latin typeface="Trebuchet MS" pitchFamily="34" charset="0"/>
              </a:rPr>
              <a:t>Gauss</a:t>
            </a:r>
            <a:r>
              <a:rPr lang="ja-JP" altLang="en-US" sz="2400">
                <a:latin typeface="Trebuchet MS" pitchFamily="34" charset="0"/>
              </a:rPr>
              <a:t>’</a:t>
            </a:r>
            <a:r>
              <a:rPr lang="en-US" altLang="ja-JP" sz="2400">
                <a:latin typeface="Trebuchet MS" pitchFamily="34" charset="0"/>
              </a:rPr>
              <a:t> Law &amp; Faraday</a:t>
            </a:r>
            <a:r>
              <a:rPr lang="ja-JP" altLang="en-US" sz="2400">
                <a:latin typeface="Trebuchet MS" pitchFamily="34" charset="0"/>
              </a:rPr>
              <a:t>’</a:t>
            </a:r>
            <a:r>
              <a:rPr lang="en-US" altLang="ja-JP" sz="2400">
                <a:latin typeface="Trebuchet MS" pitchFamily="34" charset="0"/>
              </a:rPr>
              <a:t>s Law</a:t>
            </a:r>
          </a:p>
          <a:p>
            <a:r>
              <a:rPr lang="en-US" sz="2400">
                <a:latin typeface="Trebuchet MS" pitchFamily="34" charset="0"/>
              </a:rPr>
              <a:t>Applications of Gauss</a:t>
            </a:r>
            <a:r>
              <a:rPr lang="ja-JP" altLang="en-US" sz="2400">
                <a:latin typeface="Trebuchet MS" pitchFamily="34" charset="0"/>
              </a:rPr>
              <a:t>’</a:t>
            </a:r>
            <a:r>
              <a:rPr lang="en-US" altLang="ja-JP" sz="2400">
                <a:latin typeface="Trebuchet MS" pitchFamily="34" charset="0"/>
              </a:rPr>
              <a:t> Law</a:t>
            </a:r>
          </a:p>
          <a:p>
            <a:r>
              <a:rPr lang="en-US" sz="2400">
                <a:latin typeface="Trebuchet MS" pitchFamily="34" charset="0"/>
              </a:rPr>
              <a:t>Electrostatic Boundary Conditions</a:t>
            </a:r>
          </a:p>
          <a:p>
            <a:r>
              <a:rPr lang="en-US" sz="2400">
                <a:latin typeface="Trebuchet MS" pitchFamily="34" charset="0"/>
              </a:rPr>
              <a:t>Electrostatic Energy Storage</a:t>
            </a:r>
          </a:p>
        </p:txBody>
      </p:sp>
      <p:sp>
        <p:nvSpPr>
          <p:cNvPr id="26627" name="Text Box 7"/>
          <p:cNvSpPr txBox="1">
            <a:spLocks noChangeArrowheads="1"/>
          </p:cNvSpPr>
          <p:nvPr/>
        </p:nvSpPr>
        <p:spPr bwMode="auto">
          <a:xfrm>
            <a:off x="2844800" y="2376488"/>
            <a:ext cx="3613150" cy="366712"/>
          </a:xfrm>
          <a:prstGeom prst="rect">
            <a:avLst/>
          </a:prstGeom>
          <a:noFill/>
          <a:ln w="9525">
            <a:noFill/>
            <a:miter lim="800000"/>
            <a:headEnd/>
            <a:tailEnd/>
          </a:ln>
        </p:spPr>
        <p:txBody>
          <a:bodyPr wrap="none">
            <a:spAutoFit/>
          </a:bodyPr>
          <a:lstStyle/>
          <a:p>
            <a:r>
              <a:rPr lang="en-US" sz="1800">
                <a:latin typeface="Trebuchet MS" pitchFamily="34" charset="0"/>
              </a:rPr>
              <a:t>Reading - Shen and Kong – Ch. 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latex-image-1.pdf"/>
          <p:cNvPicPr>
            <a:picLocks noChangeAspect="1"/>
          </p:cNvPicPr>
          <p:nvPr/>
        </p:nvPicPr>
        <p:blipFill>
          <a:blip r:embed="rId2"/>
          <a:srcRect/>
          <a:stretch>
            <a:fillRect/>
          </a:stretch>
        </p:blipFill>
        <p:spPr bwMode="auto">
          <a:xfrm>
            <a:off x="3867150" y="1314450"/>
            <a:ext cx="4972050" cy="412750"/>
          </a:xfrm>
          <a:prstGeom prst="rect">
            <a:avLst/>
          </a:prstGeom>
          <a:noFill/>
          <a:ln w="9525">
            <a:noFill/>
            <a:miter lim="800000"/>
            <a:headEnd/>
            <a:tailEnd/>
          </a:ln>
        </p:spPr>
      </p:pic>
      <p:pic>
        <p:nvPicPr>
          <p:cNvPr id="37892" name="Picture 5" descr="latex-image-1.pdf"/>
          <p:cNvPicPr>
            <a:picLocks noChangeAspect="1"/>
          </p:cNvPicPr>
          <p:nvPr/>
        </p:nvPicPr>
        <p:blipFill>
          <a:blip r:embed="rId3"/>
          <a:srcRect/>
          <a:stretch>
            <a:fillRect/>
          </a:stretch>
        </p:blipFill>
        <p:spPr bwMode="auto">
          <a:xfrm>
            <a:off x="4724400" y="2438400"/>
            <a:ext cx="241300" cy="285750"/>
          </a:xfrm>
          <a:prstGeom prst="rect">
            <a:avLst/>
          </a:prstGeom>
          <a:noFill/>
          <a:ln w="9525">
            <a:noFill/>
            <a:miter lim="800000"/>
            <a:headEnd/>
            <a:tailEnd/>
          </a:ln>
        </p:spPr>
      </p:pic>
      <p:sp>
        <p:nvSpPr>
          <p:cNvPr id="37893" name="TextBox 6"/>
          <p:cNvSpPr txBox="1">
            <a:spLocks noChangeArrowheads="1"/>
          </p:cNvSpPr>
          <p:nvPr/>
        </p:nvSpPr>
        <p:spPr bwMode="auto">
          <a:xfrm>
            <a:off x="3810000" y="2444750"/>
            <a:ext cx="5124450" cy="369888"/>
          </a:xfrm>
          <a:prstGeom prst="rect">
            <a:avLst/>
          </a:prstGeom>
          <a:noFill/>
          <a:ln w="9525">
            <a:noFill/>
            <a:miter lim="800000"/>
            <a:headEnd/>
            <a:tailEnd/>
          </a:ln>
        </p:spPr>
        <p:txBody>
          <a:bodyPr wrap="none">
            <a:spAutoFit/>
          </a:bodyPr>
          <a:lstStyle/>
          <a:p>
            <a:r>
              <a:rPr lang="en-US" sz="1800">
                <a:latin typeface="Trebuchet MS" pitchFamily="34" charset="0"/>
              </a:rPr>
              <a:t>Normal      is discontinuous at a surface charge.</a:t>
            </a:r>
          </a:p>
        </p:txBody>
      </p:sp>
      <p:pic>
        <p:nvPicPr>
          <p:cNvPr id="37894" name="Picture 7" descr="latex-image-1.pdf"/>
          <p:cNvPicPr>
            <a:picLocks noChangeAspect="1"/>
          </p:cNvPicPr>
          <p:nvPr/>
        </p:nvPicPr>
        <p:blipFill>
          <a:blip r:embed="rId4"/>
          <a:srcRect/>
          <a:stretch>
            <a:fillRect/>
          </a:stretch>
        </p:blipFill>
        <p:spPr bwMode="auto">
          <a:xfrm>
            <a:off x="4191000" y="3733800"/>
            <a:ext cx="4321175" cy="411163"/>
          </a:xfrm>
          <a:prstGeom prst="rect">
            <a:avLst/>
          </a:prstGeom>
          <a:noFill/>
          <a:ln w="9525">
            <a:noFill/>
            <a:miter lim="800000"/>
            <a:headEnd/>
            <a:tailEnd/>
          </a:ln>
        </p:spPr>
      </p:pic>
      <p:pic>
        <p:nvPicPr>
          <p:cNvPr id="37895" name="Picture 8" descr="latex-image-1.pdf"/>
          <p:cNvPicPr>
            <a:picLocks noChangeAspect="1"/>
          </p:cNvPicPr>
          <p:nvPr/>
        </p:nvPicPr>
        <p:blipFill>
          <a:blip r:embed="rId5"/>
          <a:srcRect/>
          <a:stretch>
            <a:fillRect/>
          </a:stretch>
        </p:blipFill>
        <p:spPr bwMode="auto">
          <a:xfrm>
            <a:off x="5867400" y="1905000"/>
            <a:ext cx="2765425" cy="296863"/>
          </a:xfrm>
          <a:prstGeom prst="rect">
            <a:avLst/>
          </a:prstGeom>
          <a:noFill/>
          <a:ln w="9525">
            <a:noFill/>
            <a:miter lim="800000"/>
            <a:headEnd/>
            <a:tailEnd/>
          </a:ln>
        </p:spPr>
      </p:pic>
      <p:pic>
        <p:nvPicPr>
          <p:cNvPr id="37896" name="Picture 9" descr="latex-image-1.pdf"/>
          <p:cNvPicPr>
            <a:picLocks noChangeAspect="1"/>
          </p:cNvPicPr>
          <p:nvPr/>
        </p:nvPicPr>
        <p:blipFill>
          <a:blip r:embed="rId6"/>
          <a:srcRect/>
          <a:stretch>
            <a:fillRect/>
          </a:stretch>
        </p:blipFill>
        <p:spPr bwMode="auto">
          <a:xfrm>
            <a:off x="6172200" y="4381500"/>
            <a:ext cx="2332038" cy="296863"/>
          </a:xfrm>
          <a:prstGeom prst="rect">
            <a:avLst/>
          </a:prstGeom>
          <a:noFill/>
          <a:ln w="9525">
            <a:noFill/>
            <a:miter lim="800000"/>
            <a:headEnd/>
            <a:tailEnd/>
          </a:ln>
        </p:spPr>
      </p:pic>
      <p:pic>
        <p:nvPicPr>
          <p:cNvPr id="37897" name="Picture 10" descr="latex-image-1.pdf"/>
          <p:cNvPicPr>
            <a:picLocks noChangeAspect="1"/>
          </p:cNvPicPr>
          <p:nvPr/>
        </p:nvPicPr>
        <p:blipFill>
          <a:blip r:embed="rId7"/>
          <a:srcRect/>
          <a:stretch>
            <a:fillRect/>
          </a:stretch>
        </p:blipFill>
        <p:spPr bwMode="auto">
          <a:xfrm>
            <a:off x="5495925" y="4914900"/>
            <a:ext cx="239713" cy="285750"/>
          </a:xfrm>
          <a:prstGeom prst="rect">
            <a:avLst/>
          </a:prstGeom>
          <a:noFill/>
          <a:ln w="9525">
            <a:noFill/>
            <a:miter lim="800000"/>
            <a:headEnd/>
            <a:tailEnd/>
          </a:ln>
        </p:spPr>
      </p:pic>
      <p:sp>
        <p:nvSpPr>
          <p:cNvPr id="37898" name="TextBox 11"/>
          <p:cNvSpPr txBox="1">
            <a:spLocks noChangeArrowheads="1"/>
          </p:cNvSpPr>
          <p:nvPr/>
        </p:nvSpPr>
        <p:spPr bwMode="auto">
          <a:xfrm>
            <a:off x="4287838" y="4906963"/>
            <a:ext cx="4398962" cy="369887"/>
          </a:xfrm>
          <a:prstGeom prst="rect">
            <a:avLst/>
          </a:prstGeom>
          <a:noFill/>
          <a:ln w="9525">
            <a:noFill/>
            <a:miter lim="800000"/>
            <a:headEnd/>
            <a:tailEnd/>
          </a:ln>
        </p:spPr>
        <p:txBody>
          <a:bodyPr wrap="none">
            <a:spAutoFit/>
          </a:bodyPr>
          <a:lstStyle/>
          <a:p>
            <a:r>
              <a:rPr lang="en-US" sz="1800">
                <a:latin typeface="Trebuchet MS" pitchFamily="34" charset="0"/>
              </a:rPr>
              <a:t>Tangential      is continuous at a surface.</a:t>
            </a:r>
          </a:p>
        </p:txBody>
      </p:sp>
      <p:sp>
        <p:nvSpPr>
          <p:cNvPr id="37899" name="TextBox 13"/>
          <p:cNvSpPr txBox="1">
            <a:spLocks noChangeArrowheads="1"/>
          </p:cNvSpPr>
          <p:nvPr/>
        </p:nvSpPr>
        <p:spPr bwMode="auto">
          <a:xfrm>
            <a:off x="1041400" y="6059488"/>
            <a:ext cx="3429000" cy="646112"/>
          </a:xfrm>
          <a:prstGeom prst="rect">
            <a:avLst/>
          </a:prstGeom>
          <a:noFill/>
          <a:ln w="9525">
            <a:noFill/>
            <a:miter lim="800000"/>
            <a:headEnd/>
            <a:tailEnd/>
          </a:ln>
        </p:spPr>
        <p:txBody>
          <a:bodyPr wrap="none">
            <a:spAutoFit/>
          </a:bodyPr>
          <a:lstStyle/>
          <a:p>
            <a:pPr algn="ctr"/>
            <a:r>
              <a:rPr lang="en-US" sz="1800">
                <a:latin typeface="Trebuchet MS" pitchFamily="34" charset="0"/>
              </a:rPr>
              <a:t>A static field terminates</a:t>
            </a:r>
            <a:br>
              <a:rPr lang="en-US" sz="1800">
                <a:latin typeface="Trebuchet MS" pitchFamily="34" charset="0"/>
              </a:rPr>
            </a:br>
            <a:r>
              <a:rPr lang="en-US" sz="1800">
                <a:latin typeface="Trebuchet MS" pitchFamily="34" charset="0"/>
              </a:rPr>
              <a:t>perpendicularly on a conductor</a:t>
            </a:r>
          </a:p>
        </p:txBody>
      </p:sp>
      <p:sp>
        <p:nvSpPr>
          <p:cNvPr id="37900" name="TextBox 14"/>
          <p:cNvSpPr txBox="1">
            <a:spLocks noChangeArrowheads="1"/>
          </p:cNvSpPr>
          <p:nvPr/>
        </p:nvSpPr>
        <p:spPr bwMode="auto">
          <a:xfrm>
            <a:off x="3048000" y="328613"/>
            <a:ext cx="3017838" cy="457200"/>
          </a:xfrm>
          <a:prstGeom prst="rect">
            <a:avLst/>
          </a:prstGeom>
          <a:noFill/>
          <a:ln w="9525">
            <a:noFill/>
            <a:miter lim="800000"/>
            <a:headEnd/>
            <a:tailEnd/>
          </a:ln>
        </p:spPr>
        <p:txBody>
          <a:bodyPr wrap="none">
            <a:spAutoFit/>
          </a:bodyPr>
          <a:lstStyle/>
          <a:p>
            <a:r>
              <a:rPr lang="en-US" sz="2400" u="sng">
                <a:latin typeface="Trebuchet MS" pitchFamily="34" charset="0"/>
              </a:rPr>
              <a:t>Boundary Conditions</a:t>
            </a:r>
          </a:p>
        </p:txBody>
      </p:sp>
      <p:pic>
        <p:nvPicPr>
          <p:cNvPr id="37901" name="Picture 1" descr="l5s12b_v2.png"/>
          <p:cNvPicPr>
            <a:picLocks noChangeAspect="1"/>
          </p:cNvPicPr>
          <p:nvPr/>
        </p:nvPicPr>
        <p:blipFill>
          <a:blip r:embed="rId8"/>
          <a:srcRect/>
          <a:stretch>
            <a:fillRect/>
          </a:stretch>
        </p:blipFill>
        <p:spPr bwMode="auto">
          <a:xfrm>
            <a:off x="279400" y="3098800"/>
            <a:ext cx="3556000" cy="2667000"/>
          </a:xfrm>
          <a:prstGeom prst="rect">
            <a:avLst/>
          </a:prstGeom>
          <a:noFill/>
          <a:ln w="9525">
            <a:noFill/>
            <a:miter lim="800000"/>
            <a:headEnd/>
            <a:tailEnd/>
          </a:ln>
        </p:spPr>
      </p:pic>
      <p:pic>
        <p:nvPicPr>
          <p:cNvPr id="37902" name="Picture 2" descr="l5s12_v2.png"/>
          <p:cNvPicPr>
            <a:picLocks noChangeAspect="1"/>
          </p:cNvPicPr>
          <p:nvPr/>
        </p:nvPicPr>
        <p:blipFill>
          <a:blip r:embed="rId9"/>
          <a:srcRect/>
          <a:stretch>
            <a:fillRect/>
          </a:stretch>
        </p:blipFill>
        <p:spPr bwMode="auto">
          <a:xfrm>
            <a:off x="0" y="533400"/>
            <a:ext cx="3556000" cy="2667000"/>
          </a:xfrm>
          <a:prstGeom prst="rect">
            <a:avLst/>
          </a:prstGeom>
          <a:noFill/>
          <a:ln w="9525">
            <a:noFill/>
            <a:miter lim="800000"/>
            <a:headEnd/>
            <a:tailEnd/>
          </a:ln>
        </p:spPr>
      </p:pic>
      <p:pic>
        <p:nvPicPr>
          <p:cNvPr id="37903" name="Picture 3" descr="normal_field copy.png"/>
          <p:cNvPicPr>
            <a:picLocks noChangeAspect="1"/>
          </p:cNvPicPr>
          <p:nvPr/>
        </p:nvPicPr>
        <p:blipFill>
          <a:blip r:embed="rId10"/>
          <a:srcRect/>
          <a:stretch>
            <a:fillRect/>
          </a:stretch>
        </p:blipFill>
        <p:spPr bwMode="auto">
          <a:xfrm>
            <a:off x="4576763" y="5341938"/>
            <a:ext cx="3213100" cy="126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atom_thing.png"/>
          <p:cNvPicPr>
            <a:picLocks noChangeAspect="1"/>
          </p:cNvPicPr>
          <p:nvPr/>
        </p:nvPicPr>
        <p:blipFill>
          <a:blip r:embed="rId4"/>
          <a:srcRect/>
          <a:stretch>
            <a:fillRect/>
          </a:stretch>
        </p:blipFill>
        <p:spPr bwMode="auto">
          <a:xfrm>
            <a:off x="1387475" y="3425825"/>
            <a:ext cx="6464300" cy="2324100"/>
          </a:xfrm>
          <a:prstGeom prst="rect">
            <a:avLst/>
          </a:prstGeom>
          <a:noFill/>
          <a:ln w="9525">
            <a:noFill/>
            <a:miter lim="800000"/>
            <a:headEnd/>
            <a:tailEnd/>
          </a:ln>
        </p:spPr>
      </p:pic>
      <p:pic>
        <p:nvPicPr>
          <p:cNvPr id="38914" name="Picture 4" descr="atom_thing copy_zoom.png"/>
          <p:cNvPicPr>
            <a:picLocks noChangeAspect="1"/>
          </p:cNvPicPr>
          <p:nvPr/>
        </p:nvPicPr>
        <p:blipFill>
          <a:blip r:embed="rId5"/>
          <a:srcRect/>
          <a:stretch>
            <a:fillRect/>
          </a:stretch>
        </p:blipFill>
        <p:spPr bwMode="auto">
          <a:xfrm>
            <a:off x="6737350" y="4364038"/>
            <a:ext cx="1482725" cy="687387"/>
          </a:xfrm>
          <a:prstGeom prst="rect">
            <a:avLst/>
          </a:prstGeom>
          <a:solidFill>
            <a:schemeClr val="bg1"/>
          </a:solidFill>
          <a:ln w="9525">
            <a:solidFill>
              <a:schemeClr val="tx1"/>
            </a:solidFill>
            <a:miter lim="800000"/>
            <a:headEnd/>
            <a:tailEnd/>
          </a:ln>
        </p:spPr>
      </p:pic>
      <p:sp>
        <p:nvSpPr>
          <p:cNvPr id="38915" name="Rectangle 4"/>
          <p:cNvSpPr>
            <a:spLocks noChangeArrowheads="1"/>
          </p:cNvSpPr>
          <p:nvPr/>
        </p:nvSpPr>
        <p:spPr bwMode="auto">
          <a:xfrm>
            <a:off x="1868488" y="271463"/>
            <a:ext cx="5522912" cy="461962"/>
          </a:xfrm>
          <a:prstGeom prst="rect">
            <a:avLst/>
          </a:prstGeom>
          <a:noFill/>
          <a:ln w="9525">
            <a:noFill/>
            <a:miter lim="800000"/>
            <a:headEnd/>
            <a:tailEnd/>
          </a:ln>
        </p:spPr>
        <p:txBody>
          <a:bodyPr wrap="none">
            <a:spAutoFit/>
          </a:bodyPr>
          <a:lstStyle/>
          <a:p>
            <a:r>
              <a:rPr lang="en-US" sz="2400" u="sng">
                <a:latin typeface="Trebuchet MS" pitchFamily="34" charset="0"/>
              </a:rPr>
              <a:t>Point Charges Near Perfect Conductors</a:t>
            </a:r>
          </a:p>
        </p:txBody>
      </p:sp>
      <p:grpSp>
        <p:nvGrpSpPr>
          <p:cNvPr id="38916" name="Group 5"/>
          <p:cNvGrpSpPr>
            <a:grpSpLocks/>
          </p:cNvGrpSpPr>
          <p:nvPr/>
        </p:nvGrpSpPr>
        <p:grpSpPr bwMode="auto">
          <a:xfrm>
            <a:off x="1463675" y="2917825"/>
            <a:ext cx="6248400" cy="1019175"/>
            <a:chOff x="912" y="2832"/>
            <a:chExt cx="3936" cy="642"/>
          </a:xfrm>
        </p:grpSpPr>
        <p:sp>
          <p:nvSpPr>
            <p:cNvPr id="38956" name="Rectangle 6"/>
            <p:cNvSpPr>
              <a:spLocks noChangeArrowheads="1"/>
            </p:cNvSpPr>
            <p:nvPr/>
          </p:nvSpPr>
          <p:spPr bwMode="auto">
            <a:xfrm>
              <a:off x="912" y="2832"/>
              <a:ext cx="3936" cy="642"/>
            </a:xfrm>
            <a:prstGeom prst="rect">
              <a:avLst/>
            </a:prstGeom>
            <a:solidFill>
              <a:schemeClr val="accent1"/>
            </a:solidFill>
            <a:ln w="9525">
              <a:solidFill>
                <a:schemeClr val="tx1"/>
              </a:solidFill>
              <a:miter lim="800000"/>
              <a:headEnd/>
              <a:tailEnd/>
            </a:ln>
          </p:spPr>
          <p:txBody>
            <a:bodyPr wrap="none" anchor="ctr"/>
            <a:lstStyle/>
            <a:p>
              <a:pPr algn="ctr"/>
              <a:r>
                <a:rPr lang="en-US" sz="1800"/>
                <a:t>+	+	+	+	+	+	+</a:t>
              </a:r>
            </a:p>
            <a:p>
              <a:pPr algn="ctr"/>
              <a:r>
                <a:rPr lang="en-US" sz="1800"/>
                <a:t>+	+	+	+	+	+	+</a:t>
              </a:r>
            </a:p>
            <a:p>
              <a:pPr algn="ctr"/>
              <a:r>
                <a:rPr lang="en-US" sz="1800"/>
                <a:t>+	+	+	+	+	+	+</a:t>
              </a:r>
            </a:p>
          </p:txBody>
        </p:sp>
        <p:sp>
          <p:nvSpPr>
            <p:cNvPr id="38957" name="Oval 7"/>
            <p:cNvSpPr>
              <a:spLocks noChangeArrowheads="1"/>
            </p:cNvSpPr>
            <p:nvPr/>
          </p:nvSpPr>
          <p:spPr bwMode="auto">
            <a:xfrm>
              <a:off x="1296" y="292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58" name="Oval 8"/>
            <p:cNvSpPr>
              <a:spLocks noChangeArrowheads="1"/>
            </p:cNvSpPr>
            <p:nvPr/>
          </p:nvSpPr>
          <p:spPr bwMode="auto">
            <a:xfrm>
              <a:off x="2112" y="3255"/>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59" name="Oval 9"/>
            <p:cNvSpPr>
              <a:spLocks noChangeArrowheads="1"/>
            </p:cNvSpPr>
            <p:nvPr/>
          </p:nvSpPr>
          <p:spPr bwMode="auto">
            <a:xfrm>
              <a:off x="2928" y="321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0" name="Oval 10"/>
            <p:cNvSpPr>
              <a:spLocks noChangeArrowheads="1"/>
            </p:cNvSpPr>
            <p:nvPr/>
          </p:nvSpPr>
          <p:spPr bwMode="auto">
            <a:xfrm>
              <a:off x="3792" y="316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1" name="Oval 11"/>
            <p:cNvSpPr>
              <a:spLocks noChangeArrowheads="1"/>
            </p:cNvSpPr>
            <p:nvPr/>
          </p:nvSpPr>
          <p:spPr bwMode="auto">
            <a:xfrm>
              <a:off x="4608" y="3120"/>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2" name="Oval 12"/>
            <p:cNvSpPr>
              <a:spLocks noChangeArrowheads="1"/>
            </p:cNvSpPr>
            <p:nvPr/>
          </p:nvSpPr>
          <p:spPr bwMode="auto">
            <a:xfrm>
              <a:off x="3648" y="292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3" name="Oval 13"/>
            <p:cNvSpPr>
              <a:spLocks noChangeArrowheads="1"/>
            </p:cNvSpPr>
            <p:nvPr/>
          </p:nvSpPr>
          <p:spPr bwMode="auto">
            <a:xfrm>
              <a:off x="2640" y="289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4" name="Oval 14"/>
            <p:cNvSpPr>
              <a:spLocks noChangeArrowheads="1"/>
            </p:cNvSpPr>
            <p:nvPr/>
          </p:nvSpPr>
          <p:spPr bwMode="auto">
            <a:xfrm>
              <a:off x="1872" y="297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5" name="Oval 15"/>
            <p:cNvSpPr>
              <a:spLocks noChangeArrowheads="1"/>
            </p:cNvSpPr>
            <p:nvPr/>
          </p:nvSpPr>
          <p:spPr bwMode="auto">
            <a:xfrm>
              <a:off x="1296" y="3264"/>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6" name="Oval 16"/>
            <p:cNvSpPr>
              <a:spLocks noChangeArrowheads="1"/>
            </p:cNvSpPr>
            <p:nvPr/>
          </p:nvSpPr>
          <p:spPr bwMode="auto">
            <a:xfrm>
              <a:off x="2448" y="316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7" name="Oval 17"/>
            <p:cNvSpPr>
              <a:spLocks noChangeArrowheads="1"/>
            </p:cNvSpPr>
            <p:nvPr/>
          </p:nvSpPr>
          <p:spPr bwMode="auto">
            <a:xfrm>
              <a:off x="3168" y="297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8" name="Oval 18"/>
            <p:cNvSpPr>
              <a:spLocks noChangeArrowheads="1"/>
            </p:cNvSpPr>
            <p:nvPr/>
          </p:nvSpPr>
          <p:spPr bwMode="auto">
            <a:xfrm>
              <a:off x="3552" y="3312"/>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69" name="Oval 19"/>
            <p:cNvSpPr>
              <a:spLocks noChangeArrowheads="1"/>
            </p:cNvSpPr>
            <p:nvPr/>
          </p:nvSpPr>
          <p:spPr bwMode="auto">
            <a:xfrm>
              <a:off x="4176" y="3120"/>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0" name="Oval 20"/>
            <p:cNvSpPr>
              <a:spLocks noChangeArrowheads="1"/>
            </p:cNvSpPr>
            <p:nvPr/>
          </p:nvSpPr>
          <p:spPr bwMode="auto">
            <a:xfrm>
              <a:off x="4416" y="297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1" name="Oval 21"/>
            <p:cNvSpPr>
              <a:spLocks noChangeArrowheads="1"/>
            </p:cNvSpPr>
            <p:nvPr/>
          </p:nvSpPr>
          <p:spPr bwMode="auto">
            <a:xfrm>
              <a:off x="4416" y="3264"/>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2" name="Oval 22"/>
            <p:cNvSpPr>
              <a:spLocks noChangeArrowheads="1"/>
            </p:cNvSpPr>
            <p:nvPr/>
          </p:nvSpPr>
          <p:spPr bwMode="auto">
            <a:xfrm>
              <a:off x="4224" y="3312"/>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3" name="Oval 23"/>
            <p:cNvSpPr>
              <a:spLocks noChangeArrowheads="1"/>
            </p:cNvSpPr>
            <p:nvPr/>
          </p:nvSpPr>
          <p:spPr bwMode="auto">
            <a:xfrm>
              <a:off x="3120" y="3312"/>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4" name="Oval 24"/>
            <p:cNvSpPr>
              <a:spLocks noChangeArrowheads="1"/>
            </p:cNvSpPr>
            <p:nvPr/>
          </p:nvSpPr>
          <p:spPr bwMode="auto">
            <a:xfrm>
              <a:off x="1872" y="321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5" name="Oval 25"/>
            <p:cNvSpPr>
              <a:spLocks noChangeArrowheads="1"/>
            </p:cNvSpPr>
            <p:nvPr/>
          </p:nvSpPr>
          <p:spPr bwMode="auto">
            <a:xfrm>
              <a:off x="1536" y="3120"/>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6" name="Oval 26"/>
            <p:cNvSpPr>
              <a:spLocks noChangeArrowheads="1"/>
            </p:cNvSpPr>
            <p:nvPr/>
          </p:nvSpPr>
          <p:spPr bwMode="auto">
            <a:xfrm>
              <a:off x="2592" y="3312"/>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7" name="Oval 27"/>
            <p:cNvSpPr>
              <a:spLocks noChangeArrowheads="1"/>
            </p:cNvSpPr>
            <p:nvPr/>
          </p:nvSpPr>
          <p:spPr bwMode="auto">
            <a:xfrm>
              <a:off x="3552" y="3120"/>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8" name="Oval 28"/>
            <p:cNvSpPr>
              <a:spLocks noChangeArrowheads="1"/>
            </p:cNvSpPr>
            <p:nvPr/>
          </p:nvSpPr>
          <p:spPr bwMode="auto">
            <a:xfrm>
              <a:off x="2112" y="2880"/>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79" name="Oval 29"/>
            <p:cNvSpPr>
              <a:spLocks noChangeArrowheads="1"/>
            </p:cNvSpPr>
            <p:nvPr/>
          </p:nvSpPr>
          <p:spPr bwMode="auto">
            <a:xfrm>
              <a:off x="1536" y="2880"/>
              <a:ext cx="96" cy="96"/>
            </a:xfrm>
            <a:prstGeom prst="ellipse">
              <a:avLst/>
            </a:prstGeom>
            <a:noFill/>
            <a:ln w="38100">
              <a:solidFill>
                <a:srgbClr val="FF0000"/>
              </a:solidFill>
              <a:round/>
              <a:headEnd/>
              <a:tailEnd/>
            </a:ln>
          </p:spPr>
          <p:txBody>
            <a:bodyPr wrap="none" anchor="ctr"/>
            <a:lstStyle/>
            <a:p>
              <a:pPr algn="ctr"/>
              <a:r>
                <a:rPr lang="en-US" sz="1800"/>
                <a:t>-</a:t>
              </a:r>
            </a:p>
          </p:txBody>
        </p:sp>
      </p:grpSp>
      <p:sp>
        <p:nvSpPr>
          <p:cNvPr id="38918" name="Text Box 58"/>
          <p:cNvSpPr txBox="1">
            <a:spLocks noChangeArrowheads="1"/>
          </p:cNvSpPr>
          <p:nvPr/>
        </p:nvSpPr>
        <p:spPr bwMode="auto">
          <a:xfrm>
            <a:off x="638175" y="1712913"/>
            <a:ext cx="1206500" cy="366712"/>
          </a:xfrm>
          <a:prstGeom prst="rect">
            <a:avLst/>
          </a:prstGeom>
          <a:noFill/>
          <a:ln w="9525">
            <a:noFill/>
            <a:miter lim="800000"/>
            <a:headEnd/>
            <a:tailEnd/>
          </a:ln>
        </p:spPr>
        <p:txBody>
          <a:bodyPr wrap="none">
            <a:spAutoFit/>
          </a:bodyPr>
          <a:lstStyle/>
          <a:p>
            <a:r>
              <a:rPr lang="en-US" sz="1800"/>
              <a:t>Time t = 0</a:t>
            </a:r>
          </a:p>
        </p:txBody>
      </p:sp>
      <p:sp>
        <p:nvSpPr>
          <p:cNvPr id="38919" name="Text Box 59"/>
          <p:cNvSpPr txBox="1">
            <a:spLocks noChangeArrowheads="1"/>
          </p:cNvSpPr>
          <p:nvPr/>
        </p:nvSpPr>
        <p:spPr bwMode="auto">
          <a:xfrm>
            <a:off x="361950" y="4891088"/>
            <a:ext cx="1339850" cy="366712"/>
          </a:xfrm>
          <a:prstGeom prst="rect">
            <a:avLst/>
          </a:prstGeom>
          <a:noFill/>
          <a:ln w="9525">
            <a:noFill/>
            <a:miter lim="800000"/>
            <a:headEnd/>
            <a:tailEnd/>
          </a:ln>
        </p:spPr>
        <p:txBody>
          <a:bodyPr wrap="none">
            <a:spAutoFit/>
          </a:bodyPr>
          <a:lstStyle/>
          <a:p>
            <a:r>
              <a:rPr lang="en-US" sz="1800"/>
              <a:t>Time t &gt;&gt; 0</a:t>
            </a:r>
          </a:p>
        </p:txBody>
      </p:sp>
      <p:grpSp>
        <p:nvGrpSpPr>
          <p:cNvPr id="38922" name="Group 70"/>
          <p:cNvGrpSpPr>
            <a:grpSpLocks/>
          </p:cNvGrpSpPr>
          <p:nvPr/>
        </p:nvGrpSpPr>
        <p:grpSpPr bwMode="auto">
          <a:xfrm>
            <a:off x="1435100" y="5762625"/>
            <a:ext cx="6248400" cy="1019175"/>
            <a:chOff x="922" y="3630"/>
            <a:chExt cx="3936" cy="642"/>
          </a:xfrm>
        </p:grpSpPr>
        <p:sp>
          <p:nvSpPr>
            <p:cNvPr id="38932" name="Rectangle 31"/>
            <p:cNvSpPr>
              <a:spLocks noChangeArrowheads="1"/>
            </p:cNvSpPr>
            <p:nvPr/>
          </p:nvSpPr>
          <p:spPr bwMode="auto">
            <a:xfrm>
              <a:off x="922" y="3630"/>
              <a:ext cx="3936" cy="642"/>
            </a:xfrm>
            <a:prstGeom prst="rect">
              <a:avLst/>
            </a:prstGeom>
            <a:solidFill>
              <a:schemeClr val="accent1"/>
            </a:solidFill>
            <a:ln w="9525">
              <a:solidFill>
                <a:schemeClr val="tx1"/>
              </a:solidFill>
              <a:miter lim="800000"/>
              <a:headEnd/>
              <a:tailEnd/>
            </a:ln>
          </p:spPr>
          <p:txBody>
            <a:bodyPr wrap="none" anchor="ctr"/>
            <a:lstStyle/>
            <a:p>
              <a:pPr algn="ctr"/>
              <a:r>
                <a:rPr lang="en-US" sz="1800"/>
                <a:t>+	+	+	+	+	+	+</a:t>
              </a:r>
            </a:p>
            <a:p>
              <a:pPr algn="ctr"/>
              <a:r>
                <a:rPr lang="en-US" sz="1800"/>
                <a:t>+	+	+	+	+	+	+</a:t>
              </a:r>
            </a:p>
            <a:p>
              <a:pPr algn="ctr"/>
              <a:r>
                <a:rPr lang="en-US" sz="1800"/>
                <a:t>+	+	+	+	+	+	+</a:t>
              </a:r>
            </a:p>
          </p:txBody>
        </p:sp>
        <p:sp>
          <p:nvSpPr>
            <p:cNvPr id="38933" name="Oval 32"/>
            <p:cNvSpPr>
              <a:spLocks noChangeArrowheads="1"/>
            </p:cNvSpPr>
            <p:nvPr/>
          </p:nvSpPr>
          <p:spPr bwMode="auto">
            <a:xfrm>
              <a:off x="2938" y="369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34" name="Oval 33"/>
            <p:cNvSpPr>
              <a:spLocks noChangeArrowheads="1"/>
            </p:cNvSpPr>
            <p:nvPr/>
          </p:nvSpPr>
          <p:spPr bwMode="auto">
            <a:xfrm>
              <a:off x="2122" y="3840"/>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35" name="Oval 34"/>
            <p:cNvSpPr>
              <a:spLocks noChangeArrowheads="1"/>
            </p:cNvSpPr>
            <p:nvPr/>
          </p:nvSpPr>
          <p:spPr bwMode="auto">
            <a:xfrm>
              <a:off x="2938" y="4014"/>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36" name="Oval 35"/>
            <p:cNvSpPr>
              <a:spLocks noChangeArrowheads="1"/>
            </p:cNvSpPr>
            <p:nvPr/>
          </p:nvSpPr>
          <p:spPr bwMode="auto">
            <a:xfrm>
              <a:off x="3802" y="396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37" name="Oval 36"/>
            <p:cNvSpPr>
              <a:spLocks noChangeArrowheads="1"/>
            </p:cNvSpPr>
            <p:nvPr/>
          </p:nvSpPr>
          <p:spPr bwMode="auto">
            <a:xfrm>
              <a:off x="4618" y="391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38" name="Oval 37"/>
            <p:cNvSpPr>
              <a:spLocks noChangeArrowheads="1"/>
            </p:cNvSpPr>
            <p:nvPr/>
          </p:nvSpPr>
          <p:spPr bwMode="auto">
            <a:xfrm>
              <a:off x="3658" y="372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39" name="Oval 38"/>
            <p:cNvSpPr>
              <a:spLocks noChangeArrowheads="1"/>
            </p:cNvSpPr>
            <p:nvPr/>
          </p:nvSpPr>
          <p:spPr bwMode="auto">
            <a:xfrm>
              <a:off x="2650" y="369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0" name="Oval 39"/>
            <p:cNvSpPr>
              <a:spLocks noChangeArrowheads="1"/>
            </p:cNvSpPr>
            <p:nvPr/>
          </p:nvSpPr>
          <p:spPr bwMode="auto">
            <a:xfrm>
              <a:off x="1882" y="3774"/>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1" name="Oval 40"/>
            <p:cNvSpPr>
              <a:spLocks noChangeArrowheads="1"/>
            </p:cNvSpPr>
            <p:nvPr/>
          </p:nvSpPr>
          <p:spPr bwMode="auto">
            <a:xfrm>
              <a:off x="1306" y="4062"/>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2" name="Oval 41"/>
            <p:cNvSpPr>
              <a:spLocks noChangeArrowheads="1"/>
            </p:cNvSpPr>
            <p:nvPr/>
          </p:nvSpPr>
          <p:spPr bwMode="auto">
            <a:xfrm>
              <a:off x="2458" y="388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3" name="Oval 42"/>
            <p:cNvSpPr>
              <a:spLocks noChangeArrowheads="1"/>
            </p:cNvSpPr>
            <p:nvPr/>
          </p:nvSpPr>
          <p:spPr bwMode="auto">
            <a:xfrm>
              <a:off x="3178" y="3774"/>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4" name="Oval 43"/>
            <p:cNvSpPr>
              <a:spLocks noChangeArrowheads="1"/>
            </p:cNvSpPr>
            <p:nvPr/>
          </p:nvSpPr>
          <p:spPr bwMode="auto">
            <a:xfrm>
              <a:off x="3562" y="393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5" name="Oval 44"/>
            <p:cNvSpPr>
              <a:spLocks noChangeArrowheads="1"/>
            </p:cNvSpPr>
            <p:nvPr/>
          </p:nvSpPr>
          <p:spPr bwMode="auto">
            <a:xfrm>
              <a:off x="4186" y="391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6" name="Oval 45"/>
            <p:cNvSpPr>
              <a:spLocks noChangeArrowheads="1"/>
            </p:cNvSpPr>
            <p:nvPr/>
          </p:nvSpPr>
          <p:spPr bwMode="auto">
            <a:xfrm>
              <a:off x="3226" y="364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7" name="Oval 46"/>
            <p:cNvSpPr>
              <a:spLocks noChangeArrowheads="1"/>
            </p:cNvSpPr>
            <p:nvPr/>
          </p:nvSpPr>
          <p:spPr bwMode="auto">
            <a:xfrm>
              <a:off x="3898" y="3792"/>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8" name="Oval 47"/>
            <p:cNvSpPr>
              <a:spLocks noChangeArrowheads="1"/>
            </p:cNvSpPr>
            <p:nvPr/>
          </p:nvSpPr>
          <p:spPr bwMode="auto">
            <a:xfrm>
              <a:off x="3322" y="4032"/>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49" name="Oval 48"/>
            <p:cNvSpPr>
              <a:spLocks noChangeArrowheads="1"/>
            </p:cNvSpPr>
            <p:nvPr/>
          </p:nvSpPr>
          <p:spPr bwMode="auto">
            <a:xfrm>
              <a:off x="3130" y="3984"/>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50" name="Oval 49"/>
            <p:cNvSpPr>
              <a:spLocks noChangeArrowheads="1"/>
            </p:cNvSpPr>
            <p:nvPr/>
          </p:nvSpPr>
          <p:spPr bwMode="auto">
            <a:xfrm>
              <a:off x="2074" y="4014"/>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51" name="Oval 50"/>
            <p:cNvSpPr>
              <a:spLocks noChangeArrowheads="1"/>
            </p:cNvSpPr>
            <p:nvPr/>
          </p:nvSpPr>
          <p:spPr bwMode="auto">
            <a:xfrm>
              <a:off x="1546" y="391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52" name="Oval 51"/>
            <p:cNvSpPr>
              <a:spLocks noChangeArrowheads="1"/>
            </p:cNvSpPr>
            <p:nvPr/>
          </p:nvSpPr>
          <p:spPr bwMode="auto">
            <a:xfrm>
              <a:off x="2650" y="3936"/>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53" name="Oval 52"/>
            <p:cNvSpPr>
              <a:spLocks noChangeArrowheads="1"/>
            </p:cNvSpPr>
            <p:nvPr/>
          </p:nvSpPr>
          <p:spPr bwMode="auto">
            <a:xfrm>
              <a:off x="3370" y="3840"/>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54" name="Oval 53"/>
            <p:cNvSpPr>
              <a:spLocks noChangeArrowheads="1"/>
            </p:cNvSpPr>
            <p:nvPr/>
          </p:nvSpPr>
          <p:spPr bwMode="auto">
            <a:xfrm>
              <a:off x="2122" y="3678"/>
              <a:ext cx="96" cy="96"/>
            </a:xfrm>
            <a:prstGeom prst="ellipse">
              <a:avLst/>
            </a:prstGeom>
            <a:noFill/>
            <a:ln w="38100">
              <a:solidFill>
                <a:srgbClr val="FF0000"/>
              </a:solidFill>
              <a:round/>
              <a:headEnd/>
              <a:tailEnd/>
            </a:ln>
          </p:spPr>
          <p:txBody>
            <a:bodyPr wrap="none" anchor="ctr"/>
            <a:lstStyle/>
            <a:p>
              <a:pPr algn="ctr"/>
              <a:r>
                <a:rPr lang="en-US" sz="1800"/>
                <a:t>-</a:t>
              </a:r>
            </a:p>
          </p:txBody>
        </p:sp>
        <p:sp>
          <p:nvSpPr>
            <p:cNvPr id="38955" name="Oval 54"/>
            <p:cNvSpPr>
              <a:spLocks noChangeArrowheads="1"/>
            </p:cNvSpPr>
            <p:nvPr/>
          </p:nvSpPr>
          <p:spPr bwMode="auto">
            <a:xfrm>
              <a:off x="2458" y="3678"/>
              <a:ext cx="96" cy="96"/>
            </a:xfrm>
            <a:prstGeom prst="ellipse">
              <a:avLst/>
            </a:prstGeom>
            <a:noFill/>
            <a:ln w="38100">
              <a:solidFill>
                <a:srgbClr val="FF0000"/>
              </a:solidFill>
              <a:round/>
              <a:headEnd/>
              <a:tailEnd/>
            </a:ln>
          </p:spPr>
          <p:txBody>
            <a:bodyPr wrap="none" anchor="ctr"/>
            <a:lstStyle/>
            <a:p>
              <a:pPr algn="ctr"/>
              <a:r>
                <a:rPr lang="en-US" sz="1800"/>
                <a:t>-</a:t>
              </a:r>
            </a:p>
          </p:txBody>
        </p:sp>
      </p:grpSp>
      <p:sp>
        <p:nvSpPr>
          <p:cNvPr id="38925" name="Line 61"/>
          <p:cNvSpPr>
            <a:spLocks noChangeShapeType="1"/>
          </p:cNvSpPr>
          <p:nvPr/>
        </p:nvSpPr>
        <p:spPr bwMode="auto">
          <a:xfrm>
            <a:off x="7921625" y="4618038"/>
            <a:ext cx="0" cy="457200"/>
          </a:xfrm>
          <a:prstGeom prst="line">
            <a:avLst/>
          </a:prstGeom>
          <a:noFill/>
          <a:ln w="28575">
            <a:solidFill>
              <a:schemeClr val="tx1"/>
            </a:solidFill>
            <a:round/>
            <a:headEnd/>
            <a:tailEnd type="triangle" w="med" len="med"/>
          </a:ln>
        </p:spPr>
        <p:txBody>
          <a:bodyPr/>
          <a:lstStyle/>
          <a:p>
            <a:endParaRPr lang="en-US"/>
          </a:p>
        </p:txBody>
      </p:sp>
      <p:sp>
        <p:nvSpPr>
          <p:cNvPr id="38926" name="Line 64"/>
          <p:cNvSpPr>
            <a:spLocks noChangeShapeType="1"/>
          </p:cNvSpPr>
          <p:nvPr/>
        </p:nvSpPr>
        <p:spPr bwMode="auto">
          <a:xfrm>
            <a:off x="7385050" y="4808538"/>
            <a:ext cx="1588" cy="247650"/>
          </a:xfrm>
          <a:prstGeom prst="line">
            <a:avLst/>
          </a:prstGeom>
          <a:noFill/>
          <a:ln w="28575">
            <a:solidFill>
              <a:schemeClr val="tx1"/>
            </a:solidFill>
            <a:round/>
            <a:headEnd/>
            <a:tailEnd type="triangle" w="med" len="med"/>
          </a:ln>
        </p:spPr>
        <p:txBody>
          <a:bodyPr/>
          <a:lstStyle/>
          <a:p>
            <a:endParaRPr lang="en-US"/>
          </a:p>
        </p:txBody>
      </p:sp>
      <p:sp>
        <p:nvSpPr>
          <p:cNvPr id="38927" name="Line 65"/>
          <p:cNvSpPr>
            <a:spLocks noChangeShapeType="1"/>
          </p:cNvSpPr>
          <p:nvPr/>
        </p:nvSpPr>
        <p:spPr bwMode="auto">
          <a:xfrm flipH="1">
            <a:off x="5727700" y="5029200"/>
            <a:ext cx="2489200" cy="779463"/>
          </a:xfrm>
          <a:prstGeom prst="line">
            <a:avLst/>
          </a:prstGeom>
          <a:noFill/>
          <a:ln w="28575">
            <a:solidFill>
              <a:schemeClr val="tx1"/>
            </a:solidFill>
            <a:prstDash val="sysDot"/>
            <a:round/>
            <a:headEnd/>
            <a:tailEnd/>
          </a:ln>
        </p:spPr>
        <p:txBody>
          <a:bodyPr/>
          <a:lstStyle/>
          <a:p>
            <a:endParaRPr lang="en-US"/>
          </a:p>
        </p:txBody>
      </p:sp>
      <p:sp>
        <p:nvSpPr>
          <p:cNvPr id="38928" name="Line 66"/>
          <p:cNvSpPr>
            <a:spLocks noChangeShapeType="1"/>
          </p:cNvSpPr>
          <p:nvPr/>
        </p:nvSpPr>
        <p:spPr bwMode="auto">
          <a:xfrm flipH="1">
            <a:off x="5116512" y="4419600"/>
            <a:ext cx="1576388" cy="1060450"/>
          </a:xfrm>
          <a:prstGeom prst="line">
            <a:avLst/>
          </a:prstGeom>
          <a:noFill/>
          <a:ln w="28575">
            <a:solidFill>
              <a:schemeClr val="tx1"/>
            </a:solidFill>
            <a:prstDash val="sysDot"/>
            <a:round/>
            <a:headEnd/>
            <a:tailEnd/>
          </a:ln>
        </p:spPr>
        <p:txBody>
          <a:bodyPr/>
          <a:lstStyle/>
          <a:p>
            <a:endParaRPr lang="en-US"/>
          </a:p>
        </p:txBody>
      </p:sp>
      <p:sp>
        <p:nvSpPr>
          <p:cNvPr id="38929" name="Rectangle 67"/>
          <p:cNvSpPr>
            <a:spLocks noChangeArrowheads="1"/>
          </p:cNvSpPr>
          <p:nvPr/>
        </p:nvSpPr>
        <p:spPr bwMode="auto">
          <a:xfrm>
            <a:off x="5095875" y="5486400"/>
            <a:ext cx="609600" cy="304800"/>
          </a:xfrm>
          <a:prstGeom prst="rect">
            <a:avLst/>
          </a:prstGeom>
          <a:noFill/>
          <a:ln w="28575">
            <a:solidFill>
              <a:schemeClr val="tx1"/>
            </a:solidFill>
            <a:prstDash val="sysDot"/>
            <a:miter lim="800000"/>
            <a:headEnd/>
            <a:tailEnd/>
          </a:ln>
        </p:spPr>
        <p:txBody>
          <a:bodyPr wrap="none" anchor="ctr"/>
          <a:lstStyle/>
          <a:p>
            <a:endParaRPr lang="en-US" sz="1800"/>
          </a:p>
        </p:txBody>
      </p:sp>
      <p:pic>
        <p:nvPicPr>
          <p:cNvPr id="38930" name="Picture 83" descr="txp_fig"/>
          <p:cNvPicPr>
            <a:picLocks noChangeAspect="1" noChangeArrowheads="1"/>
          </p:cNvPicPr>
          <p:nvPr>
            <p:custDataLst>
              <p:tags r:id="rId1"/>
            </p:custDataLst>
          </p:nvPr>
        </p:nvPicPr>
        <p:blipFill>
          <a:blip r:embed="rId6">
            <a:clrChange>
              <a:clrFrom>
                <a:srgbClr val="FFFFFF"/>
              </a:clrFrom>
              <a:clrTo>
                <a:srgbClr val="FFFFFF">
                  <a:alpha val="0"/>
                </a:srgbClr>
              </a:clrTo>
            </a:clrChange>
          </a:blip>
          <a:srcRect/>
          <a:stretch>
            <a:fillRect/>
          </a:stretch>
        </p:blipFill>
        <p:spPr bwMode="auto">
          <a:xfrm>
            <a:off x="6181725" y="6429375"/>
            <a:ext cx="1471613" cy="336550"/>
          </a:xfrm>
          <a:prstGeom prst="rect">
            <a:avLst/>
          </a:prstGeom>
          <a:solidFill>
            <a:srgbClr val="B1E1E4"/>
          </a:solidFill>
          <a:ln w="9525">
            <a:noFill/>
            <a:miter lim="800000"/>
            <a:headEnd/>
            <a:tailEnd/>
          </a:ln>
        </p:spPr>
      </p:pic>
      <p:pic>
        <p:nvPicPr>
          <p:cNvPr id="38931" name="Picture 84" descr="txp_fig"/>
          <p:cNvPicPr>
            <a:picLocks noChangeAspect="1" noChangeArrowheads="1"/>
          </p:cNvPicPr>
          <p:nvPr>
            <p:custDataLst>
              <p:tags r:id="rId2"/>
            </p:custDataLst>
          </p:nvPr>
        </p:nvPicPr>
        <p:blipFill>
          <a:blip r:embed="rId7"/>
          <a:srcRect/>
          <a:stretch>
            <a:fillRect/>
          </a:stretch>
        </p:blipFill>
        <p:spPr bwMode="auto">
          <a:xfrm>
            <a:off x="6767512" y="3986213"/>
            <a:ext cx="1609725" cy="322263"/>
          </a:xfrm>
          <a:prstGeom prst="rect">
            <a:avLst/>
          </a:prstGeom>
          <a:noFill/>
          <a:ln w="9525">
            <a:noFill/>
            <a:miter lim="800000"/>
            <a:headEnd/>
            <a:tailEnd/>
          </a:ln>
        </p:spPr>
      </p:pic>
      <p:pic>
        <p:nvPicPr>
          <p:cNvPr id="38921" name="Picture 1" descr="l4s17 copy.png"/>
          <p:cNvPicPr>
            <a:picLocks noChangeAspect="1"/>
          </p:cNvPicPr>
          <p:nvPr/>
        </p:nvPicPr>
        <p:blipFill>
          <a:blip r:embed="rId8"/>
          <a:srcRect/>
          <a:stretch>
            <a:fillRect/>
          </a:stretch>
        </p:blipFill>
        <p:spPr bwMode="auto">
          <a:xfrm>
            <a:off x="3224213" y="695325"/>
            <a:ext cx="2582862" cy="277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
          <p:cNvSpPr>
            <a:spLocks noChangeArrowheads="1"/>
          </p:cNvSpPr>
          <p:nvPr/>
        </p:nvSpPr>
        <p:spPr bwMode="auto">
          <a:xfrm>
            <a:off x="1825625" y="342900"/>
            <a:ext cx="5557838" cy="457200"/>
          </a:xfrm>
          <a:prstGeom prst="rect">
            <a:avLst/>
          </a:prstGeom>
          <a:noFill/>
          <a:ln w="9525">
            <a:noFill/>
            <a:miter lim="800000"/>
            <a:headEnd/>
            <a:tailEnd/>
          </a:ln>
        </p:spPr>
        <p:txBody>
          <a:bodyPr wrap="none">
            <a:spAutoFit/>
          </a:bodyPr>
          <a:lstStyle/>
          <a:p>
            <a:r>
              <a:rPr lang="en-US" sz="2400" u="sng">
                <a:latin typeface="Trebuchet MS" pitchFamily="34" charset="0"/>
              </a:rPr>
              <a:t>Point Charges Near Perfect Conductors</a:t>
            </a:r>
          </a:p>
        </p:txBody>
      </p:sp>
      <p:sp>
        <p:nvSpPr>
          <p:cNvPr id="39939" name="Rectangle 43"/>
          <p:cNvSpPr>
            <a:spLocks noChangeArrowheads="1"/>
          </p:cNvSpPr>
          <p:nvPr/>
        </p:nvSpPr>
        <p:spPr bwMode="auto">
          <a:xfrm>
            <a:off x="2706688" y="4467225"/>
            <a:ext cx="3700462" cy="84138"/>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39940" name="Rectangle 44"/>
          <p:cNvSpPr>
            <a:spLocks noChangeArrowheads="1"/>
          </p:cNvSpPr>
          <p:nvPr/>
        </p:nvSpPr>
        <p:spPr bwMode="auto">
          <a:xfrm>
            <a:off x="2765425" y="6110288"/>
            <a:ext cx="3700463" cy="84137"/>
          </a:xfrm>
          <a:prstGeom prst="rect">
            <a:avLst/>
          </a:prstGeom>
          <a:solidFill>
            <a:schemeClr val="accent1"/>
          </a:solidFill>
          <a:ln w="9525">
            <a:solidFill>
              <a:schemeClr val="tx1"/>
            </a:solidFill>
            <a:miter lim="800000"/>
            <a:headEnd/>
            <a:tailEnd/>
          </a:ln>
        </p:spPr>
        <p:txBody>
          <a:bodyPr wrap="none" anchor="ctr"/>
          <a:lstStyle/>
          <a:p>
            <a:endParaRPr lang="en-US" sz="1800"/>
          </a:p>
        </p:txBody>
      </p:sp>
      <p:sp>
        <p:nvSpPr>
          <p:cNvPr id="39941" name="Rectangle 45"/>
          <p:cNvSpPr>
            <a:spLocks noChangeArrowheads="1"/>
          </p:cNvSpPr>
          <p:nvPr/>
        </p:nvSpPr>
        <p:spPr bwMode="auto">
          <a:xfrm>
            <a:off x="2701925" y="3263900"/>
            <a:ext cx="3700463" cy="84138"/>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39942" name="Freeform 46"/>
          <p:cNvSpPr>
            <a:spLocks/>
          </p:cNvSpPr>
          <p:nvPr/>
        </p:nvSpPr>
        <p:spPr bwMode="auto">
          <a:xfrm>
            <a:off x="3505200" y="5141913"/>
            <a:ext cx="2133600" cy="976312"/>
          </a:xfrm>
          <a:custGeom>
            <a:avLst/>
            <a:gdLst>
              <a:gd name="T0" fmla="*/ 0 w 1344"/>
              <a:gd name="T1" fmla="*/ 2147483647 h 615"/>
              <a:gd name="T2" fmla="*/ 2147483647 w 1344"/>
              <a:gd name="T3" fmla="*/ 2147483647 h 615"/>
              <a:gd name="T4" fmla="*/ 2147483647 w 1344"/>
              <a:gd name="T5" fmla="*/ 2147483647 h 615"/>
              <a:gd name="T6" fmla="*/ 2147483647 w 1344"/>
              <a:gd name="T7" fmla="*/ 2147483647 h 615"/>
              <a:gd name="T8" fmla="*/ 2147483647 w 1344"/>
              <a:gd name="T9" fmla="*/ 2147483647 h 615"/>
              <a:gd name="T10" fmla="*/ 2147483647 w 1344"/>
              <a:gd name="T11" fmla="*/ 2147483647 h 615"/>
              <a:gd name="T12" fmla="*/ 2147483647 w 1344"/>
              <a:gd name="T13" fmla="*/ 2147483647 h 615"/>
              <a:gd name="T14" fmla="*/ 2147483647 w 1344"/>
              <a:gd name="T15" fmla="*/ 2147483647 h 615"/>
              <a:gd name="T16" fmla="*/ 2147483647 w 1344"/>
              <a:gd name="T17" fmla="*/ 2147483647 h 615"/>
              <a:gd name="T18" fmla="*/ 2147483647 w 1344"/>
              <a:gd name="T19" fmla="*/ 2147483647 h 6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4"/>
              <a:gd name="T31" fmla="*/ 0 h 615"/>
              <a:gd name="T32" fmla="*/ 1344 w 1344"/>
              <a:gd name="T33" fmla="*/ 615 h 6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4" h="615">
                <a:moveTo>
                  <a:pt x="0" y="615"/>
                </a:moveTo>
                <a:cubicBezTo>
                  <a:pt x="22" y="608"/>
                  <a:pt x="79" y="598"/>
                  <a:pt x="132" y="571"/>
                </a:cubicBezTo>
                <a:cubicBezTo>
                  <a:pt x="185" y="544"/>
                  <a:pt x="246" y="532"/>
                  <a:pt x="320" y="451"/>
                </a:cubicBezTo>
                <a:cubicBezTo>
                  <a:pt x="394" y="370"/>
                  <a:pt x="515" y="162"/>
                  <a:pt x="576" y="87"/>
                </a:cubicBezTo>
                <a:cubicBezTo>
                  <a:pt x="637" y="12"/>
                  <a:pt x="646" y="0"/>
                  <a:pt x="684" y="3"/>
                </a:cubicBezTo>
                <a:cubicBezTo>
                  <a:pt x="722" y="6"/>
                  <a:pt x="757" y="49"/>
                  <a:pt x="804" y="107"/>
                </a:cubicBezTo>
                <a:cubicBezTo>
                  <a:pt x="851" y="165"/>
                  <a:pt x="912" y="282"/>
                  <a:pt x="968" y="351"/>
                </a:cubicBezTo>
                <a:cubicBezTo>
                  <a:pt x="1024" y="420"/>
                  <a:pt x="1089" y="482"/>
                  <a:pt x="1140" y="523"/>
                </a:cubicBezTo>
                <a:cubicBezTo>
                  <a:pt x="1191" y="564"/>
                  <a:pt x="1242" y="580"/>
                  <a:pt x="1276" y="595"/>
                </a:cubicBezTo>
                <a:cubicBezTo>
                  <a:pt x="1310" y="610"/>
                  <a:pt x="1330" y="611"/>
                  <a:pt x="1344" y="615"/>
                </a:cubicBezTo>
              </a:path>
            </a:pathLst>
          </a:custGeom>
          <a:noFill/>
          <a:ln w="28575">
            <a:solidFill>
              <a:srgbClr val="FF0000"/>
            </a:solidFill>
            <a:round/>
            <a:headEnd/>
            <a:tailEnd/>
          </a:ln>
        </p:spPr>
        <p:txBody>
          <a:bodyPr/>
          <a:lstStyle/>
          <a:p>
            <a:endParaRPr lang="en-US"/>
          </a:p>
        </p:txBody>
      </p:sp>
      <p:sp>
        <p:nvSpPr>
          <p:cNvPr id="39943" name="Freeform 47"/>
          <p:cNvSpPr>
            <a:spLocks/>
          </p:cNvSpPr>
          <p:nvPr/>
        </p:nvSpPr>
        <p:spPr bwMode="auto">
          <a:xfrm>
            <a:off x="2895600" y="5737225"/>
            <a:ext cx="3505200" cy="358775"/>
          </a:xfrm>
          <a:custGeom>
            <a:avLst/>
            <a:gdLst>
              <a:gd name="T0" fmla="*/ 0 w 2208"/>
              <a:gd name="T1" fmla="*/ 2147483647 h 226"/>
              <a:gd name="T2" fmla="*/ 2147483647 w 2208"/>
              <a:gd name="T3" fmla="*/ 2147483647 h 226"/>
              <a:gd name="T4" fmla="*/ 2147483647 w 2208"/>
              <a:gd name="T5" fmla="*/ 2147483647 h 226"/>
              <a:gd name="T6" fmla="*/ 2147483647 w 2208"/>
              <a:gd name="T7" fmla="*/ 2147483647 h 226"/>
              <a:gd name="T8" fmla="*/ 2147483647 w 2208"/>
              <a:gd name="T9" fmla="*/ 2147483647 h 226"/>
              <a:gd name="T10" fmla="*/ 2147483647 w 2208"/>
              <a:gd name="T11" fmla="*/ 2147483647 h 226"/>
              <a:gd name="T12" fmla="*/ 2147483647 w 2208"/>
              <a:gd name="T13" fmla="*/ 0 h 226"/>
              <a:gd name="T14" fmla="*/ 0 60000 65536"/>
              <a:gd name="T15" fmla="*/ 0 60000 65536"/>
              <a:gd name="T16" fmla="*/ 0 60000 65536"/>
              <a:gd name="T17" fmla="*/ 0 60000 65536"/>
              <a:gd name="T18" fmla="*/ 0 60000 65536"/>
              <a:gd name="T19" fmla="*/ 0 60000 65536"/>
              <a:gd name="T20" fmla="*/ 0 60000 65536"/>
              <a:gd name="T21" fmla="*/ 0 w 2208"/>
              <a:gd name="T22" fmla="*/ 0 h 226"/>
              <a:gd name="T23" fmla="*/ 2208 w 2208"/>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8" h="226">
                <a:moveTo>
                  <a:pt x="0" y="48"/>
                </a:moveTo>
                <a:cubicBezTo>
                  <a:pt x="85" y="69"/>
                  <a:pt x="363" y="148"/>
                  <a:pt x="512" y="176"/>
                </a:cubicBezTo>
                <a:cubicBezTo>
                  <a:pt x="661" y="204"/>
                  <a:pt x="777" y="209"/>
                  <a:pt x="896" y="216"/>
                </a:cubicBezTo>
                <a:cubicBezTo>
                  <a:pt x="1015" y="223"/>
                  <a:pt x="1100" y="226"/>
                  <a:pt x="1228" y="220"/>
                </a:cubicBezTo>
                <a:cubicBezTo>
                  <a:pt x="1356" y="214"/>
                  <a:pt x="1535" y="200"/>
                  <a:pt x="1664" y="180"/>
                </a:cubicBezTo>
                <a:cubicBezTo>
                  <a:pt x="1793" y="160"/>
                  <a:pt x="1909" y="130"/>
                  <a:pt x="2000" y="100"/>
                </a:cubicBezTo>
                <a:cubicBezTo>
                  <a:pt x="2091" y="70"/>
                  <a:pt x="2165" y="21"/>
                  <a:pt x="2208" y="0"/>
                </a:cubicBezTo>
              </a:path>
            </a:pathLst>
          </a:custGeom>
          <a:noFill/>
          <a:ln w="28575">
            <a:solidFill>
              <a:schemeClr val="accent2"/>
            </a:solidFill>
            <a:prstDash val="sysDot"/>
            <a:round/>
            <a:headEnd/>
            <a:tailEnd/>
          </a:ln>
        </p:spPr>
        <p:txBody>
          <a:bodyPr/>
          <a:lstStyle/>
          <a:p>
            <a:endParaRPr lang="en-US"/>
          </a:p>
        </p:txBody>
      </p:sp>
      <p:sp>
        <p:nvSpPr>
          <p:cNvPr id="39944" name="Freeform 48"/>
          <p:cNvSpPr>
            <a:spLocks/>
          </p:cNvSpPr>
          <p:nvPr/>
        </p:nvSpPr>
        <p:spPr bwMode="auto">
          <a:xfrm flipV="1">
            <a:off x="2895600" y="6194425"/>
            <a:ext cx="3505200" cy="358775"/>
          </a:xfrm>
          <a:custGeom>
            <a:avLst/>
            <a:gdLst>
              <a:gd name="T0" fmla="*/ 0 w 2208"/>
              <a:gd name="T1" fmla="*/ 2147483647 h 226"/>
              <a:gd name="T2" fmla="*/ 2147483647 w 2208"/>
              <a:gd name="T3" fmla="*/ 2147483647 h 226"/>
              <a:gd name="T4" fmla="*/ 2147483647 w 2208"/>
              <a:gd name="T5" fmla="*/ 2147483647 h 226"/>
              <a:gd name="T6" fmla="*/ 2147483647 w 2208"/>
              <a:gd name="T7" fmla="*/ 2147483647 h 226"/>
              <a:gd name="T8" fmla="*/ 2147483647 w 2208"/>
              <a:gd name="T9" fmla="*/ 2147483647 h 226"/>
              <a:gd name="T10" fmla="*/ 2147483647 w 2208"/>
              <a:gd name="T11" fmla="*/ 2147483647 h 226"/>
              <a:gd name="T12" fmla="*/ 2147483647 w 2208"/>
              <a:gd name="T13" fmla="*/ 0 h 226"/>
              <a:gd name="T14" fmla="*/ 0 60000 65536"/>
              <a:gd name="T15" fmla="*/ 0 60000 65536"/>
              <a:gd name="T16" fmla="*/ 0 60000 65536"/>
              <a:gd name="T17" fmla="*/ 0 60000 65536"/>
              <a:gd name="T18" fmla="*/ 0 60000 65536"/>
              <a:gd name="T19" fmla="*/ 0 60000 65536"/>
              <a:gd name="T20" fmla="*/ 0 60000 65536"/>
              <a:gd name="T21" fmla="*/ 0 w 2208"/>
              <a:gd name="T22" fmla="*/ 0 h 226"/>
              <a:gd name="T23" fmla="*/ 2208 w 2208"/>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8" h="226">
                <a:moveTo>
                  <a:pt x="0" y="48"/>
                </a:moveTo>
                <a:cubicBezTo>
                  <a:pt x="85" y="69"/>
                  <a:pt x="363" y="148"/>
                  <a:pt x="512" y="176"/>
                </a:cubicBezTo>
                <a:cubicBezTo>
                  <a:pt x="661" y="204"/>
                  <a:pt x="777" y="209"/>
                  <a:pt x="896" y="216"/>
                </a:cubicBezTo>
                <a:cubicBezTo>
                  <a:pt x="1015" y="223"/>
                  <a:pt x="1100" y="226"/>
                  <a:pt x="1228" y="220"/>
                </a:cubicBezTo>
                <a:cubicBezTo>
                  <a:pt x="1356" y="214"/>
                  <a:pt x="1535" y="200"/>
                  <a:pt x="1664" y="180"/>
                </a:cubicBezTo>
                <a:cubicBezTo>
                  <a:pt x="1793" y="160"/>
                  <a:pt x="1909" y="130"/>
                  <a:pt x="2000" y="100"/>
                </a:cubicBezTo>
                <a:cubicBezTo>
                  <a:pt x="2091" y="70"/>
                  <a:pt x="2165" y="21"/>
                  <a:pt x="2208" y="0"/>
                </a:cubicBezTo>
              </a:path>
            </a:pathLst>
          </a:custGeom>
          <a:noFill/>
          <a:ln w="28575">
            <a:solidFill>
              <a:schemeClr val="accent2"/>
            </a:solidFill>
            <a:prstDash val="sysDot"/>
            <a:round/>
            <a:headEnd/>
            <a:tailEnd/>
          </a:ln>
        </p:spPr>
        <p:txBody>
          <a:bodyPr rot="10800000"/>
          <a:lstStyle/>
          <a:p>
            <a:endParaRPr lang="en-US"/>
          </a:p>
        </p:txBody>
      </p:sp>
      <p:sp>
        <p:nvSpPr>
          <p:cNvPr id="39945" name="Text Box 49"/>
          <p:cNvSpPr txBox="1">
            <a:spLocks noChangeArrowheads="1"/>
          </p:cNvSpPr>
          <p:nvPr/>
        </p:nvSpPr>
        <p:spPr bwMode="auto">
          <a:xfrm>
            <a:off x="3883025" y="4211638"/>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46" name="Text Box 50"/>
          <p:cNvSpPr txBox="1">
            <a:spLocks noChangeArrowheads="1"/>
          </p:cNvSpPr>
          <p:nvPr/>
        </p:nvSpPr>
        <p:spPr bwMode="auto">
          <a:xfrm>
            <a:off x="4035425" y="4162425"/>
            <a:ext cx="260350" cy="366713"/>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47" name="Text Box 51"/>
          <p:cNvSpPr txBox="1">
            <a:spLocks noChangeArrowheads="1"/>
          </p:cNvSpPr>
          <p:nvPr/>
        </p:nvSpPr>
        <p:spPr bwMode="auto">
          <a:xfrm>
            <a:off x="4124325" y="4214813"/>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48" name="Text Box 52"/>
          <p:cNvSpPr txBox="1">
            <a:spLocks noChangeArrowheads="1"/>
          </p:cNvSpPr>
          <p:nvPr/>
        </p:nvSpPr>
        <p:spPr bwMode="auto">
          <a:xfrm>
            <a:off x="4137025" y="4143375"/>
            <a:ext cx="260350" cy="366713"/>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49" name="Text Box 53"/>
          <p:cNvSpPr txBox="1">
            <a:spLocks noChangeArrowheads="1"/>
          </p:cNvSpPr>
          <p:nvPr/>
        </p:nvSpPr>
        <p:spPr bwMode="auto">
          <a:xfrm>
            <a:off x="4294188" y="4119563"/>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0" name="Text Box 54"/>
          <p:cNvSpPr txBox="1">
            <a:spLocks noChangeArrowheads="1"/>
          </p:cNvSpPr>
          <p:nvPr/>
        </p:nvSpPr>
        <p:spPr bwMode="auto">
          <a:xfrm>
            <a:off x="4270375" y="4187825"/>
            <a:ext cx="260350" cy="366713"/>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1" name="Text Box 55"/>
          <p:cNvSpPr txBox="1">
            <a:spLocks noChangeArrowheads="1"/>
          </p:cNvSpPr>
          <p:nvPr/>
        </p:nvSpPr>
        <p:spPr bwMode="auto">
          <a:xfrm>
            <a:off x="4414838" y="4194175"/>
            <a:ext cx="260350" cy="366713"/>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2" name="Text Box 56"/>
          <p:cNvSpPr txBox="1">
            <a:spLocks noChangeArrowheads="1"/>
          </p:cNvSpPr>
          <p:nvPr/>
        </p:nvSpPr>
        <p:spPr bwMode="auto">
          <a:xfrm>
            <a:off x="4410075" y="4092575"/>
            <a:ext cx="260350" cy="366713"/>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3" name="Text Box 57"/>
          <p:cNvSpPr txBox="1">
            <a:spLocks noChangeArrowheads="1"/>
          </p:cNvSpPr>
          <p:nvPr/>
        </p:nvSpPr>
        <p:spPr bwMode="auto">
          <a:xfrm>
            <a:off x="4541838" y="4113213"/>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4" name="Text Box 58"/>
          <p:cNvSpPr txBox="1">
            <a:spLocks noChangeArrowheads="1"/>
          </p:cNvSpPr>
          <p:nvPr/>
        </p:nvSpPr>
        <p:spPr bwMode="auto">
          <a:xfrm>
            <a:off x="4543425" y="4189413"/>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5" name="Text Box 59"/>
          <p:cNvSpPr txBox="1">
            <a:spLocks noChangeArrowheads="1"/>
          </p:cNvSpPr>
          <p:nvPr/>
        </p:nvSpPr>
        <p:spPr bwMode="auto">
          <a:xfrm>
            <a:off x="4557713" y="4265613"/>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6" name="Text Box 60"/>
          <p:cNvSpPr txBox="1">
            <a:spLocks noChangeArrowheads="1"/>
          </p:cNvSpPr>
          <p:nvPr/>
        </p:nvSpPr>
        <p:spPr bwMode="auto">
          <a:xfrm>
            <a:off x="4694238" y="4206875"/>
            <a:ext cx="260350" cy="366713"/>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7" name="Text Box 61"/>
          <p:cNvSpPr txBox="1">
            <a:spLocks noChangeArrowheads="1"/>
          </p:cNvSpPr>
          <p:nvPr/>
        </p:nvSpPr>
        <p:spPr bwMode="auto">
          <a:xfrm>
            <a:off x="4683125" y="4141788"/>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8" name="Text Box 62"/>
          <p:cNvSpPr txBox="1">
            <a:spLocks noChangeArrowheads="1"/>
          </p:cNvSpPr>
          <p:nvPr/>
        </p:nvSpPr>
        <p:spPr bwMode="auto">
          <a:xfrm>
            <a:off x="4827588" y="4170363"/>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59" name="Text Box 63"/>
          <p:cNvSpPr txBox="1">
            <a:spLocks noChangeArrowheads="1"/>
          </p:cNvSpPr>
          <p:nvPr/>
        </p:nvSpPr>
        <p:spPr bwMode="auto">
          <a:xfrm>
            <a:off x="4972050" y="4211638"/>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60" name="Text Box 64"/>
          <p:cNvSpPr txBox="1">
            <a:spLocks noChangeArrowheads="1"/>
          </p:cNvSpPr>
          <p:nvPr/>
        </p:nvSpPr>
        <p:spPr bwMode="auto">
          <a:xfrm>
            <a:off x="4822825" y="4252913"/>
            <a:ext cx="260350" cy="366712"/>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39961" name="Text Box 65"/>
          <p:cNvSpPr txBox="1">
            <a:spLocks noChangeArrowheads="1"/>
          </p:cNvSpPr>
          <p:nvPr/>
        </p:nvSpPr>
        <p:spPr bwMode="auto">
          <a:xfrm>
            <a:off x="5362575" y="4244975"/>
            <a:ext cx="317500" cy="366713"/>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62" name="Text Box 66"/>
          <p:cNvSpPr txBox="1">
            <a:spLocks noChangeArrowheads="1"/>
          </p:cNvSpPr>
          <p:nvPr/>
        </p:nvSpPr>
        <p:spPr bwMode="auto">
          <a:xfrm>
            <a:off x="5641975" y="4249738"/>
            <a:ext cx="317500" cy="366712"/>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63" name="Text Box 67"/>
          <p:cNvSpPr txBox="1">
            <a:spLocks noChangeArrowheads="1"/>
          </p:cNvSpPr>
          <p:nvPr/>
        </p:nvSpPr>
        <p:spPr bwMode="auto">
          <a:xfrm>
            <a:off x="5851525" y="4248150"/>
            <a:ext cx="317500" cy="366713"/>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64" name="Text Box 68"/>
          <p:cNvSpPr txBox="1">
            <a:spLocks noChangeArrowheads="1"/>
          </p:cNvSpPr>
          <p:nvPr/>
        </p:nvSpPr>
        <p:spPr bwMode="auto">
          <a:xfrm>
            <a:off x="6061075" y="4246563"/>
            <a:ext cx="317500" cy="366712"/>
          </a:xfrm>
          <a:prstGeom prst="rect">
            <a:avLst/>
          </a:prstGeom>
          <a:noFill/>
          <a:ln w="9525">
            <a:noFill/>
            <a:miter lim="800000"/>
            <a:headEnd/>
            <a:tailEnd/>
          </a:ln>
        </p:spPr>
        <p:txBody>
          <a:bodyPr wrap="none">
            <a:spAutoFit/>
          </a:bodyPr>
          <a:lstStyle/>
          <a:p>
            <a:r>
              <a:rPr lang="en-US" sz="1800">
                <a:solidFill>
                  <a:schemeClr val="accent2"/>
                </a:solidFill>
              </a:rPr>
              <a:t>+</a:t>
            </a:r>
          </a:p>
        </p:txBody>
      </p:sp>
      <p:grpSp>
        <p:nvGrpSpPr>
          <p:cNvPr id="39965" name="Group 77"/>
          <p:cNvGrpSpPr>
            <a:grpSpLocks/>
          </p:cNvGrpSpPr>
          <p:nvPr/>
        </p:nvGrpSpPr>
        <p:grpSpPr bwMode="auto">
          <a:xfrm>
            <a:off x="5362575" y="4429125"/>
            <a:ext cx="1016000" cy="371475"/>
            <a:chOff x="3576" y="2232"/>
            <a:chExt cx="640" cy="234"/>
          </a:xfrm>
        </p:grpSpPr>
        <p:sp>
          <p:nvSpPr>
            <p:cNvPr id="39987" name="Text Box 69"/>
            <p:cNvSpPr txBox="1">
              <a:spLocks noChangeArrowheads="1"/>
            </p:cNvSpPr>
            <p:nvPr/>
          </p:nvSpPr>
          <p:spPr bwMode="auto">
            <a:xfrm>
              <a:off x="3576" y="2232"/>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88" name="Text Box 70"/>
            <p:cNvSpPr txBox="1">
              <a:spLocks noChangeArrowheads="1"/>
            </p:cNvSpPr>
            <p:nvPr/>
          </p:nvSpPr>
          <p:spPr bwMode="auto">
            <a:xfrm>
              <a:off x="3752" y="2235"/>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89" name="Text Box 71"/>
            <p:cNvSpPr txBox="1">
              <a:spLocks noChangeArrowheads="1"/>
            </p:cNvSpPr>
            <p:nvPr/>
          </p:nvSpPr>
          <p:spPr bwMode="auto">
            <a:xfrm>
              <a:off x="3884" y="2234"/>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90" name="Text Box 72"/>
            <p:cNvSpPr txBox="1">
              <a:spLocks noChangeArrowheads="1"/>
            </p:cNvSpPr>
            <p:nvPr/>
          </p:nvSpPr>
          <p:spPr bwMode="auto">
            <a:xfrm>
              <a:off x="4016" y="2233"/>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grpSp>
      <p:sp>
        <p:nvSpPr>
          <p:cNvPr id="39966" name="Text Box 73"/>
          <p:cNvSpPr txBox="1">
            <a:spLocks noChangeArrowheads="1"/>
          </p:cNvSpPr>
          <p:nvPr/>
        </p:nvSpPr>
        <p:spPr bwMode="auto">
          <a:xfrm>
            <a:off x="4098925" y="4419600"/>
            <a:ext cx="317500" cy="366713"/>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67" name="Text Box 74"/>
          <p:cNvSpPr txBox="1">
            <a:spLocks noChangeArrowheads="1"/>
          </p:cNvSpPr>
          <p:nvPr/>
        </p:nvSpPr>
        <p:spPr bwMode="auto">
          <a:xfrm>
            <a:off x="4332288" y="4424363"/>
            <a:ext cx="317500" cy="366712"/>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68" name="Text Box 75"/>
          <p:cNvSpPr txBox="1">
            <a:spLocks noChangeArrowheads="1"/>
          </p:cNvSpPr>
          <p:nvPr/>
        </p:nvSpPr>
        <p:spPr bwMode="auto">
          <a:xfrm>
            <a:off x="4565650" y="4422775"/>
            <a:ext cx="317500" cy="366713"/>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69" name="Text Box 76"/>
          <p:cNvSpPr txBox="1">
            <a:spLocks noChangeArrowheads="1"/>
          </p:cNvSpPr>
          <p:nvPr/>
        </p:nvSpPr>
        <p:spPr bwMode="auto">
          <a:xfrm>
            <a:off x="4797425" y="4421188"/>
            <a:ext cx="317500" cy="366712"/>
          </a:xfrm>
          <a:prstGeom prst="rect">
            <a:avLst/>
          </a:prstGeom>
          <a:noFill/>
          <a:ln w="9525">
            <a:noFill/>
            <a:miter lim="800000"/>
            <a:headEnd/>
            <a:tailEnd/>
          </a:ln>
        </p:spPr>
        <p:txBody>
          <a:bodyPr wrap="none">
            <a:spAutoFit/>
          </a:bodyPr>
          <a:lstStyle/>
          <a:p>
            <a:r>
              <a:rPr lang="en-US" sz="1800">
                <a:solidFill>
                  <a:schemeClr val="accent2"/>
                </a:solidFill>
              </a:rPr>
              <a:t>+</a:t>
            </a:r>
          </a:p>
        </p:txBody>
      </p:sp>
      <p:grpSp>
        <p:nvGrpSpPr>
          <p:cNvPr id="39970" name="Group 78"/>
          <p:cNvGrpSpPr>
            <a:grpSpLocks/>
          </p:cNvGrpSpPr>
          <p:nvPr/>
        </p:nvGrpSpPr>
        <p:grpSpPr bwMode="auto">
          <a:xfrm flipH="1">
            <a:off x="2765425" y="4425950"/>
            <a:ext cx="1016000" cy="371475"/>
            <a:chOff x="3576" y="2232"/>
            <a:chExt cx="640" cy="234"/>
          </a:xfrm>
        </p:grpSpPr>
        <p:sp>
          <p:nvSpPr>
            <p:cNvPr id="39983" name="Text Box 79"/>
            <p:cNvSpPr txBox="1">
              <a:spLocks noChangeArrowheads="1"/>
            </p:cNvSpPr>
            <p:nvPr/>
          </p:nvSpPr>
          <p:spPr bwMode="auto">
            <a:xfrm>
              <a:off x="4016" y="2232"/>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84" name="Text Box 80"/>
            <p:cNvSpPr txBox="1">
              <a:spLocks noChangeArrowheads="1"/>
            </p:cNvSpPr>
            <p:nvPr/>
          </p:nvSpPr>
          <p:spPr bwMode="auto">
            <a:xfrm>
              <a:off x="3840" y="2235"/>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85" name="Text Box 81"/>
            <p:cNvSpPr txBox="1">
              <a:spLocks noChangeArrowheads="1"/>
            </p:cNvSpPr>
            <p:nvPr/>
          </p:nvSpPr>
          <p:spPr bwMode="auto">
            <a:xfrm>
              <a:off x="3708" y="2234"/>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86" name="Text Box 82"/>
            <p:cNvSpPr txBox="1">
              <a:spLocks noChangeArrowheads="1"/>
            </p:cNvSpPr>
            <p:nvPr/>
          </p:nvSpPr>
          <p:spPr bwMode="auto">
            <a:xfrm>
              <a:off x="3576" y="2233"/>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grpSp>
      <p:grpSp>
        <p:nvGrpSpPr>
          <p:cNvPr id="39971" name="Group 83"/>
          <p:cNvGrpSpPr>
            <a:grpSpLocks/>
          </p:cNvGrpSpPr>
          <p:nvPr/>
        </p:nvGrpSpPr>
        <p:grpSpPr bwMode="auto">
          <a:xfrm flipH="1">
            <a:off x="2759075" y="4232275"/>
            <a:ext cx="1016000" cy="371475"/>
            <a:chOff x="3576" y="2232"/>
            <a:chExt cx="640" cy="234"/>
          </a:xfrm>
        </p:grpSpPr>
        <p:sp>
          <p:nvSpPr>
            <p:cNvPr id="39979" name="Text Box 84"/>
            <p:cNvSpPr txBox="1">
              <a:spLocks noChangeArrowheads="1"/>
            </p:cNvSpPr>
            <p:nvPr/>
          </p:nvSpPr>
          <p:spPr bwMode="auto">
            <a:xfrm>
              <a:off x="4016" y="2232"/>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80" name="Text Box 85"/>
            <p:cNvSpPr txBox="1">
              <a:spLocks noChangeArrowheads="1"/>
            </p:cNvSpPr>
            <p:nvPr/>
          </p:nvSpPr>
          <p:spPr bwMode="auto">
            <a:xfrm>
              <a:off x="3840" y="2235"/>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81" name="Text Box 86"/>
            <p:cNvSpPr txBox="1">
              <a:spLocks noChangeArrowheads="1"/>
            </p:cNvSpPr>
            <p:nvPr/>
          </p:nvSpPr>
          <p:spPr bwMode="auto">
            <a:xfrm>
              <a:off x="3708" y="2234"/>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39982" name="Text Box 87"/>
            <p:cNvSpPr txBox="1">
              <a:spLocks noChangeArrowheads="1"/>
            </p:cNvSpPr>
            <p:nvPr/>
          </p:nvSpPr>
          <p:spPr bwMode="auto">
            <a:xfrm>
              <a:off x="3576" y="2233"/>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grpSp>
      <p:sp>
        <p:nvSpPr>
          <p:cNvPr id="39972" name="Line 88"/>
          <p:cNvSpPr>
            <a:spLocks noChangeShapeType="1"/>
          </p:cNvSpPr>
          <p:nvPr/>
        </p:nvSpPr>
        <p:spPr bwMode="auto">
          <a:xfrm flipV="1">
            <a:off x="4953000" y="5203825"/>
            <a:ext cx="990600" cy="228600"/>
          </a:xfrm>
          <a:prstGeom prst="line">
            <a:avLst/>
          </a:prstGeom>
          <a:noFill/>
          <a:ln w="9525">
            <a:solidFill>
              <a:schemeClr val="tx1"/>
            </a:solidFill>
            <a:round/>
            <a:headEnd type="triangle" w="med" len="med"/>
            <a:tailEnd/>
          </a:ln>
        </p:spPr>
        <p:txBody>
          <a:bodyPr/>
          <a:lstStyle/>
          <a:p>
            <a:endParaRPr lang="en-US"/>
          </a:p>
        </p:txBody>
      </p:sp>
      <p:sp>
        <p:nvSpPr>
          <p:cNvPr id="39973" name="Line 89"/>
          <p:cNvSpPr>
            <a:spLocks noChangeShapeType="1"/>
          </p:cNvSpPr>
          <p:nvPr/>
        </p:nvSpPr>
        <p:spPr bwMode="auto">
          <a:xfrm flipH="1">
            <a:off x="2124075" y="5880100"/>
            <a:ext cx="762000" cy="152400"/>
          </a:xfrm>
          <a:prstGeom prst="line">
            <a:avLst/>
          </a:prstGeom>
          <a:noFill/>
          <a:ln w="9525">
            <a:solidFill>
              <a:schemeClr val="tx1"/>
            </a:solidFill>
            <a:round/>
            <a:headEnd type="triangle" w="med" len="med"/>
            <a:tailEnd/>
          </a:ln>
        </p:spPr>
        <p:txBody>
          <a:bodyPr/>
          <a:lstStyle/>
          <a:p>
            <a:endParaRPr lang="en-US"/>
          </a:p>
        </p:txBody>
      </p:sp>
      <p:sp>
        <p:nvSpPr>
          <p:cNvPr id="39974" name="Line 90"/>
          <p:cNvSpPr>
            <a:spLocks noChangeShapeType="1"/>
          </p:cNvSpPr>
          <p:nvPr/>
        </p:nvSpPr>
        <p:spPr bwMode="auto">
          <a:xfrm flipH="1" flipV="1">
            <a:off x="2124075" y="6032500"/>
            <a:ext cx="838200" cy="381000"/>
          </a:xfrm>
          <a:prstGeom prst="line">
            <a:avLst/>
          </a:prstGeom>
          <a:noFill/>
          <a:ln w="9525">
            <a:solidFill>
              <a:schemeClr val="tx1"/>
            </a:solidFill>
            <a:round/>
            <a:headEnd type="triangle" w="med" len="med"/>
            <a:tailEnd/>
          </a:ln>
        </p:spPr>
        <p:txBody>
          <a:bodyPr/>
          <a:lstStyle/>
          <a:p>
            <a:endParaRPr lang="en-US"/>
          </a:p>
        </p:txBody>
      </p:sp>
      <p:sp>
        <p:nvSpPr>
          <p:cNvPr id="39975" name="Text Box 91"/>
          <p:cNvSpPr txBox="1">
            <a:spLocks noChangeArrowheads="1"/>
          </p:cNvSpPr>
          <p:nvPr/>
        </p:nvSpPr>
        <p:spPr bwMode="auto">
          <a:xfrm>
            <a:off x="5915025" y="4851400"/>
            <a:ext cx="3063875" cy="641350"/>
          </a:xfrm>
          <a:prstGeom prst="rect">
            <a:avLst/>
          </a:prstGeom>
          <a:noFill/>
          <a:ln w="9525">
            <a:noFill/>
            <a:miter lim="800000"/>
            <a:headEnd/>
            <a:tailEnd/>
          </a:ln>
        </p:spPr>
        <p:txBody>
          <a:bodyPr>
            <a:spAutoFit/>
          </a:bodyPr>
          <a:lstStyle/>
          <a:p>
            <a:r>
              <a:rPr lang="en-US" sz="1800">
                <a:latin typeface="Trebuchet MS" pitchFamily="34" charset="0"/>
              </a:rPr>
              <a:t>Negative charge on top surface of conductor</a:t>
            </a:r>
          </a:p>
        </p:txBody>
      </p:sp>
      <p:sp>
        <p:nvSpPr>
          <p:cNvPr id="39976" name="Text Box 92"/>
          <p:cNvSpPr txBox="1">
            <a:spLocks noChangeArrowheads="1"/>
          </p:cNvSpPr>
          <p:nvPr/>
        </p:nvSpPr>
        <p:spPr bwMode="auto">
          <a:xfrm>
            <a:off x="857250" y="5143500"/>
            <a:ext cx="2149475" cy="1190625"/>
          </a:xfrm>
          <a:prstGeom prst="rect">
            <a:avLst/>
          </a:prstGeom>
          <a:noFill/>
          <a:ln w="9525">
            <a:noFill/>
            <a:miter lim="800000"/>
            <a:headEnd/>
            <a:tailEnd/>
          </a:ln>
        </p:spPr>
        <p:txBody>
          <a:bodyPr>
            <a:spAutoFit/>
          </a:bodyPr>
          <a:lstStyle/>
          <a:p>
            <a:r>
              <a:rPr lang="en-US" sz="1800">
                <a:latin typeface="Trebuchet MS" pitchFamily="34" charset="0"/>
              </a:rPr>
              <a:t>Positive charge on top and bottom surface of conductor</a:t>
            </a:r>
          </a:p>
        </p:txBody>
      </p:sp>
      <p:sp>
        <p:nvSpPr>
          <p:cNvPr id="39977" name="Oval 93"/>
          <p:cNvSpPr>
            <a:spLocks noChangeArrowheads="1"/>
          </p:cNvSpPr>
          <p:nvPr/>
        </p:nvSpPr>
        <p:spPr bwMode="auto">
          <a:xfrm>
            <a:off x="4486275" y="3784600"/>
            <a:ext cx="152400" cy="152400"/>
          </a:xfrm>
          <a:prstGeom prst="ellipse">
            <a:avLst/>
          </a:prstGeom>
          <a:solidFill>
            <a:schemeClr val="accent1"/>
          </a:solidFill>
          <a:ln w="9525">
            <a:solidFill>
              <a:schemeClr val="tx1"/>
            </a:solidFill>
            <a:round/>
            <a:headEnd/>
            <a:tailEnd/>
          </a:ln>
        </p:spPr>
        <p:txBody>
          <a:bodyPr wrap="none" anchor="ctr"/>
          <a:lstStyle/>
          <a:p>
            <a:pPr algn="ctr"/>
            <a:r>
              <a:rPr lang="en-US" sz="1800"/>
              <a:t>+</a:t>
            </a:r>
          </a:p>
        </p:txBody>
      </p:sp>
      <p:pic>
        <p:nvPicPr>
          <p:cNvPr id="39978" name="Picture 1" descr="atom_thing.png"/>
          <p:cNvPicPr>
            <a:picLocks noChangeAspect="1"/>
          </p:cNvPicPr>
          <p:nvPr/>
        </p:nvPicPr>
        <p:blipFill>
          <a:blip r:embed="rId2"/>
          <a:srcRect/>
          <a:stretch>
            <a:fillRect/>
          </a:stretch>
        </p:blipFill>
        <p:spPr bwMode="auto">
          <a:xfrm>
            <a:off x="2705100" y="1905000"/>
            <a:ext cx="381476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1535113" y="342900"/>
            <a:ext cx="6070600" cy="457200"/>
          </a:xfrm>
          <a:prstGeom prst="rect">
            <a:avLst/>
          </a:prstGeom>
          <a:noFill/>
          <a:ln w="9525">
            <a:noFill/>
            <a:miter lim="800000"/>
            <a:headEnd/>
            <a:tailEnd/>
          </a:ln>
        </p:spPr>
        <p:txBody>
          <a:bodyPr wrap="none">
            <a:spAutoFit/>
          </a:bodyPr>
          <a:lstStyle/>
          <a:p>
            <a:r>
              <a:rPr lang="en-US" sz="2400" u="sng">
                <a:latin typeface="Trebuchet MS" pitchFamily="34" charset="0"/>
              </a:rPr>
              <a:t>Uniqueness and Equivalent Image Charges</a:t>
            </a:r>
          </a:p>
        </p:txBody>
      </p:sp>
      <p:grpSp>
        <p:nvGrpSpPr>
          <p:cNvPr id="40964" name="Group 35"/>
          <p:cNvGrpSpPr>
            <a:grpSpLocks/>
          </p:cNvGrpSpPr>
          <p:nvPr/>
        </p:nvGrpSpPr>
        <p:grpSpPr bwMode="auto">
          <a:xfrm>
            <a:off x="496888" y="3505200"/>
            <a:ext cx="3700462" cy="539750"/>
            <a:chOff x="3055" y="2688"/>
            <a:chExt cx="2331" cy="340"/>
          </a:xfrm>
        </p:grpSpPr>
        <p:sp>
          <p:nvSpPr>
            <p:cNvPr id="40972" name="Rectangle 7"/>
            <p:cNvSpPr>
              <a:spLocks noChangeArrowheads="1"/>
            </p:cNvSpPr>
            <p:nvPr/>
          </p:nvSpPr>
          <p:spPr bwMode="auto">
            <a:xfrm>
              <a:off x="3055" y="2924"/>
              <a:ext cx="2331" cy="53"/>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40973" name="Text Box 9"/>
            <p:cNvSpPr txBox="1">
              <a:spLocks noChangeArrowheads="1"/>
            </p:cNvSpPr>
            <p:nvPr/>
          </p:nvSpPr>
          <p:spPr bwMode="auto">
            <a:xfrm>
              <a:off x="3796" y="2763"/>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74" name="Text Box 10"/>
            <p:cNvSpPr txBox="1">
              <a:spLocks noChangeArrowheads="1"/>
            </p:cNvSpPr>
            <p:nvPr/>
          </p:nvSpPr>
          <p:spPr bwMode="auto">
            <a:xfrm>
              <a:off x="3892" y="2732"/>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75" name="Text Box 11"/>
            <p:cNvSpPr txBox="1">
              <a:spLocks noChangeArrowheads="1"/>
            </p:cNvSpPr>
            <p:nvPr/>
          </p:nvSpPr>
          <p:spPr bwMode="auto">
            <a:xfrm>
              <a:off x="3948" y="2765"/>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76" name="Text Box 12"/>
            <p:cNvSpPr txBox="1">
              <a:spLocks noChangeArrowheads="1"/>
            </p:cNvSpPr>
            <p:nvPr/>
          </p:nvSpPr>
          <p:spPr bwMode="auto">
            <a:xfrm>
              <a:off x="3956" y="2720"/>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77" name="Text Box 13"/>
            <p:cNvSpPr txBox="1">
              <a:spLocks noChangeArrowheads="1"/>
            </p:cNvSpPr>
            <p:nvPr/>
          </p:nvSpPr>
          <p:spPr bwMode="auto">
            <a:xfrm>
              <a:off x="4055" y="2705"/>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78" name="Text Box 14"/>
            <p:cNvSpPr txBox="1">
              <a:spLocks noChangeArrowheads="1"/>
            </p:cNvSpPr>
            <p:nvPr/>
          </p:nvSpPr>
          <p:spPr bwMode="auto">
            <a:xfrm>
              <a:off x="4040" y="2748"/>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79" name="Text Box 15"/>
            <p:cNvSpPr txBox="1">
              <a:spLocks noChangeArrowheads="1"/>
            </p:cNvSpPr>
            <p:nvPr/>
          </p:nvSpPr>
          <p:spPr bwMode="auto">
            <a:xfrm>
              <a:off x="4131" y="2752"/>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0" name="Text Box 16"/>
            <p:cNvSpPr txBox="1">
              <a:spLocks noChangeArrowheads="1"/>
            </p:cNvSpPr>
            <p:nvPr/>
          </p:nvSpPr>
          <p:spPr bwMode="auto">
            <a:xfrm>
              <a:off x="4128" y="2688"/>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1" name="Text Box 17"/>
            <p:cNvSpPr txBox="1">
              <a:spLocks noChangeArrowheads="1"/>
            </p:cNvSpPr>
            <p:nvPr/>
          </p:nvSpPr>
          <p:spPr bwMode="auto">
            <a:xfrm>
              <a:off x="4211" y="2701"/>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2" name="Text Box 18"/>
            <p:cNvSpPr txBox="1">
              <a:spLocks noChangeArrowheads="1"/>
            </p:cNvSpPr>
            <p:nvPr/>
          </p:nvSpPr>
          <p:spPr bwMode="auto">
            <a:xfrm>
              <a:off x="4212" y="2749"/>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3" name="Text Box 19"/>
            <p:cNvSpPr txBox="1">
              <a:spLocks noChangeArrowheads="1"/>
            </p:cNvSpPr>
            <p:nvPr/>
          </p:nvSpPr>
          <p:spPr bwMode="auto">
            <a:xfrm>
              <a:off x="4221" y="2797"/>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4" name="Text Box 20"/>
            <p:cNvSpPr txBox="1">
              <a:spLocks noChangeArrowheads="1"/>
            </p:cNvSpPr>
            <p:nvPr/>
          </p:nvSpPr>
          <p:spPr bwMode="auto">
            <a:xfrm>
              <a:off x="4307" y="2760"/>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5" name="Text Box 21"/>
            <p:cNvSpPr txBox="1">
              <a:spLocks noChangeArrowheads="1"/>
            </p:cNvSpPr>
            <p:nvPr/>
          </p:nvSpPr>
          <p:spPr bwMode="auto">
            <a:xfrm>
              <a:off x="4300" y="2719"/>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6" name="Text Box 22"/>
            <p:cNvSpPr txBox="1">
              <a:spLocks noChangeArrowheads="1"/>
            </p:cNvSpPr>
            <p:nvPr/>
          </p:nvSpPr>
          <p:spPr bwMode="auto">
            <a:xfrm>
              <a:off x="4391" y="2737"/>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7" name="Text Box 23"/>
            <p:cNvSpPr txBox="1">
              <a:spLocks noChangeArrowheads="1"/>
            </p:cNvSpPr>
            <p:nvPr/>
          </p:nvSpPr>
          <p:spPr bwMode="auto">
            <a:xfrm>
              <a:off x="4482" y="2763"/>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8" name="Text Box 24"/>
            <p:cNvSpPr txBox="1">
              <a:spLocks noChangeArrowheads="1"/>
            </p:cNvSpPr>
            <p:nvPr/>
          </p:nvSpPr>
          <p:spPr bwMode="auto">
            <a:xfrm>
              <a:off x="4388" y="2789"/>
              <a:ext cx="164" cy="231"/>
            </a:xfrm>
            <a:prstGeom prst="rect">
              <a:avLst/>
            </a:prstGeom>
            <a:noFill/>
            <a:ln w="9525">
              <a:noFill/>
              <a:miter lim="800000"/>
              <a:headEnd/>
              <a:tailEnd/>
            </a:ln>
          </p:spPr>
          <p:txBody>
            <a:bodyPr wrap="none">
              <a:spAutoFit/>
            </a:bodyPr>
            <a:lstStyle/>
            <a:p>
              <a:r>
                <a:rPr lang="en-US" sz="1800">
                  <a:solidFill>
                    <a:srgbClr val="FF0000"/>
                  </a:solidFill>
                </a:rPr>
                <a:t>-</a:t>
              </a:r>
            </a:p>
          </p:txBody>
        </p:sp>
        <p:sp>
          <p:nvSpPr>
            <p:cNvPr id="40989" name="Text Box 25"/>
            <p:cNvSpPr txBox="1">
              <a:spLocks noChangeArrowheads="1"/>
            </p:cNvSpPr>
            <p:nvPr/>
          </p:nvSpPr>
          <p:spPr bwMode="auto">
            <a:xfrm>
              <a:off x="4728" y="2784"/>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40990" name="Text Box 26"/>
            <p:cNvSpPr txBox="1">
              <a:spLocks noChangeArrowheads="1"/>
            </p:cNvSpPr>
            <p:nvPr/>
          </p:nvSpPr>
          <p:spPr bwMode="auto">
            <a:xfrm>
              <a:off x="4904" y="2787"/>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40991" name="Text Box 27"/>
            <p:cNvSpPr txBox="1">
              <a:spLocks noChangeArrowheads="1"/>
            </p:cNvSpPr>
            <p:nvPr/>
          </p:nvSpPr>
          <p:spPr bwMode="auto">
            <a:xfrm>
              <a:off x="5036" y="2786"/>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40992" name="Text Box 28"/>
            <p:cNvSpPr txBox="1">
              <a:spLocks noChangeArrowheads="1"/>
            </p:cNvSpPr>
            <p:nvPr/>
          </p:nvSpPr>
          <p:spPr bwMode="auto">
            <a:xfrm>
              <a:off x="5168" y="2785"/>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grpSp>
          <p:nvGrpSpPr>
            <p:cNvPr id="40993" name="Group 29"/>
            <p:cNvGrpSpPr>
              <a:grpSpLocks/>
            </p:cNvGrpSpPr>
            <p:nvPr/>
          </p:nvGrpSpPr>
          <p:grpSpPr bwMode="auto">
            <a:xfrm flipH="1">
              <a:off x="3088" y="2776"/>
              <a:ext cx="640" cy="234"/>
              <a:chOff x="3576" y="2232"/>
              <a:chExt cx="640" cy="234"/>
            </a:xfrm>
          </p:grpSpPr>
          <p:sp>
            <p:nvSpPr>
              <p:cNvPr id="40994" name="Text Box 30"/>
              <p:cNvSpPr txBox="1">
                <a:spLocks noChangeArrowheads="1"/>
              </p:cNvSpPr>
              <p:nvPr/>
            </p:nvSpPr>
            <p:spPr bwMode="auto">
              <a:xfrm>
                <a:off x="4016" y="2232"/>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40995" name="Text Box 31"/>
              <p:cNvSpPr txBox="1">
                <a:spLocks noChangeArrowheads="1"/>
              </p:cNvSpPr>
              <p:nvPr/>
            </p:nvSpPr>
            <p:spPr bwMode="auto">
              <a:xfrm>
                <a:off x="3840" y="2235"/>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40996" name="Text Box 32"/>
              <p:cNvSpPr txBox="1">
                <a:spLocks noChangeArrowheads="1"/>
              </p:cNvSpPr>
              <p:nvPr/>
            </p:nvSpPr>
            <p:spPr bwMode="auto">
              <a:xfrm>
                <a:off x="3708" y="2234"/>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sp>
            <p:nvSpPr>
              <p:cNvPr id="40997" name="Text Box 33"/>
              <p:cNvSpPr txBox="1">
                <a:spLocks noChangeArrowheads="1"/>
              </p:cNvSpPr>
              <p:nvPr/>
            </p:nvSpPr>
            <p:spPr bwMode="auto">
              <a:xfrm>
                <a:off x="3576" y="2233"/>
                <a:ext cx="200" cy="231"/>
              </a:xfrm>
              <a:prstGeom prst="rect">
                <a:avLst/>
              </a:prstGeom>
              <a:noFill/>
              <a:ln w="9525">
                <a:noFill/>
                <a:miter lim="800000"/>
                <a:headEnd/>
                <a:tailEnd/>
              </a:ln>
            </p:spPr>
            <p:txBody>
              <a:bodyPr wrap="none">
                <a:spAutoFit/>
              </a:bodyPr>
              <a:lstStyle/>
              <a:p>
                <a:r>
                  <a:rPr lang="en-US" sz="1800">
                    <a:solidFill>
                      <a:schemeClr val="accent2"/>
                    </a:solidFill>
                  </a:rPr>
                  <a:t>+</a:t>
                </a:r>
              </a:p>
            </p:txBody>
          </p:sp>
        </p:grpSp>
      </p:grpSp>
      <p:sp>
        <p:nvSpPr>
          <p:cNvPr id="40965" name="Rectangle 36"/>
          <p:cNvSpPr>
            <a:spLocks noChangeArrowheads="1"/>
          </p:cNvSpPr>
          <p:nvPr/>
        </p:nvSpPr>
        <p:spPr bwMode="auto">
          <a:xfrm>
            <a:off x="1800225" y="5362575"/>
            <a:ext cx="2762250" cy="366713"/>
          </a:xfrm>
          <a:prstGeom prst="rect">
            <a:avLst/>
          </a:prstGeom>
          <a:noFill/>
          <a:ln w="9525">
            <a:noFill/>
            <a:miter lim="800000"/>
            <a:headEnd/>
            <a:tailEnd/>
          </a:ln>
        </p:spPr>
        <p:txBody>
          <a:bodyPr wrap="none">
            <a:spAutoFit/>
          </a:bodyPr>
          <a:lstStyle/>
          <a:p>
            <a:r>
              <a:rPr lang="en-US" sz="1800">
                <a:latin typeface="Trebuchet MS" pitchFamily="34" charset="0"/>
              </a:rPr>
              <a:t>Equivalent Image Charge</a:t>
            </a:r>
          </a:p>
        </p:txBody>
      </p:sp>
      <p:sp>
        <p:nvSpPr>
          <p:cNvPr id="40966" name="Line 37"/>
          <p:cNvSpPr>
            <a:spLocks noChangeShapeType="1"/>
          </p:cNvSpPr>
          <p:nvPr/>
        </p:nvSpPr>
        <p:spPr bwMode="auto">
          <a:xfrm flipH="1">
            <a:off x="4562475" y="4786313"/>
            <a:ext cx="1998663" cy="776287"/>
          </a:xfrm>
          <a:prstGeom prst="line">
            <a:avLst/>
          </a:prstGeom>
          <a:noFill/>
          <a:ln w="9525">
            <a:solidFill>
              <a:schemeClr val="tx1"/>
            </a:solidFill>
            <a:round/>
            <a:headEnd type="triangle" w="med" len="med"/>
            <a:tailEnd/>
          </a:ln>
        </p:spPr>
        <p:txBody>
          <a:bodyPr/>
          <a:lstStyle/>
          <a:p>
            <a:endParaRPr lang="en-US"/>
          </a:p>
        </p:txBody>
      </p:sp>
      <p:sp>
        <p:nvSpPr>
          <p:cNvPr id="40967" name="Rectangle 38"/>
          <p:cNvSpPr>
            <a:spLocks noChangeArrowheads="1"/>
          </p:cNvSpPr>
          <p:nvPr/>
        </p:nvSpPr>
        <p:spPr bwMode="auto">
          <a:xfrm>
            <a:off x="4803775" y="3925888"/>
            <a:ext cx="3873500" cy="74612"/>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pic>
        <p:nvPicPr>
          <p:cNvPr id="40969" name="Picture 1" descr="atom_thing.png"/>
          <p:cNvPicPr>
            <a:picLocks noChangeAspect="1"/>
          </p:cNvPicPr>
          <p:nvPr/>
        </p:nvPicPr>
        <p:blipFill>
          <a:blip r:embed="rId2"/>
          <a:srcRect/>
          <a:stretch>
            <a:fillRect/>
          </a:stretch>
        </p:blipFill>
        <p:spPr bwMode="auto">
          <a:xfrm>
            <a:off x="400050" y="2452688"/>
            <a:ext cx="3990975" cy="1435100"/>
          </a:xfrm>
          <a:prstGeom prst="rect">
            <a:avLst/>
          </a:prstGeom>
          <a:noFill/>
          <a:ln w="9525">
            <a:noFill/>
            <a:miter lim="800000"/>
            <a:headEnd/>
            <a:tailEnd/>
          </a:ln>
        </p:spPr>
      </p:pic>
      <p:pic>
        <p:nvPicPr>
          <p:cNvPr id="40970" name="Picture 2" descr="atom_thing_negative.png"/>
          <p:cNvPicPr>
            <a:picLocks noChangeAspect="1"/>
          </p:cNvPicPr>
          <p:nvPr/>
        </p:nvPicPr>
        <p:blipFill>
          <a:blip r:embed="rId3"/>
          <a:srcRect/>
          <a:stretch>
            <a:fillRect/>
          </a:stretch>
        </p:blipFill>
        <p:spPr bwMode="auto">
          <a:xfrm rot="10800000">
            <a:off x="4662488" y="4005263"/>
            <a:ext cx="3992562" cy="1435100"/>
          </a:xfrm>
          <a:prstGeom prst="rect">
            <a:avLst/>
          </a:prstGeom>
          <a:noFill/>
          <a:ln w="9525">
            <a:noFill/>
            <a:miter lim="800000"/>
            <a:headEnd/>
            <a:tailEnd/>
          </a:ln>
        </p:spPr>
      </p:pic>
      <p:pic>
        <p:nvPicPr>
          <p:cNvPr id="40971" name="Picture 37" descr="atom_thing.png"/>
          <p:cNvPicPr>
            <a:picLocks noChangeAspect="1"/>
          </p:cNvPicPr>
          <p:nvPr/>
        </p:nvPicPr>
        <p:blipFill>
          <a:blip r:embed="rId2"/>
          <a:srcRect/>
          <a:stretch>
            <a:fillRect/>
          </a:stretch>
        </p:blipFill>
        <p:spPr bwMode="auto">
          <a:xfrm>
            <a:off x="4797425" y="2476500"/>
            <a:ext cx="3990975"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0"/>
          <p:cNvSpPr>
            <a:spLocks noChangeArrowheads="1"/>
          </p:cNvSpPr>
          <p:nvPr/>
        </p:nvSpPr>
        <p:spPr bwMode="auto">
          <a:xfrm>
            <a:off x="4787900" y="6121400"/>
            <a:ext cx="15367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86" name="Rectangle 2"/>
          <p:cNvSpPr>
            <a:spLocks noChangeArrowheads="1"/>
          </p:cNvSpPr>
          <p:nvPr/>
        </p:nvSpPr>
        <p:spPr bwMode="auto">
          <a:xfrm>
            <a:off x="2225675" y="304800"/>
            <a:ext cx="4964113" cy="461963"/>
          </a:xfrm>
          <a:prstGeom prst="rect">
            <a:avLst/>
          </a:prstGeom>
          <a:noFill/>
          <a:ln w="9525">
            <a:noFill/>
            <a:miter lim="800000"/>
            <a:headEnd/>
            <a:tailEnd/>
          </a:ln>
        </p:spPr>
        <p:txBody>
          <a:bodyPr wrap="none">
            <a:spAutoFit/>
          </a:bodyPr>
          <a:lstStyle/>
          <a:p>
            <a:r>
              <a:rPr lang="en-US" sz="2400" i="1" u="sng">
                <a:latin typeface="Trebuchet MS" pitchFamily="34" charset="0"/>
              </a:rPr>
              <a:t>Electrostatic Boundary Conditions</a:t>
            </a:r>
          </a:p>
        </p:txBody>
      </p:sp>
      <p:pic>
        <p:nvPicPr>
          <p:cNvPr id="41987" name="Picture 7" descr="txp_fig"/>
          <p:cNvPicPr>
            <a:picLocks noChangeAspect="1" noChangeArrowheads="1"/>
          </p:cNvPicPr>
          <p:nvPr>
            <p:custDataLst>
              <p:tags r:id="rId1"/>
            </p:custDataLst>
          </p:nvPr>
        </p:nvPicPr>
        <p:blipFill>
          <a:blip r:embed="rId7"/>
          <a:srcRect/>
          <a:stretch>
            <a:fillRect/>
          </a:stretch>
        </p:blipFill>
        <p:spPr bwMode="auto">
          <a:xfrm>
            <a:off x="381000" y="987425"/>
            <a:ext cx="4478338" cy="688975"/>
          </a:xfrm>
          <a:prstGeom prst="rect">
            <a:avLst/>
          </a:prstGeom>
          <a:noFill/>
          <a:ln w="9525">
            <a:noFill/>
            <a:miter lim="800000"/>
            <a:headEnd/>
            <a:tailEnd/>
          </a:ln>
        </p:spPr>
      </p:pic>
      <p:pic>
        <p:nvPicPr>
          <p:cNvPr id="41989" name="Picture 25" descr="txp_fig"/>
          <p:cNvPicPr>
            <a:picLocks noChangeAspect="1" noChangeArrowheads="1"/>
          </p:cNvPicPr>
          <p:nvPr>
            <p:custDataLst>
              <p:tags r:id="rId2"/>
            </p:custDataLst>
          </p:nvPr>
        </p:nvPicPr>
        <p:blipFill>
          <a:blip r:embed="rId8"/>
          <a:srcRect/>
          <a:stretch>
            <a:fillRect/>
          </a:stretch>
        </p:blipFill>
        <p:spPr bwMode="auto">
          <a:xfrm>
            <a:off x="339725" y="5168900"/>
            <a:ext cx="584200" cy="250825"/>
          </a:xfrm>
          <a:prstGeom prst="rect">
            <a:avLst/>
          </a:prstGeom>
          <a:noFill/>
          <a:ln w="9525">
            <a:noFill/>
            <a:miter lim="800000"/>
            <a:headEnd/>
            <a:tailEnd/>
          </a:ln>
        </p:spPr>
      </p:pic>
      <p:pic>
        <p:nvPicPr>
          <p:cNvPr id="41990" name="Picture 14" descr="txp_fig"/>
          <p:cNvPicPr>
            <a:picLocks noChangeAspect="1" noChangeArrowheads="1"/>
          </p:cNvPicPr>
          <p:nvPr>
            <p:custDataLst>
              <p:tags r:id="rId3"/>
            </p:custDataLst>
          </p:nvPr>
        </p:nvPicPr>
        <p:blipFill>
          <a:blip r:embed="rId9"/>
          <a:srcRect/>
          <a:stretch>
            <a:fillRect/>
          </a:stretch>
        </p:blipFill>
        <p:spPr bwMode="auto">
          <a:xfrm>
            <a:off x="990600" y="4953000"/>
            <a:ext cx="2876550" cy="687388"/>
          </a:xfrm>
          <a:prstGeom prst="rect">
            <a:avLst/>
          </a:prstGeom>
          <a:noFill/>
          <a:ln w="9525">
            <a:noFill/>
            <a:miter lim="800000"/>
            <a:headEnd/>
            <a:tailEnd/>
          </a:ln>
        </p:spPr>
      </p:pic>
      <p:sp>
        <p:nvSpPr>
          <p:cNvPr id="41992" name="Line 16"/>
          <p:cNvSpPr>
            <a:spLocks noChangeShapeType="1"/>
          </p:cNvSpPr>
          <p:nvPr/>
        </p:nvSpPr>
        <p:spPr bwMode="auto">
          <a:xfrm>
            <a:off x="6057900" y="5638800"/>
            <a:ext cx="0" cy="457200"/>
          </a:xfrm>
          <a:prstGeom prst="line">
            <a:avLst/>
          </a:prstGeom>
          <a:noFill/>
          <a:ln w="28575">
            <a:solidFill>
              <a:schemeClr val="tx1"/>
            </a:solidFill>
            <a:round/>
            <a:headEnd/>
            <a:tailEnd type="triangle" w="med" len="med"/>
          </a:ln>
        </p:spPr>
        <p:txBody>
          <a:bodyPr/>
          <a:lstStyle/>
          <a:p>
            <a:endParaRPr lang="en-US"/>
          </a:p>
        </p:txBody>
      </p:sp>
      <p:sp>
        <p:nvSpPr>
          <p:cNvPr id="41993" name="Line 17"/>
          <p:cNvSpPr>
            <a:spLocks noChangeShapeType="1"/>
          </p:cNvSpPr>
          <p:nvPr/>
        </p:nvSpPr>
        <p:spPr bwMode="auto">
          <a:xfrm>
            <a:off x="5245100" y="5664200"/>
            <a:ext cx="0" cy="457200"/>
          </a:xfrm>
          <a:prstGeom prst="line">
            <a:avLst/>
          </a:prstGeom>
          <a:noFill/>
          <a:ln w="28575">
            <a:solidFill>
              <a:schemeClr val="tx1"/>
            </a:solidFill>
            <a:round/>
            <a:headEnd/>
            <a:tailEnd type="triangle" w="med" len="med"/>
          </a:ln>
        </p:spPr>
        <p:txBody>
          <a:bodyPr/>
          <a:lstStyle/>
          <a:p>
            <a:endParaRPr lang="en-US"/>
          </a:p>
        </p:txBody>
      </p:sp>
      <p:pic>
        <p:nvPicPr>
          <p:cNvPr id="41994" name="Picture 19" descr="txp_fig"/>
          <p:cNvPicPr>
            <a:picLocks noChangeAspect="1" noChangeArrowheads="1"/>
          </p:cNvPicPr>
          <p:nvPr>
            <p:custDataLst>
              <p:tags r:id="rId4"/>
            </p:custDataLst>
          </p:nvPr>
        </p:nvPicPr>
        <p:blipFill>
          <a:blip r:embed="rId10">
            <a:clrChange>
              <a:clrFrom>
                <a:srgbClr val="FFFFFF"/>
              </a:clrFrom>
              <a:clrTo>
                <a:srgbClr val="FFFFFF">
                  <a:alpha val="0"/>
                </a:srgbClr>
              </a:clrTo>
            </a:clrChange>
          </a:blip>
          <a:srcRect/>
          <a:stretch>
            <a:fillRect/>
          </a:stretch>
        </p:blipFill>
        <p:spPr bwMode="auto">
          <a:xfrm>
            <a:off x="4800600" y="6216650"/>
            <a:ext cx="1471613" cy="336550"/>
          </a:xfrm>
          <a:prstGeom prst="rect">
            <a:avLst/>
          </a:prstGeom>
          <a:noFill/>
          <a:ln w="9525">
            <a:noFill/>
            <a:miter lim="800000"/>
            <a:headEnd/>
            <a:tailEnd/>
          </a:ln>
        </p:spPr>
      </p:pic>
      <p:sp>
        <p:nvSpPr>
          <p:cNvPr id="41995" name="Text Box 21"/>
          <p:cNvSpPr txBox="1">
            <a:spLocks noChangeArrowheads="1"/>
          </p:cNvSpPr>
          <p:nvPr/>
        </p:nvSpPr>
        <p:spPr bwMode="auto">
          <a:xfrm>
            <a:off x="1143000" y="5867400"/>
            <a:ext cx="3211513" cy="369888"/>
          </a:xfrm>
          <a:prstGeom prst="rect">
            <a:avLst/>
          </a:prstGeom>
          <a:noFill/>
          <a:ln w="9525">
            <a:noFill/>
            <a:miter lim="800000"/>
            <a:headEnd/>
            <a:tailEnd/>
          </a:ln>
        </p:spPr>
        <p:txBody>
          <a:bodyPr wrap="none">
            <a:spAutoFit/>
          </a:bodyPr>
          <a:lstStyle/>
          <a:p>
            <a:r>
              <a:rPr lang="en-US" sz="1800">
                <a:latin typeface="Trebuchet MS" pitchFamily="34" charset="0"/>
              </a:rPr>
              <a:t>Tangential field is continuous</a:t>
            </a:r>
          </a:p>
        </p:txBody>
      </p:sp>
      <p:pic>
        <p:nvPicPr>
          <p:cNvPr id="41996" name="Picture 23" descr="txp_fig"/>
          <p:cNvPicPr>
            <a:picLocks noChangeAspect="1" noChangeArrowheads="1"/>
          </p:cNvPicPr>
          <p:nvPr>
            <p:custDataLst>
              <p:tags r:id="rId5"/>
            </p:custDataLst>
          </p:nvPr>
        </p:nvPicPr>
        <p:blipFill>
          <a:blip r:embed="rId11"/>
          <a:srcRect/>
          <a:stretch>
            <a:fillRect/>
          </a:stretch>
        </p:blipFill>
        <p:spPr bwMode="auto">
          <a:xfrm>
            <a:off x="4929188" y="5119688"/>
            <a:ext cx="1349375" cy="414337"/>
          </a:xfrm>
          <a:prstGeom prst="rect">
            <a:avLst/>
          </a:prstGeom>
          <a:noFill/>
          <a:ln w="9525">
            <a:noFill/>
            <a:miter lim="800000"/>
            <a:headEnd/>
            <a:tailEnd/>
          </a:ln>
        </p:spPr>
      </p:pic>
      <p:sp>
        <p:nvSpPr>
          <p:cNvPr id="41997" name="Text Box 24"/>
          <p:cNvSpPr txBox="1">
            <a:spLocks noChangeArrowheads="1"/>
          </p:cNvSpPr>
          <p:nvPr/>
        </p:nvSpPr>
        <p:spPr bwMode="auto">
          <a:xfrm>
            <a:off x="533400" y="1676400"/>
            <a:ext cx="7119938" cy="646113"/>
          </a:xfrm>
          <a:prstGeom prst="rect">
            <a:avLst/>
          </a:prstGeom>
          <a:noFill/>
          <a:ln w="9525">
            <a:noFill/>
            <a:miter lim="800000"/>
            <a:headEnd/>
            <a:tailEnd/>
          </a:ln>
        </p:spPr>
        <p:txBody>
          <a:bodyPr>
            <a:spAutoFit/>
          </a:bodyPr>
          <a:lstStyle/>
          <a:p>
            <a:pPr lvl="4">
              <a:spcAft>
                <a:spcPts val="3163"/>
              </a:spcAft>
            </a:pPr>
            <a:r>
              <a:rPr lang="en-US" sz="1800">
                <a:latin typeface="Trebuchet MS" pitchFamily="34" charset="0"/>
              </a:rPr>
              <a:t>There is a jump in the normal electric field as one passes through a surface charge</a:t>
            </a:r>
          </a:p>
        </p:txBody>
      </p:sp>
      <p:pic>
        <p:nvPicPr>
          <p:cNvPr id="41998" name="Picture 1" descr="l5s16.png"/>
          <p:cNvPicPr>
            <a:picLocks noChangeAspect="1"/>
          </p:cNvPicPr>
          <p:nvPr/>
        </p:nvPicPr>
        <p:blipFill>
          <a:blip r:embed="rId12"/>
          <a:srcRect/>
          <a:stretch>
            <a:fillRect/>
          </a:stretch>
        </p:blipFill>
        <p:spPr bwMode="auto">
          <a:xfrm>
            <a:off x="2590800" y="1655763"/>
            <a:ext cx="5181600" cy="3884612"/>
          </a:xfrm>
          <a:prstGeom prst="rect">
            <a:avLst/>
          </a:prstGeom>
          <a:noFill/>
          <a:ln w="9525">
            <a:noFill/>
            <a:miter lim="800000"/>
            <a:headEnd/>
            <a:tailEnd/>
          </a:ln>
        </p:spPr>
      </p:pic>
      <p:pic>
        <p:nvPicPr>
          <p:cNvPr id="41999" name="Picture 2" descr="atom_thing copy_zoom.png"/>
          <p:cNvPicPr>
            <a:picLocks noChangeAspect="1"/>
          </p:cNvPicPr>
          <p:nvPr/>
        </p:nvPicPr>
        <p:blipFill>
          <a:blip r:embed="rId13"/>
          <a:srcRect/>
          <a:stretch>
            <a:fillRect/>
          </a:stretch>
        </p:blipFill>
        <p:spPr bwMode="auto">
          <a:xfrm>
            <a:off x="5148263" y="5568950"/>
            <a:ext cx="1133475" cy="525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r="27"/>
          <a:stretch>
            <a:fillRect/>
          </a:stretch>
        </p:blipFill>
        <p:spPr bwMode="auto">
          <a:xfrm>
            <a:off x="3949700" y="66675"/>
            <a:ext cx="5181600" cy="1600200"/>
          </a:xfrm>
          <a:prstGeom prst="rect">
            <a:avLst/>
          </a:prstGeom>
          <a:noFill/>
          <a:ln w="9525">
            <a:noFill/>
            <a:miter lim="800000"/>
            <a:headEnd/>
            <a:tailEnd/>
          </a:ln>
        </p:spPr>
      </p:pic>
      <p:sp>
        <p:nvSpPr>
          <p:cNvPr id="43010" name="TextBox 2"/>
          <p:cNvSpPr txBox="1">
            <a:spLocks noChangeArrowheads="1"/>
          </p:cNvSpPr>
          <p:nvPr/>
        </p:nvSpPr>
        <p:spPr bwMode="auto">
          <a:xfrm>
            <a:off x="323850" y="328613"/>
            <a:ext cx="2446338" cy="830262"/>
          </a:xfrm>
          <a:prstGeom prst="rect">
            <a:avLst/>
          </a:prstGeom>
          <a:noFill/>
          <a:ln w="9525">
            <a:noFill/>
            <a:miter lim="800000"/>
            <a:headEnd/>
            <a:tailEnd/>
          </a:ln>
        </p:spPr>
        <p:txBody>
          <a:bodyPr wrap="none">
            <a:spAutoFit/>
          </a:bodyPr>
          <a:lstStyle/>
          <a:p>
            <a:r>
              <a:rPr lang="en-US" sz="2400" u="sng">
                <a:latin typeface="Trebuchet MS" pitchFamily="34" charset="0"/>
              </a:rPr>
              <a:t>Energy Stored in </a:t>
            </a:r>
          </a:p>
          <a:p>
            <a:r>
              <a:rPr lang="en-US" sz="2400" u="sng">
                <a:latin typeface="Trebuchet MS" pitchFamily="34" charset="0"/>
              </a:rPr>
              <a:t>Electric Fields</a:t>
            </a:r>
          </a:p>
        </p:txBody>
      </p:sp>
      <p:sp>
        <p:nvSpPr>
          <p:cNvPr id="43011" name="TextBox 3"/>
          <p:cNvSpPr txBox="1">
            <a:spLocks noChangeArrowheads="1"/>
          </p:cNvSpPr>
          <p:nvPr/>
        </p:nvSpPr>
        <p:spPr bwMode="auto">
          <a:xfrm>
            <a:off x="352425" y="1295400"/>
            <a:ext cx="3200400" cy="5438775"/>
          </a:xfrm>
          <a:prstGeom prst="rect">
            <a:avLst/>
          </a:prstGeom>
          <a:noFill/>
          <a:ln w="9525">
            <a:noFill/>
            <a:miter lim="800000"/>
            <a:headEnd/>
            <a:tailEnd/>
          </a:ln>
        </p:spPr>
        <p:txBody>
          <a:bodyPr>
            <a:spAutoFit/>
          </a:bodyPr>
          <a:lstStyle/>
          <a:p>
            <a:pPr marL="342900" indent="-342900">
              <a:spcAft>
                <a:spcPts val="1200"/>
              </a:spcAft>
              <a:buFontTx/>
              <a:buAutoNum type="arabicPeriod"/>
            </a:pPr>
            <a:r>
              <a:rPr lang="en-US" sz="1600">
                <a:latin typeface="Trebuchet MS" pitchFamily="34" charset="0"/>
              </a:rPr>
              <a:t>Begin with a neutral reference conductor, the charge reservoir.  Its potential is zero, by definition.</a:t>
            </a:r>
          </a:p>
          <a:p>
            <a:pPr marL="342900" indent="-342900">
              <a:spcAft>
                <a:spcPts val="1200"/>
              </a:spcAft>
              <a:buFontTx/>
              <a:buAutoNum type="arabicPeriod"/>
            </a:pPr>
            <a:r>
              <a:rPr lang="en-US" sz="1600">
                <a:latin typeface="Trebuchet MS" pitchFamily="34" charset="0"/>
              </a:rPr>
              <a:t>Move charges from the reference conductor into free space, thereby creating an electric field and doing work in the process.  The work is stored as potential energy in the electric fields.</a:t>
            </a:r>
          </a:p>
          <a:p>
            <a:pPr marL="342900" indent="-342900">
              <a:spcAft>
                <a:spcPts val="1200"/>
              </a:spcAft>
              <a:buFontTx/>
              <a:buAutoNum type="arabicPeriod"/>
            </a:pPr>
            <a:r>
              <a:rPr lang="en-US" sz="1600">
                <a:latin typeface="Trebuchet MS" pitchFamily="34" charset="0"/>
              </a:rPr>
              <a:t>Account for all the work done, and thereby derive the energy stored in the electric fields.</a:t>
            </a:r>
          </a:p>
          <a:p>
            <a:pPr marL="342900" indent="-342900">
              <a:spcAft>
                <a:spcPts val="1200"/>
              </a:spcAft>
              <a:buFontTx/>
              <a:buAutoNum type="arabicPeriod"/>
            </a:pPr>
            <a:r>
              <a:rPr lang="en-US" sz="1600">
                <a:latin typeface="Trebuchet MS" pitchFamily="34" charset="0"/>
              </a:rPr>
              <a:t>The argument directly extends to systems with multiple conductors </a:t>
            </a:r>
            <a:br>
              <a:rPr lang="en-US" sz="1600">
                <a:latin typeface="Trebuchet MS" pitchFamily="34" charset="0"/>
              </a:rPr>
            </a:br>
            <a:r>
              <a:rPr lang="en-US" sz="1600">
                <a:latin typeface="Trebuchet MS" pitchFamily="34" charset="0"/>
              </a:rPr>
              <a:t>(and dielectrics).</a:t>
            </a:r>
          </a:p>
        </p:txBody>
      </p:sp>
      <p:sp>
        <p:nvSpPr>
          <p:cNvPr id="43012" name="TextBox 5"/>
          <p:cNvSpPr txBox="1">
            <a:spLocks noChangeArrowheads="1"/>
          </p:cNvSpPr>
          <p:nvPr/>
        </p:nvSpPr>
        <p:spPr bwMode="auto">
          <a:xfrm>
            <a:off x="3746500" y="1714500"/>
            <a:ext cx="5397500" cy="2062163"/>
          </a:xfrm>
          <a:prstGeom prst="rect">
            <a:avLst/>
          </a:prstGeom>
          <a:noFill/>
          <a:ln w="9525">
            <a:noFill/>
            <a:miter lim="800000"/>
            <a:headEnd/>
            <a:tailEnd/>
          </a:ln>
        </p:spPr>
        <p:txBody>
          <a:bodyPr>
            <a:spAutoFit/>
          </a:bodyPr>
          <a:lstStyle/>
          <a:p>
            <a:pPr marL="173038" indent="-173038">
              <a:buFont typeface="Arial" pitchFamily="34" charset="0"/>
              <a:buChar char="•"/>
            </a:pPr>
            <a:r>
              <a:rPr lang="en-US" sz="1600">
                <a:latin typeface="Trebuchet MS" pitchFamily="34" charset="0"/>
              </a:rPr>
              <a:t>The work done by moving charge       to a location with potential     is          . More generally, the work done to make an incremental charge change to a charge density is</a:t>
            </a:r>
          </a:p>
          <a:p>
            <a:pPr marL="173038" indent="-173038"/>
            <a:endParaRPr lang="en-US" sz="1600">
              <a:latin typeface="Trebuchet MS" pitchFamily="34" charset="0"/>
            </a:endParaRPr>
          </a:p>
          <a:p>
            <a:pPr marL="173038" indent="-173038"/>
            <a:endParaRPr lang="en-US" sz="1600">
              <a:latin typeface="Trebuchet MS" pitchFamily="34" charset="0"/>
            </a:endParaRPr>
          </a:p>
          <a:p>
            <a:pPr marL="173038" indent="-173038"/>
            <a:endParaRPr lang="en-US" sz="1600">
              <a:latin typeface="Trebuchet MS" pitchFamily="34" charset="0"/>
            </a:endParaRPr>
          </a:p>
          <a:p>
            <a:pPr marL="173038" indent="-173038">
              <a:buFont typeface="Arial" pitchFamily="34" charset="0"/>
              <a:buChar char="•"/>
            </a:pPr>
            <a:r>
              <a:rPr lang="en-US" sz="1600">
                <a:latin typeface="Trebuchet MS" pitchFamily="34" charset="0"/>
              </a:rPr>
              <a:t>Gauss</a:t>
            </a:r>
            <a:r>
              <a:rPr lang="ja-JP" altLang="en-US" sz="1600">
                <a:latin typeface="Trebuchet MS" pitchFamily="34" charset="0"/>
              </a:rPr>
              <a:t>’</a:t>
            </a:r>
            <a:r>
              <a:rPr lang="en-US" altLang="ja-JP" sz="1600">
                <a:latin typeface="Trebuchet MS" pitchFamily="34" charset="0"/>
              </a:rPr>
              <a:t> Law   </a:t>
            </a:r>
            <a:endParaRPr lang="en-US" sz="1600">
              <a:latin typeface="Trebuchet MS" pitchFamily="34" charset="0"/>
            </a:endParaRPr>
          </a:p>
        </p:txBody>
      </p:sp>
      <p:pic>
        <p:nvPicPr>
          <p:cNvPr id="43013" name="Picture 6" descr="latex-image-1.pdf"/>
          <p:cNvPicPr>
            <a:picLocks noChangeAspect="1"/>
          </p:cNvPicPr>
          <p:nvPr/>
        </p:nvPicPr>
        <p:blipFill>
          <a:blip r:embed="rId3"/>
          <a:srcRect/>
          <a:stretch>
            <a:fillRect/>
          </a:stretch>
        </p:blipFill>
        <p:spPr bwMode="auto">
          <a:xfrm>
            <a:off x="7105650" y="1770063"/>
            <a:ext cx="285750" cy="261937"/>
          </a:xfrm>
          <a:prstGeom prst="rect">
            <a:avLst/>
          </a:prstGeom>
          <a:noFill/>
          <a:ln w="9525">
            <a:noFill/>
            <a:miter lim="800000"/>
            <a:headEnd/>
            <a:tailEnd/>
          </a:ln>
        </p:spPr>
      </p:pic>
      <p:pic>
        <p:nvPicPr>
          <p:cNvPr id="43014" name="Picture 7" descr="latex-image-1.pdf"/>
          <p:cNvPicPr>
            <a:picLocks noChangeAspect="1"/>
          </p:cNvPicPr>
          <p:nvPr/>
        </p:nvPicPr>
        <p:blipFill>
          <a:blip r:embed="rId4"/>
          <a:srcRect/>
          <a:stretch>
            <a:fillRect/>
          </a:stretch>
        </p:blipFill>
        <p:spPr bwMode="auto">
          <a:xfrm>
            <a:off x="5867400" y="1989138"/>
            <a:ext cx="479425" cy="273050"/>
          </a:xfrm>
          <a:prstGeom prst="rect">
            <a:avLst/>
          </a:prstGeom>
          <a:noFill/>
          <a:ln w="9525">
            <a:noFill/>
            <a:miter lim="800000"/>
            <a:headEnd/>
            <a:tailEnd/>
          </a:ln>
        </p:spPr>
      </p:pic>
      <p:pic>
        <p:nvPicPr>
          <p:cNvPr id="43015" name="Picture 8" descr="latex-image-1.pdf"/>
          <p:cNvPicPr>
            <a:picLocks noChangeAspect="1"/>
          </p:cNvPicPr>
          <p:nvPr/>
        </p:nvPicPr>
        <p:blipFill>
          <a:blip r:embed="rId5"/>
          <a:srcRect/>
          <a:stretch>
            <a:fillRect/>
          </a:stretch>
        </p:blipFill>
        <p:spPr bwMode="auto">
          <a:xfrm>
            <a:off x="5383213" y="1993900"/>
            <a:ext cx="182562" cy="263525"/>
          </a:xfrm>
          <a:prstGeom prst="rect">
            <a:avLst/>
          </a:prstGeom>
          <a:noFill/>
          <a:ln w="9525">
            <a:noFill/>
            <a:miter lim="800000"/>
            <a:headEnd/>
            <a:tailEnd/>
          </a:ln>
        </p:spPr>
      </p:pic>
      <p:pic>
        <p:nvPicPr>
          <p:cNvPr id="43016" name="Picture 10" descr="latex-image-1.pdf"/>
          <p:cNvPicPr>
            <a:picLocks noChangeAspect="1"/>
          </p:cNvPicPr>
          <p:nvPr/>
        </p:nvPicPr>
        <p:blipFill>
          <a:blip r:embed="rId6"/>
          <a:srcRect/>
          <a:stretch>
            <a:fillRect/>
          </a:stretch>
        </p:blipFill>
        <p:spPr bwMode="auto">
          <a:xfrm>
            <a:off x="5170488" y="3394075"/>
            <a:ext cx="2754312" cy="342900"/>
          </a:xfrm>
          <a:prstGeom prst="rect">
            <a:avLst/>
          </a:prstGeom>
          <a:noFill/>
          <a:ln w="9525">
            <a:noFill/>
            <a:miter lim="800000"/>
            <a:headEnd/>
            <a:tailEnd/>
          </a:ln>
        </p:spPr>
      </p:pic>
      <p:pic>
        <p:nvPicPr>
          <p:cNvPr id="43017" name="Picture 12" descr="latex-image-1.pdf"/>
          <p:cNvPicPr>
            <a:picLocks noChangeAspect="1"/>
          </p:cNvPicPr>
          <p:nvPr/>
        </p:nvPicPr>
        <p:blipFill>
          <a:blip r:embed="rId7"/>
          <a:srcRect/>
          <a:stretch>
            <a:fillRect/>
          </a:stretch>
        </p:blipFill>
        <p:spPr bwMode="auto">
          <a:xfrm>
            <a:off x="4960938" y="2632075"/>
            <a:ext cx="2354262" cy="652463"/>
          </a:xfrm>
          <a:prstGeom prst="rect">
            <a:avLst/>
          </a:prstGeom>
          <a:noFill/>
          <a:ln w="9525">
            <a:noFill/>
            <a:miter lim="800000"/>
            <a:headEnd/>
            <a:tailEnd/>
          </a:ln>
        </p:spPr>
      </p:pic>
      <p:pic>
        <p:nvPicPr>
          <p:cNvPr id="43018" name="Picture 13" descr="latex-image-1.pdf"/>
          <p:cNvPicPr>
            <a:picLocks noChangeAspect="1"/>
          </p:cNvPicPr>
          <p:nvPr/>
        </p:nvPicPr>
        <p:blipFill>
          <a:blip r:embed="rId8"/>
          <a:srcRect/>
          <a:stretch>
            <a:fillRect/>
          </a:stretch>
        </p:blipFill>
        <p:spPr bwMode="auto">
          <a:xfrm>
            <a:off x="4114800" y="3851275"/>
            <a:ext cx="2571750" cy="542925"/>
          </a:xfrm>
          <a:prstGeom prst="rect">
            <a:avLst/>
          </a:prstGeom>
          <a:noFill/>
          <a:ln w="9525">
            <a:noFill/>
            <a:miter lim="800000"/>
            <a:headEnd/>
            <a:tailEnd/>
          </a:ln>
        </p:spPr>
      </p:pic>
      <p:pic>
        <p:nvPicPr>
          <p:cNvPr id="43019" name="Picture 15" descr="latex-image-1.pdf"/>
          <p:cNvPicPr>
            <a:picLocks noChangeAspect="1"/>
          </p:cNvPicPr>
          <p:nvPr/>
        </p:nvPicPr>
        <p:blipFill>
          <a:blip r:embed="rId9"/>
          <a:srcRect/>
          <a:stretch>
            <a:fillRect/>
          </a:stretch>
        </p:blipFill>
        <p:spPr bwMode="auto">
          <a:xfrm>
            <a:off x="4446588" y="4467225"/>
            <a:ext cx="3743325" cy="542925"/>
          </a:xfrm>
          <a:prstGeom prst="rect">
            <a:avLst/>
          </a:prstGeom>
          <a:noFill/>
          <a:ln w="9525">
            <a:noFill/>
            <a:miter lim="800000"/>
            <a:headEnd/>
            <a:tailEnd/>
          </a:ln>
        </p:spPr>
      </p:pic>
      <p:pic>
        <p:nvPicPr>
          <p:cNvPr id="43020" name="Picture 17" descr="latex-image-1.pdf"/>
          <p:cNvPicPr>
            <a:picLocks noChangeAspect="1"/>
          </p:cNvPicPr>
          <p:nvPr/>
        </p:nvPicPr>
        <p:blipFill>
          <a:blip r:embed="rId10"/>
          <a:srcRect/>
          <a:stretch>
            <a:fillRect/>
          </a:stretch>
        </p:blipFill>
        <p:spPr bwMode="auto">
          <a:xfrm>
            <a:off x="4448175" y="5076825"/>
            <a:ext cx="3867150" cy="542925"/>
          </a:xfrm>
          <a:prstGeom prst="rect">
            <a:avLst/>
          </a:prstGeom>
          <a:noFill/>
          <a:ln w="9525">
            <a:noFill/>
            <a:miter lim="800000"/>
            <a:headEnd/>
            <a:tailEnd/>
          </a:ln>
        </p:spPr>
      </p:pic>
      <p:sp>
        <p:nvSpPr>
          <p:cNvPr id="33" name="Oval 32"/>
          <p:cNvSpPr/>
          <p:nvPr/>
        </p:nvSpPr>
        <p:spPr>
          <a:xfrm>
            <a:off x="4733925" y="5287963"/>
            <a:ext cx="320675" cy="11906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rebuchet MS"/>
              <a:ea typeface="ＭＳ Ｐゴシック" charset="-128"/>
              <a:cs typeface="ＭＳ Ｐゴシック" charset="-128"/>
            </a:endParaRPr>
          </a:p>
        </p:txBody>
      </p:sp>
      <p:sp>
        <p:nvSpPr>
          <p:cNvPr id="34" name="Right Brace 33"/>
          <p:cNvSpPr/>
          <p:nvPr/>
        </p:nvSpPr>
        <p:spPr>
          <a:xfrm rot="5400000">
            <a:off x="5372100" y="4819650"/>
            <a:ext cx="152400" cy="1752600"/>
          </a:xfrm>
          <a:prstGeom prst="rightBrac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Trebuchet MS"/>
              <a:ea typeface="ＭＳ Ｐゴシック" charset="-128"/>
              <a:cs typeface="ＭＳ Ｐゴシック" charset="-128"/>
            </a:endParaRPr>
          </a:p>
        </p:txBody>
      </p:sp>
      <p:sp>
        <p:nvSpPr>
          <p:cNvPr id="43023" name="TextBox 20"/>
          <p:cNvSpPr txBox="1">
            <a:spLocks noChangeArrowheads="1"/>
          </p:cNvSpPr>
          <p:nvPr/>
        </p:nvSpPr>
        <p:spPr bwMode="auto">
          <a:xfrm>
            <a:off x="4876800" y="5757863"/>
            <a:ext cx="1160463" cy="261937"/>
          </a:xfrm>
          <a:prstGeom prst="rect">
            <a:avLst/>
          </a:prstGeom>
          <a:noFill/>
          <a:ln w="9525">
            <a:noFill/>
            <a:miter lim="800000"/>
            <a:headEnd/>
            <a:tailEnd/>
          </a:ln>
        </p:spPr>
        <p:txBody>
          <a:bodyPr wrap="none">
            <a:spAutoFit/>
          </a:bodyPr>
          <a:lstStyle/>
          <a:p>
            <a:r>
              <a:rPr lang="en-US" sz="1100" b="1">
                <a:latin typeface="Trebuchet MS" pitchFamily="34" charset="0"/>
              </a:rPr>
              <a:t>ZERO !   WHY ? </a:t>
            </a:r>
          </a:p>
        </p:txBody>
      </p:sp>
      <p:sp>
        <p:nvSpPr>
          <p:cNvPr id="43024" name="TextBox 22"/>
          <p:cNvSpPr txBox="1">
            <a:spLocks noChangeArrowheads="1"/>
          </p:cNvSpPr>
          <p:nvPr/>
        </p:nvSpPr>
        <p:spPr bwMode="auto">
          <a:xfrm>
            <a:off x="7023100" y="5770563"/>
            <a:ext cx="2184400" cy="307975"/>
          </a:xfrm>
          <a:prstGeom prst="rect">
            <a:avLst/>
          </a:prstGeom>
          <a:noFill/>
          <a:ln w="9525">
            <a:noFill/>
            <a:miter lim="800000"/>
            <a:headEnd/>
            <a:tailEnd/>
          </a:ln>
        </p:spPr>
        <p:txBody>
          <a:bodyPr wrap="none">
            <a:spAutoFit/>
          </a:bodyPr>
          <a:lstStyle/>
          <a:p>
            <a:r>
              <a:rPr lang="en-US" sz="1400" b="1">
                <a:latin typeface="Trebuchet MS" pitchFamily="34" charset="0"/>
              </a:rPr>
              <a:t>ENERGY DENSITY [J/m</a:t>
            </a:r>
            <a:r>
              <a:rPr lang="en-US" sz="1400" b="1" baseline="30000">
                <a:latin typeface="Trebuchet MS" pitchFamily="34" charset="0"/>
              </a:rPr>
              <a:t>3</a:t>
            </a:r>
            <a:r>
              <a:rPr lang="en-US" sz="1400" b="1">
                <a:latin typeface="Trebuchet MS" pitchFamily="34" charset="0"/>
              </a:rPr>
              <a:t>]</a:t>
            </a:r>
          </a:p>
        </p:txBody>
      </p:sp>
      <p:sp>
        <p:nvSpPr>
          <p:cNvPr id="38" name="Bent-Up Arrow 37"/>
          <p:cNvSpPr>
            <a:spLocks/>
          </p:cNvSpPr>
          <p:nvPr/>
        </p:nvSpPr>
        <p:spPr bwMode="auto">
          <a:xfrm rot="10800000">
            <a:off x="6705600" y="5908675"/>
            <a:ext cx="304800" cy="228600"/>
          </a:xfrm>
          <a:custGeom>
            <a:avLst/>
            <a:gdLst>
              <a:gd name="T0" fmla="*/ 0 w 304800"/>
              <a:gd name="T1" fmla="*/ 171450 h 228600"/>
              <a:gd name="T2" fmla="*/ 219075 w 304800"/>
              <a:gd name="T3" fmla="*/ 171450 h 228600"/>
              <a:gd name="T4" fmla="*/ 219075 w 304800"/>
              <a:gd name="T5" fmla="*/ 57150 h 228600"/>
              <a:gd name="T6" fmla="*/ 190500 w 304800"/>
              <a:gd name="T7" fmla="*/ 57150 h 228600"/>
              <a:gd name="T8" fmla="*/ 247650 w 304800"/>
              <a:gd name="T9" fmla="*/ 0 h 228600"/>
              <a:gd name="T10" fmla="*/ 304800 w 304800"/>
              <a:gd name="T11" fmla="*/ 57150 h 228600"/>
              <a:gd name="T12" fmla="*/ 276225 w 304800"/>
              <a:gd name="T13" fmla="*/ 57150 h 228600"/>
              <a:gd name="T14" fmla="*/ 276225 w 304800"/>
              <a:gd name="T15" fmla="*/ 228600 h 228600"/>
              <a:gd name="T16" fmla="*/ 0 w 304800"/>
              <a:gd name="T17" fmla="*/ 228600 h 228600"/>
              <a:gd name="T18" fmla="*/ 0 w 304800"/>
              <a:gd name="T19" fmla="*/ 171450 h 228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4800" h="228600">
                <a:moveTo>
                  <a:pt x="0" y="171450"/>
                </a:moveTo>
                <a:lnTo>
                  <a:pt x="219075" y="171450"/>
                </a:lnTo>
                <a:lnTo>
                  <a:pt x="219075" y="57150"/>
                </a:lnTo>
                <a:lnTo>
                  <a:pt x="190500" y="57150"/>
                </a:lnTo>
                <a:lnTo>
                  <a:pt x="247650" y="0"/>
                </a:lnTo>
                <a:lnTo>
                  <a:pt x="304800" y="57150"/>
                </a:lnTo>
                <a:lnTo>
                  <a:pt x="276225" y="57150"/>
                </a:lnTo>
                <a:lnTo>
                  <a:pt x="276225" y="228600"/>
                </a:lnTo>
                <a:lnTo>
                  <a:pt x="0" y="228600"/>
                </a:lnTo>
                <a:lnTo>
                  <a:pt x="0" y="171450"/>
                </a:lnTo>
                <a:close/>
              </a:path>
            </a:pathLst>
          </a:custGeom>
          <a:solidFill>
            <a:srgbClr val="FF6600"/>
          </a:solidFill>
          <a:ln w="9525" cap="flat" cmpd="sng">
            <a:solidFill>
              <a:schemeClr val="tx1"/>
            </a:solidFill>
            <a:prstDash val="solid"/>
            <a:round/>
            <a:headEnd/>
            <a:tailEnd/>
          </a:ln>
          <a:effectLst>
            <a:outerShdw dist="23000" dir="5400000" rotWithShape="0">
              <a:srgbClr val="000000">
                <a:alpha val="34999"/>
              </a:srgbClr>
            </a:outerShdw>
          </a:effectLst>
        </p:spPr>
        <p:txBody>
          <a:bodyPr anchor="ctr"/>
          <a:lstStyle/>
          <a:p>
            <a:endParaRPr lang="en-US"/>
          </a:p>
        </p:txBody>
      </p:sp>
      <p:pic>
        <p:nvPicPr>
          <p:cNvPr id="43026" name="Picture 21" descr="latex-image-1.pdf"/>
          <p:cNvPicPr>
            <a:picLocks noChangeAspect="1"/>
          </p:cNvPicPr>
          <p:nvPr/>
        </p:nvPicPr>
        <p:blipFill>
          <a:blip r:embed="rId11"/>
          <a:srcRect/>
          <a:stretch>
            <a:fillRect/>
          </a:stretch>
        </p:blipFill>
        <p:spPr bwMode="auto">
          <a:xfrm>
            <a:off x="3733800" y="6200775"/>
            <a:ext cx="4710113" cy="587375"/>
          </a:xfrm>
          <a:prstGeom prst="rect">
            <a:avLst/>
          </a:prstGeom>
          <a:solidFill>
            <a:srgbClr val="FDF4DD"/>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5"/>
          <p:cNvSpPr txBox="1">
            <a:spLocks noChangeArrowheads="1"/>
          </p:cNvSpPr>
          <p:nvPr/>
        </p:nvSpPr>
        <p:spPr bwMode="auto">
          <a:xfrm>
            <a:off x="2322513" y="328613"/>
            <a:ext cx="4492625" cy="461962"/>
          </a:xfrm>
          <a:prstGeom prst="rect">
            <a:avLst/>
          </a:prstGeom>
          <a:noFill/>
          <a:ln w="9525">
            <a:noFill/>
            <a:miter lim="800000"/>
            <a:headEnd/>
            <a:tailEnd/>
          </a:ln>
        </p:spPr>
        <p:txBody>
          <a:bodyPr wrap="none">
            <a:spAutoFit/>
          </a:bodyPr>
          <a:lstStyle/>
          <a:p>
            <a:pPr algn="ctr"/>
            <a:r>
              <a:rPr lang="en-US" sz="2400" u="sng">
                <a:latin typeface="Trebuchet MS" pitchFamily="34" charset="0"/>
              </a:rPr>
              <a:t>Energy Stored in Electric Fields</a:t>
            </a:r>
          </a:p>
        </p:txBody>
      </p:sp>
      <p:sp>
        <p:nvSpPr>
          <p:cNvPr id="44034" name="Text Box 6"/>
          <p:cNvSpPr txBox="1">
            <a:spLocks noChangeArrowheads="1"/>
          </p:cNvSpPr>
          <p:nvPr/>
        </p:nvSpPr>
        <p:spPr bwMode="auto">
          <a:xfrm>
            <a:off x="0" y="1363663"/>
            <a:ext cx="9144000" cy="1006475"/>
          </a:xfrm>
          <a:prstGeom prst="rect">
            <a:avLst/>
          </a:prstGeom>
          <a:solidFill>
            <a:schemeClr val="accent1"/>
          </a:solidFill>
          <a:ln w="9525">
            <a:noFill/>
            <a:miter lim="800000"/>
            <a:headEnd/>
            <a:tailEnd/>
          </a:ln>
        </p:spPr>
        <p:txBody>
          <a:bodyPr>
            <a:spAutoFit/>
          </a:bodyPr>
          <a:lstStyle/>
          <a:p>
            <a:pPr algn="ctr"/>
            <a:r>
              <a:rPr lang="en-US">
                <a:latin typeface="Trebuchet MS" pitchFamily="34" charset="0"/>
              </a:rPr>
              <a:t>The energy stored in an electric field is </a:t>
            </a:r>
            <a:r>
              <a:rPr lang="en-US">
                <a:latin typeface="Trebuchet MS" pitchFamily="34" charset="0"/>
                <a:cs typeface="Arial" pitchFamily="34" charset="0"/>
              </a:rPr>
              <a:t>½ </a:t>
            </a:r>
            <a:r>
              <a:rPr lang="el-GR">
                <a:latin typeface="Trebuchet MS" pitchFamily="34" charset="0"/>
                <a:cs typeface="Arial" pitchFamily="34" charset="0"/>
              </a:rPr>
              <a:t>ε</a:t>
            </a:r>
            <a:r>
              <a:rPr lang="en-US" baseline="-25000">
                <a:latin typeface="Trebuchet MS" pitchFamily="34" charset="0"/>
                <a:cs typeface="Arial" pitchFamily="34" charset="0"/>
              </a:rPr>
              <a:t>0 </a:t>
            </a:r>
            <a:r>
              <a:rPr lang="en-US">
                <a:latin typeface="Trebuchet MS" pitchFamily="34" charset="0"/>
                <a:cs typeface="Arial" pitchFamily="34" charset="0"/>
              </a:rPr>
              <a:t>E</a:t>
            </a:r>
            <a:r>
              <a:rPr lang="en-US" baseline="30000">
                <a:latin typeface="Trebuchet MS" pitchFamily="34" charset="0"/>
                <a:cs typeface="Arial" pitchFamily="34" charset="0"/>
              </a:rPr>
              <a:t>2</a:t>
            </a:r>
            <a:r>
              <a:rPr lang="en-US">
                <a:latin typeface="Trebuchet MS" pitchFamily="34" charset="0"/>
                <a:cs typeface="Arial" pitchFamily="34" charset="0"/>
              </a:rPr>
              <a:t>.</a:t>
            </a:r>
          </a:p>
          <a:p>
            <a:pPr algn="ctr"/>
            <a:r>
              <a:rPr lang="en-US">
                <a:latin typeface="Trebuchet MS" pitchFamily="34" charset="0"/>
                <a:cs typeface="Arial" pitchFamily="34" charset="0"/>
              </a:rPr>
              <a:t>The maximum achievable field strength is</a:t>
            </a:r>
          </a:p>
          <a:p>
            <a:pPr algn="ctr"/>
            <a:r>
              <a:rPr lang="en-US">
                <a:latin typeface="Trebuchet MS" pitchFamily="34" charset="0"/>
                <a:cs typeface="Arial" pitchFamily="34" charset="0"/>
              </a:rPr>
              <a:t>typically limited by electric breakdown</a:t>
            </a:r>
            <a:endParaRPr lang="el-GR">
              <a:latin typeface="Trebuchet MS" pitchFamily="34" charset="0"/>
              <a:cs typeface="Arial" pitchFamily="34" charset="0"/>
            </a:endParaRPr>
          </a:p>
        </p:txBody>
      </p:sp>
      <p:pic>
        <p:nvPicPr>
          <p:cNvPr id="44035" name="Picture 5"/>
          <p:cNvPicPr>
            <a:picLocks noChangeAspect="1"/>
          </p:cNvPicPr>
          <p:nvPr/>
        </p:nvPicPr>
        <p:blipFill>
          <a:blip r:embed="rId2"/>
          <a:srcRect/>
          <a:stretch>
            <a:fillRect/>
          </a:stretch>
        </p:blipFill>
        <p:spPr bwMode="auto">
          <a:xfrm>
            <a:off x="257175" y="3394075"/>
            <a:ext cx="8661400" cy="2578100"/>
          </a:xfrm>
          <a:prstGeom prst="rect">
            <a:avLst/>
          </a:prstGeom>
          <a:noFill/>
          <a:ln w="9525">
            <a:noFill/>
            <a:miter lim="800000"/>
            <a:headEnd/>
            <a:tailEnd/>
          </a:ln>
        </p:spPr>
      </p:pic>
      <p:pic>
        <p:nvPicPr>
          <p:cNvPr id="44036" name="Picture 5" descr="latex-image-1.pdf"/>
          <p:cNvPicPr>
            <a:picLocks noChangeAspect="1"/>
          </p:cNvPicPr>
          <p:nvPr/>
        </p:nvPicPr>
        <p:blipFill>
          <a:blip r:embed="rId3"/>
          <a:srcRect/>
          <a:stretch>
            <a:fillRect/>
          </a:stretch>
        </p:blipFill>
        <p:spPr bwMode="auto">
          <a:xfrm>
            <a:off x="5999163" y="6445250"/>
            <a:ext cx="2855912" cy="314325"/>
          </a:xfrm>
          <a:prstGeom prst="rect">
            <a:avLst/>
          </a:prstGeom>
          <a:noFill/>
          <a:ln w="9525">
            <a:noFill/>
            <a:miter lim="800000"/>
            <a:headEnd/>
            <a:tailEnd/>
          </a:ln>
        </p:spPr>
      </p:pic>
      <p:sp>
        <p:nvSpPr>
          <p:cNvPr id="44037" name="TextBox 6"/>
          <p:cNvSpPr txBox="1">
            <a:spLocks noChangeArrowheads="1"/>
          </p:cNvSpPr>
          <p:nvPr/>
        </p:nvSpPr>
        <p:spPr bwMode="auto">
          <a:xfrm>
            <a:off x="6021388" y="6056313"/>
            <a:ext cx="2800350" cy="338137"/>
          </a:xfrm>
          <a:prstGeom prst="rect">
            <a:avLst/>
          </a:prstGeom>
          <a:noFill/>
          <a:ln w="9525">
            <a:noFill/>
            <a:miter lim="800000"/>
            <a:headEnd/>
            <a:tailEnd/>
          </a:ln>
        </p:spPr>
        <p:txBody>
          <a:bodyPr wrap="none">
            <a:spAutoFit/>
          </a:bodyPr>
          <a:lstStyle/>
          <a:p>
            <a:r>
              <a:rPr lang="en-US" sz="1600" b="1">
                <a:latin typeface="Trebuchet MS" pitchFamily="34" charset="0"/>
              </a:rPr>
              <a:t>Note: Dielectric constant is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p:cNvSpPr/>
          <p:nvPr/>
        </p:nvSpPr>
        <p:spPr>
          <a:xfrm>
            <a:off x="4192588" y="4446588"/>
            <a:ext cx="1600200" cy="2590800"/>
          </a:xfrm>
          <a:prstGeom prst="arc">
            <a:avLst>
              <a:gd name="adj1" fmla="val 16200000"/>
              <a:gd name="adj2" fmla="val 75837"/>
            </a:avLst>
          </a:pr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sp>
        <p:nvSpPr>
          <p:cNvPr id="4" name="Arc 3"/>
          <p:cNvSpPr/>
          <p:nvPr/>
        </p:nvSpPr>
        <p:spPr>
          <a:xfrm flipH="1">
            <a:off x="5868988" y="4446588"/>
            <a:ext cx="1600200" cy="2590800"/>
          </a:xfrm>
          <a:prstGeom prst="arc">
            <a:avLst>
              <a:gd name="adj1" fmla="val 16200000"/>
              <a:gd name="adj2" fmla="val 75837"/>
            </a:avLst>
          </a:pr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sp>
        <p:nvSpPr>
          <p:cNvPr id="2" name="Oval 1"/>
          <p:cNvSpPr/>
          <p:nvPr/>
        </p:nvSpPr>
        <p:spPr>
          <a:xfrm>
            <a:off x="5715959" y="5664952"/>
            <a:ext cx="228600" cy="228600"/>
          </a:xfrm>
          <a:prstGeom prst="ellipse">
            <a:avLst/>
          </a:prstGeom>
          <a:gradFill flip="none" rotWithShape="1">
            <a:gsLst>
              <a:gs pos="0">
                <a:schemeClr val="bg1"/>
              </a:gs>
              <a:gs pos="57000">
                <a:srgbClr val="00804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cxnSp>
        <p:nvCxnSpPr>
          <p:cNvPr id="45062" name="Straight Arrow Connector 5"/>
          <p:cNvCxnSpPr>
            <a:cxnSpLocks noChangeShapeType="1"/>
          </p:cNvCxnSpPr>
          <p:nvPr/>
        </p:nvCxnSpPr>
        <p:spPr bwMode="auto">
          <a:xfrm rot="5400000" flipH="1" flipV="1">
            <a:off x="2934494" y="4864894"/>
            <a:ext cx="3581400"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5063" name="TextBox 7"/>
          <p:cNvSpPr txBox="1">
            <a:spLocks noChangeArrowheads="1"/>
          </p:cNvSpPr>
          <p:nvPr/>
        </p:nvSpPr>
        <p:spPr bwMode="auto">
          <a:xfrm rot="-5400000">
            <a:off x="3709988" y="3330575"/>
            <a:ext cx="1379538" cy="369887"/>
          </a:xfrm>
          <a:prstGeom prst="rect">
            <a:avLst/>
          </a:prstGeom>
          <a:noFill/>
          <a:ln w="9525">
            <a:noFill/>
            <a:miter lim="800000"/>
            <a:headEnd/>
            <a:tailEnd/>
          </a:ln>
        </p:spPr>
        <p:txBody>
          <a:bodyPr wrap="none">
            <a:spAutoFit/>
          </a:bodyPr>
          <a:lstStyle/>
          <a:p>
            <a:pPr algn="ctr"/>
            <a:r>
              <a:rPr lang="en-US" sz="1800">
                <a:latin typeface="Trebuchet MS" pitchFamily="34" charset="0"/>
              </a:rPr>
              <a:t>Energy [eV]</a:t>
            </a:r>
          </a:p>
        </p:txBody>
      </p:sp>
      <p:sp>
        <p:nvSpPr>
          <p:cNvPr id="45064" name="TextBox 9"/>
          <p:cNvSpPr txBox="1">
            <a:spLocks noChangeArrowheads="1"/>
          </p:cNvSpPr>
          <p:nvPr/>
        </p:nvSpPr>
        <p:spPr bwMode="auto">
          <a:xfrm>
            <a:off x="5672138" y="5576888"/>
            <a:ext cx="306387" cy="369887"/>
          </a:xfrm>
          <a:prstGeom prst="rect">
            <a:avLst/>
          </a:prstGeom>
          <a:noFill/>
          <a:ln w="9525">
            <a:noFill/>
            <a:miter lim="800000"/>
            <a:headEnd/>
            <a:tailEnd/>
          </a:ln>
        </p:spPr>
        <p:txBody>
          <a:bodyPr wrap="none">
            <a:spAutoFit/>
          </a:bodyPr>
          <a:lstStyle/>
          <a:p>
            <a:r>
              <a:rPr lang="en-US" sz="1800"/>
              <a:t>+</a:t>
            </a:r>
          </a:p>
        </p:txBody>
      </p:sp>
      <p:cxnSp>
        <p:nvCxnSpPr>
          <p:cNvPr id="45065" name="Straight Connector 14"/>
          <p:cNvCxnSpPr>
            <a:cxnSpLocks noChangeShapeType="1"/>
          </p:cNvCxnSpPr>
          <p:nvPr/>
        </p:nvCxnSpPr>
        <p:spPr bwMode="auto">
          <a:xfrm>
            <a:off x="4649788" y="4446588"/>
            <a:ext cx="2286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5066" name="Straight Connector 15"/>
          <p:cNvCxnSpPr>
            <a:cxnSpLocks noChangeShapeType="1"/>
          </p:cNvCxnSpPr>
          <p:nvPr/>
        </p:nvCxnSpPr>
        <p:spPr bwMode="auto">
          <a:xfrm>
            <a:off x="5716588" y="5337175"/>
            <a:ext cx="228600" cy="1588"/>
          </a:xfrm>
          <a:prstGeom prst="line">
            <a:avLst/>
          </a:prstGeom>
          <a:noFill/>
          <a:ln w="25400">
            <a:solidFill>
              <a:srgbClr val="808080"/>
            </a:solidFill>
            <a:prstDash val="dash"/>
            <a:round/>
            <a:headEnd/>
            <a:tailEnd/>
          </a:ln>
          <a:effectLst>
            <a:outerShdw dist="20000" dir="5400000" rotWithShape="0">
              <a:srgbClr val="808080">
                <a:alpha val="37999"/>
              </a:srgbClr>
            </a:outerShdw>
          </a:effectLst>
        </p:spPr>
      </p:cxnSp>
      <p:grpSp>
        <p:nvGrpSpPr>
          <p:cNvPr id="45067" name="Group 16"/>
          <p:cNvGrpSpPr>
            <a:grpSpLocks/>
          </p:cNvGrpSpPr>
          <p:nvPr/>
        </p:nvGrpSpPr>
        <p:grpSpPr bwMode="auto">
          <a:xfrm>
            <a:off x="5767388" y="5022850"/>
            <a:ext cx="306387" cy="414338"/>
            <a:chOff x="2108763" y="3014488"/>
            <a:chExt cx="305718" cy="414512"/>
          </a:xfrm>
        </p:grpSpPr>
        <p:sp>
          <p:nvSpPr>
            <p:cNvPr id="9" name="Oval 8"/>
            <p:cNvSpPr/>
            <p:nvPr/>
          </p:nvSpPr>
          <p:spPr>
            <a:xfrm>
              <a:off x="2145762" y="3200400"/>
              <a:ext cx="228600" cy="228600"/>
            </a:xfrm>
            <a:prstGeom prst="ellipse">
              <a:avLst/>
            </a:prstGeom>
            <a:gradFill flip="none" rotWithShape="1">
              <a:gsLst>
                <a:gs pos="0">
                  <a:schemeClr val="bg1"/>
                </a:gs>
                <a:gs pos="57000">
                  <a:srgbClr val="80000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45131" name="TextBox 10"/>
            <p:cNvSpPr txBox="1">
              <a:spLocks noChangeArrowheads="1"/>
            </p:cNvSpPr>
            <p:nvPr/>
          </p:nvSpPr>
          <p:spPr bwMode="auto">
            <a:xfrm>
              <a:off x="2108763" y="3014488"/>
              <a:ext cx="305718" cy="369332"/>
            </a:xfrm>
            <a:prstGeom prst="rect">
              <a:avLst/>
            </a:prstGeom>
            <a:noFill/>
            <a:ln w="9525">
              <a:noFill/>
              <a:miter lim="800000"/>
              <a:headEnd/>
              <a:tailEnd/>
            </a:ln>
          </p:spPr>
          <p:txBody>
            <a:bodyPr wrap="none">
              <a:spAutoFit/>
            </a:bodyPr>
            <a:lstStyle/>
            <a:p>
              <a:r>
                <a:rPr lang="en-US" sz="1800"/>
                <a:t>_</a:t>
              </a:r>
            </a:p>
          </p:txBody>
        </p:sp>
      </p:grpSp>
      <p:cxnSp>
        <p:nvCxnSpPr>
          <p:cNvPr id="45068" name="Straight Connector 17"/>
          <p:cNvCxnSpPr>
            <a:cxnSpLocks noChangeShapeType="1"/>
          </p:cNvCxnSpPr>
          <p:nvPr/>
        </p:nvCxnSpPr>
        <p:spPr bwMode="auto">
          <a:xfrm>
            <a:off x="4649788" y="5284788"/>
            <a:ext cx="2286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5069" name="Straight Connector 19"/>
          <p:cNvCxnSpPr>
            <a:cxnSpLocks noChangeShapeType="1"/>
          </p:cNvCxnSpPr>
          <p:nvPr/>
        </p:nvCxnSpPr>
        <p:spPr bwMode="auto">
          <a:xfrm>
            <a:off x="4649788" y="6046788"/>
            <a:ext cx="2286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1" name="Arc 20"/>
          <p:cNvSpPr/>
          <p:nvPr/>
        </p:nvSpPr>
        <p:spPr>
          <a:xfrm>
            <a:off x="4954588" y="4451350"/>
            <a:ext cx="1524000" cy="4038600"/>
          </a:xfrm>
          <a:prstGeom prst="arc">
            <a:avLst>
              <a:gd name="adj1" fmla="val 16200000"/>
              <a:gd name="adj2" fmla="val 75837"/>
            </a:avLst>
          </a:pr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sp>
        <p:nvSpPr>
          <p:cNvPr id="22" name="Arc 21"/>
          <p:cNvSpPr/>
          <p:nvPr/>
        </p:nvSpPr>
        <p:spPr>
          <a:xfrm flipH="1">
            <a:off x="6630988" y="4451350"/>
            <a:ext cx="1524000" cy="4114800"/>
          </a:xfrm>
          <a:prstGeom prst="arc">
            <a:avLst>
              <a:gd name="adj1" fmla="val 16200000"/>
              <a:gd name="adj2" fmla="val 75837"/>
            </a:avLst>
          </a:prstGeom>
          <a:ln w="25400" cap="flat" cmpd="sng" algn="ctr">
            <a:solidFill>
              <a:schemeClr val="tx1">
                <a:lumMod val="50000"/>
                <a:lumOff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grpSp>
        <p:nvGrpSpPr>
          <p:cNvPr id="45072" name="Group 28"/>
          <p:cNvGrpSpPr>
            <a:grpSpLocks/>
          </p:cNvGrpSpPr>
          <p:nvPr/>
        </p:nvGrpSpPr>
        <p:grpSpPr bwMode="auto">
          <a:xfrm>
            <a:off x="6400800" y="6348413"/>
            <a:ext cx="306388" cy="369887"/>
            <a:chOff x="3308619" y="4340982"/>
            <a:chExt cx="305718" cy="369332"/>
          </a:xfrm>
        </p:grpSpPr>
        <p:sp>
          <p:nvSpPr>
            <p:cNvPr id="23" name="Oval 22"/>
            <p:cNvSpPr/>
            <p:nvPr/>
          </p:nvSpPr>
          <p:spPr>
            <a:xfrm>
              <a:off x="3352800" y="4419600"/>
              <a:ext cx="228600" cy="228600"/>
            </a:xfrm>
            <a:prstGeom prst="ellipse">
              <a:avLst/>
            </a:prstGeom>
            <a:gradFill flip="none" rotWithShape="1">
              <a:gsLst>
                <a:gs pos="0">
                  <a:schemeClr val="bg1"/>
                </a:gs>
                <a:gs pos="57000">
                  <a:srgbClr val="00804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45127" name="TextBox 23"/>
            <p:cNvSpPr txBox="1">
              <a:spLocks noChangeArrowheads="1"/>
            </p:cNvSpPr>
            <p:nvPr/>
          </p:nvSpPr>
          <p:spPr bwMode="auto">
            <a:xfrm>
              <a:off x="3308619" y="4340982"/>
              <a:ext cx="305718" cy="369332"/>
            </a:xfrm>
            <a:prstGeom prst="rect">
              <a:avLst/>
            </a:prstGeom>
            <a:noFill/>
            <a:ln w="9525">
              <a:noFill/>
              <a:miter lim="800000"/>
              <a:headEnd/>
              <a:tailEnd/>
            </a:ln>
          </p:spPr>
          <p:txBody>
            <a:bodyPr wrap="none">
              <a:spAutoFit/>
            </a:bodyPr>
            <a:lstStyle/>
            <a:p>
              <a:r>
                <a:rPr lang="en-US" sz="1800"/>
                <a:t>+</a:t>
              </a:r>
            </a:p>
          </p:txBody>
        </p:sp>
      </p:grpSp>
      <p:cxnSp>
        <p:nvCxnSpPr>
          <p:cNvPr id="45073" name="Straight Connector 24"/>
          <p:cNvCxnSpPr>
            <a:cxnSpLocks noChangeShapeType="1"/>
          </p:cNvCxnSpPr>
          <p:nvPr/>
        </p:nvCxnSpPr>
        <p:spPr bwMode="auto">
          <a:xfrm>
            <a:off x="6402388" y="6099175"/>
            <a:ext cx="228600" cy="1588"/>
          </a:xfrm>
          <a:prstGeom prst="line">
            <a:avLst/>
          </a:prstGeom>
          <a:noFill/>
          <a:ln w="25400">
            <a:solidFill>
              <a:srgbClr val="808080"/>
            </a:solidFill>
            <a:prstDash val="dash"/>
            <a:round/>
            <a:headEnd/>
            <a:tailEnd/>
          </a:ln>
          <a:effectLst>
            <a:outerShdw dist="20000" dir="5400000" rotWithShape="0">
              <a:srgbClr val="808080">
                <a:alpha val="37999"/>
              </a:srgbClr>
            </a:outerShdw>
          </a:effectLst>
        </p:spPr>
      </p:cxnSp>
      <p:grpSp>
        <p:nvGrpSpPr>
          <p:cNvPr id="45074" name="Group 25"/>
          <p:cNvGrpSpPr>
            <a:grpSpLocks/>
          </p:cNvGrpSpPr>
          <p:nvPr/>
        </p:nvGrpSpPr>
        <p:grpSpPr bwMode="auto">
          <a:xfrm>
            <a:off x="6478588" y="5784850"/>
            <a:ext cx="306387" cy="414338"/>
            <a:chOff x="2108763" y="3014488"/>
            <a:chExt cx="305718" cy="414512"/>
          </a:xfrm>
        </p:grpSpPr>
        <p:sp>
          <p:nvSpPr>
            <p:cNvPr id="27" name="Oval 26"/>
            <p:cNvSpPr/>
            <p:nvPr/>
          </p:nvSpPr>
          <p:spPr>
            <a:xfrm>
              <a:off x="2145762" y="3200400"/>
              <a:ext cx="228600" cy="228600"/>
            </a:xfrm>
            <a:prstGeom prst="ellipse">
              <a:avLst/>
            </a:prstGeom>
            <a:gradFill flip="none" rotWithShape="1">
              <a:gsLst>
                <a:gs pos="0">
                  <a:schemeClr val="bg1"/>
                </a:gs>
                <a:gs pos="57000">
                  <a:srgbClr val="80000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45123" name="TextBox 27"/>
            <p:cNvSpPr txBox="1">
              <a:spLocks noChangeArrowheads="1"/>
            </p:cNvSpPr>
            <p:nvPr/>
          </p:nvSpPr>
          <p:spPr bwMode="auto">
            <a:xfrm>
              <a:off x="2108763" y="3014488"/>
              <a:ext cx="305718" cy="369332"/>
            </a:xfrm>
            <a:prstGeom prst="rect">
              <a:avLst/>
            </a:prstGeom>
            <a:noFill/>
            <a:ln w="9525">
              <a:noFill/>
              <a:miter lim="800000"/>
              <a:headEnd/>
              <a:tailEnd/>
            </a:ln>
          </p:spPr>
          <p:txBody>
            <a:bodyPr wrap="none">
              <a:spAutoFit/>
            </a:bodyPr>
            <a:lstStyle/>
            <a:p>
              <a:r>
                <a:rPr lang="en-US" sz="1800"/>
                <a:t>_</a:t>
              </a:r>
            </a:p>
          </p:txBody>
        </p:sp>
      </p:grpSp>
      <p:sp>
        <p:nvSpPr>
          <p:cNvPr id="30" name="Arc 29"/>
          <p:cNvSpPr/>
          <p:nvPr/>
        </p:nvSpPr>
        <p:spPr>
          <a:xfrm>
            <a:off x="4954588" y="3675063"/>
            <a:ext cx="1524000" cy="4038600"/>
          </a:xfrm>
          <a:prstGeom prst="arc">
            <a:avLst>
              <a:gd name="adj1" fmla="val 16200000"/>
              <a:gd name="adj2" fmla="val 16995734"/>
            </a:avLst>
          </a:prstGeom>
          <a:ln w="25400" cap="flat" cmpd="sng" algn="ctr">
            <a:solidFill>
              <a:schemeClr val="bg1">
                <a:lumMod val="9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sp>
        <p:nvSpPr>
          <p:cNvPr id="31" name="Arc 30"/>
          <p:cNvSpPr/>
          <p:nvPr/>
        </p:nvSpPr>
        <p:spPr>
          <a:xfrm flipH="1">
            <a:off x="5868988" y="4446588"/>
            <a:ext cx="1600200" cy="2590800"/>
          </a:xfrm>
          <a:prstGeom prst="arc">
            <a:avLst>
              <a:gd name="adj1" fmla="val 16200000"/>
              <a:gd name="adj2" fmla="val 17860723"/>
            </a:avLst>
          </a:prstGeom>
          <a:solidFill>
            <a:srgbClr val="FFFFFF"/>
          </a:solidFill>
          <a:ln w="25400" cap="flat" cmpd="sng" algn="ctr">
            <a:solidFill>
              <a:schemeClr val="bg1">
                <a:lumMod val="8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sp>
        <p:nvSpPr>
          <p:cNvPr id="45077" name="TextBox 31"/>
          <p:cNvSpPr txBox="1">
            <a:spLocks noChangeArrowheads="1"/>
          </p:cNvSpPr>
          <p:nvPr/>
        </p:nvSpPr>
        <p:spPr bwMode="auto">
          <a:xfrm>
            <a:off x="4467225" y="6069013"/>
            <a:ext cx="2051050" cy="647700"/>
          </a:xfrm>
          <a:prstGeom prst="rect">
            <a:avLst/>
          </a:prstGeom>
          <a:noFill/>
          <a:ln w="9525">
            <a:noFill/>
            <a:miter lim="800000"/>
            <a:headEnd/>
            <a:tailEnd/>
          </a:ln>
        </p:spPr>
        <p:txBody>
          <a:bodyPr>
            <a:spAutoFit/>
          </a:bodyPr>
          <a:lstStyle/>
          <a:p>
            <a:pPr algn="ctr"/>
            <a:r>
              <a:rPr lang="en-US" sz="1200" b="1">
                <a:latin typeface="Trebuchet MS" pitchFamily="34" charset="0"/>
              </a:rPr>
              <a:t>Remember this </a:t>
            </a:r>
            <a:br>
              <a:rPr lang="en-US" sz="1200" b="1">
                <a:latin typeface="Trebuchet MS" pitchFamily="34" charset="0"/>
              </a:rPr>
            </a:br>
            <a:r>
              <a:rPr lang="en-US" sz="1200" b="1">
                <a:latin typeface="Trebuchet MS" pitchFamily="34" charset="0"/>
              </a:rPr>
              <a:t>unit of energy:    </a:t>
            </a:r>
          </a:p>
          <a:p>
            <a:pPr algn="ctr"/>
            <a:r>
              <a:rPr lang="en-US" sz="1200" b="1">
                <a:latin typeface="Trebuchet MS" pitchFamily="34" charset="0"/>
              </a:rPr>
              <a:t>1 eV = 1.6 x 10</a:t>
            </a:r>
            <a:r>
              <a:rPr lang="en-US" sz="1200" b="1" baseline="30000">
                <a:latin typeface="Trebuchet MS" pitchFamily="34" charset="0"/>
              </a:rPr>
              <a:t>-19</a:t>
            </a:r>
            <a:r>
              <a:rPr lang="en-US" sz="1200" b="1">
                <a:latin typeface="Trebuchet MS" pitchFamily="34" charset="0"/>
              </a:rPr>
              <a:t> J</a:t>
            </a:r>
          </a:p>
        </p:txBody>
      </p:sp>
      <p:pic>
        <p:nvPicPr>
          <p:cNvPr id="45078" name="Picture 32" descr="latex-image-1.pdf"/>
          <p:cNvPicPr>
            <a:picLocks noChangeAspect="1"/>
          </p:cNvPicPr>
          <p:nvPr/>
        </p:nvPicPr>
        <p:blipFill>
          <a:blip r:embed="rId2"/>
          <a:srcRect/>
          <a:stretch>
            <a:fillRect/>
          </a:stretch>
        </p:blipFill>
        <p:spPr bwMode="auto">
          <a:xfrm>
            <a:off x="1174750" y="1214438"/>
            <a:ext cx="1778000" cy="625475"/>
          </a:xfrm>
          <a:prstGeom prst="rect">
            <a:avLst/>
          </a:prstGeom>
          <a:noFill/>
          <a:ln w="9525">
            <a:noFill/>
            <a:miter lim="800000"/>
            <a:headEnd/>
            <a:tailEnd/>
          </a:ln>
        </p:spPr>
      </p:pic>
      <p:sp>
        <p:nvSpPr>
          <p:cNvPr id="45079" name="TextBox 33"/>
          <p:cNvSpPr txBox="1">
            <a:spLocks noChangeArrowheads="1"/>
          </p:cNvSpPr>
          <p:nvPr/>
        </p:nvSpPr>
        <p:spPr bwMode="auto">
          <a:xfrm>
            <a:off x="4213225" y="4283075"/>
            <a:ext cx="517525" cy="369888"/>
          </a:xfrm>
          <a:prstGeom prst="rect">
            <a:avLst/>
          </a:prstGeom>
          <a:noFill/>
          <a:ln w="9525">
            <a:noFill/>
            <a:miter lim="800000"/>
            <a:headEnd/>
            <a:tailEnd/>
          </a:ln>
        </p:spPr>
        <p:txBody>
          <a:bodyPr wrap="none">
            <a:spAutoFit/>
          </a:bodyPr>
          <a:lstStyle/>
          <a:p>
            <a:r>
              <a:rPr lang="en-US" sz="1800">
                <a:latin typeface="Trebuchet MS" pitchFamily="34" charset="0"/>
              </a:rPr>
              <a:t>0 V</a:t>
            </a:r>
          </a:p>
        </p:txBody>
      </p:sp>
      <p:sp>
        <p:nvSpPr>
          <p:cNvPr id="43" name="Arc 42"/>
          <p:cNvSpPr/>
          <p:nvPr/>
        </p:nvSpPr>
        <p:spPr>
          <a:xfrm>
            <a:off x="5894388" y="4594225"/>
            <a:ext cx="609600" cy="1676400"/>
          </a:xfrm>
          <a:prstGeom prst="arc">
            <a:avLst>
              <a:gd name="adj1" fmla="val 13011147"/>
              <a:gd name="adj2" fmla="val 0"/>
            </a:avLst>
          </a:prstGeom>
          <a:ln>
            <a:solidFill>
              <a:schemeClr val="tx1">
                <a:lumMod val="50000"/>
                <a:lumOff val="50000"/>
              </a:schemeClr>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sp>
        <p:nvSpPr>
          <p:cNvPr id="45082" name="TextBox 43"/>
          <p:cNvSpPr txBox="1">
            <a:spLocks noChangeArrowheads="1"/>
          </p:cNvSpPr>
          <p:nvPr/>
        </p:nvSpPr>
        <p:spPr bwMode="auto">
          <a:xfrm>
            <a:off x="5119688" y="2882900"/>
            <a:ext cx="1371600" cy="927100"/>
          </a:xfrm>
          <a:prstGeom prst="rect">
            <a:avLst/>
          </a:prstGeom>
          <a:noFill/>
          <a:ln w="9525">
            <a:noFill/>
            <a:miter lim="800000"/>
            <a:headEnd/>
            <a:tailEnd/>
          </a:ln>
        </p:spPr>
        <p:txBody>
          <a:bodyPr>
            <a:spAutoFit/>
          </a:bodyPr>
          <a:lstStyle/>
          <a:p>
            <a:pPr algn="ctr">
              <a:lnSpc>
                <a:spcPct val="90000"/>
              </a:lnSpc>
            </a:pPr>
            <a:r>
              <a:rPr lang="en-US" sz="1200" b="1" dirty="0">
                <a:latin typeface="Trebuchet MS" pitchFamily="34" charset="0"/>
              </a:rPr>
              <a:t>ENERGY OF AN ELECTRON IN AN </a:t>
            </a:r>
            <a:r>
              <a:rPr lang="en-US" sz="1200" b="1" dirty="0" err="1" smtClean="0">
                <a:latin typeface="Trebuchet MS" pitchFamily="34" charset="0"/>
              </a:rPr>
              <a:t>ALKANE</a:t>
            </a:r>
            <a:r>
              <a:rPr lang="en-US" sz="1200" b="1" dirty="0" smtClean="0">
                <a:latin typeface="Trebuchet MS" pitchFamily="34" charset="0"/>
              </a:rPr>
              <a:t> </a:t>
            </a:r>
            <a:r>
              <a:rPr lang="en-US" sz="1200" b="1" dirty="0">
                <a:latin typeface="Trebuchet MS" pitchFamily="34" charset="0"/>
              </a:rPr>
              <a:t>MOLECULE IN GASOLINE</a:t>
            </a:r>
          </a:p>
        </p:txBody>
      </p:sp>
      <p:sp>
        <p:nvSpPr>
          <p:cNvPr id="45083" name="TextBox 44"/>
          <p:cNvSpPr txBox="1">
            <a:spLocks noChangeArrowheads="1"/>
          </p:cNvSpPr>
          <p:nvPr/>
        </p:nvSpPr>
        <p:spPr bwMode="auto">
          <a:xfrm>
            <a:off x="6034088" y="3797300"/>
            <a:ext cx="1371600" cy="593725"/>
          </a:xfrm>
          <a:prstGeom prst="rect">
            <a:avLst/>
          </a:prstGeom>
          <a:noFill/>
          <a:ln w="9525">
            <a:noFill/>
            <a:miter lim="800000"/>
            <a:headEnd/>
            <a:tailEnd/>
          </a:ln>
        </p:spPr>
        <p:txBody>
          <a:bodyPr>
            <a:spAutoFit/>
          </a:bodyPr>
          <a:lstStyle/>
          <a:p>
            <a:pPr algn="ctr">
              <a:lnSpc>
                <a:spcPct val="90000"/>
              </a:lnSpc>
            </a:pPr>
            <a:r>
              <a:rPr lang="en-US" sz="1200" b="1">
                <a:latin typeface="Trebuchet MS" pitchFamily="34" charset="0"/>
              </a:rPr>
              <a:t>ENERGY OF AN ELECTRON IN H</a:t>
            </a:r>
            <a:r>
              <a:rPr lang="en-US" sz="1200" b="1" baseline="-25000">
                <a:latin typeface="Trebuchet MS" pitchFamily="34" charset="0"/>
              </a:rPr>
              <a:t>2</a:t>
            </a:r>
            <a:r>
              <a:rPr lang="en-US" sz="1200" b="1">
                <a:latin typeface="Trebuchet MS" pitchFamily="34" charset="0"/>
              </a:rPr>
              <a:t>O or CO</a:t>
            </a:r>
            <a:r>
              <a:rPr lang="en-US" sz="1200" b="1" baseline="-25000">
                <a:latin typeface="Trebuchet MS" pitchFamily="34" charset="0"/>
              </a:rPr>
              <a:t>2</a:t>
            </a:r>
          </a:p>
        </p:txBody>
      </p:sp>
      <p:cxnSp>
        <p:nvCxnSpPr>
          <p:cNvPr id="47" name="Straight Arrow Connector 46"/>
          <p:cNvCxnSpPr>
            <a:stCxn id="45082" idx="2"/>
          </p:cNvCxnSpPr>
          <p:nvPr/>
        </p:nvCxnSpPr>
        <p:spPr>
          <a:xfrm rot="5400000">
            <a:off x="5507038" y="4108450"/>
            <a:ext cx="596900" cy="0"/>
          </a:xfrm>
          <a:prstGeom prst="straightConnector1">
            <a:avLst/>
          </a:prstGeom>
          <a:ln>
            <a:solidFill>
              <a:srgbClr val="80808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a:off x="6292850" y="4741863"/>
            <a:ext cx="701675" cy="0"/>
          </a:xfrm>
          <a:prstGeom prst="straightConnector1">
            <a:avLst/>
          </a:prstGeom>
          <a:ln>
            <a:solidFill>
              <a:srgbClr val="80808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Right Brace 49"/>
          <p:cNvSpPr/>
          <p:nvPr/>
        </p:nvSpPr>
        <p:spPr>
          <a:xfrm>
            <a:off x="7024688" y="5284788"/>
            <a:ext cx="228600" cy="838200"/>
          </a:xfrm>
          <a:prstGeom prst="rightBrace">
            <a:avLst/>
          </a:prstGeom>
          <a:ln>
            <a:solidFill>
              <a:srgbClr val="80808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sp>
        <p:nvSpPr>
          <p:cNvPr id="45087" name="TextBox 50"/>
          <p:cNvSpPr txBox="1">
            <a:spLocks noChangeArrowheads="1"/>
          </p:cNvSpPr>
          <p:nvPr/>
        </p:nvSpPr>
        <p:spPr bwMode="auto">
          <a:xfrm>
            <a:off x="7177088" y="5272088"/>
            <a:ext cx="1371600" cy="927100"/>
          </a:xfrm>
          <a:prstGeom prst="rect">
            <a:avLst/>
          </a:prstGeom>
          <a:noFill/>
          <a:ln w="9525">
            <a:noFill/>
            <a:miter lim="800000"/>
            <a:headEnd/>
            <a:tailEnd/>
          </a:ln>
        </p:spPr>
        <p:txBody>
          <a:bodyPr>
            <a:spAutoFit/>
          </a:bodyPr>
          <a:lstStyle/>
          <a:p>
            <a:pPr algn="ctr">
              <a:lnSpc>
                <a:spcPct val="90000"/>
              </a:lnSpc>
            </a:pPr>
            <a:r>
              <a:rPr lang="en-US" sz="1200" b="1">
                <a:latin typeface="Trebuchet MS" pitchFamily="34" charset="0"/>
              </a:rPr>
              <a:t>ENERGY GIVEN OFF AS HEAT IN THE PROCESS OF GASOLINE COMBUSTION</a:t>
            </a:r>
            <a:endParaRPr lang="en-US" sz="1200" b="1" baseline="-25000">
              <a:latin typeface="Trebuchet MS" pitchFamily="34" charset="0"/>
            </a:endParaRPr>
          </a:p>
        </p:txBody>
      </p:sp>
      <p:cxnSp>
        <p:nvCxnSpPr>
          <p:cNvPr id="53" name="Straight Connector 52"/>
          <p:cNvCxnSpPr/>
          <p:nvPr/>
        </p:nvCxnSpPr>
        <p:spPr>
          <a:xfrm rot="5400000">
            <a:off x="985837" y="3906838"/>
            <a:ext cx="5008563" cy="1588"/>
          </a:xfrm>
          <a:prstGeom prst="line">
            <a:avLst/>
          </a:prstGeom>
          <a:ln w="12700"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089" name="TextBox 53"/>
          <p:cNvSpPr txBox="1">
            <a:spLocks noChangeArrowheads="1"/>
          </p:cNvSpPr>
          <p:nvPr/>
        </p:nvSpPr>
        <p:spPr bwMode="auto">
          <a:xfrm>
            <a:off x="7497763" y="620713"/>
            <a:ext cx="1154112" cy="369887"/>
          </a:xfrm>
          <a:prstGeom prst="rect">
            <a:avLst/>
          </a:prstGeom>
          <a:noFill/>
          <a:ln w="9525">
            <a:noFill/>
            <a:miter lim="800000"/>
            <a:headEnd/>
            <a:tailEnd/>
          </a:ln>
        </p:spPr>
        <p:txBody>
          <a:bodyPr wrap="none">
            <a:spAutoFit/>
          </a:bodyPr>
          <a:lstStyle/>
          <a:p>
            <a:r>
              <a:rPr lang="en-US" sz="1800">
                <a:latin typeface="Trebuchet MS" pitchFamily="34" charset="0"/>
              </a:rPr>
              <a:t>O = C = O</a:t>
            </a:r>
          </a:p>
        </p:txBody>
      </p:sp>
      <p:grpSp>
        <p:nvGrpSpPr>
          <p:cNvPr id="45090" name="Group 58"/>
          <p:cNvGrpSpPr>
            <a:grpSpLocks/>
          </p:cNvGrpSpPr>
          <p:nvPr/>
        </p:nvGrpSpPr>
        <p:grpSpPr bwMode="auto">
          <a:xfrm>
            <a:off x="6527800" y="449263"/>
            <a:ext cx="835025" cy="646112"/>
            <a:chOff x="6324600" y="609600"/>
            <a:chExt cx="834446" cy="646331"/>
          </a:xfrm>
        </p:grpSpPr>
        <p:sp>
          <p:nvSpPr>
            <p:cNvPr id="45114" name="TextBox 54"/>
            <p:cNvSpPr txBox="1">
              <a:spLocks noChangeArrowheads="1"/>
            </p:cNvSpPr>
            <p:nvPr/>
          </p:nvSpPr>
          <p:spPr bwMode="auto">
            <a:xfrm>
              <a:off x="6324600" y="609600"/>
              <a:ext cx="834446" cy="646331"/>
            </a:xfrm>
            <a:prstGeom prst="rect">
              <a:avLst/>
            </a:prstGeom>
            <a:noFill/>
            <a:ln w="9525">
              <a:noFill/>
              <a:miter lim="800000"/>
              <a:headEnd/>
              <a:tailEnd/>
            </a:ln>
          </p:spPr>
          <p:txBody>
            <a:bodyPr wrap="none">
              <a:spAutoFit/>
            </a:bodyPr>
            <a:lstStyle/>
            <a:p>
              <a:pPr algn="ctr"/>
              <a:r>
                <a:rPr lang="en-US" sz="1800">
                  <a:latin typeface="Trebuchet MS" pitchFamily="34" charset="0"/>
                </a:rPr>
                <a:t>O</a:t>
              </a:r>
            </a:p>
            <a:p>
              <a:pPr algn="ctr"/>
              <a:r>
                <a:rPr lang="en-US" sz="1800">
                  <a:latin typeface="Trebuchet MS" pitchFamily="34" charset="0"/>
                </a:rPr>
                <a:t>H     H</a:t>
              </a:r>
            </a:p>
          </p:txBody>
        </p:sp>
        <p:sp>
          <p:nvSpPr>
            <p:cNvPr id="45115" name="TextBox 56"/>
            <p:cNvSpPr txBox="1">
              <a:spLocks noChangeArrowheads="1"/>
            </p:cNvSpPr>
            <p:nvPr/>
          </p:nvSpPr>
          <p:spPr bwMode="auto">
            <a:xfrm rot="-2700000">
              <a:off x="6463114" y="736478"/>
              <a:ext cx="269425" cy="369332"/>
            </a:xfrm>
            <a:prstGeom prst="rect">
              <a:avLst/>
            </a:prstGeom>
            <a:noFill/>
            <a:ln w="9525">
              <a:noFill/>
              <a:miter lim="800000"/>
              <a:headEnd/>
              <a:tailEnd/>
            </a:ln>
          </p:spPr>
          <p:txBody>
            <a:bodyPr wrap="none">
              <a:spAutoFit/>
            </a:bodyPr>
            <a:lstStyle/>
            <a:p>
              <a:pPr algn="ctr"/>
              <a:r>
                <a:rPr lang="en-US" sz="1800">
                  <a:latin typeface="Trebuchet MS" pitchFamily="34" charset="0"/>
                </a:rPr>
                <a:t>-</a:t>
              </a:r>
            </a:p>
          </p:txBody>
        </p:sp>
        <p:sp>
          <p:nvSpPr>
            <p:cNvPr id="45116" name="TextBox 57"/>
            <p:cNvSpPr txBox="1">
              <a:spLocks noChangeArrowheads="1"/>
            </p:cNvSpPr>
            <p:nvPr/>
          </p:nvSpPr>
          <p:spPr bwMode="auto">
            <a:xfrm rot="-8100000">
              <a:off x="6726052" y="756644"/>
              <a:ext cx="269425" cy="369332"/>
            </a:xfrm>
            <a:prstGeom prst="rect">
              <a:avLst/>
            </a:prstGeom>
            <a:noFill/>
            <a:ln w="9525">
              <a:noFill/>
              <a:miter lim="800000"/>
              <a:headEnd/>
              <a:tailEnd/>
            </a:ln>
          </p:spPr>
          <p:txBody>
            <a:bodyPr wrap="none">
              <a:spAutoFit/>
            </a:bodyPr>
            <a:lstStyle/>
            <a:p>
              <a:pPr algn="ctr"/>
              <a:r>
                <a:rPr lang="en-US" sz="1800">
                  <a:latin typeface="Trebuchet MS" pitchFamily="34" charset="0"/>
                </a:rPr>
                <a:t>-</a:t>
              </a:r>
            </a:p>
          </p:txBody>
        </p:sp>
      </p:grpSp>
      <p:grpSp>
        <p:nvGrpSpPr>
          <p:cNvPr id="45091" name="Group 61"/>
          <p:cNvGrpSpPr>
            <a:grpSpLocks/>
          </p:cNvGrpSpPr>
          <p:nvPr/>
        </p:nvGrpSpPr>
        <p:grpSpPr bwMode="auto">
          <a:xfrm>
            <a:off x="4148138" y="409575"/>
            <a:ext cx="1435100" cy="923925"/>
            <a:chOff x="4495800" y="685800"/>
            <a:chExt cx="1434407" cy="923330"/>
          </a:xfrm>
        </p:grpSpPr>
        <p:sp>
          <p:nvSpPr>
            <p:cNvPr id="45111" name="TextBox 55"/>
            <p:cNvSpPr txBox="1">
              <a:spLocks noChangeArrowheads="1"/>
            </p:cNvSpPr>
            <p:nvPr/>
          </p:nvSpPr>
          <p:spPr bwMode="auto">
            <a:xfrm>
              <a:off x="4495800" y="685800"/>
              <a:ext cx="1434407" cy="923330"/>
            </a:xfrm>
            <a:prstGeom prst="rect">
              <a:avLst/>
            </a:prstGeom>
            <a:noFill/>
            <a:ln w="9525">
              <a:noFill/>
              <a:miter lim="800000"/>
              <a:headEnd/>
              <a:tailEnd/>
            </a:ln>
          </p:spPr>
          <p:txBody>
            <a:bodyPr wrap="none">
              <a:spAutoFit/>
            </a:bodyPr>
            <a:lstStyle/>
            <a:p>
              <a:pPr algn="ctr"/>
              <a:r>
                <a:rPr lang="en-US" sz="1800">
                  <a:latin typeface="Trebuchet MS" pitchFamily="34" charset="0"/>
                </a:rPr>
                <a:t>H   H</a:t>
              </a:r>
            </a:p>
            <a:p>
              <a:pPr algn="ctr"/>
              <a:r>
                <a:rPr lang="en-US" sz="1800">
                  <a:latin typeface="Trebuchet MS" pitchFamily="34" charset="0"/>
                </a:rPr>
                <a:t>H - C – C – H</a:t>
              </a:r>
            </a:p>
            <a:p>
              <a:pPr algn="ctr"/>
              <a:r>
                <a:rPr lang="en-US" sz="1800">
                  <a:latin typeface="Trebuchet MS" pitchFamily="34" charset="0"/>
                </a:rPr>
                <a:t>H   H</a:t>
              </a:r>
            </a:p>
          </p:txBody>
        </p:sp>
        <p:sp>
          <p:nvSpPr>
            <p:cNvPr id="45112" name="TextBox 59"/>
            <p:cNvSpPr txBox="1">
              <a:spLocks noChangeArrowheads="1"/>
            </p:cNvSpPr>
            <p:nvPr/>
          </p:nvSpPr>
          <p:spPr bwMode="auto">
            <a:xfrm rot="-5400000">
              <a:off x="5084861" y="972166"/>
              <a:ext cx="562812" cy="369332"/>
            </a:xfrm>
            <a:prstGeom prst="rect">
              <a:avLst/>
            </a:prstGeom>
            <a:noFill/>
            <a:ln w="9525">
              <a:noFill/>
              <a:miter lim="800000"/>
              <a:headEnd/>
              <a:tailEnd/>
            </a:ln>
          </p:spPr>
          <p:txBody>
            <a:bodyPr wrap="none">
              <a:spAutoFit/>
            </a:bodyPr>
            <a:lstStyle/>
            <a:p>
              <a:pPr algn="ctr"/>
              <a:r>
                <a:rPr lang="en-US" sz="1800">
                  <a:latin typeface="Trebuchet MS" pitchFamily="34" charset="0"/>
                </a:rPr>
                <a:t>-   -</a:t>
              </a:r>
            </a:p>
          </p:txBody>
        </p:sp>
        <p:sp>
          <p:nvSpPr>
            <p:cNvPr id="45113" name="TextBox 60"/>
            <p:cNvSpPr txBox="1">
              <a:spLocks noChangeArrowheads="1"/>
            </p:cNvSpPr>
            <p:nvPr/>
          </p:nvSpPr>
          <p:spPr bwMode="auto">
            <a:xfrm rot="-5400000">
              <a:off x="4724680" y="976584"/>
              <a:ext cx="562812" cy="369332"/>
            </a:xfrm>
            <a:prstGeom prst="rect">
              <a:avLst/>
            </a:prstGeom>
            <a:noFill/>
            <a:ln w="9525">
              <a:noFill/>
              <a:miter lim="800000"/>
              <a:headEnd/>
              <a:tailEnd/>
            </a:ln>
          </p:spPr>
          <p:txBody>
            <a:bodyPr wrap="none">
              <a:spAutoFit/>
            </a:bodyPr>
            <a:lstStyle/>
            <a:p>
              <a:pPr algn="ctr"/>
              <a:r>
                <a:rPr lang="en-US" sz="1800">
                  <a:latin typeface="Trebuchet MS" pitchFamily="34" charset="0"/>
                </a:rPr>
                <a:t>-   -</a:t>
              </a:r>
            </a:p>
          </p:txBody>
        </p:sp>
      </p:grpSp>
      <p:cxnSp>
        <p:nvCxnSpPr>
          <p:cNvPr id="63" name="Straight Connector 62"/>
          <p:cNvCxnSpPr/>
          <p:nvPr/>
        </p:nvCxnSpPr>
        <p:spPr>
          <a:xfrm rot="10800000" flipV="1">
            <a:off x="3832225" y="2813050"/>
            <a:ext cx="5029200" cy="0"/>
          </a:xfrm>
          <a:prstGeom prst="line">
            <a:avLst/>
          </a:prstGeom>
          <a:ln w="12700"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8083550" y="554038"/>
            <a:ext cx="381000" cy="1587"/>
          </a:xfrm>
          <a:prstGeom prst="straightConnector1">
            <a:avLst/>
          </a:prstGeom>
          <a:ln>
            <a:solidFill>
              <a:srgbClr val="808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783" name="TextBox 70"/>
          <p:cNvSpPr txBox="1">
            <a:spLocks noChangeArrowheads="1"/>
          </p:cNvSpPr>
          <p:nvPr/>
        </p:nvSpPr>
        <p:spPr bwMode="auto">
          <a:xfrm>
            <a:off x="7954963" y="228600"/>
            <a:ext cx="647700" cy="307975"/>
          </a:xfrm>
          <a:prstGeom prst="rect">
            <a:avLst/>
          </a:prstGeom>
          <a:noFill/>
          <a:ln w="9525">
            <a:noFill/>
            <a:miter lim="800000"/>
            <a:headEnd/>
            <a:tailEnd/>
          </a:ln>
        </p:spPr>
        <p:txBody>
          <a:bodyPr wrap="none">
            <a:spAutoFit/>
          </a:bodyPr>
          <a:lstStyle/>
          <a:p>
            <a:r>
              <a:rPr lang="en-US" sz="1400">
                <a:solidFill>
                  <a:srgbClr val="7F7F7F"/>
                </a:solidFill>
              </a:rPr>
              <a:t>1.16 Å</a:t>
            </a:r>
          </a:p>
        </p:txBody>
      </p:sp>
      <p:grpSp>
        <p:nvGrpSpPr>
          <p:cNvPr id="45095" name="Group 73"/>
          <p:cNvGrpSpPr>
            <a:grpSpLocks/>
          </p:cNvGrpSpPr>
          <p:nvPr/>
        </p:nvGrpSpPr>
        <p:grpSpPr bwMode="auto">
          <a:xfrm rot="-2700000">
            <a:off x="6276975" y="342900"/>
            <a:ext cx="647700" cy="325438"/>
            <a:chOff x="6958714" y="533313"/>
            <a:chExt cx="648599" cy="326784"/>
          </a:xfrm>
        </p:grpSpPr>
        <p:cxnSp>
          <p:nvCxnSpPr>
            <p:cNvPr id="72" name="Straight Arrow Connector 71"/>
            <p:cNvCxnSpPr/>
            <p:nvPr/>
          </p:nvCxnSpPr>
          <p:spPr>
            <a:xfrm>
              <a:off x="7064380" y="845259"/>
              <a:ext cx="379940" cy="1594"/>
            </a:xfrm>
            <a:prstGeom prst="straightConnector1">
              <a:avLst/>
            </a:prstGeom>
            <a:ln>
              <a:solidFill>
                <a:srgbClr val="808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792" name="TextBox 72"/>
            <p:cNvSpPr txBox="1">
              <a:spLocks noChangeArrowheads="1"/>
            </p:cNvSpPr>
            <p:nvPr/>
          </p:nvSpPr>
          <p:spPr bwMode="auto">
            <a:xfrm>
              <a:off x="6958714" y="531607"/>
              <a:ext cx="648599" cy="307654"/>
            </a:xfrm>
            <a:prstGeom prst="rect">
              <a:avLst/>
            </a:prstGeom>
            <a:noFill/>
            <a:ln w="9525">
              <a:noFill/>
              <a:miter lim="800000"/>
              <a:headEnd/>
              <a:tailEnd/>
            </a:ln>
          </p:spPr>
          <p:txBody>
            <a:bodyPr wrap="none">
              <a:spAutoFit/>
            </a:bodyPr>
            <a:lstStyle/>
            <a:p>
              <a:r>
                <a:rPr lang="en-US" sz="1400">
                  <a:solidFill>
                    <a:srgbClr val="7F7F7F"/>
                  </a:solidFill>
                </a:rPr>
                <a:t>0.96 Å</a:t>
              </a:r>
            </a:p>
          </p:txBody>
        </p:sp>
      </p:grpSp>
      <p:cxnSp>
        <p:nvCxnSpPr>
          <p:cNvPr id="75" name="Straight Arrow Connector 74"/>
          <p:cNvCxnSpPr/>
          <p:nvPr/>
        </p:nvCxnSpPr>
        <p:spPr>
          <a:xfrm>
            <a:off x="4686300" y="430213"/>
            <a:ext cx="381000" cy="1587"/>
          </a:xfrm>
          <a:prstGeom prst="straightConnector1">
            <a:avLst/>
          </a:prstGeom>
          <a:ln>
            <a:solidFill>
              <a:srgbClr val="808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786" name="TextBox 75"/>
          <p:cNvSpPr txBox="1">
            <a:spLocks noChangeArrowheads="1"/>
          </p:cNvSpPr>
          <p:nvPr/>
        </p:nvSpPr>
        <p:spPr bwMode="auto">
          <a:xfrm>
            <a:off x="4557713" y="104775"/>
            <a:ext cx="647700" cy="307975"/>
          </a:xfrm>
          <a:prstGeom prst="rect">
            <a:avLst/>
          </a:prstGeom>
          <a:noFill/>
          <a:ln w="9525">
            <a:noFill/>
            <a:miter lim="800000"/>
            <a:headEnd/>
            <a:tailEnd/>
          </a:ln>
        </p:spPr>
        <p:txBody>
          <a:bodyPr wrap="none">
            <a:spAutoFit/>
          </a:bodyPr>
          <a:lstStyle/>
          <a:p>
            <a:r>
              <a:rPr lang="en-US" sz="1400">
                <a:solidFill>
                  <a:srgbClr val="7F7F7F"/>
                </a:solidFill>
              </a:rPr>
              <a:t>1.54 Å</a:t>
            </a:r>
          </a:p>
        </p:txBody>
      </p:sp>
      <p:cxnSp>
        <p:nvCxnSpPr>
          <p:cNvPr id="77" name="Straight Arrow Connector 76"/>
          <p:cNvCxnSpPr/>
          <p:nvPr/>
        </p:nvCxnSpPr>
        <p:spPr>
          <a:xfrm>
            <a:off x="5056188" y="1323975"/>
            <a:ext cx="381000" cy="1588"/>
          </a:xfrm>
          <a:prstGeom prst="straightConnector1">
            <a:avLst/>
          </a:prstGeom>
          <a:ln>
            <a:solidFill>
              <a:srgbClr val="80808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788" name="TextBox 77"/>
          <p:cNvSpPr txBox="1">
            <a:spLocks noChangeArrowheads="1"/>
          </p:cNvSpPr>
          <p:nvPr/>
        </p:nvSpPr>
        <p:spPr bwMode="auto">
          <a:xfrm>
            <a:off x="4929188" y="1301750"/>
            <a:ext cx="647700" cy="307975"/>
          </a:xfrm>
          <a:prstGeom prst="rect">
            <a:avLst/>
          </a:prstGeom>
          <a:noFill/>
          <a:ln w="9525">
            <a:noFill/>
            <a:miter lim="800000"/>
            <a:headEnd/>
            <a:tailEnd/>
          </a:ln>
        </p:spPr>
        <p:txBody>
          <a:bodyPr wrap="none">
            <a:spAutoFit/>
          </a:bodyPr>
          <a:lstStyle/>
          <a:p>
            <a:r>
              <a:rPr lang="en-US" sz="1400">
                <a:solidFill>
                  <a:srgbClr val="7F7F7F"/>
                </a:solidFill>
              </a:rPr>
              <a:t>1.10 Å</a:t>
            </a:r>
          </a:p>
        </p:txBody>
      </p:sp>
      <p:sp>
        <p:nvSpPr>
          <p:cNvPr id="45100" name="TextBox 78"/>
          <p:cNvSpPr txBox="1">
            <a:spLocks noChangeArrowheads="1"/>
          </p:cNvSpPr>
          <p:nvPr/>
        </p:nvSpPr>
        <p:spPr bwMode="auto">
          <a:xfrm>
            <a:off x="457200" y="4827588"/>
            <a:ext cx="2954338" cy="1662112"/>
          </a:xfrm>
          <a:prstGeom prst="rect">
            <a:avLst/>
          </a:prstGeom>
          <a:noFill/>
          <a:ln w="9525">
            <a:noFill/>
            <a:miter lim="800000"/>
            <a:headEnd/>
            <a:tailEnd/>
          </a:ln>
        </p:spPr>
        <p:txBody>
          <a:bodyPr>
            <a:spAutoFit/>
          </a:bodyPr>
          <a:lstStyle/>
          <a:p>
            <a:pPr algn="ctr"/>
            <a:r>
              <a:rPr lang="en-US" sz="1800">
                <a:latin typeface="Trebuchet MS" pitchFamily="34" charset="0"/>
              </a:rPr>
              <a:t>Hydrogen ground state energy is -13.6 eV</a:t>
            </a:r>
          </a:p>
          <a:p>
            <a:pPr algn="ctr"/>
            <a:endParaRPr lang="en-US" sz="1800">
              <a:latin typeface="Trebuchet MS" pitchFamily="34" charset="0"/>
            </a:endParaRPr>
          </a:p>
          <a:p>
            <a:pPr algn="ctr"/>
            <a:r>
              <a:rPr lang="en-US" sz="1600">
                <a:latin typeface="Trebuchet MS" pitchFamily="34" charset="0"/>
              </a:rPr>
              <a:t>If the hydrogen radius was twice as long, what would be the ground state energy ?</a:t>
            </a:r>
          </a:p>
        </p:txBody>
      </p:sp>
      <p:sp>
        <p:nvSpPr>
          <p:cNvPr id="64" name="Arc 63"/>
          <p:cNvSpPr/>
          <p:nvPr/>
        </p:nvSpPr>
        <p:spPr>
          <a:xfrm>
            <a:off x="4965700" y="4459288"/>
            <a:ext cx="1524000" cy="4038600"/>
          </a:xfrm>
          <a:prstGeom prst="arc">
            <a:avLst>
              <a:gd name="adj1" fmla="val 16200000"/>
              <a:gd name="adj2" fmla="val 16919423"/>
            </a:avLst>
          </a:prstGeom>
          <a:ln w="25400" cap="flat" cmpd="sng" algn="ctr">
            <a:solidFill>
              <a:srgbClr val="F2F2F2"/>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endParaRPr>
          </a:p>
        </p:txBody>
      </p:sp>
      <p:sp>
        <p:nvSpPr>
          <p:cNvPr id="45102" name="TextBox 61"/>
          <p:cNvSpPr txBox="1">
            <a:spLocks noChangeArrowheads="1"/>
          </p:cNvSpPr>
          <p:nvPr/>
        </p:nvSpPr>
        <p:spPr bwMode="auto">
          <a:xfrm>
            <a:off x="230188" y="274638"/>
            <a:ext cx="3790950" cy="708025"/>
          </a:xfrm>
          <a:prstGeom prst="rect">
            <a:avLst/>
          </a:prstGeom>
          <a:noFill/>
          <a:ln w="9525">
            <a:noFill/>
            <a:miter lim="800000"/>
            <a:headEnd/>
            <a:tailEnd/>
          </a:ln>
        </p:spPr>
        <p:txBody>
          <a:bodyPr wrap="none">
            <a:spAutoFit/>
          </a:bodyPr>
          <a:lstStyle/>
          <a:p>
            <a:pPr algn="ctr"/>
            <a:r>
              <a:rPr lang="en-US" u="sng">
                <a:latin typeface="Trebuchet MS" pitchFamily="34" charset="0"/>
              </a:rPr>
              <a:t>Modeling Atoms and Molecules</a:t>
            </a:r>
            <a:br>
              <a:rPr lang="en-US" u="sng">
                <a:latin typeface="Trebuchet MS" pitchFamily="34" charset="0"/>
              </a:rPr>
            </a:br>
            <a:r>
              <a:rPr lang="en-US" u="sng">
                <a:latin typeface="Trebuchet MS" pitchFamily="34" charset="0"/>
              </a:rPr>
              <a:t>as Capacitors that Store Energy</a:t>
            </a:r>
          </a:p>
        </p:txBody>
      </p:sp>
      <p:sp>
        <p:nvSpPr>
          <p:cNvPr id="65" name="Left Brace 64"/>
          <p:cNvSpPr/>
          <p:nvPr/>
        </p:nvSpPr>
        <p:spPr>
          <a:xfrm rot="16200000">
            <a:off x="7442201" y="31750"/>
            <a:ext cx="207962" cy="2293937"/>
          </a:xfrm>
          <a:prstGeom prst="leftBrace">
            <a:avLst>
              <a:gd name="adj1" fmla="val 38787"/>
              <a:gd name="adj2" fmla="val 50000"/>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5104" name="TextBox 43"/>
          <p:cNvSpPr txBox="1">
            <a:spLocks noChangeArrowheads="1"/>
          </p:cNvSpPr>
          <p:nvPr/>
        </p:nvSpPr>
        <p:spPr bwMode="auto">
          <a:xfrm>
            <a:off x="5905500" y="1336675"/>
            <a:ext cx="3297238" cy="1425575"/>
          </a:xfrm>
          <a:prstGeom prst="rect">
            <a:avLst/>
          </a:prstGeom>
          <a:noFill/>
          <a:ln w="9525">
            <a:noFill/>
            <a:miter lim="800000"/>
            <a:headEnd/>
            <a:tailEnd/>
          </a:ln>
        </p:spPr>
        <p:txBody>
          <a:bodyPr>
            <a:spAutoFit/>
          </a:bodyPr>
          <a:lstStyle/>
          <a:p>
            <a:pPr algn="ctr">
              <a:lnSpc>
                <a:spcPct val="90000"/>
              </a:lnSpc>
            </a:pPr>
            <a:r>
              <a:rPr lang="en-US" sz="1200" b="1">
                <a:latin typeface="Trebuchet MS" pitchFamily="34" charset="0"/>
              </a:rPr>
              <a:t>These product molecules have shorter bond lengths than the initial reactant molecule, hence the charge in them </a:t>
            </a:r>
            <a:br>
              <a:rPr lang="en-US" sz="1200" b="1">
                <a:latin typeface="Trebuchet MS" pitchFamily="34" charset="0"/>
              </a:rPr>
            </a:br>
            <a:r>
              <a:rPr lang="en-US" sz="1200" b="1">
                <a:latin typeface="Trebuchet MS" pitchFamily="34" charset="0"/>
              </a:rPr>
              <a:t>sits closer together.  This can be </a:t>
            </a:r>
            <a:br>
              <a:rPr lang="en-US" sz="1200" b="1">
                <a:latin typeface="Trebuchet MS" pitchFamily="34" charset="0"/>
              </a:rPr>
            </a:br>
            <a:r>
              <a:rPr lang="en-US" sz="1200" b="1">
                <a:latin typeface="Trebuchet MS" pitchFamily="34" charset="0"/>
              </a:rPr>
              <a:t>modeled as a higher capacitance.</a:t>
            </a:r>
          </a:p>
          <a:p>
            <a:pPr algn="ctr">
              <a:lnSpc>
                <a:spcPct val="90000"/>
              </a:lnSpc>
            </a:pPr>
            <a:r>
              <a:rPr lang="en-US" sz="1200" b="1">
                <a:latin typeface="Trebuchet MS" pitchFamily="34" charset="0"/>
              </a:rPr>
              <a:t>Since voltage V = Q/C = E </a:t>
            </a:r>
            <a:r>
              <a:rPr lang="en-US" sz="1200" b="1">
                <a:latin typeface="Wingdings" pitchFamily="2" charset="2"/>
              </a:rPr>
              <a:t></a:t>
            </a:r>
            <a:r>
              <a:rPr lang="en-US" sz="1200" b="1">
                <a:latin typeface="Trebuchet MS" pitchFamily="34" charset="0"/>
              </a:rPr>
              <a:t> d is reduced,</a:t>
            </a:r>
          </a:p>
          <a:p>
            <a:pPr algn="ctr">
              <a:lnSpc>
                <a:spcPct val="90000"/>
              </a:lnSpc>
            </a:pPr>
            <a:r>
              <a:rPr lang="en-US" sz="1200" b="1">
                <a:latin typeface="Trebuchet MS" pitchFamily="34" charset="0"/>
              </a:rPr>
              <a:t>stored energy W/Volume = ½ ε</a:t>
            </a:r>
            <a:r>
              <a:rPr lang="en-US" sz="1200" b="1" baseline="-25000">
                <a:latin typeface="Trebuchet MS" pitchFamily="34" charset="0"/>
              </a:rPr>
              <a:t>o</a:t>
            </a:r>
            <a:r>
              <a:rPr lang="en-US" sz="1200" b="1">
                <a:latin typeface="Trebuchet MS" pitchFamily="34" charset="0"/>
              </a:rPr>
              <a:t>E</a:t>
            </a:r>
            <a:r>
              <a:rPr lang="en-US" sz="1200" b="1" baseline="30000">
                <a:latin typeface="Trebuchet MS" pitchFamily="34" charset="0"/>
              </a:rPr>
              <a:t>2</a:t>
            </a:r>
            <a:r>
              <a:rPr lang="en-US" sz="1200" b="1">
                <a:latin typeface="Trebuchet MS" pitchFamily="34" charset="0"/>
              </a:rPr>
              <a:t> </a:t>
            </a:r>
            <a:br>
              <a:rPr lang="en-US" sz="1200" b="1">
                <a:latin typeface="Trebuchet MS" pitchFamily="34" charset="0"/>
              </a:rPr>
            </a:br>
            <a:r>
              <a:rPr lang="en-US" sz="1200" b="1">
                <a:latin typeface="Trebuchet MS" pitchFamily="34" charset="0"/>
              </a:rPr>
              <a:t>is reduced in these molecules</a:t>
            </a:r>
          </a:p>
        </p:txBody>
      </p:sp>
      <p:sp>
        <p:nvSpPr>
          <p:cNvPr id="73" name="Left Brace 72"/>
          <p:cNvSpPr/>
          <p:nvPr/>
        </p:nvSpPr>
        <p:spPr>
          <a:xfrm rot="16200000">
            <a:off x="4817270" y="827881"/>
            <a:ext cx="157162" cy="1730375"/>
          </a:xfrm>
          <a:prstGeom prst="leftBrace">
            <a:avLst>
              <a:gd name="adj1" fmla="val 38787"/>
              <a:gd name="adj2" fmla="val 50000"/>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5106" name="TextBox 43"/>
          <p:cNvSpPr txBox="1">
            <a:spLocks noChangeArrowheads="1"/>
          </p:cNvSpPr>
          <p:nvPr/>
        </p:nvSpPr>
        <p:spPr bwMode="auto">
          <a:xfrm>
            <a:off x="3943350" y="1774825"/>
            <a:ext cx="1676400" cy="593725"/>
          </a:xfrm>
          <a:prstGeom prst="rect">
            <a:avLst/>
          </a:prstGeom>
          <a:noFill/>
          <a:ln w="9525">
            <a:noFill/>
            <a:miter lim="800000"/>
            <a:headEnd/>
            <a:tailEnd/>
          </a:ln>
        </p:spPr>
        <p:txBody>
          <a:bodyPr>
            <a:spAutoFit/>
          </a:bodyPr>
          <a:lstStyle/>
          <a:p>
            <a:pPr algn="ctr">
              <a:lnSpc>
                <a:spcPct val="90000"/>
              </a:lnSpc>
            </a:pPr>
            <a:r>
              <a:rPr lang="en-US" sz="1200" b="1">
                <a:latin typeface="Trebuchet MS" pitchFamily="34" charset="0"/>
              </a:rPr>
              <a:t>Burn this molecule by reacting it </a:t>
            </a:r>
            <a:br>
              <a:rPr lang="en-US" sz="1200" b="1">
                <a:latin typeface="Trebuchet MS" pitchFamily="34" charset="0"/>
              </a:rPr>
            </a:br>
            <a:r>
              <a:rPr lang="en-US" sz="1200" b="1">
                <a:latin typeface="Trebuchet MS" pitchFamily="34" charset="0"/>
              </a:rPr>
              <a:t>with oxygen</a:t>
            </a:r>
          </a:p>
        </p:txBody>
      </p:sp>
      <p:pic>
        <p:nvPicPr>
          <p:cNvPr id="45107" name="Picture 75" descr="latex-image-1.pdf"/>
          <p:cNvPicPr>
            <a:picLocks noChangeAspect="1"/>
          </p:cNvPicPr>
          <p:nvPr/>
        </p:nvPicPr>
        <p:blipFill>
          <a:blip r:embed="rId3"/>
          <a:srcRect/>
          <a:stretch>
            <a:fillRect/>
          </a:stretch>
        </p:blipFill>
        <p:spPr bwMode="auto">
          <a:xfrm>
            <a:off x="5707063" y="706438"/>
            <a:ext cx="496887" cy="317500"/>
          </a:xfrm>
          <a:prstGeom prst="rect">
            <a:avLst/>
          </a:prstGeom>
          <a:noFill/>
          <a:ln w="9525">
            <a:noFill/>
            <a:miter lim="800000"/>
            <a:headEnd/>
            <a:tailEnd/>
          </a:ln>
        </p:spPr>
      </p:pic>
      <p:pic>
        <p:nvPicPr>
          <p:cNvPr id="45108" name="Picture 4" descr="atom_h copy.png"/>
          <p:cNvPicPr>
            <a:picLocks noChangeAspect="1"/>
          </p:cNvPicPr>
          <p:nvPr/>
        </p:nvPicPr>
        <p:blipFill>
          <a:blip r:embed="rId4"/>
          <a:srcRect/>
          <a:stretch>
            <a:fillRect/>
          </a:stretch>
        </p:blipFill>
        <p:spPr bwMode="auto">
          <a:xfrm>
            <a:off x="269875" y="1665288"/>
            <a:ext cx="2986088" cy="3214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3676650" y="352425"/>
            <a:ext cx="1693863" cy="457200"/>
          </a:xfrm>
          <a:prstGeom prst="rect">
            <a:avLst/>
          </a:prstGeom>
          <a:noFill/>
          <a:ln w="9525">
            <a:noFill/>
            <a:miter lim="800000"/>
            <a:headEnd/>
            <a:tailEnd/>
          </a:ln>
        </p:spPr>
        <p:txBody>
          <a:bodyPr wrap="none">
            <a:spAutoFit/>
          </a:bodyPr>
          <a:lstStyle/>
          <a:p>
            <a:r>
              <a:rPr lang="en-US" sz="2400" u="sng">
                <a:latin typeface="Trebuchet MS" pitchFamily="34" charset="0"/>
              </a:rPr>
              <a:t>Leyden Jar</a:t>
            </a:r>
          </a:p>
        </p:txBody>
      </p:sp>
      <p:pic>
        <p:nvPicPr>
          <p:cNvPr id="46083" name="Picture 1" descr="layde3n_jar.png"/>
          <p:cNvPicPr>
            <a:picLocks noChangeAspect="1"/>
          </p:cNvPicPr>
          <p:nvPr/>
        </p:nvPicPr>
        <p:blipFill>
          <a:blip r:embed="rId2"/>
          <a:srcRect/>
          <a:stretch>
            <a:fillRect/>
          </a:stretch>
        </p:blipFill>
        <p:spPr bwMode="auto">
          <a:xfrm>
            <a:off x="1509713" y="700088"/>
            <a:ext cx="6040437" cy="604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6"/>
          <p:cNvSpPr txBox="1">
            <a:spLocks noChangeArrowheads="1"/>
          </p:cNvSpPr>
          <p:nvPr/>
        </p:nvSpPr>
        <p:spPr bwMode="auto">
          <a:xfrm>
            <a:off x="3006725" y="393700"/>
            <a:ext cx="3460750" cy="461963"/>
          </a:xfrm>
          <a:prstGeom prst="rect">
            <a:avLst/>
          </a:prstGeom>
          <a:noFill/>
          <a:ln w="9525">
            <a:noFill/>
            <a:miter lim="800000"/>
            <a:headEnd/>
            <a:tailEnd/>
          </a:ln>
        </p:spPr>
        <p:txBody>
          <a:bodyPr wrap="none">
            <a:spAutoFit/>
          </a:bodyPr>
          <a:lstStyle/>
          <a:p>
            <a:r>
              <a:rPr lang="en-US" sz="2400" u="sng">
                <a:latin typeface="Trebuchet MS" pitchFamily="34" charset="0"/>
              </a:rPr>
              <a:t>Franklin</a:t>
            </a:r>
            <a:r>
              <a:rPr lang="ja-JP" altLang="en-US" sz="2400" u="sng">
                <a:latin typeface="Trebuchet MS" pitchFamily="34" charset="0"/>
              </a:rPr>
              <a:t>’</a:t>
            </a:r>
            <a:r>
              <a:rPr lang="en-US" altLang="ja-JP" sz="2400" u="sng">
                <a:latin typeface="Trebuchet MS" pitchFamily="34" charset="0"/>
              </a:rPr>
              <a:t>s motor (1748)</a:t>
            </a:r>
            <a:endParaRPr lang="en-US" sz="2400" u="sng">
              <a:latin typeface="Trebuchet MS" pitchFamily="34" charset="0"/>
            </a:endParaRPr>
          </a:p>
        </p:txBody>
      </p:sp>
      <p:pic>
        <p:nvPicPr>
          <p:cNvPr id="48131" name="Picture 1" descr="frank_moto.png"/>
          <p:cNvPicPr>
            <a:picLocks noChangeAspect="1"/>
          </p:cNvPicPr>
          <p:nvPr/>
        </p:nvPicPr>
        <p:blipFill>
          <a:blip r:embed="rId2"/>
          <a:srcRect/>
          <a:stretch>
            <a:fillRect/>
          </a:stretch>
        </p:blipFill>
        <p:spPr bwMode="auto">
          <a:xfrm>
            <a:off x="873125" y="822325"/>
            <a:ext cx="7348538" cy="565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514600"/>
            <a:ext cx="91440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Trebuchet MS"/>
              <a:ea typeface="ＭＳ Ｐゴシック" charset="-128"/>
              <a:cs typeface="ＭＳ Ｐゴシック" charset="-128"/>
            </a:endParaRPr>
          </a:p>
        </p:txBody>
      </p:sp>
      <p:sp>
        <p:nvSpPr>
          <p:cNvPr id="18" name="Rectangle 17"/>
          <p:cNvSpPr/>
          <p:nvPr/>
        </p:nvSpPr>
        <p:spPr>
          <a:xfrm>
            <a:off x="0" y="1752600"/>
            <a:ext cx="9144000" cy="76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Trebuchet MS"/>
              <a:ea typeface="ＭＳ Ｐゴシック" charset="-128"/>
              <a:cs typeface="ＭＳ Ｐゴシック" charset="-128"/>
            </a:endParaRPr>
          </a:p>
        </p:txBody>
      </p:sp>
      <p:sp>
        <p:nvSpPr>
          <p:cNvPr id="19" name="Rectangle 18"/>
          <p:cNvSpPr/>
          <p:nvPr/>
        </p:nvSpPr>
        <p:spPr>
          <a:xfrm>
            <a:off x="0" y="990600"/>
            <a:ext cx="91440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Trebuchet MS"/>
              <a:ea typeface="ＭＳ Ｐゴシック" charset="-128"/>
              <a:cs typeface="ＭＳ Ｐゴシック" charset="-128"/>
            </a:endParaRPr>
          </a:p>
        </p:txBody>
      </p:sp>
      <p:sp>
        <p:nvSpPr>
          <p:cNvPr id="16" name="Rectangle 15"/>
          <p:cNvSpPr/>
          <p:nvPr/>
        </p:nvSpPr>
        <p:spPr>
          <a:xfrm>
            <a:off x="0" y="3276600"/>
            <a:ext cx="9144000" cy="76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Trebuchet MS"/>
              <a:ea typeface="ＭＳ Ｐゴシック" charset="-128"/>
              <a:cs typeface="ＭＳ Ｐゴシック" charset="-128"/>
            </a:endParaRPr>
          </a:p>
        </p:txBody>
      </p:sp>
      <p:pic>
        <p:nvPicPr>
          <p:cNvPr id="27653" name="Picture 3" descr="latex-image-1.pdf"/>
          <p:cNvPicPr>
            <a:picLocks noChangeAspect="1"/>
          </p:cNvPicPr>
          <p:nvPr/>
        </p:nvPicPr>
        <p:blipFill>
          <a:blip r:embed="rId2"/>
          <a:srcRect/>
          <a:stretch>
            <a:fillRect/>
          </a:stretch>
        </p:blipFill>
        <p:spPr bwMode="auto">
          <a:xfrm>
            <a:off x="2124075" y="1168400"/>
            <a:ext cx="1239838" cy="304800"/>
          </a:xfrm>
          <a:prstGeom prst="rect">
            <a:avLst/>
          </a:prstGeom>
          <a:noFill/>
          <a:ln w="9525">
            <a:noFill/>
            <a:miter lim="800000"/>
            <a:headEnd/>
            <a:tailEnd/>
          </a:ln>
        </p:spPr>
      </p:pic>
      <p:pic>
        <p:nvPicPr>
          <p:cNvPr id="27654" name="Picture 5" descr="latex-image-1.pdf"/>
          <p:cNvPicPr>
            <a:picLocks noChangeAspect="1"/>
          </p:cNvPicPr>
          <p:nvPr/>
        </p:nvPicPr>
        <p:blipFill>
          <a:blip r:embed="rId3"/>
          <a:srcRect/>
          <a:stretch>
            <a:fillRect/>
          </a:stretch>
        </p:blipFill>
        <p:spPr bwMode="auto">
          <a:xfrm>
            <a:off x="2124075" y="1833563"/>
            <a:ext cx="1981200" cy="528637"/>
          </a:xfrm>
          <a:prstGeom prst="rect">
            <a:avLst/>
          </a:prstGeom>
          <a:noFill/>
          <a:ln w="9525">
            <a:noFill/>
            <a:miter lim="800000"/>
            <a:headEnd/>
            <a:tailEnd/>
          </a:ln>
        </p:spPr>
      </p:pic>
      <p:pic>
        <p:nvPicPr>
          <p:cNvPr id="27655" name="Picture 6" descr="latex-image-1.pdf"/>
          <p:cNvPicPr>
            <a:picLocks noChangeAspect="1"/>
          </p:cNvPicPr>
          <p:nvPr/>
        </p:nvPicPr>
        <p:blipFill>
          <a:blip r:embed="rId4"/>
          <a:srcRect/>
          <a:stretch>
            <a:fillRect/>
          </a:stretch>
        </p:blipFill>
        <p:spPr bwMode="auto">
          <a:xfrm>
            <a:off x="2165350" y="2743200"/>
            <a:ext cx="1311275" cy="304800"/>
          </a:xfrm>
          <a:prstGeom prst="rect">
            <a:avLst/>
          </a:prstGeom>
          <a:noFill/>
          <a:ln w="9525">
            <a:noFill/>
            <a:miter lim="800000"/>
            <a:headEnd/>
            <a:tailEnd/>
          </a:ln>
        </p:spPr>
      </p:pic>
      <p:pic>
        <p:nvPicPr>
          <p:cNvPr id="27656" name="Picture 7" descr="latex-image-1.pdf"/>
          <p:cNvPicPr>
            <a:picLocks noChangeAspect="1"/>
          </p:cNvPicPr>
          <p:nvPr/>
        </p:nvPicPr>
        <p:blipFill>
          <a:blip r:embed="rId5"/>
          <a:srcRect/>
          <a:stretch>
            <a:fillRect/>
          </a:stretch>
        </p:blipFill>
        <p:spPr bwMode="auto">
          <a:xfrm>
            <a:off x="2119313" y="3433763"/>
            <a:ext cx="2205037" cy="528637"/>
          </a:xfrm>
          <a:prstGeom prst="rect">
            <a:avLst/>
          </a:prstGeom>
          <a:noFill/>
          <a:ln w="9525">
            <a:noFill/>
            <a:miter lim="800000"/>
            <a:headEnd/>
            <a:tailEnd/>
          </a:ln>
        </p:spPr>
      </p:pic>
      <p:pic>
        <p:nvPicPr>
          <p:cNvPr id="27657" name="Picture 9" descr="latex-image-1.pdf"/>
          <p:cNvPicPr>
            <a:picLocks noChangeAspect="1"/>
          </p:cNvPicPr>
          <p:nvPr/>
        </p:nvPicPr>
        <p:blipFill>
          <a:blip r:embed="rId6"/>
          <a:srcRect/>
          <a:stretch>
            <a:fillRect/>
          </a:stretch>
        </p:blipFill>
        <p:spPr bwMode="auto">
          <a:xfrm>
            <a:off x="4905375" y="1752600"/>
            <a:ext cx="3200400" cy="720725"/>
          </a:xfrm>
          <a:prstGeom prst="rect">
            <a:avLst/>
          </a:prstGeom>
          <a:noFill/>
          <a:ln w="9525">
            <a:noFill/>
            <a:miter lim="800000"/>
            <a:headEnd/>
            <a:tailEnd/>
          </a:ln>
        </p:spPr>
      </p:pic>
      <p:pic>
        <p:nvPicPr>
          <p:cNvPr id="27658" name="Picture 10" descr="latex-image-1.pdf"/>
          <p:cNvPicPr>
            <a:picLocks noChangeAspect="1"/>
          </p:cNvPicPr>
          <p:nvPr/>
        </p:nvPicPr>
        <p:blipFill>
          <a:blip r:embed="rId7"/>
          <a:srcRect/>
          <a:stretch>
            <a:fillRect/>
          </a:stretch>
        </p:blipFill>
        <p:spPr bwMode="auto">
          <a:xfrm>
            <a:off x="4908550" y="2527300"/>
            <a:ext cx="1838325" cy="720725"/>
          </a:xfrm>
          <a:prstGeom prst="rect">
            <a:avLst/>
          </a:prstGeom>
          <a:noFill/>
          <a:ln w="9525">
            <a:noFill/>
            <a:miter lim="800000"/>
            <a:headEnd/>
            <a:tailEnd/>
          </a:ln>
        </p:spPr>
      </p:pic>
      <p:pic>
        <p:nvPicPr>
          <p:cNvPr id="27659" name="Picture 12" descr="latex-image-1.pdf"/>
          <p:cNvPicPr>
            <a:picLocks noChangeAspect="1"/>
          </p:cNvPicPr>
          <p:nvPr/>
        </p:nvPicPr>
        <p:blipFill>
          <a:blip r:embed="rId8"/>
          <a:srcRect/>
          <a:stretch>
            <a:fillRect/>
          </a:stretch>
        </p:blipFill>
        <p:spPr bwMode="auto">
          <a:xfrm>
            <a:off x="4897438" y="3289300"/>
            <a:ext cx="3636962" cy="720725"/>
          </a:xfrm>
          <a:prstGeom prst="rect">
            <a:avLst/>
          </a:prstGeom>
          <a:noFill/>
          <a:ln w="9525">
            <a:noFill/>
            <a:miter lim="800000"/>
            <a:headEnd/>
            <a:tailEnd/>
          </a:ln>
        </p:spPr>
      </p:pic>
      <p:sp>
        <p:nvSpPr>
          <p:cNvPr id="27660" name="TextBox 13"/>
          <p:cNvSpPr txBox="1">
            <a:spLocks noChangeArrowheads="1"/>
          </p:cNvSpPr>
          <p:nvPr/>
        </p:nvSpPr>
        <p:spPr bwMode="auto">
          <a:xfrm>
            <a:off x="457200" y="1143000"/>
            <a:ext cx="1095375" cy="2724150"/>
          </a:xfrm>
          <a:prstGeom prst="rect">
            <a:avLst/>
          </a:prstGeom>
          <a:noFill/>
          <a:ln w="9525">
            <a:noFill/>
            <a:miter lim="800000"/>
            <a:headEnd/>
            <a:tailEnd/>
          </a:ln>
        </p:spPr>
        <p:txBody>
          <a:bodyPr wrap="none">
            <a:spAutoFit/>
          </a:bodyPr>
          <a:lstStyle/>
          <a:p>
            <a:pPr>
              <a:spcAft>
                <a:spcPts val="900"/>
              </a:spcAft>
            </a:pPr>
            <a:r>
              <a:rPr lang="en-US" sz="1800">
                <a:latin typeface="Trebuchet MS" pitchFamily="34" charset="0"/>
              </a:rPr>
              <a:t>E-Gauss:</a:t>
            </a:r>
          </a:p>
          <a:p>
            <a:pPr>
              <a:spcAft>
                <a:spcPts val="900"/>
              </a:spcAft>
            </a:pPr>
            <a:endParaRPr lang="en-US" sz="1800">
              <a:latin typeface="Trebuchet MS" pitchFamily="34" charset="0"/>
            </a:endParaRPr>
          </a:p>
          <a:p>
            <a:pPr>
              <a:spcAft>
                <a:spcPts val="900"/>
              </a:spcAft>
            </a:pPr>
            <a:r>
              <a:rPr lang="en-US" sz="1800">
                <a:latin typeface="Trebuchet MS" pitchFamily="34" charset="0"/>
              </a:rPr>
              <a:t>Faraday:</a:t>
            </a:r>
          </a:p>
          <a:p>
            <a:pPr>
              <a:spcAft>
                <a:spcPts val="900"/>
              </a:spcAft>
            </a:pPr>
            <a:endParaRPr lang="en-US" sz="1800">
              <a:latin typeface="Trebuchet MS" pitchFamily="34" charset="0"/>
            </a:endParaRPr>
          </a:p>
          <a:p>
            <a:pPr>
              <a:spcAft>
                <a:spcPts val="900"/>
              </a:spcAft>
            </a:pPr>
            <a:r>
              <a:rPr lang="en-US" sz="1800">
                <a:latin typeface="Trebuchet MS" pitchFamily="34" charset="0"/>
              </a:rPr>
              <a:t>H-Gauss:</a:t>
            </a:r>
          </a:p>
          <a:p>
            <a:pPr>
              <a:spcAft>
                <a:spcPts val="900"/>
              </a:spcAft>
            </a:pPr>
            <a:endParaRPr lang="en-US" sz="1800">
              <a:latin typeface="Trebuchet MS" pitchFamily="34" charset="0"/>
            </a:endParaRPr>
          </a:p>
          <a:p>
            <a:pPr>
              <a:spcAft>
                <a:spcPts val="900"/>
              </a:spcAft>
            </a:pPr>
            <a:r>
              <a:rPr lang="en-US" sz="1800">
                <a:latin typeface="Trebuchet MS" pitchFamily="34" charset="0"/>
              </a:rPr>
              <a:t>Ampere:</a:t>
            </a:r>
          </a:p>
        </p:txBody>
      </p:sp>
      <p:sp>
        <p:nvSpPr>
          <p:cNvPr id="27661" name="TextBox 14"/>
          <p:cNvSpPr txBox="1">
            <a:spLocks noChangeArrowheads="1"/>
          </p:cNvSpPr>
          <p:nvPr/>
        </p:nvSpPr>
        <p:spPr bwMode="auto">
          <a:xfrm>
            <a:off x="447675" y="152400"/>
            <a:ext cx="8328025" cy="461963"/>
          </a:xfrm>
          <a:prstGeom prst="rect">
            <a:avLst/>
          </a:prstGeom>
          <a:noFill/>
          <a:ln w="9525">
            <a:noFill/>
            <a:miter lim="800000"/>
            <a:headEnd/>
            <a:tailEnd/>
          </a:ln>
        </p:spPr>
        <p:txBody>
          <a:bodyPr wrap="none">
            <a:spAutoFit/>
          </a:bodyPr>
          <a:lstStyle/>
          <a:p>
            <a:r>
              <a:rPr lang="en-US" sz="2400" u="sng">
                <a:latin typeface="Trebuchet MS" pitchFamily="34" charset="0"/>
              </a:rPr>
              <a:t>Maxwell</a:t>
            </a:r>
            <a:r>
              <a:rPr lang="ja-JP" altLang="en-US" sz="2400" u="sng">
                <a:latin typeface="Trebuchet MS" pitchFamily="34" charset="0"/>
              </a:rPr>
              <a:t>’</a:t>
            </a:r>
            <a:r>
              <a:rPr lang="en-US" altLang="ja-JP" sz="2400" u="sng">
                <a:latin typeface="Trebuchet MS" pitchFamily="34" charset="0"/>
              </a:rPr>
              <a:t>s Equations </a:t>
            </a:r>
            <a:r>
              <a:rPr lang="en-US" altLang="ja-JP" sz="2400" i="1">
                <a:latin typeface="Trebuchet MS" pitchFamily="34" charset="0"/>
              </a:rPr>
              <a:t> </a:t>
            </a:r>
            <a:r>
              <a:rPr lang="en-US" altLang="ja-JP">
                <a:latin typeface="Trebuchet MS" pitchFamily="34" charset="0"/>
              </a:rPr>
              <a:t>(in Free Space with Electric Charges present)</a:t>
            </a:r>
            <a:endParaRPr lang="en-US">
              <a:latin typeface="Trebuchet MS" pitchFamily="34" charset="0"/>
            </a:endParaRPr>
          </a:p>
        </p:txBody>
      </p:sp>
      <p:grpSp>
        <p:nvGrpSpPr>
          <p:cNvPr id="27662" name="Group 15"/>
          <p:cNvGrpSpPr>
            <a:grpSpLocks/>
          </p:cNvGrpSpPr>
          <p:nvPr/>
        </p:nvGrpSpPr>
        <p:grpSpPr bwMode="auto">
          <a:xfrm>
            <a:off x="4892675" y="990600"/>
            <a:ext cx="2692400" cy="720725"/>
            <a:chOff x="2920" y="624"/>
            <a:chExt cx="1696" cy="454"/>
          </a:xfrm>
        </p:grpSpPr>
        <p:pic>
          <p:nvPicPr>
            <p:cNvPr id="27673" name="Picture 8" descr="latex-image-1.pdf"/>
            <p:cNvPicPr>
              <a:picLocks noChangeAspect="1"/>
            </p:cNvPicPr>
            <p:nvPr/>
          </p:nvPicPr>
          <p:blipFill>
            <a:blip r:embed="rId9"/>
            <a:srcRect/>
            <a:stretch>
              <a:fillRect/>
            </a:stretch>
          </p:blipFill>
          <p:spPr bwMode="auto">
            <a:xfrm>
              <a:off x="2920" y="624"/>
              <a:ext cx="1696" cy="454"/>
            </a:xfrm>
            <a:prstGeom prst="rect">
              <a:avLst/>
            </a:prstGeom>
            <a:noFill/>
            <a:ln w="9525">
              <a:noFill/>
              <a:miter lim="800000"/>
              <a:headEnd/>
              <a:tailEnd/>
            </a:ln>
          </p:spPr>
        </p:pic>
        <p:sp>
          <p:nvSpPr>
            <p:cNvPr id="20" name="Oval 19"/>
            <p:cNvSpPr/>
            <p:nvPr/>
          </p:nvSpPr>
          <p:spPr>
            <a:xfrm>
              <a:off x="2960" y="760"/>
              <a:ext cx="192" cy="7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Trebuchet MS"/>
                <a:ea typeface="ＭＳ Ｐゴシック" charset="-128"/>
                <a:cs typeface="ＭＳ Ｐゴシック" charset="-128"/>
              </a:endParaRPr>
            </a:p>
          </p:txBody>
        </p:sp>
      </p:grpSp>
      <p:sp>
        <p:nvSpPr>
          <p:cNvPr id="21" name="Oval 20"/>
          <p:cNvSpPr/>
          <p:nvPr/>
        </p:nvSpPr>
        <p:spPr>
          <a:xfrm>
            <a:off x="4946650" y="2776538"/>
            <a:ext cx="304800" cy="11906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Trebuchet MS"/>
              <a:ea typeface="ＭＳ Ｐゴシック" charset="-128"/>
              <a:cs typeface="ＭＳ Ｐゴシック" charset="-128"/>
            </a:endParaRPr>
          </a:p>
        </p:txBody>
      </p:sp>
      <p:sp>
        <p:nvSpPr>
          <p:cNvPr id="27664" name="TextBox 21"/>
          <p:cNvSpPr txBox="1">
            <a:spLocks noChangeArrowheads="1"/>
          </p:cNvSpPr>
          <p:nvPr/>
        </p:nvSpPr>
        <p:spPr bwMode="auto">
          <a:xfrm>
            <a:off x="2038350" y="696913"/>
            <a:ext cx="1887538" cy="307975"/>
          </a:xfrm>
          <a:prstGeom prst="rect">
            <a:avLst/>
          </a:prstGeom>
          <a:noFill/>
          <a:ln w="9525">
            <a:noFill/>
            <a:miter lim="800000"/>
            <a:headEnd/>
            <a:tailEnd/>
          </a:ln>
        </p:spPr>
        <p:txBody>
          <a:bodyPr wrap="none">
            <a:spAutoFit/>
          </a:bodyPr>
          <a:lstStyle/>
          <a:p>
            <a:r>
              <a:rPr lang="en-US" sz="1400" b="1">
                <a:latin typeface="Trebuchet MS" pitchFamily="34" charset="0"/>
              </a:rPr>
              <a:t>DIFFERENTIAL FORM</a:t>
            </a:r>
          </a:p>
        </p:txBody>
      </p:sp>
      <p:sp>
        <p:nvSpPr>
          <p:cNvPr id="27665" name="TextBox 22"/>
          <p:cNvSpPr txBox="1">
            <a:spLocks noChangeArrowheads="1"/>
          </p:cNvSpPr>
          <p:nvPr/>
        </p:nvSpPr>
        <p:spPr bwMode="auto">
          <a:xfrm>
            <a:off x="4802188" y="698500"/>
            <a:ext cx="1531937" cy="307975"/>
          </a:xfrm>
          <a:prstGeom prst="rect">
            <a:avLst/>
          </a:prstGeom>
          <a:noFill/>
          <a:ln w="9525">
            <a:noFill/>
            <a:miter lim="800000"/>
            <a:headEnd/>
            <a:tailEnd/>
          </a:ln>
        </p:spPr>
        <p:txBody>
          <a:bodyPr wrap="none">
            <a:spAutoFit/>
          </a:bodyPr>
          <a:lstStyle/>
          <a:p>
            <a:r>
              <a:rPr lang="en-US" sz="1400" b="1">
                <a:latin typeface="Trebuchet MS" pitchFamily="34" charset="0"/>
              </a:rPr>
              <a:t>INTEGRAL FORM</a:t>
            </a:r>
          </a:p>
        </p:txBody>
      </p:sp>
      <p:sp>
        <p:nvSpPr>
          <p:cNvPr id="27666" name="TextBox 24"/>
          <p:cNvSpPr txBox="1">
            <a:spLocks noChangeArrowheads="1"/>
          </p:cNvSpPr>
          <p:nvPr/>
        </p:nvSpPr>
        <p:spPr bwMode="auto">
          <a:xfrm>
            <a:off x="447675" y="4313238"/>
            <a:ext cx="8062913" cy="1465262"/>
          </a:xfrm>
          <a:prstGeom prst="rect">
            <a:avLst/>
          </a:prstGeom>
          <a:noFill/>
          <a:ln w="9525">
            <a:noFill/>
            <a:miter lim="800000"/>
            <a:headEnd/>
            <a:tailEnd/>
          </a:ln>
        </p:spPr>
        <p:txBody>
          <a:bodyPr>
            <a:spAutoFit/>
          </a:bodyPr>
          <a:lstStyle/>
          <a:p>
            <a:r>
              <a:rPr lang="en-US" sz="1800">
                <a:latin typeface="Trebuchet MS" pitchFamily="34" charset="0"/>
              </a:rPr>
              <a:t>Static arise when                 , and Maxwell</a:t>
            </a:r>
            <a:r>
              <a:rPr lang="ja-JP" altLang="en-US" sz="1800">
                <a:latin typeface="Trebuchet MS" pitchFamily="34" charset="0"/>
              </a:rPr>
              <a:t>’</a:t>
            </a:r>
            <a:r>
              <a:rPr lang="en-US" altLang="ja-JP" sz="1800">
                <a:latin typeface="Trebuchet MS" pitchFamily="34" charset="0"/>
              </a:rPr>
              <a:t>s Equations split into </a:t>
            </a:r>
            <a:r>
              <a:rPr lang="en-US" altLang="ja-JP" sz="1800" b="1">
                <a:latin typeface="Trebuchet MS" pitchFamily="34" charset="0"/>
              </a:rPr>
              <a:t>decoupled</a:t>
            </a:r>
            <a:r>
              <a:rPr lang="en-US" altLang="ja-JP" sz="1800">
                <a:latin typeface="Trebuchet MS" pitchFamily="34" charset="0"/>
              </a:rPr>
              <a:t> </a:t>
            </a:r>
            <a:br>
              <a:rPr lang="en-US" altLang="ja-JP" sz="1800">
                <a:latin typeface="Trebuchet MS" pitchFamily="34" charset="0"/>
              </a:rPr>
            </a:br>
            <a:r>
              <a:rPr lang="en-US" altLang="ja-JP" sz="1800">
                <a:latin typeface="Trebuchet MS" pitchFamily="34" charset="0"/>
              </a:rPr>
              <a:t>				</a:t>
            </a:r>
            <a:r>
              <a:rPr lang="en-US" altLang="ja-JP" sz="1800" b="1">
                <a:latin typeface="Trebuchet MS" pitchFamily="34" charset="0"/>
              </a:rPr>
              <a:t> electrostatic</a:t>
            </a:r>
            <a:r>
              <a:rPr lang="en-US" altLang="ja-JP" sz="1800">
                <a:latin typeface="Trebuchet MS" pitchFamily="34" charset="0"/>
              </a:rPr>
              <a:t> and </a:t>
            </a:r>
            <a:r>
              <a:rPr lang="en-US" altLang="ja-JP" sz="1800" b="1">
                <a:latin typeface="Trebuchet MS" pitchFamily="34" charset="0"/>
              </a:rPr>
              <a:t>magnetostatic </a:t>
            </a:r>
            <a:r>
              <a:rPr lang="en-US" altLang="ja-JP" sz="1800">
                <a:latin typeface="Trebuchet MS" pitchFamily="34" charset="0"/>
              </a:rPr>
              <a:t>eqns.</a:t>
            </a:r>
          </a:p>
          <a:p>
            <a:r>
              <a:rPr lang="en-US" sz="1800">
                <a:latin typeface="Trebuchet MS" pitchFamily="34" charset="0"/>
              </a:rPr>
              <a:t>Electro-quasistatic and magneto-quasitatic systems arise when one (but not both) time derivative becomes important.</a:t>
            </a:r>
          </a:p>
          <a:p>
            <a:endParaRPr lang="en-US" sz="1800">
              <a:latin typeface="Trebuchet MS" pitchFamily="34" charset="0"/>
            </a:endParaRPr>
          </a:p>
        </p:txBody>
      </p:sp>
      <p:pic>
        <p:nvPicPr>
          <p:cNvPr id="27667" name="Picture 25" descr="latex-image-1.pdf"/>
          <p:cNvPicPr>
            <a:picLocks noChangeAspect="1"/>
          </p:cNvPicPr>
          <p:nvPr/>
        </p:nvPicPr>
        <p:blipFill>
          <a:blip r:embed="rId10"/>
          <a:srcRect l="31731"/>
          <a:stretch>
            <a:fillRect/>
          </a:stretch>
        </p:blipFill>
        <p:spPr bwMode="auto">
          <a:xfrm>
            <a:off x="2457450" y="4160838"/>
            <a:ext cx="901700" cy="660400"/>
          </a:xfrm>
          <a:prstGeom prst="rect">
            <a:avLst/>
          </a:prstGeom>
          <a:noFill/>
          <a:ln w="9525">
            <a:noFill/>
            <a:miter lim="800000"/>
            <a:headEnd/>
            <a:tailEnd/>
          </a:ln>
        </p:spPr>
      </p:pic>
      <p:sp>
        <p:nvSpPr>
          <p:cNvPr id="27668" name="TextBox 26"/>
          <p:cNvSpPr txBox="1">
            <a:spLocks noChangeArrowheads="1"/>
          </p:cNvSpPr>
          <p:nvPr/>
        </p:nvSpPr>
        <p:spPr bwMode="auto">
          <a:xfrm>
            <a:off x="76200" y="5715000"/>
            <a:ext cx="8991600" cy="825500"/>
          </a:xfrm>
          <a:prstGeom prst="rect">
            <a:avLst/>
          </a:prstGeom>
          <a:noFill/>
          <a:ln w="9525">
            <a:noFill/>
            <a:miter lim="800000"/>
            <a:headEnd/>
            <a:tailEnd/>
          </a:ln>
        </p:spPr>
        <p:txBody>
          <a:bodyPr>
            <a:spAutoFit/>
          </a:bodyPr>
          <a:lstStyle/>
          <a:p>
            <a:r>
              <a:rPr lang="en-US" sz="1600">
                <a:latin typeface="Trebuchet MS" pitchFamily="34" charset="0"/>
              </a:rPr>
              <a:t>      Note that the Differential and Integral forms of Maxwell</a:t>
            </a:r>
            <a:r>
              <a:rPr lang="ja-JP" altLang="en-US" sz="1600">
                <a:latin typeface="Trebuchet MS" pitchFamily="34" charset="0"/>
              </a:rPr>
              <a:t>’</a:t>
            </a:r>
            <a:r>
              <a:rPr lang="en-US" altLang="ja-JP" sz="1600">
                <a:latin typeface="Trebuchet MS" pitchFamily="34" charset="0"/>
              </a:rPr>
              <a:t>s Equations are related through</a:t>
            </a:r>
            <a:br>
              <a:rPr lang="en-US" altLang="ja-JP" sz="1600">
                <a:latin typeface="Trebuchet MS" pitchFamily="34" charset="0"/>
              </a:rPr>
            </a:br>
            <a:r>
              <a:rPr lang="en-US" altLang="ja-JP" sz="1600">
                <a:latin typeface="Trebuchet MS" pitchFamily="34" charset="0"/>
              </a:rPr>
              <a:t> </a:t>
            </a:r>
            <a:br>
              <a:rPr lang="en-US" altLang="ja-JP" sz="1600">
                <a:latin typeface="Trebuchet MS" pitchFamily="34" charset="0"/>
              </a:rPr>
            </a:br>
            <a:r>
              <a:rPr lang="en-US" altLang="ja-JP" sz="1600">
                <a:latin typeface="Trebuchet MS" pitchFamily="34" charset="0"/>
              </a:rPr>
              <a:t>Stoke</a:t>
            </a:r>
            <a:r>
              <a:rPr lang="ja-JP" altLang="en-US" sz="1600">
                <a:latin typeface="Trebuchet MS" pitchFamily="34" charset="0"/>
              </a:rPr>
              <a:t>’</a:t>
            </a:r>
            <a:r>
              <a:rPr lang="en-US" altLang="ja-JP" sz="1600">
                <a:latin typeface="Trebuchet MS" pitchFamily="34" charset="0"/>
              </a:rPr>
              <a:t>s Theorem                                             and Gauss</a:t>
            </a:r>
            <a:r>
              <a:rPr lang="ja-JP" altLang="en-US" sz="1600">
                <a:latin typeface="Trebuchet MS" pitchFamily="34" charset="0"/>
              </a:rPr>
              <a:t>’</a:t>
            </a:r>
            <a:r>
              <a:rPr lang="en-US" altLang="ja-JP" sz="1600">
                <a:latin typeface="Trebuchet MS" pitchFamily="34" charset="0"/>
              </a:rPr>
              <a:t> Theorem </a:t>
            </a:r>
            <a:endParaRPr lang="en-US" sz="1600">
              <a:latin typeface="Trebuchet MS" pitchFamily="34" charset="0"/>
            </a:endParaRPr>
          </a:p>
        </p:txBody>
      </p:sp>
      <p:pic>
        <p:nvPicPr>
          <p:cNvPr id="27669" name="Picture 27" descr="latex-image-1.pdf"/>
          <p:cNvPicPr>
            <a:picLocks noChangeAspect="1"/>
          </p:cNvPicPr>
          <p:nvPr/>
        </p:nvPicPr>
        <p:blipFill>
          <a:blip r:embed="rId11"/>
          <a:srcRect/>
          <a:stretch>
            <a:fillRect/>
          </a:stretch>
        </p:blipFill>
        <p:spPr bwMode="auto">
          <a:xfrm>
            <a:off x="1752600" y="6130925"/>
            <a:ext cx="2605088" cy="650875"/>
          </a:xfrm>
          <a:prstGeom prst="rect">
            <a:avLst/>
          </a:prstGeom>
          <a:noFill/>
          <a:ln w="9525">
            <a:noFill/>
            <a:miter lim="800000"/>
            <a:headEnd/>
            <a:tailEnd/>
          </a:ln>
        </p:spPr>
      </p:pic>
      <p:pic>
        <p:nvPicPr>
          <p:cNvPr id="27670" name="Picture 28" descr="latex-image-1.pdf"/>
          <p:cNvPicPr>
            <a:picLocks noChangeAspect="1"/>
          </p:cNvPicPr>
          <p:nvPr/>
        </p:nvPicPr>
        <p:blipFill>
          <a:blip r:embed="rId12"/>
          <a:srcRect/>
          <a:stretch>
            <a:fillRect/>
          </a:stretch>
        </p:blipFill>
        <p:spPr bwMode="auto">
          <a:xfrm>
            <a:off x="6342063" y="6130925"/>
            <a:ext cx="2705100" cy="650875"/>
          </a:xfrm>
          <a:prstGeom prst="rect">
            <a:avLst/>
          </a:prstGeom>
          <a:noFill/>
          <a:ln w="9525">
            <a:noFill/>
            <a:miter lim="800000"/>
            <a:headEnd/>
            <a:tailEnd/>
          </a:ln>
        </p:spPr>
      </p:pic>
      <p:sp>
        <p:nvSpPr>
          <p:cNvPr id="30" name="Oval 29"/>
          <p:cNvSpPr/>
          <p:nvPr/>
        </p:nvSpPr>
        <p:spPr>
          <a:xfrm>
            <a:off x="6378575" y="6345238"/>
            <a:ext cx="304800" cy="11906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latin typeface="Trebuchet MS"/>
                <a:ea typeface="ＭＳ Ｐゴシック" charset="-128"/>
                <a:cs typeface="ＭＳ Ｐゴシック" charset="-128"/>
              </a:rPr>
              <a:t>  </a:t>
            </a:r>
          </a:p>
        </p:txBody>
      </p:sp>
      <p:cxnSp>
        <p:nvCxnSpPr>
          <p:cNvPr id="32" name="Straight Connector 31"/>
          <p:cNvCxnSpPr/>
          <p:nvPr/>
        </p:nvCxnSpPr>
        <p:spPr>
          <a:xfrm>
            <a:off x="533400" y="5638800"/>
            <a:ext cx="80772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4"/>
          <p:cNvSpPr txBox="1">
            <a:spLocks noChangeArrowheads="1"/>
          </p:cNvSpPr>
          <p:nvPr/>
        </p:nvSpPr>
        <p:spPr bwMode="auto">
          <a:xfrm>
            <a:off x="257175" y="153988"/>
            <a:ext cx="2414588" cy="400050"/>
          </a:xfrm>
          <a:prstGeom prst="rect">
            <a:avLst/>
          </a:prstGeom>
          <a:noFill/>
          <a:ln w="9525">
            <a:noFill/>
            <a:miter lim="800000"/>
            <a:headEnd/>
            <a:tailEnd/>
          </a:ln>
        </p:spPr>
        <p:txBody>
          <a:bodyPr wrap="none">
            <a:spAutoFit/>
          </a:bodyPr>
          <a:lstStyle/>
          <a:p>
            <a:r>
              <a:rPr lang="en-US" i="1" u="sng">
                <a:latin typeface="Chalkduster" charset="0"/>
              </a:rPr>
              <a:t>KEY TAKEAWAYS</a:t>
            </a:r>
          </a:p>
        </p:txBody>
      </p:sp>
      <p:sp>
        <p:nvSpPr>
          <p:cNvPr id="49154" name="TextBox 14"/>
          <p:cNvSpPr txBox="1">
            <a:spLocks noChangeArrowheads="1"/>
          </p:cNvSpPr>
          <p:nvPr/>
        </p:nvSpPr>
        <p:spPr bwMode="auto">
          <a:xfrm>
            <a:off x="779463" y="557213"/>
            <a:ext cx="5954712" cy="339725"/>
          </a:xfrm>
          <a:prstGeom prst="rect">
            <a:avLst/>
          </a:prstGeom>
          <a:noFill/>
          <a:ln w="9525">
            <a:noFill/>
            <a:miter lim="800000"/>
            <a:headEnd/>
            <a:tailEnd/>
          </a:ln>
        </p:spPr>
        <p:txBody>
          <a:bodyPr wrap="none">
            <a:spAutoFit/>
          </a:bodyPr>
          <a:lstStyle/>
          <a:p>
            <a:pPr>
              <a:buFont typeface="Arial" pitchFamily="34" charset="0"/>
              <a:buChar char="•"/>
            </a:pPr>
            <a:r>
              <a:rPr lang="en-US" sz="1600">
                <a:latin typeface="Trebuchet MS" pitchFamily="34" charset="0"/>
              </a:rPr>
              <a:t> </a:t>
            </a:r>
            <a:r>
              <a:rPr lang="en-US" sz="1600" u="sng">
                <a:latin typeface="Trebuchet MS" pitchFamily="34" charset="0"/>
              </a:rPr>
              <a:t>Maxwell</a:t>
            </a:r>
            <a:r>
              <a:rPr lang="ja-JP" altLang="en-US" sz="1600" u="sng">
                <a:latin typeface="Trebuchet MS" pitchFamily="34" charset="0"/>
              </a:rPr>
              <a:t>’</a:t>
            </a:r>
            <a:r>
              <a:rPr lang="en-US" altLang="ja-JP" sz="1600" u="sng">
                <a:latin typeface="Trebuchet MS" pitchFamily="34" charset="0"/>
              </a:rPr>
              <a:t>s Equations </a:t>
            </a:r>
            <a:r>
              <a:rPr lang="en-US" altLang="ja-JP" sz="1600" i="1">
                <a:latin typeface="Trebuchet MS" pitchFamily="34" charset="0"/>
              </a:rPr>
              <a:t> </a:t>
            </a:r>
            <a:r>
              <a:rPr lang="en-US" altLang="ja-JP" sz="1400">
                <a:latin typeface="Trebuchet MS" pitchFamily="34" charset="0"/>
              </a:rPr>
              <a:t>(in Free Space with Electric Charges present):</a:t>
            </a:r>
            <a:endParaRPr lang="en-US" sz="1400">
              <a:latin typeface="Trebuchet MS" pitchFamily="34" charset="0"/>
            </a:endParaRPr>
          </a:p>
        </p:txBody>
      </p:sp>
      <p:grpSp>
        <p:nvGrpSpPr>
          <p:cNvPr id="49155" name="Group 20"/>
          <p:cNvGrpSpPr>
            <a:grpSpLocks/>
          </p:cNvGrpSpPr>
          <p:nvPr/>
        </p:nvGrpSpPr>
        <p:grpSpPr bwMode="auto">
          <a:xfrm>
            <a:off x="1490663" y="904875"/>
            <a:ext cx="6604000" cy="2676525"/>
            <a:chOff x="713645" y="696913"/>
            <a:chExt cx="7820755" cy="3313112"/>
          </a:xfrm>
        </p:grpSpPr>
        <p:pic>
          <p:nvPicPr>
            <p:cNvPr id="49168" name="Picture 3" descr="latex-image-1.pdf"/>
            <p:cNvPicPr>
              <a:picLocks noChangeAspect="1"/>
            </p:cNvPicPr>
            <p:nvPr/>
          </p:nvPicPr>
          <p:blipFill>
            <a:blip r:embed="rId2"/>
            <a:srcRect/>
            <a:stretch>
              <a:fillRect/>
            </a:stretch>
          </p:blipFill>
          <p:spPr bwMode="auto">
            <a:xfrm>
              <a:off x="2124075" y="1168400"/>
              <a:ext cx="1239838" cy="304800"/>
            </a:xfrm>
            <a:prstGeom prst="rect">
              <a:avLst/>
            </a:prstGeom>
            <a:noFill/>
            <a:ln w="9525">
              <a:noFill/>
              <a:miter lim="800000"/>
              <a:headEnd/>
              <a:tailEnd/>
            </a:ln>
          </p:spPr>
        </p:pic>
        <p:pic>
          <p:nvPicPr>
            <p:cNvPr id="49169" name="Picture 5" descr="latex-image-1.pdf"/>
            <p:cNvPicPr>
              <a:picLocks noChangeAspect="1"/>
            </p:cNvPicPr>
            <p:nvPr/>
          </p:nvPicPr>
          <p:blipFill>
            <a:blip r:embed="rId3"/>
            <a:srcRect/>
            <a:stretch>
              <a:fillRect/>
            </a:stretch>
          </p:blipFill>
          <p:spPr bwMode="auto">
            <a:xfrm>
              <a:off x="2124075" y="1833563"/>
              <a:ext cx="1981200" cy="528637"/>
            </a:xfrm>
            <a:prstGeom prst="rect">
              <a:avLst/>
            </a:prstGeom>
            <a:noFill/>
            <a:ln w="9525">
              <a:noFill/>
              <a:miter lim="800000"/>
              <a:headEnd/>
              <a:tailEnd/>
            </a:ln>
          </p:spPr>
        </p:pic>
        <p:pic>
          <p:nvPicPr>
            <p:cNvPr id="49170" name="Picture 6" descr="latex-image-1.pdf"/>
            <p:cNvPicPr>
              <a:picLocks noChangeAspect="1"/>
            </p:cNvPicPr>
            <p:nvPr/>
          </p:nvPicPr>
          <p:blipFill>
            <a:blip r:embed="rId4"/>
            <a:srcRect/>
            <a:stretch>
              <a:fillRect/>
            </a:stretch>
          </p:blipFill>
          <p:spPr bwMode="auto">
            <a:xfrm>
              <a:off x="2165350" y="2743200"/>
              <a:ext cx="1311275" cy="304800"/>
            </a:xfrm>
            <a:prstGeom prst="rect">
              <a:avLst/>
            </a:prstGeom>
            <a:noFill/>
            <a:ln w="9525">
              <a:noFill/>
              <a:miter lim="800000"/>
              <a:headEnd/>
              <a:tailEnd/>
            </a:ln>
          </p:spPr>
        </p:pic>
        <p:pic>
          <p:nvPicPr>
            <p:cNvPr id="49171" name="Picture 7" descr="latex-image-1.pdf"/>
            <p:cNvPicPr>
              <a:picLocks noChangeAspect="1"/>
            </p:cNvPicPr>
            <p:nvPr/>
          </p:nvPicPr>
          <p:blipFill>
            <a:blip r:embed="rId5"/>
            <a:srcRect/>
            <a:stretch>
              <a:fillRect/>
            </a:stretch>
          </p:blipFill>
          <p:spPr bwMode="auto">
            <a:xfrm>
              <a:off x="2119313" y="3433763"/>
              <a:ext cx="2205037" cy="528637"/>
            </a:xfrm>
            <a:prstGeom prst="rect">
              <a:avLst/>
            </a:prstGeom>
            <a:noFill/>
            <a:ln w="9525">
              <a:noFill/>
              <a:miter lim="800000"/>
              <a:headEnd/>
              <a:tailEnd/>
            </a:ln>
          </p:spPr>
        </p:pic>
        <p:pic>
          <p:nvPicPr>
            <p:cNvPr id="49172" name="Picture 9" descr="latex-image-1.pdf"/>
            <p:cNvPicPr>
              <a:picLocks noChangeAspect="1"/>
            </p:cNvPicPr>
            <p:nvPr/>
          </p:nvPicPr>
          <p:blipFill>
            <a:blip r:embed="rId6"/>
            <a:srcRect/>
            <a:stretch>
              <a:fillRect/>
            </a:stretch>
          </p:blipFill>
          <p:spPr bwMode="auto">
            <a:xfrm>
              <a:off x="4905375" y="1752600"/>
              <a:ext cx="3200400" cy="720725"/>
            </a:xfrm>
            <a:prstGeom prst="rect">
              <a:avLst/>
            </a:prstGeom>
            <a:noFill/>
            <a:ln w="9525">
              <a:noFill/>
              <a:miter lim="800000"/>
              <a:headEnd/>
              <a:tailEnd/>
            </a:ln>
          </p:spPr>
        </p:pic>
        <p:pic>
          <p:nvPicPr>
            <p:cNvPr id="49173" name="Picture 10" descr="latex-image-1.pdf"/>
            <p:cNvPicPr>
              <a:picLocks noChangeAspect="1"/>
            </p:cNvPicPr>
            <p:nvPr/>
          </p:nvPicPr>
          <p:blipFill>
            <a:blip r:embed="rId7"/>
            <a:srcRect/>
            <a:stretch>
              <a:fillRect/>
            </a:stretch>
          </p:blipFill>
          <p:spPr bwMode="auto">
            <a:xfrm>
              <a:off x="4908550" y="2527300"/>
              <a:ext cx="1838325" cy="720725"/>
            </a:xfrm>
            <a:prstGeom prst="rect">
              <a:avLst/>
            </a:prstGeom>
            <a:noFill/>
            <a:ln w="9525">
              <a:noFill/>
              <a:miter lim="800000"/>
              <a:headEnd/>
              <a:tailEnd/>
            </a:ln>
          </p:spPr>
        </p:pic>
        <p:pic>
          <p:nvPicPr>
            <p:cNvPr id="49174" name="Picture 12" descr="latex-image-1.pdf"/>
            <p:cNvPicPr>
              <a:picLocks noChangeAspect="1"/>
            </p:cNvPicPr>
            <p:nvPr/>
          </p:nvPicPr>
          <p:blipFill>
            <a:blip r:embed="rId8"/>
            <a:srcRect/>
            <a:stretch>
              <a:fillRect/>
            </a:stretch>
          </p:blipFill>
          <p:spPr bwMode="auto">
            <a:xfrm>
              <a:off x="4897438" y="3289300"/>
              <a:ext cx="3636962" cy="720725"/>
            </a:xfrm>
            <a:prstGeom prst="rect">
              <a:avLst/>
            </a:prstGeom>
            <a:noFill/>
            <a:ln w="9525">
              <a:noFill/>
              <a:miter lim="800000"/>
              <a:headEnd/>
              <a:tailEnd/>
            </a:ln>
          </p:spPr>
        </p:pic>
        <p:sp>
          <p:nvSpPr>
            <p:cNvPr id="49175" name="TextBox 13"/>
            <p:cNvSpPr txBox="1">
              <a:spLocks noChangeArrowheads="1"/>
            </p:cNvSpPr>
            <p:nvPr/>
          </p:nvSpPr>
          <p:spPr bwMode="auto">
            <a:xfrm>
              <a:off x="713645" y="1100424"/>
              <a:ext cx="1511687" cy="2838855"/>
            </a:xfrm>
            <a:prstGeom prst="rect">
              <a:avLst/>
            </a:prstGeom>
            <a:noFill/>
            <a:ln w="9525">
              <a:noFill/>
              <a:miter lim="800000"/>
              <a:headEnd/>
              <a:tailEnd/>
            </a:ln>
          </p:spPr>
          <p:txBody>
            <a:bodyPr>
              <a:spAutoFit/>
            </a:bodyPr>
            <a:lstStyle/>
            <a:p>
              <a:pPr>
                <a:spcAft>
                  <a:spcPts val="900"/>
                </a:spcAft>
              </a:pPr>
              <a:r>
                <a:rPr lang="en-US" sz="1400">
                  <a:latin typeface="Trebuchet MS" pitchFamily="34" charset="0"/>
                </a:rPr>
                <a:t>E-Gauss:</a:t>
              </a:r>
            </a:p>
            <a:p>
              <a:pPr>
                <a:spcAft>
                  <a:spcPts val="900"/>
                </a:spcAft>
              </a:pPr>
              <a:endParaRPr lang="en-US" sz="1400">
                <a:latin typeface="Trebuchet MS" pitchFamily="34" charset="0"/>
              </a:endParaRPr>
            </a:p>
            <a:p>
              <a:pPr>
                <a:spcAft>
                  <a:spcPts val="900"/>
                </a:spcAft>
              </a:pPr>
              <a:r>
                <a:rPr lang="en-US" sz="1400">
                  <a:latin typeface="Trebuchet MS" pitchFamily="34" charset="0"/>
                </a:rPr>
                <a:t>Faraday:</a:t>
              </a:r>
            </a:p>
            <a:p>
              <a:pPr>
                <a:spcAft>
                  <a:spcPts val="900"/>
                </a:spcAft>
              </a:pPr>
              <a:endParaRPr lang="en-US" sz="1400">
                <a:latin typeface="Trebuchet MS" pitchFamily="34" charset="0"/>
              </a:endParaRPr>
            </a:p>
            <a:p>
              <a:pPr>
                <a:spcAft>
                  <a:spcPts val="900"/>
                </a:spcAft>
              </a:pPr>
              <a:r>
                <a:rPr lang="en-US" sz="1400">
                  <a:latin typeface="Trebuchet MS" pitchFamily="34" charset="0"/>
                </a:rPr>
                <a:t>H-Gauss:</a:t>
              </a:r>
            </a:p>
            <a:p>
              <a:pPr>
                <a:spcAft>
                  <a:spcPts val="900"/>
                </a:spcAft>
              </a:pPr>
              <a:endParaRPr lang="en-US" sz="1400">
                <a:latin typeface="Trebuchet MS" pitchFamily="34" charset="0"/>
              </a:endParaRPr>
            </a:p>
            <a:p>
              <a:pPr>
                <a:spcAft>
                  <a:spcPts val="900"/>
                </a:spcAft>
              </a:pPr>
              <a:r>
                <a:rPr lang="en-US" sz="1400">
                  <a:latin typeface="Trebuchet MS" pitchFamily="34" charset="0"/>
                </a:rPr>
                <a:t>Ampere:</a:t>
              </a:r>
            </a:p>
          </p:txBody>
        </p:sp>
        <p:grpSp>
          <p:nvGrpSpPr>
            <p:cNvPr id="49176" name="Group 15"/>
            <p:cNvGrpSpPr>
              <a:grpSpLocks/>
            </p:cNvGrpSpPr>
            <p:nvPr/>
          </p:nvGrpSpPr>
          <p:grpSpPr bwMode="auto">
            <a:xfrm>
              <a:off x="4892675" y="990600"/>
              <a:ext cx="2692400" cy="720725"/>
              <a:chOff x="2920" y="624"/>
              <a:chExt cx="1696" cy="454"/>
            </a:xfrm>
          </p:grpSpPr>
          <p:pic>
            <p:nvPicPr>
              <p:cNvPr id="49180" name="Picture 8" descr="latex-image-1.pdf"/>
              <p:cNvPicPr>
                <a:picLocks noChangeAspect="1"/>
              </p:cNvPicPr>
              <p:nvPr/>
            </p:nvPicPr>
            <p:blipFill>
              <a:blip r:embed="rId9"/>
              <a:srcRect/>
              <a:stretch>
                <a:fillRect/>
              </a:stretch>
            </p:blipFill>
            <p:spPr bwMode="auto">
              <a:xfrm>
                <a:off x="2920" y="624"/>
                <a:ext cx="1696" cy="454"/>
              </a:xfrm>
              <a:prstGeom prst="rect">
                <a:avLst/>
              </a:prstGeom>
              <a:noFill/>
              <a:ln w="9525">
                <a:noFill/>
                <a:miter lim="800000"/>
                <a:headEnd/>
                <a:tailEnd/>
              </a:ln>
            </p:spPr>
          </p:pic>
          <p:sp>
            <p:nvSpPr>
              <p:cNvPr id="17" name="Oval 16"/>
              <p:cNvSpPr/>
              <p:nvPr/>
            </p:nvSpPr>
            <p:spPr>
              <a:xfrm>
                <a:off x="2960" y="760"/>
                <a:ext cx="192" cy="7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Trebuchet MS"/>
                  <a:ea typeface="ＭＳ Ｐゴシック" charset="-128"/>
                  <a:cs typeface="ＭＳ Ｐゴシック" charset="-128"/>
                </a:endParaRPr>
              </a:p>
            </p:txBody>
          </p:sp>
        </p:grpSp>
        <p:sp>
          <p:nvSpPr>
            <p:cNvPr id="18" name="Oval 17"/>
            <p:cNvSpPr/>
            <p:nvPr/>
          </p:nvSpPr>
          <p:spPr>
            <a:xfrm>
              <a:off x="4947381" y="2775960"/>
              <a:ext cx="304558" cy="11987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Trebuchet MS"/>
                <a:ea typeface="ＭＳ Ｐゴシック" charset="-128"/>
                <a:cs typeface="ＭＳ Ｐゴシック" charset="-128"/>
              </a:endParaRPr>
            </a:p>
          </p:txBody>
        </p:sp>
        <p:sp>
          <p:nvSpPr>
            <p:cNvPr id="49178" name="TextBox 21"/>
            <p:cNvSpPr txBox="1">
              <a:spLocks noChangeArrowheads="1"/>
            </p:cNvSpPr>
            <p:nvPr/>
          </p:nvSpPr>
          <p:spPr bwMode="auto">
            <a:xfrm>
              <a:off x="2038349" y="696913"/>
              <a:ext cx="2817938" cy="342949"/>
            </a:xfrm>
            <a:prstGeom prst="rect">
              <a:avLst/>
            </a:prstGeom>
            <a:noFill/>
            <a:ln w="9525">
              <a:noFill/>
              <a:miter lim="800000"/>
              <a:headEnd/>
              <a:tailEnd/>
            </a:ln>
          </p:spPr>
          <p:txBody>
            <a:bodyPr>
              <a:spAutoFit/>
            </a:bodyPr>
            <a:lstStyle/>
            <a:p>
              <a:r>
                <a:rPr lang="en-US" sz="1200" b="1">
                  <a:latin typeface="Trebuchet MS" pitchFamily="34" charset="0"/>
                </a:rPr>
                <a:t>DIFFERENTIAL FORM</a:t>
              </a:r>
            </a:p>
          </p:txBody>
        </p:sp>
        <p:sp>
          <p:nvSpPr>
            <p:cNvPr id="49179" name="TextBox 22"/>
            <p:cNvSpPr txBox="1">
              <a:spLocks noChangeArrowheads="1"/>
            </p:cNvSpPr>
            <p:nvPr/>
          </p:nvSpPr>
          <p:spPr bwMode="auto">
            <a:xfrm>
              <a:off x="4802187" y="698498"/>
              <a:ext cx="2287057" cy="342949"/>
            </a:xfrm>
            <a:prstGeom prst="rect">
              <a:avLst/>
            </a:prstGeom>
            <a:noFill/>
            <a:ln w="9525">
              <a:noFill/>
              <a:miter lim="800000"/>
              <a:headEnd/>
              <a:tailEnd/>
            </a:ln>
          </p:spPr>
          <p:txBody>
            <a:bodyPr>
              <a:spAutoFit/>
            </a:bodyPr>
            <a:lstStyle/>
            <a:p>
              <a:r>
                <a:rPr lang="en-US" sz="1200" b="1">
                  <a:latin typeface="Trebuchet MS" pitchFamily="34" charset="0"/>
                </a:rPr>
                <a:t>INTEGRAL FORM</a:t>
              </a:r>
            </a:p>
          </p:txBody>
        </p:sp>
      </p:grpSp>
      <p:sp>
        <p:nvSpPr>
          <p:cNvPr id="49156" name="Rectangle 21"/>
          <p:cNvSpPr>
            <a:spLocks noChangeArrowheads="1"/>
          </p:cNvSpPr>
          <p:nvPr/>
        </p:nvSpPr>
        <p:spPr bwMode="auto">
          <a:xfrm>
            <a:off x="6450013" y="4206875"/>
            <a:ext cx="2182812" cy="460375"/>
          </a:xfrm>
          <a:prstGeom prst="rect">
            <a:avLst/>
          </a:prstGeom>
          <a:noFill/>
          <a:ln w="9525">
            <a:noFill/>
            <a:miter lim="800000"/>
            <a:headEnd/>
            <a:tailEnd/>
          </a:ln>
        </p:spPr>
        <p:txBody>
          <a:bodyPr wrap="none">
            <a:spAutoFit/>
          </a:bodyPr>
          <a:lstStyle/>
          <a:p>
            <a:pPr algn="ctr"/>
            <a:r>
              <a:rPr lang="en-US" sz="1200" b="1">
                <a:latin typeface="Trebuchet MS" pitchFamily="34" charset="0"/>
              </a:rPr>
              <a:t>AIR BREAKDOWN STRENGTH </a:t>
            </a:r>
            <a:br>
              <a:rPr lang="en-US" sz="1200" b="1">
                <a:latin typeface="Trebuchet MS" pitchFamily="34" charset="0"/>
              </a:rPr>
            </a:br>
            <a:r>
              <a:rPr lang="en-US" sz="1200" b="1">
                <a:latin typeface="Trebuchet MS" pitchFamily="34" charset="0"/>
              </a:rPr>
              <a:t>is 33 kV/cm</a:t>
            </a:r>
            <a:endParaRPr lang="en-US" sz="1200" b="1"/>
          </a:p>
        </p:txBody>
      </p:sp>
      <p:sp>
        <p:nvSpPr>
          <p:cNvPr id="49157" name="Rectangle 22"/>
          <p:cNvSpPr>
            <a:spLocks noChangeArrowheads="1"/>
          </p:cNvSpPr>
          <p:nvPr/>
        </p:nvSpPr>
        <p:spPr bwMode="auto">
          <a:xfrm>
            <a:off x="779463" y="3725863"/>
            <a:ext cx="3595687" cy="831850"/>
          </a:xfrm>
          <a:prstGeom prst="rect">
            <a:avLst/>
          </a:prstGeom>
          <a:noFill/>
          <a:ln w="9525">
            <a:noFill/>
            <a:miter lim="800000"/>
            <a:headEnd/>
            <a:tailEnd/>
          </a:ln>
        </p:spPr>
        <p:txBody>
          <a:bodyPr wrap="none">
            <a:spAutoFit/>
          </a:bodyPr>
          <a:lstStyle/>
          <a:p>
            <a:pPr>
              <a:buFont typeface="Arial" pitchFamily="34" charset="0"/>
              <a:buChar char="•"/>
            </a:pPr>
            <a:r>
              <a:rPr lang="en-US" sz="1600">
                <a:latin typeface="Trebuchet MS" pitchFamily="34" charset="0"/>
              </a:rPr>
              <a:t> Boundary conditions for E-field:</a:t>
            </a:r>
          </a:p>
          <a:p>
            <a:pPr lvl="1"/>
            <a:r>
              <a:rPr lang="en-US" sz="1600">
                <a:latin typeface="Trebuchet MS" pitchFamily="34" charset="0"/>
              </a:rPr>
              <a:t>. Normal E-field – discontinuous</a:t>
            </a:r>
          </a:p>
          <a:p>
            <a:pPr lvl="1"/>
            <a:r>
              <a:rPr lang="en-US" sz="1600">
                <a:latin typeface="Trebuchet MS" pitchFamily="34" charset="0"/>
              </a:rPr>
              <a:t>. Tangential E-Field - continuous</a:t>
            </a:r>
            <a:endParaRPr lang="en-US" sz="1600"/>
          </a:p>
        </p:txBody>
      </p:sp>
      <p:sp>
        <p:nvSpPr>
          <p:cNvPr id="49158" name="Rectangle 23"/>
          <p:cNvSpPr>
            <a:spLocks noChangeArrowheads="1"/>
          </p:cNvSpPr>
          <p:nvPr/>
        </p:nvSpPr>
        <p:spPr bwMode="auto">
          <a:xfrm>
            <a:off x="779463" y="4992688"/>
            <a:ext cx="3482975" cy="585787"/>
          </a:xfrm>
          <a:prstGeom prst="rect">
            <a:avLst/>
          </a:prstGeom>
          <a:noFill/>
          <a:ln w="9525">
            <a:noFill/>
            <a:miter lim="800000"/>
            <a:headEnd/>
            <a:tailEnd/>
          </a:ln>
        </p:spPr>
        <p:txBody>
          <a:bodyPr wrap="none">
            <a:spAutoFit/>
          </a:bodyPr>
          <a:lstStyle/>
          <a:p>
            <a:pPr>
              <a:buFont typeface="Arial" pitchFamily="34" charset="0"/>
              <a:buChar char="•"/>
            </a:pPr>
            <a:r>
              <a:rPr lang="en-US" sz="1600">
                <a:latin typeface="Trebuchet MS" pitchFamily="34" charset="0"/>
              </a:rPr>
              <a:t> Energy stored in the </a:t>
            </a:r>
            <a:br>
              <a:rPr lang="en-US" sz="1600">
                <a:latin typeface="Trebuchet MS" pitchFamily="34" charset="0"/>
              </a:rPr>
            </a:br>
            <a:r>
              <a:rPr lang="en-US" sz="1600">
                <a:latin typeface="Trebuchet MS" pitchFamily="34" charset="0"/>
              </a:rPr>
              <a:t>     electric field per unit volume is:</a:t>
            </a:r>
            <a:endParaRPr lang="en-US" sz="1600"/>
          </a:p>
        </p:txBody>
      </p:sp>
      <p:pic>
        <p:nvPicPr>
          <p:cNvPr id="49159" name="Picture 25" descr="latex-image-1.pdf"/>
          <p:cNvPicPr>
            <a:picLocks noChangeAspect="1"/>
          </p:cNvPicPr>
          <p:nvPr/>
        </p:nvPicPr>
        <p:blipFill>
          <a:blip r:embed="rId10"/>
          <a:srcRect/>
          <a:stretch>
            <a:fillRect/>
          </a:stretch>
        </p:blipFill>
        <p:spPr bwMode="auto">
          <a:xfrm>
            <a:off x="4349750" y="6353175"/>
            <a:ext cx="2670175" cy="293688"/>
          </a:xfrm>
          <a:prstGeom prst="rect">
            <a:avLst/>
          </a:prstGeom>
          <a:noFill/>
          <a:ln w="9525">
            <a:noFill/>
            <a:miter lim="800000"/>
            <a:headEnd/>
            <a:tailEnd/>
          </a:ln>
        </p:spPr>
      </p:pic>
      <p:sp>
        <p:nvSpPr>
          <p:cNvPr id="49160" name="TextBox 26"/>
          <p:cNvSpPr txBox="1">
            <a:spLocks noChangeArrowheads="1"/>
          </p:cNvSpPr>
          <p:nvPr/>
        </p:nvSpPr>
        <p:spPr bwMode="auto">
          <a:xfrm>
            <a:off x="788988" y="6329363"/>
            <a:ext cx="3557587" cy="338137"/>
          </a:xfrm>
          <a:prstGeom prst="rect">
            <a:avLst/>
          </a:prstGeom>
          <a:noFill/>
          <a:ln w="9525">
            <a:noFill/>
            <a:miter lim="800000"/>
            <a:headEnd/>
            <a:tailEnd/>
          </a:ln>
        </p:spPr>
        <p:txBody>
          <a:bodyPr wrap="none">
            <a:spAutoFit/>
          </a:bodyPr>
          <a:lstStyle/>
          <a:p>
            <a:pPr>
              <a:buFont typeface="Arial" pitchFamily="34" charset="0"/>
              <a:buChar char="•"/>
            </a:pPr>
            <a:r>
              <a:rPr lang="en-US" sz="1600">
                <a:latin typeface="Trebuchet MS" pitchFamily="34" charset="0"/>
              </a:rPr>
              <a:t> Dielectric constant in free space is</a:t>
            </a:r>
          </a:p>
        </p:txBody>
      </p:sp>
      <p:sp>
        <p:nvSpPr>
          <p:cNvPr id="49161" name="TextBox 31"/>
          <p:cNvSpPr txBox="1">
            <a:spLocks noChangeArrowheads="1"/>
          </p:cNvSpPr>
          <p:nvPr/>
        </p:nvSpPr>
        <p:spPr bwMode="auto">
          <a:xfrm>
            <a:off x="6629400" y="4713288"/>
            <a:ext cx="1806575" cy="277812"/>
          </a:xfrm>
          <a:prstGeom prst="rect">
            <a:avLst/>
          </a:prstGeom>
          <a:noFill/>
          <a:ln w="9525">
            <a:noFill/>
            <a:miter lim="800000"/>
            <a:headEnd/>
            <a:tailEnd/>
          </a:ln>
        </p:spPr>
        <p:txBody>
          <a:bodyPr wrap="none">
            <a:spAutoFit/>
          </a:bodyPr>
          <a:lstStyle/>
          <a:p>
            <a:pPr algn="ctr"/>
            <a:r>
              <a:rPr lang="en-US" sz="1200" b="1">
                <a:latin typeface="Trebuchet MS" pitchFamily="34" charset="0"/>
              </a:rPr>
              <a:t>NEW UNIT OF ENERGY:</a:t>
            </a:r>
          </a:p>
        </p:txBody>
      </p:sp>
      <p:sp>
        <p:nvSpPr>
          <p:cNvPr id="49162" name="Rectangle 29"/>
          <p:cNvSpPr>
            <a:spLocks noChangeArrowheads="1"/>
          </p:cNvSpPr>
          <p:nvPr/>
        </p:nvSpPr>
        <p:spPr bwMode="auto">
          <a:xfrm>
            <a:off x="779463" y="5688013"/>
            <a:ext cx="8139112" cy="585787"/>
          </a:xfrm>
          <a:prstGeom prst="rect">
            <a:avLst/>
          </a:prstGeom>
          <a:noFill/>
          <a:ln w="9525">
            <a:noFill/>
            <a:miter lim="800000"/>
            <a:headEnd/>
            <a:tailEnd/>
          </a:ln>
        </p:spPr>
        <p:txBody>
          <a:bodyPr>
            <a:spAutoFit/>
          </a:bodyPr>
          <a:lstStyle/>
          <a:p>
            <a:pPr>
              <a:buFont typeface="Arial" pitchFamily="34" charset="0"/>
              <a:buChar char="•"/>
            </a:pPr>
            <a:r>
              <a:rPr lang="en-US" sz="1600">
                <a:latin typeface="Trebuchet MS" pitchFamily="34" charset="0"/>
              </a:rPr>
              <a:t> Energy released when fuel molecules are oxidized since the charges in the products</a:t>
            </a:r>
            <a:br>
              <a:rPr lang="en-US" sz="1600">
                <a:latin typeface="Trebuchet MS" pitchFamily="34" charset="0"/>
              </a:rPr>
            </a:br>
            <a:r>
              <a:rPr lang="en-US" sz="1600">
                <a:latin typeface="Trebuchet MS" pitchFamily="34" charset="0"/>
              </a:rPr>
              <a:t>    are positioned closer together than in reactants (hence in a lower energy state)</a:t>
            </a:r>
            <a:endParaRPr lang="en-US" sz="1600"/>
          </a:p>
        </p:txBody>
      </p:sp>
      <p:pic>
        <p:nvPicPr>
          <p:cNvPr id="49163" name="Picture 30" descr="latex-image-1.pdf"/>
          <p:cNvPicPr>
            <a:picLocks noChangeAspect="1"/>
          </p:cNvPicPr>
          <p:nvPr/>
        </p:nvPicPr>
        <p:blipFill>
          <a:blip r:embed="rId11"/>
          <a:srcRect/>
          <a:stretch>
            <a:fillRect/>
          </a:stretch>
        </p:blipFill>
        <p:spPr bwMode="auto">
          <a:xfrm>
            <a:off x="6573838" y="4994275"/>
            <a:ext cx="1989137" cy="206375"/>
          </a:xfrm>
          <a:prstGeom prst="rect">
            <a:avLst/>
          </a:prstGeom>
          <a:noFill/>
          <a:ln w="9525">
            <a:noFill/>
            <a:miter lim="800000"/>
            <a:headEnd/>
            <a:tailEnd/>
          </a:ln>
        </p:spPr>
      </p:pic>
      <p:sp>
        <p:nvSpPr>
          <p:cNvPr id="32" name="Rectangle 31"/>
          <p:cNvSpPr/>
          <p:nvPr/>
        </p:nvSpPr>
        <p:spPr>
          <a:xfrm>
            <a:off x="6465888" y="4721225"/>
            <a:ext cx="2171700" cy="554038"/>
          </a:xfrm>
          <a:prstGeom prst="rect">
            <a:avLst/>
          </a:prstGeom>
          <a:no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5" name="Rectangle 33"/>
          <p:cNvSpPr>
            <a:spLocks noChangeArrowheads="1"/>
          </p:cNvSpPr>
          <p:nvPr/>
        </p:nvSpPr>
        <p:spPr bwMode="auto">
          <a:xfrm>
            <a:off x="6445250" y="3821113"/>
            <a:ext cx="2206625" cy="276225"/>
          </a:xfrm>
          <a:prstGeom prst="rect">
            <a:avLst/>
          </a:prstGeom>
          <a:noFill/>
          <a:ln w="9525">
            <a:noFill/>
            <a:miter lim="800000"/>
            <a:headEnd/>
            <a:tailEnd/>
          </a:ln>
        </p:spPr>
        <p:txBody>
          <a:bodyPr wrap="none">
            <a:spAutoFit/>
          </a:bodyPr>
          <a:lstStyle/>
          <a:p>
            <a:r>
              <a:rPr lang="en-US" sz="1200" b="1">
                <a:latin typeface="Trebuchet MS" pitchFamily="34" charset="0"/>
              </a:rPr>
              <a:t>GOOD FACTS TO REMEMBER: </a:t>
            </a:r>
            <a:endParaRPr lang="en-US" sz="1200"/>
          </a:p>
        </p:txBody>
      </p:sp>
      <p:sp>
        <p:nvSpPr>
          <p:cNvPr id="35" name="Rectangle 34"/>
          <p:cNvSpPr/>
          <p:nvPr/>
        </p:nvSpPr>
        <p:spPr>
          <a:xfrm>
            <a:off x="6465888" y="4130675"/>
            <a:ext cx="2171700" cy="552450"/>
          </a:xfrm>
          <a:prstGeom prst="rect">
            <a:avLst/>
          </a:prstGeom>
          <a:no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9167" name="Picture 35" descr="latex-image-1.pdf"/>
          <p:cNvPicPr>
            <a:picLocks noChangeAspect="1"/>
          </p:cNvPicPr>
          <p:nvPr/>
        </p:nvPicPr>
        <p:blipFill>
          <a:blip r:embed="rId12"/>
          <a:srcRect/>
          <a:stretch>
            <a:fillRect/>
          </a:stretch>
        </p:blipFill>
        <p:spPr bwMode="auto">
          <a:xfrm>
            <a:off x="4206875" y="5124450"/>
            <a:ext cx="2016125" cy="552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074" y="838200"/>
            <a:ext cx="1457326" cy="246221"/>
          </a:xfrm>
          <a:prstGeom prst="rect">
            <a:avLst/>
          </a:prstGeom>
        </p:spPr>
        <p:txBody>
          <a:bodyPr wrap="square">
            <a:spAutoFit/>
          </a:bodyPr>
          <a:lstStyle/>
          <a:p>
            <a:pPr lvl="0"/>
            <a:r>
              <a:rPr lang="en-US" sz="1000" dirty="0" smtClean="0">
                <a:solidFill>
                  <a:srgbClr val="000000"/>
                </a:solidFill>
              </a:rPr>
              <a:t>MIT </a:t>
            </a:r>
            <a:r>
              <a:rPr lang="en-US" sz="1000" dirty="0" err="1" smtClean="0">
                <a:solidFill>
                  <a:srgbClr val="000000"/>
                </a:solidFill>
              </a:rPr>
              <a:t>OpenCourseWare</a:t>
            </a:r>
            <a:endParaRPr lang="en-US" sz="1000" dirty="0">
              <a:solidFill>
                <a:srgbClr val="000000"/>
              </a:solidFill>
            </a:endParaRPr>
          </a:p>
        </p:txBody>
      </p:sp>
      <p:sp>
        <p:nvSpPr>
          <p:cNvPr id="5" name="Rectangle 4"/>
          <p:cNvSpPr/>
          <p:nvPr/>
        </p:nvSpPr>
        <p:spPr>
          <a:xfrm>
            <a:off x="990600" y="990600"/>
            <a:ext cx="1219200" cy="246221"/>
          </a:xfrm>
          <a:prstGeom prst="rect">
            <a:avLst/>
          </a:prstGeom>
        </p:spPr>
        <p:txBody>
          <a:bodyPr wrap="square">
            <a:spAutoFit/>
          </a:bodyPr>
          <a:lstStyle/>
          <a:p>
            <a:r>
              <a:rPr lang="en-US" sz="1000" dirty="0">
                <a:hlinkClick r:id="rId3"/>
              </a:rPr>
              <a:t>http://ocw.mit.edu</a:t>
            </a:r>
            <a:endParaRPr lang="en-US" sz="1000" dirty="0"/>
          </a:p>
        </p:txBody>
      </p:sp>
      <p:sp>
        <p:nvSpPr>
          <p:cNvPr id="6" name="Rectangle 5"/>
          <p:cNvSpPr/>
          <p:nvPr/>
        </p:nvSpPr>
        <p:spPr>
          <a:xfrm>
            <a:off x="914400" y="1905000"/>
            <a:ext cx="3886200" cy="276999"/>
          </a:xfrm>
          <a:prstGeom prst="rect">
            <a:avLst/>
          </a:prstGeom>
        </p:spPr>
        <p:txBody>
          <a:bodyPr wrap="square">
            <a:spAutoFit/>
          </a:bodyPr>
          <a:lstStyle/>
          <a:p>
            <a:r>
              <a:rPr lang="en-US" sz="1200" dirty="0"/>
              <a:t>6.007 Electromagnetic Energy: From Motors to Lasers</a:t>
            </a:r>
          </a:p>
        </p:txBody>
      </p:sp>
      <p:sp>
        <p:nvSpPr>
          <p:cNvPr id="7" name="Rectangle 6"/>
          <p:cNvSpPr/>
          <p:nvPr/>
        </p:nvSpPr>
        <p:spPr>
          <a:xfrm>
            <a:off x="914400" y="2133600"/>
            <a:ext cx="870751" cy="246221"/>
          </a:xfrm>
          <a:prstGeom prst="rect">
            <a:avLst/>
          </a:prstGeom>
        </p:spPr>
        <p:txBody>
          <a:bodyPr wrap="none">
            <a:spAutoFit/>
          </a:bodyPr>
          <a:lstStyle/>
          <a:p>
            <a:r>
              <a:rPr lang="en-US" sz="1000" dirty="0"/>
              <a:t>Spring 2011</a:t>
            </a:r>
          </a:p>
        </p:txBody>
      </p:sp>
      <p:sp>
        <p:nvSpPr>
          <p:cNvPr id="8" name="Rectangle 7"/>
          <p:cNvSpPr/>
          <p:nvPr/>
        </p:nvSpPr>
        <p:spPr>
          <a:xfrm>
            <a:off x="914400" y="3124200"/>
            <a:ext cx="5562600" cy="246221"/>
          </a:xfrm>
          <a:prstGeom prst="rect">
            <a:avLst/>
          </a:prstGeom>
        </p:spPr>
        <p:txBody>
          <a:bodyPr wrap="square">
            <a:spAutoFit/>
          </a:bodyPr>
          <a:lstStyle/>
          <a:p>
            <a:r>
              <a:rPr lang="en-US" sz="1000" dirty="0">
                <a:cs typeface="Arial" pitchFamily="34" charset="0"/>
              </a:rPr>
              <a:t>For information about citing these materials or our Terms of Use, visit: </a:t>
            </a:r>
            <a:r>
              <a:rPr lang="en-US" sz="1000" dirty="0">
                <a:cs typeface="Arial" pitchFamily="34" charset="0"/>
                <a:hlinkClick r:id="rId4"/>
              </a:rPr>
              <a:t>http://ocw.mit.edu/terms</a:t>
            </a:r>
            <a:r>
              <a:rPr lang="en-US" sz="1000" dirty="0">
                <a:cs typeface="Arial" pitchFamily="34" charset="0"/>
              </a:rPr>
              <a:t>.</a:t>
            </a:r>
          </a:p>
        </p:txBody>
      </p:sp>
    </p:spTree>
    <p:extLst>
      <p:ext uri="{BB962C8B-B14F-4D97-AF65-F5344CB8AC3E}">
        <p14:creationId xmlns:p14="http://schemas.microsoft.com/office/powerpoint/2010/main" xmlns="" val="2157182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p:cNvPicPr>
            <a:picLocks noChangeAspect="1" noChangeArrowheads="1"/>
          </p:cNvPicPr>
          <p:nvPr/>
        </p:nvPicPr>
        <p:blipFill>
          <a:blip r:embed="rId2"/>
          <a:stretch>
            <a:fillRect/>
          </a:stretch>
        </p:blipFill>
        <p:spPr bwMode="auto">
          <a:xfrm>
            <a:off x="533400" y="4572000"/>
            <a:ext cx="4191000" cy="2024063"/>
          </a:xfrm>
          <a:prstGeom prst="rect">
            <a:avLst/>
          </a:prstGeom>
          <a:noFill/>
          <a:ln w="9525">
            <a:noFill/>
            <a:miter lim="800000"/>
            <a:headEnd/>
            <a:tailEnd/>
          </a:ln>
        </p:spPr>
      </p:pic>
      <p:sp>
        <p:nvSpPr>
          <p:cNvPr id="28674" name="TextBox 3"/>
          <p:cNvSpPr txBox="1">
            <a:spLocks noChangeArrowheads="1"/>
          </p:cNvSpPr>
          <p:nvPr/>
        </p:nvSpPr>
        <p:spPr bwMode="auto">
          <a:xfrm>
            <a:off x="2981325" y="333375"/>
            <a:ext cx="3186113" cy="457200"/>
          </a:xfrm>
          <a:prstGeom prst="rect">
            <a:avLst/>
          </a:prstGeom>
          <a:noFill/>
          <a:ln w="9525">
            <a:noFill/>
            <a:miter lim="800000"/>
            <a:headEnd/>
            <a:tailEnd/>
          </a:ln>
        </p:spPr>
        <p:txBody>
          <a:bodyPr wrap="none">
            <a:spAutoFit/>
          </a:bodyPr>
          <a:lstStyle/>
          <a:p>
            <a:r>
              <a:rPr lang="en-US" sz="2400" u="sng">
                <a:latin typeface="Trebuchet MS" pitchFamily="34" charset="0"/>
              </a:rPr>
              <a:t>Charges and Currents</a:t>
            </a:r>
          </a:p>
        </p:txBody>
      </p:sp>
      <p:grpSp>
        <p:nvGrpSpPr>
          <p:cNvPr id="28675" name="Group 9"/>
          <p:cNvGrpSpPr>
            <a:grpSpLocks/>
          </p:cNvGrpSpPr>
          <p:nvPr/>
        </p:nvGrpSpPr>
        <p:grpSpPr bwMode="auto">
          <a:xfrm>
            <a:off x="452438" y="3276600"/>
            <a:ext cx="8472487" cy="923925"/>
            <a:chOff x="152400" y="3276600"/>
            <a:chExt cx="8473638" cy="922735"/>
          </a:xfrm>
          <a:solidFill>
            <a:schemeClr val="accent1"/>
          </a:solidFill>
        </p:grpSpPr>
        <p:sp>
          <p:nvSpPr>
            <p:cNvPr id="28687" name="TextBox 4"/>
            <p:cNvSpPr txBox="1">
              <a:spLocks noChangeArrowheads="1"/>
            </p:cNvSpPr>
            <p:nvPr/>
          </p:nvSpPr>
          <p:spPr bwMode="auto">
            <a:xfrm>
              <a:off x="152400" y="3276600"/>
              <a:ext cx="8473638" cy="92273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en-US" sz="1800" smtClean="0">
                  <a:latin typeface="Trebuchet MS" charset="0"/>
                  <a:cs typeface="Trebuchet MS" charset="0"/>
                </a:rPr>
                <a:t>There can be a nonzero charge density    in the absence of a current density    .</a:t>
              </a:r>
              <a:br>
                <a:rPr lang="en-US" sz="1800" smtClean="0">
                  <a:latin typeface="Trebuchet MS" charset="0"/>
                  <a:cs typeface="Trebuchet MS" charset="0"/>
                </a:rPr>
              </a:br>
              <a:endParaRPr lang="en-US" sz="1800" smtClean="0">
                <a:latin typeface="Trebuchet MS" charset="0"/>
                <a:cs typeface="Trebuchet MS" charset="0"/>
              </a:endParaRPr>
            </a:p>
            <a:p>
              <a:pPr eaLnBrk="1" hangingPunct="1">
                <a:defRPr/>
              </a:pPr>
              <a:r>
                <a:rPr lang="en-US" sz="1800" smtClean="0">
                  <a:latin typeface="Trebuchet MS" charset="0"/>
                  <a:cs typeface="Trebuchet MS" charset="0"/>
                </a:rPr>
                <a:t>There can be a nonzero current density    in the absence of a charge density   .</a:t>
              </a:r>
            </a:p>
          </p:txBody>
        </p:sp>
        <p:pic>
          <p:nvPicPr>
            <p:cNvPr id="28688" name="Picture 5" descr="latex-image-1.pd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9318" y="3346192"/>
              <a:ext cx="215900" cy="228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8689" name="Picture 6" descr="latex-image-1.pd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293118" y="3332163"/>
              <a:ext cx="177800" cy="228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8690" name="Picture 7" descr="latex-image-1.pd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306220" y="3886199"/>
              <a:ext cx="215900" cy="228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8691" name="Picture 8" descr="latex-image-1.pd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153400" y="3872171"/>
              <a:ext cx="177800" cy="228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8676" name="TextBox 10"/>
          <p:cNvSpPr txBox="1">
            <a:spLocks noChangeArrowheads="1"/>
          </p:cNvSpPr>
          <p:nvPr/>
        </p:nvSpPr>
        <p:spPr bwMode="auto">
          <a:xfrm>
            <a:off x="7278688" y="669925"/>
            <a:ext cx="1676400" cy="1190625"/>
          </a:xfrm>
          <a:prstGeom prst="rect">
            <a:avLst/>
          </a:prstGeom>
          <a:noFill/>
          <a:ln w="9525">
            <a:noFill/>
            <a:miter lim="800000"/>
            <a:headEnd/>
            <a:tailEnd/>
          </a:ln>
        </p:spPr>
        <p:txBody>
          <a:bodyPr>
            <a:spAutoFit/>
          </a:bodyPr>
          <a:lstStyle/>
          <a:p>
            <a:pPr algn="ctr"/>
            <a:r>
              <a:rPr lang="en-US" sz="1800">
                <a:latin typeface="Trebuchet MS" pitchFamily="34" charset="0"/>
              </a:rPr>
              <a:t>Charge conservation and KCL for ideal nodes</a:t>
            </a:r>
          </a:p>
        </p:txBody>
      </p:sp>
      <p:pic>
        <p:nvPicPr>
          <p:cNvPr id="28677" name="Picture 11" descr="latex-image-1.pdf"/>
          <p:cNvPicPr>
            <a:picLocks noChangeAspect="1"/>
          </p:cNvPicPr>
          <p:nvPr/>
        </p:nvPicPr>
        <p:blipFill>
          <a:blip r:embed="rId5"/>
          <a:srcRect/>
          <a:stretch>
            <a:fillRect/>
          </a:stretch>
        </p:blipFill>
        <p:spPr bwMode="auto">
          <a:xfrm>
            <a:off x="598488" y="1371600"/>
            <a:ext cx="2755900" cy="660400"/>
          </a:xfrm>
          <a:prstGeom prst="rect">
            <a:avLst/>
          </a:prstGeom>
          <a:noFill/>
          <a:ln w="9525">
            <a:noFill/>
            <a:miter lim="800000"/>
            <a:headEnd/>
            <a:tailEnd/>
          </a:ln>
        </p:spPr>
      </p:pic>
      <p:pic>
        <p:nvPicPr>
          <p:cNvPr id="28678" name="Picture 12" descr="latex-image-1.pdf"/>
          <p:cNvPicPr>
            <a:picLocks noChangeAspect="1"/>
          </p:cNvPicPr>
          <p:nvPr/>
        </p:nvPicPr>
        <p:blipFill>
          <a:blip r:embed="rId6"/>
          <a:srcRect/>
          <a:stretch>
            <a:fillRect/>
          </a:stretch>
        </p:blipFill>
        <p:spPr bwMode="auto">
          <a:xfrm>
            <a:off x="544513" y="2282825"/>
            <a:ext cx="1549400" cy="381000"/>
          </a:xfrm>
          <a:prstGeom prst="rect">
            <a:avLst/>
          </a:prstGeom>
          <a:noFill/>
          <a:ln w="9525">
            <a:noFill/>
            <a:miter lim="800000"/>
            <a:headEnd/>
            <a:tailEnd/>
          </a:ln>
        </p:spPr>
      </p:pic>
      <p:sp>
        <p:nvSpPr>
          <p:cNvPr id="14" name="Right Brace 13"/>
          <p:cNvSpPr/>
          <p:nvPr/>
        </p:nvSpPr>
        <p:spPr>
          <a:xfrm>
            <a:off x="3514725" y="1384300"/>
            <a:ext cx="193675" cy="1358900"/>
          </a:xfrm>
          <a:prstGeom prst="rightBrac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cs typeface="ＭＳ Ｐゴシック" charset="-128"/>
            </a:endParaRPr>
          </a:p>
        </p:txBody>
      </p:sp>
      <p:sp>
        <p:nvSpPr>
          <p:cNvPr id="15" name="Right Arrow 14"/>
          <p:cNvSpPr/>
          <p:nvPr/>
        </p:nvSpPr>
        <p:spPr>
          <a:xfrm>
            <a:off x="3860800" y="1905000"/>
            <a:ext cx="381000" cy="304800"/>
          </a:xfrm>
          <a:prstGeom prst="rightArrow">
            <a:avLst/>
          </a:prstGeom>
          <a:solidFill>
            <a:schemeClr val="bg1">
              <a:lumMod val="85000"/>
            </a:schemeClr>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16" name="Right Brace 15"/>
          <p:cNvSpPr/>
          <p:nvPr/>
        </p:nvSpPr>
        <p:spPr>
          <a:xfrm flipH="1">
            <a:off x="4429125" y="1384300"/>
            <a:ext cx="193675" cy="1358900"/>
          </a:xfrm>
          <a:prstGeom prst="rightBrac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ea typeface="ＭＳ Ｐゴシック" charset="-128"/>
              <a:cs typeface="ＭＳ Ｐゴシック" charset="-128"/>
            </a:endParaRPr>
          </a:p>
        </p:txBody>
      </p:sp>
      <p:pic>
        <p:nvPicPr>
          <p:cNvPr id="28682" name="Picture 16" descr="latex-image-1.pdf"/>
          <p:cNvPicPr>
            <a:picLocks noChangeAspect="1"/>
          </p:cNvPicPr>
          <p:nvPr/>
        </p:nvPicPr>
        <p:blipFill>
          <a:blip r:embed="rId7"/>
          <a:srcRect/>
          <a:stretch>
            <a:fillRect/>
          </a:stretch>
        </p:blipFill>
        <p:spPr bwMode="auto">
          <a:xfrm>
            <a:off x="5097463" y="1325563"/>
            <a:ext cx="2019300" cy="660400"/>
          </a:xfrm>
          <a:prstGeom prst="rect">
            <a:avLst/>
          </a:prstGeom>
          <a:noFill/>
          <a:ln w="9525">
            <a:noFill/>
            <a:miter lim="800000"/>
            <a:headEnd/>
            <a:tailEnd/>
          </a:ln>
        </p:spPr>
      </p:pic>
      <p:pic>
        <p:nvPicPr>
          <p:cNvPr id="28683" name="Picture 17" descr="latex-image-1.pdf"/>
          <p:cNvPicPr>
            <a:picLocks noChangeAspect="1"/>
          </p:cNvPicPr>
          <p:nvPr/>
        </p:nvPicPr>
        <p:blipFill>
          <a:blip r:embed="rId8"/>
          <a:srcRect/>
          <a:stretch>
            <a:fillRect/>
          </a:stretch>
        </p:blipFill>
        <p:spPr bwMode="auto">
          <a:xfrm>
            <a:off x="4851400" y="1993900"/>
            <a:ext cx="3835400" cy="901700"/>
          </a:xfrm>
          <a:prstGeom prst="rect">
            <a:avLst/>
          </a:prstGeom>
          <a:noFill/>
          <a:ln w="9525">
            <a:noFill/>
            <a:miter lim="800000"/>
            <a:headEnd/>
            <a:tailEnd/>
          </a:ln>
        </p:spPr>
      </p:pic>
      <p:pic>
        <p:nvPicPr>
          <p:cNvPr id="28684" name="Picture 19" descr="latex-image-1.pdf"/>
          <p:cNvPicPr>
            <a:picLocks noChangeAspect="1"/>
          </p:cNvPicPr>
          <p:nvPr/>
        </p:nvPicPr>
        <p:blipFill>
          <a:blip r:embed="rId9"/>
          <a:srcRect/>
          <a:stretch>
            <a:fillRect/>
          </a:stretch>
        </p:blipFill>
        <p:spPr bwMode="auto">
          <a:xfrm>
            <a:off x="5473700" y="5029200"/>
            <a:ext cx="2374900" cy="381000"/>
          </a:xfrm>
          <a:prstGeom prst="rect">
            <a:avLst/>
          </a:prstGeom>
          <a:noFill/>
          <a:ln w="9525">
            <a:noFill/>
            <a:miter lim="800000"/>
            <a:headEnd/>
            <a:tailEnd/>
          </a:ln>
        </p:spPr>
      </p:pic>
      <p:pic>
        <p:nvPicPr>
          <p:cNvPr id="28685" name="Picture 20" descr="latex-image-1.pdf"/>
          <p:cNvPicPr>
            <a:picLocks noChangeAspect="1"/>
          </p:cNvPicPr>
          <p:nvPr/>
        </p:nvPicPr>
        <p:blipFill>
          <a:blip r:embed="rId10"/>
          <a:srcRect/>
          <a:stretch>
            <a:fillRect/>
          </a:stretch>
        </p:blipFill>
        <p:spPr bwMode="auto">
          <a:xfrm>
            <a:off x="5511800" y="5791200"/>
            <a:ext cx="1651000" cy="279400"/>
          </a:xfrm>
          <a:prstGeom prst="rect">
            <a:avLst/>
          </a:prstGeom>
          <a:noFill/>
          <a:ln w="9525">
            <a:noFill/>
            <a:miter lim="800000"/>
            <a:headEnd/>
            <a:tailEnd/>
          </a:ln>
        </p:spPr>
      </p:pic>
      <p:sp>
        <p:nvSpPr>
          <p:cNvPr id="22" name="Oval 21"/>
          <p:cNvSpPr/>
          <p:nvPr/>
        </p:nvSpPr>
        <p:spPr>
          <a:xfrm>
            <a:off x="4953000" y="2273300"/>
            <a:ext cx="320675" cy="11906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4"/>
          <p:cNvGrpSpPr>
            <a:grpSpLocks/>
          </p:cNvGrpSpPr>
          <p:nvPr/>
        </p:nvGrpSpPr>
        <p:grpSpPr bwMode="auto">
          <a:xfrm>
            <a:off x="2105025" y="3057525"/>
            <a:ext cx="4926013" cy="627063"/>
            <a:chOff x="1728" y="1608"/>
            <a:chExt cx="3103" cy="395"/>
          </a:xfrm>
        </p:grpSpPr>
        <p:pic>
          <p:nvPicPr>
            <p:cNvPr id="2" name="Picture 16" descr="txp_fig"/>
            <p:cNvPicPr>
              <a:picLocks noChangeAspect="1" noChangeArrowheads="1"/>
            </p:cNvPicPr>
            <p:nvPr>
              <p:custDataLst>
                <p:tags r:id="rId4"/>
              </p:custDataLst>
            </p:nvPr>
          </p:nvPicPr>
          <p:blipFill>
            <a:blip r:embed="rId7"/>
            <a:srcRect/>
            <a:stretch>
              <a:fillRect/>
            </a:stretch>
          </p:blipFill>
          <p:spPr bwMode="auto">
            <a:xfrm>
              <a:off x="1728" y="1608"/>
              <a:ext cx="1968" cy="395"/>
            </a:xfrm>
            <a:prstGeom prst="rect">
              <a:avLst/>
            </a:prstGeom>
            <a:noFill/>
            <a:ln w="9525">
              <a:noFill/>
              <a:miter lim="800000"/>
              <a:headEnd/>
              <a:tailEnd/>
            </a:ln>
          </p:spPr>
        </p:pic>
        <p:pic>
          <p:nvPicPr>
            <p:cNvPr id="3" name="Picture 18" descr="txp_fig"/>
            <p:cNvPicPr>
              <a:picLocks noChangeAspect="1" noChangeArrowheads="1"/>
            </p:cNvPicPr>
            <p:nvPr>
              <p:custDataLst>
                <p:tags r:id="rId5"/>
              </p:custDataLst>
            </p:nvPr>
          </p:nvPicPr>
          <p:blipFill>
            <a:blip r:embed="rId8"/>
            <a:srcRect/>
            <a:stretch>
              <a:fillRect/>
            </a:stretch>
          </p:blipFill>
          <p:spPr bwMode="auto">
            <a:xfrm>
              <a:off x="3800" y="1714"/>
              <a:ext cx="1031" cy="183"/>
            </a:xfrm>
            <a:prstGeom prst="rect">
              <a:avLst/>
            </a:prstGeom>
            <a:noFill/>
            <a:ln w="9525">
              <a:noFill/>
              <a:miter lim="800000"/>
              <a:headEnd/>
              <a:tailEnd/>
            </a:ln>
          </p:spPr>
        </p:pic>
      </p:grpSp>
      <p:grpSp>
        <p:nvGrpSpPr>
          <p:cNvPr id="29700" name="Group 7"/>
          <p:cNvGrpSpPr>
            <a:grpSpLocks/>
          </p:cNvGrpSpPr>
          <p:nvPr/>
        </p:nvGrpSpPr>
        <p:grpSpPr bwMode="auto">
          <a:xfrm>
            <a:off x="0" y="1609725"/>
            <a:ext cx="9144000" cy="609600"/>
            <a:chOff x="0" y="810"/>
            <a:chExt cx="5760" cy="384"/>
          </a:xfrm>
          <a:solidFill>
            <a:schemeClr val="accent1"/>
          </a:solidFill>
        </p:grpSpPr>
        <p:grpSp>
          <p:nvGrpSpPr>
            <p:cNvPr id="29711" name="Group 8"/>
            <p:cNvGrpSpPr>
              <a:grpSpLocks/>
            </p:cNvGrpSpPr>
            <p:nvPr/>
          </p:nvGrpSpPr>
          <p:grpSpPr bwMode="auto">
            <a:xfrm>
              <a:off x="0" y="810"/>
              <a:ext cx="5760" cy="384"/>
              <a:chOff x="0" y="816"/>
              <a:chExt cx="5760" cy="384"/>
            </a:xfrm>
            <a:grpFill/>
          </p:grpSpPr>
          <p:sp>
            <p:nvSpPr>
              <p:cNvPr id="29713" name="Rectangle 31"/>
              <p:cNvSpPr>
                <a:spLocks noChangeArrowheads="1"/>
              </p:cNvSpPr>
              <p:nvPr/>
            </p:nvSpPr>
            <p:spPr bwMode="auto">
              <a:xfrm>
                <a:off x="0" y="816"/>
                <a:ext cx="5760" cy="384"/>
              </a:xfrm>
              <a:prstGeom prst="rect">
                <a:avLst/>
              </a:prstGeom>
              <a:grpFill/>
              <a:ln w="28575">
                <a:solidFill>
                  <a:srgbClr val="CCFFCC"/>
                </a:solidFill>
                <a:miter lim="800000"/>
                <a:headEnd/>
                <a:tailEnd/>
              </a:ln>
            </p:spPr>
            <p:txBody>
              <a:bodyPr wrap="none" anchor="ctr"/>
              <a:lstStyle/>
              <a:p>
                <a:pPr>
                  <a:defRPr/>
                </a:pPr>
                <a:endParaRPr lang="en-US" sz="1800">
                  <a:latin typeface="Arial" charset="0"/>
                  <a:ea typeface="ＭＳ Ｐゴシック" charset="0"/>
                  <a:cs typeface="ＭＳ Ｐゴシック" charset="0"/>
                </a:endParaRPr>
              </a:p>
            </p:txBody>
          </p:sp>
          <p:sp>
            <p:nvSpPr>
              <p:cNvPr id="29714" name="Text Box 19"/>
              <p:cNvSpPr txBox="1">
                <a:spLocks noChangeArrowheads="1"/>
              </p:cNvSpPr>
              <p:nvPr/>
            </p:nvSpPr>
            <p:spPr bwMode="auto">
              <a:xfrm>
                <a:off x="700" y="882"/>
                <a:ext cx="4433" cy="2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en-US" smtClean="0">
                    <a:latin typeface="Trebuchet MS" charset="0"/>
                    <a:cs typeface="Trebuchet MS" charset="0"/>
                  </a:rPr>
                  <a:t>Flux of	        through closed surface </a:t>
                </a:r>
                <a:r>
                  <a:rPr lang="en-US" b="1" i="1" smtClean="0">
                    <a:latin typeface="Trebuchet MS" charset="0"/>
                    <a:cs typeface="Trebuchet MS" charset="0"/>
                  </a:rPr>
                  <a:t>S</a:t>
                </a:r>
                <a:r>
                  <a:rPr lang="en-US" smtClean="0">
                    <a:latin typeface="Trebuchet MS" charset="0"/>
                    <a:cs typeface="Trebuchet MS" charset="0"/>
                  </a:rPr>
                  <a:t> = net charge inside V</a:t>
                </a:r>
              </a:p>
            </p:txBody>
          </p:sp>
        </p:grpSp>
        <p:pic>
          <p:nvPicPr>
            <p:cNvPr id="29712" name="Picture 21" descr="txp_fi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24" y="904"/>
              <a:ext cx="308" cy="17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29701" name="Group 12"/>
          <p:cNvGrpSpPr>
            <a:grpSpLocks/>
          </p:cNvGrpSpPr>
          <p:nvPr/>
        </p:nvGrpSpPr>
        <p:grpSpPr bwMode="auto">
          <a:xfrm>
            <a:off x="6705600" y="4505325"/>
            <a:ext cx="1905000" cy="1828800"/>
            <a:chOff x="4128" y="2784"/>
            <a:chExt cx="1200" cy="1152"/>
          </a:xfrm>
        </p:grpSpPr>
        <p:sp>
          <p:nvSpPr>
            <p:cNvPr id="29705" name="AutoShape 22"/>
            <p:cNvSpPr>
              <a:spLocks noChangeArrowheads="1"/>
            </p:cNvSpPr>
            <p:nvPr/>
          </p:nvSpPr>
          <p:spPr bwMode="auto">
            <a:xfrm rot="16200000" flipH="1">
              <a:off x="3792" y="3120"/>
              <a:ext cx="1152" cy="480"/>
            </a:xfrm>
            <a:prstGeom prst="parallelogram">
              <a:avLst>
                <a:gd name="adj" fmla="val 60000"/>
              </a:avLst>
            </a:prstGeom>
            <a:solidFill>
              <a:schemeClr val="accent1"/>
            </a:solidFill>
            <a:ln w="9525">
              <a:solidFill>
                <a:schemeClr val="tx1"/>
              </a:solidFill>
              <a:miter lim="800000"/>
              <a:headEnd/>
              <a:tailEnd/>
            </a:ln>
          </p:spPr>
          <p:txBody>
            <a:bodyPr vert="eaVert" wrap="none" anchor="ctr"/>
            <a:lstStyle/>
            <a:p>
              <a:endParaRPr lang="en-US" sz="1800"/>
            </a:p>
          </p:txBody>
        </p:sp>
        <p:sp>
          <p:nvSpPr>
            <p:cNvPr id="29706" name="Line 23"/>
            <p:cNvSpPr>
              <a:spLocks noChangeShapeType="1"/>
            </p:cNvSpPr>
            <p:nvPr/>
          </p:nvSpPr>
          <p:spPr bwMode="auto">
            <a:xfrm>
              <a:off x="4368" y="3408"/>
              <a:ext cx="624" cy="0"/>
            </a:xfrm>
            <a:prstGeom prst="line">
              <a:avLst/>
            </a:prstGeom>
            <a:noFill/>
            <a:ln w="28575">
              <a:solidFill>
                <a:schemeClr val="tx1"/>
              </a:solidFill>
              <a:round/>
              <a:headEnd/>
              <a:tailEnd type="triangle" w="med" len="med"/>
            </a:ln>
          </p:spPr>
          <p:txBody>
            <a:bodyPr/>
            <a:lstStyle/>
            <a:p>
              <a:endParaRPr lang="en-US"/>
            </a:p>
          </p:txBody>
        </p:sp>
        <p:pic>
          <p:nvPicPr>
            <p:cNvPr id="29707" name="Picture 24" descr="txp_fig"/>
            <p:cNvPicPr>
              <a:picLocks noChangeAspect="1" noChangeArrowheads="1"/>
            </p:cNvPicPr>
            <p:nvPr>
              <p:custDataLst>
                <p:tags r:id="rId1"/>
              </p:custDataLst>
            </p:nvPr>
          </p:nvPicPr>
          <p:blipFill>
            <a:blip r:embed="rId9"/>
            <a:srcRect/>
            <a:stretch>
              <a:fillRect/>
            </a:stretch>
          </p:blipFill>
          <p:spPr bwMode="auto">
            <a:xfrm>
              <a:off x="5020" y="2880"/>
              <a:ext cx="308" cy="174"/>
            </a:xfrm>
            <a:prstGeom prst="rect">
              <a:avLst/>
            </a:prstGeom>
            <a:noFill/>
            <a:ln w="9525">
              <a:noFill/>
              <a:miter lim="800000"/>
              <a:headEnd/>
              <a:tailEnd/>
            </a:ln>
          </p:spPr>
        </p:pic>
        <p:sp>
          <p:nvSpPr>
            <p:cNvPr id="29708" name="Line 25"/>
            <p:cNvSpPr>
              <a:spLocks noChangeShapeType="1"/>
            </p:cNvSpPr>
            <p:nvPr/>
          </p:nvSpPr>
          <p:spPr bwMode="auto">
            <a:xfrm flipV="1">
              <a:off x="4368" y="3024"/>
              <a:ext cx="576" cy="384"/>
            </a:xfrm>
            <a:prstGeom prst="line">
              <a:avLst/>
            </a:prstGeom>
            <a:noFill/>
            <a:ln w="28575">
              <a:solidFill>
                <a:schemeClr val="tx1"/>
              </a:solidFill>
              <a:round/>
              <a:headEnd/>
              <a:tailEnd type="triangle" w="med" len="med"/>
            </a:ln>
          </p:spPr>
          <p:txBody>
            <a:bodyPr/>
            <a:lstStyle/>
            <a:p>
              <a:endParaRPr lang="en-US"/>
            </a:p>
          </p:txBody>
        </p:sp>
        <p:pic>
          <p:nvPicPr>
            <p:cNvPr id="29709" name="Picture 27" descr="txp_fig"/>
            <p:cNvPicPr>
              <a:picLocks noChangeAspect="1" noChangeArrowheads="1"/>
            </p:cNvPicPr>
            <p:nvPr>
              <p:custDataLst>
                <p:tags r:id="rId2"/>
              </p:custDataLst>
            </p:nvPr>
          </p:nvPicPr>
          <p:blipFill>
            <a:blip r:embed="rId10"/>
            <a:srcRect/>
            <a:stretch>
              <a:fillRect/>
            </a:stretch>
          </p:blipFill>
          <p:spPr bwMode="auto">
            <a:xfrm>
              <a:off x="5057" y="3328"/>
              <a:ext cx="174" cy="145"/>
            </a:xfrm>
            <a:prstGeom prst="rect">
              <a:avLst/>
            </a:prstGeom>
            <a:noFill/>
            <a:ln w="9525">
              <a:noFill/>
              <a:miter lim="800000"/>
              <a:headEnd/>
              <a:tailEnd/>
            </a:ln>
          </p:spPr>
        </p:pic>
        <p:pic>
          <p:nvPicPr>
            <p:cNvPr id="29710" name="Picture 29" descr="txp_fig"/>
            <p:cNvPicPr>
              <a:picLocks noChangeAspect="1" noChangeArrowheads="1"/>
            </p:cNvPicPr>
            <p:nvPr>
              <p:custDataLst>
                <p:tags r:id="rId3"/>
              </p:custDataLst>
            </p:nvPr>
          </p:nvPicPr>
          <p:blipFill>
            <a:blip r:embed="rId11">
              <a:clrChange>
                <a:clrFrom>
                  <a:srgbClr val="FFFFFF"/>
                </a:clrFrom>
                <a:clrTo>
                  <a:srgbClr val="FFFFFF">
                    <a:alpha val="0"/>
                  </a:srgbClr>
                </a:clrTo>
              </a:clrChange>
            </a:blip>
            <a:srcRect/>
            <a:stretch>
              <a:fillRect/>
            </a:stretch>
          </p:blipFill>
          <p:spPr bwMode="auto">
            <a:xfrm>
              <a:off x="4176" y="3552"/>
              <a:ext cx="327" cy="164"/>
            </a:xfrm>
            <a:prstGeom prst="rect">
              <a:avLst/>
            </a:prstGeom>
            <a:noFill/>
            <a:ln w="9525">
              <a:noFill/>
              <a:miter lim="800000"/>
              <a:headEnd/>
              <a:tailEnd/>
            </a:ln>
          </p:spPr>
        </p:pic>
      </p:grpSp>
      <p:sp>
        <p:nvSpPr>
          <p:cNvPr id="29702" name="Rectangle 30"/>
          <p:cNvSpPr>
            <a:spLocks noChangeArrowheads="1"/>
          </p:cNvSpPr>
          <p:nvPr/>
        </p:nvSpPr>
        <p:spPr bwMode="auto">
          <a:xfrm>
            <a:off x="3695700" y="342900"/>
            <a:ext cx="1778000" cy="457200"/>
          </a:xfrm>
          <a:prstGeom prst="rect">
            <a:avLst/>
          </a:prstGeom>
          <a:noFill/>
          <a:ln w="9525">
            <a:noFill/>
            <a:miter lim="800000"/>
            <a:headEnd/>
            <a:tailEnd/>
          </a:ln>
        </p:spPr>
        <p:txBody>
          <a:bodyPr wrap="none">
            <a:spAutoFit/>
          </a:bodyPr>
          <a:lstStyle/>
          <a:p>
            <a:r>
              <a:rPr lang="en-US" sz="2400" u="sng">
                <a:latin typeface="Trebuchet MS" pitchFamily="34" charset="0"/>
              </a:rPr>
              <a:t>Gauss</a:t>
            </a:r>
            <a:r>
              <a:rPr lang="ja-JP" altLang="en-US" sz="2400" u="sng">
                <a:latin typeface="Trebuchet MS" pitchFamily="34" charset="0"/>
              </a:rPr>
              <a:t>’</a:t>
            </a:r>
            <a:r>
              <a:rPr lang="en-US" altLang="ja-JP" sz="2400" u="sng">
                <a:latin typeface="Trebuchet MS" pitchFamily="34" charset="0"/>
              </a:rPr>
              <a:t> Law</a:t>
            </a:r>
            <a:endParaRPr lang="en-US" sz="2400" u="sng">
              <a:latin typeface="Trebuchet MS" pitchFamily="34" charset="0"/>
            </a:endParaRPr>
          </a:p>
        </p:txBody>
      </p:sp>
      <p:pic>
        <p:nvPicPr>
          <p:cNvPr id="29703" name="Picture 19" descr="l4s16.png"/>
          <p:cNvPicPr>
            <a:picLocks noChangeAspect="1"/>
          </p:cNvPicPr>
          <p:nvPr/>
        </p:nvPicPr>
        <p:blipFill>
          <a:blip r:embed="rId12"/>
          <a:srcRect/>
          <a:stretch>
            <a:fillRect/>
          </a:stretch>
        </p:blipFill>
        <p:spPr bwMode="auto">
          <a:xfrm>
            <a:off x="623888" y="3657600"/>
            <a:ext cx="2500312" cy="2971800"/>
          </a:xfrm>
          <a:prstGeom prst="rect">
            <a:avLst/>
          </a:prstGeom>
          <a:noFill/>
          <a:ln w="9525">
            <a:noFill/>
            <a:miter lim="800000"/>
            <a:headEnd/>
            <a:tailEnd/>
          </a:ln>
        </p:spPr>
      </p:pic>
      <p:pic>
        <p:nvPicPr>
          <p:cNvPr id="29704" name="Picture 20" descr="l4s16b.png"/>
          <p:cNvPicPr>
            <a:picLocks noChangeAspect="1"/>
          </p:cNvPicPr>
          <p:nvPr/>
        </p:nvPicPr>
        <p:blipFill>
          <a:blip r:embed="rId13"/>
          <a:srcRect/>
          <a:stretch>
            <a:fillRect/>
          </a:stretch>
        </p:blipFill>
        <p:spPr bwMode="auto">
          <a:xfrm>
            <a:off x="3519488" y="3657600"/>
            <a:ext cx="2500312"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527800" y="2968625"/>
            <a:ext cx="320675" cy="11906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30722" name="TextBox 3"/>
          <p:cNvSpPr txBox="1">
            <a:spLocks noChangeArrowheads="1"/>
          </p:cNvSpPr>
          <p:nvPr/>
        </p:nvSpPr>
        <p:spPr bwMode="auto">
          <a:xfrm>
            <a:off x="2952750" y="333375"/>
            <a:ext cx="3236913" cy="457200"/>
          </a:xfrm>
          <a:prstGeom prst="rect">
            <a:avLst/>
          </a:prstGeom>
          <a:noFill/>
          <a:ln w="9525">
            <a:noFill/>
            <a:miter lim="800000"/>
            <a:headEnd/>
            <a:tailEnd/>
          </a:ln>
        </p:spPr>
        <p:txBody>
          <a:bodyPr wrap="none">
            <a:spAutoFit/>
          </a:bodyPr>
          <a:lstStyle/>
          <a:p>
            <a:r>
              <a:rPr lang="en-US" sz="2400" u="sng">
                <a:latin typeface="Trebuchet MS" pitchFamily="34" charset="0"/>
              </a:rPr>
              <a:t>Point Charge Example</a:t>
            </a:r>
          </a:p>
        </p:txBody>
      </p:sp>
      <p:sp>
        <p:nvSpPr>
          <p:cNvPr id="30723" name="TextBox 4"/>
          <p:cNvSpPr txBox="1">
            <a:spLocks noChangeArrowheads="1"/>
          </p:cNvSpPr>
          <p:nvPr/>
        </p:nvSpPr>
        <p:spPr bwMode="auto">
          <a:xfrm>
            <a:off x="5026025" y="1543050"/>
            <a:ext cx="3670300" cy="646113"/>
          </a:xfrm>
          <a:prstGeom prst="rect">
            <a:avLst/>
          </a:prstGeom>
          <a:noFill/>
          <a:ln w="9525">
            <a:noFill/>
            <a:miter lim="800000"/>
            <a:headEnd/>
            <a:tailEnd/>
          </a:ln>
        </p:spPr>
        <p:txBody>
          <a:bodyPr wrap="none">
            <a:spAutoFit/>
          </a:bodyPr>
          <a:lstStyle/>
          <a:p>
            <a:r>
              <a:rPr lang="en-US" sz="1800">
                <a:latin typeface="Trebuchet MS" pitchFamily="34" charset="0"/>
              </a:rPr>
              <a:t>Apply Gauss</a:t>
            </a:r>
            <a:r>
              <a:rPr lang="ja-JP" altLang="en-US" sz="1800">
                <a:latin typeface="Trebuchet MS" pitchFamily="34" charset="0"/>
              </a:rPr>
              <a:t>’</a:t>
            </a:r>
            <a:r>
              <a:rPr lang="en-US" altLang="ja-JP" sz="1800">
                <a:latin typeface="Trebuchet MS" pitchFamily="34" charset="0"/>
              </a:rPr>
              <a:t> Law in integral form</a:t>
            </a:r>
            <a:br>
              <a:rPr lang="en-US" altLang="ja-JP" sz="1800">
                <a:latin typeface="Trebuchet MS" pitchFamily="34" charset="0"/>
              </a:rPr>
            </a:br>
            <a:r>
              <a:rPr lang="en-US" altLang="ja-JP" sz="1800">
                <a:latin typeface="Trebuchet MS" pitchFamily="34" charset="0"/>
              </a:rPr>
              <a:t>making use of symmetry to find </a:t>
            </a:r>
            <a:endParaRPr lang="en-US" sz="1800">
              <a:latin typeface="Trebuchet MS" pitchFamily="34" charset="0"/>
            </a:endParaRPr>
          </a:p>
        </p:txBody>
      </p:sp>
      <p:pic>
        <p:nvPicPr>
          <p:cNvPr id="30724" name="Picture 5" descr="latex-image-1.pdf"/>
          <p:cNvPicPr>
            <a:picLocks noChangeAspect="1"/>
          </p:cNvPicPr>
          <p:nvPr/>
        </p:nvPicPr>
        <p:blipFill>
          <a:blip r:embed="rId2"/>
          <a:srcRect/>
          <a:stretch>
            <a:fillRect/>
          </a:stretch>
        </p:blipFill>
        <p:spPr bwMode="auto">
          <a:xfrm>
            <a:off x="8445500" y="1816100"/>
            <a:ext cx="266700" cy="317500"/>
          </a:xfrm>
          <a:prstGeom prst="rect">
            <a:avLst/>
          </a:prstGeom>
          <a:noFill/>
          <a:ln w="9525">
            <a:noFill/>
            <a:miter lim="800000"/>
            <a:headEnd/>
            <a:tailEnd/>
          </a:ln>
        </p:spPr>
      </p:pic>
      <p:sp>
        <p:nvSpPr>
          <p:cNvPr id="30725" name="TextBox 6"/>
          <p:cNvSpPr txBox="1">
            <a:spLocks noChangeArrowheads="1"/>
          </p:cNvSpPr>
          <p:nvPr/>
        </p:nvSpPr>
        <p:spPr bwMode="auto">
          <a:xfrm>
            <a:off x="352425" y="4643438"/>
            <a:ext cx="4038600" cy="1328737"/>
          </a:xfrm>
          <a:prstGeom prst="rect">
            <a:avLst/>
          </a:prstGeom>
          <a:noFill/>
          <a:ln w="9525">
            <a:noFill/>
            <a:miter lim="800000"/>
            <a:headEnd/>
            <a:tailEnd/>
          </a:ln>
        </p:spPr>
        <p:txBody>
          <a:bodyPr>
            <a:spAutoFit/>
          </a:bodyPr>
          <a:lstStyle/>
          <a:p>
            <a:pPr marL="115888" indent="-115888">
              <a:spcAft>
                <a:spcPct val="50000"/>
              </a:spcAft>
              <a:buFont typeface="Arial" pitchFamily="34" charset="0"/>
              <a:buChar char="•"/>
            </a:pPr>
            <a:r>
              <a:rPr lang="en-US" sz="1800">
                <a:latin typeface="Trebuchet MS" pitchFamily="34" charset="0"/>
              </a:rPr>
              <a:t>Assume that the image charge is uniformly distributed at                .  </a:t>
            </a:r>
            <a:br>
              <a:rPr lang="en-US" sz="1800">
                <a:latin typeface="Trebuchet MS" pitchFamily="34" charset="0"/>
              </a:rPr>
            </a:br>
            <a:r>
              <a:rPr lang="en-US" sz="1800">
                <a:latin typeface="Trebuchet MS" pitchFamily="34" charset="0"/>
              </a:rPr>
              <a:t>Why is this important ?</a:t>
            </a:r>
          </a:p>
          <a:p>
            <a:pPr marL="115888" indent="-115888">
              <a:buFont typeface="Arial" pitchFamily="34" charset="0"/>
              <a:buChar char="•"/>
            </a:pPr>
            <a:r>
              <a:rPr lang="en-US" sz="1800">
                <a:latin typeface="Trebuchet MS" pitchFamily="34" charset="0"/>
              </a:rPr>
              <a:t>Symmetry </a:t>
            </a:r>
          </a:p>
        </p:txBody>
      </p:sp>
      <p:pic>
        <p:nvPicPr>
          <p:cNvPr id="30726" name="Picture 7" descr="latex-image-1.pdf"/>
          <p:cNvPicPr>
            <a:picLocks noChangeAspect="1"/>
          </p:cNvPicPr>
          <p:nvPr/>
        </p:nvPicPr>
        <p:blipFill>
          <a:blip r:embed="rId3"/>
          <a:srcRect/>
          <a:stretch>
            <a:fillRect/>
          </a:stretch>
        </p:blipFill>
        <p:spPr bwMode="auto">
          <a:xfrm>
            <a:off x="3135313" y="5054600"/>
            <a:ext cx="876300" cy="152400"/>
          </a:xfrm>
          <a:prstGeom prst="rect">
            <a:avLst/>
          </a:prstGeom>
          <a:noFill/>
          <a:ln w="9525">
            <a:noFill/>
            <a:miter lim="800000"/>
            <a:headEnd/>
            <a:tailEnd/>
          </a:ln>
        </p:spPr>
      </p:pic>
      <p:pic>
        <p:nvPicPr>
          <p:cNvPr id="30727" name="Picture 8" descr="latex-image-1.pdf"/>
          <p:cNvPicPr>
            <a:picLocks noChangeAspect="1"/>
          </p:cNvPicPr>
          <p:nvPr/>
        </p:nvPicPr>
        <p:blipFill>
          <a:blip r:embed="rId4"/>
          <a:srcRect/>
          <a:stretch>
            <a:fillRect/>
          </a:stretch>
        </p:blipFill>
        <p:spPr bwMode="auto">
          <a:xfrm>
            <a:off x="1079500" y="6073775"/>
            <a:ext cx="1968500" cy="393700"/>
          </a:xfrm>
          <a:prstGeom prst="rect">
            <a:avLst/>
          </a:prstGeom>
          <a:noFill/>
          <a:ln w="9525">
            <a:noFill/>
            <a:miter lim="800000"/>
            <a:headEnd/>
            <a:tailEnd/>
          </a:ln>
        </p:spPr>
      </p:pic>
      <p:grpSp>
        <p:nvGrpSpPr>
          <p:cNvPr id="30728" name="Group 9"/>
          <p:cNvGrpSpPr>
            <a:grpSpLocks/>
          </p:cNvGrpSpPr>
          <p:nvPr/>
        </p:nvGrpSpPr>
        <p:grpSpPr bwMode="auto">
          <a:xfrm>
            <a:off x="466725" y="1600200"/>
            <a:ext cx="2743200" cy="2743200"/>
            <a:chOff x="384" y="912"/>
            <a:chExt cx="1728" cy="1728"/>
          </a:xfrm>
        </p:grpSpPr>
        <p:grpSp>
          <p:nvGrpSpPr>
            <p:cNvPr id="30754" name="Group 12"/>
            <p:cNvGrpSpPr>
              <a:grpSpLocks/>
            </p:cNvGrpSpPr>
            <p:nvPr/>
          </p:nvGrpSpPr>
          <p:grpSpPr bwMode="auto">
            <a:xfrm>
              <a:off x="1488" y="1776"/>
              <a:ext cx="624" cy="1"/>
              <a:chOff x="2362200" y="2819400"/>
              <a:chExt cx="990600" cy="1588"/>
            </a:xfrm>
          </p:grpSpPr>
          <p:cxnSp>
            <p:nvCxnSpPr>
              <p:cNvPr id="11" name="Straight Arrow Connector 10"/>
              <p:cNvCxnSpPr/>
              <p:nvPr/>
            </p:nvCxnSpPr>
            <p:spPr>
              <a:xfrm>
                <a:off x="2362200" y="2819400"/>
                <a:ext cx="609600" cy="158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743200" y="2819400"/>
                <a:ext cx="609600" cy="1588"/>
              </a:xfrm>
              <a:prstGeom prst="straightConnector1">
                <a:avLst/>
              </a:prstGeom>
              <a:ln>
                <a:solidFill>
                  <a:srgbClr val="7F7F7F"/>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30755" name="Group 13"/>
            <p:cNvGrpSpPr>
              <a:grpSpLocks/>
            </p:cNvGrpSpPr>
            <p:nvPr/>
          </p:nvGrpSpPr>
          <p:grpSpPr bwMode="auto">
            <a:xfrm flipH="1">
              <a:off x="384" y="1776"/>
              <a:ext cx="624" cy="1"/>
              <a:chOff x="2362200" y="2819400"/>
              <a:chExt cx="990600" cy="1588"/>
            </a:xfrm>
          </p:grpSpPr>
          <p:cxnSp>
            <p:nvCxnSpPr>
              <p:cNvPr id="15" name="Straight Arrow Connector 14"/>
              <p:cNvCxnSpPr/>
              <p:nvPr/>
            </p:nvCxnSpPr>
            <p:spPr>
              <a:xfrm>
                <a:off x="2362200" y="2819400"/>
                <a:ext cx="609600" cy="158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743200" y="2819400"/>
                <a:ext cx="609600" cy="1588"/>
              </a:xfrm>
              <a:prstGeom prst="straightConnector1">
                <a:avLst/>
              </a:prstGeom>
              <a:ln>
                <a:solidFill>
                  <a:srgbClr val="7F7F7F"/>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30756" name="Group 22"/>
            <p:cNvGrpSpPr>
              <a:grpSpLocks/>
            </p:cNvGrpSpPr>
            <p:nvPr/>
          </p:nvGrpSpPr>
          <p:grpSpPr bwMode="auto">
            <a:xfrm rot="5400000">
              <a:off x="385" y="1775"/>
              <a:ext cx="1728" cy="1"/>
              <a:chOff x="762000" y="2971800"/>
              <a:chExt cx="2743200" cy="1588"/>
            </a:xfrm>
          </p:grpSpPr>
          <p:grpSp>
            <p:nvGrpSpPr>
              <p:cNvPr id="30764" name="Group 16"/>
              <p:cNvGrpSpPr>
                <a:grpSpLocks/>
              </p:cNvGrpSpPr>
              <p:nvPr/>
            </p:nvGrpSpPr>
            <p:grpSpPr bwMode="auto">
              <a:xfrm>
                <a:off x="2514600" y="2971800"/>
                <a:ext cx="990600" cy="1588"/>
                <a:chOff x="2362200" y="2819400"/>
                <a:chExt cx="990600" cy="1588"/>
              </a:xfrm>
            </p:grpSpPr>
            <p:cxnSp>
              <p:nvCxnSpPr>
                <p:cNvPr id="18" name="Straight Arrow Connector 17"/>
                <p:cNvCxnSpPr/>
                <p:nvPr/>
              </p:nvCxnSpPr>
              <p:spPr>
                <a:xfrm>
                  <a:off x="2324893" y="2858294"/>
                  <a:ext cx="609600" cy="158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05893" y="2858294"/>
                  <a:ext cx="609600" cy="1588"/>
                </a:xfrm>
                <a:prstGeom prst="straightConnector1">
                  <a:avLst/>
                </a:prstGeom>
                <a:ln>
                  <a:solidFill>
                    <a:srgbClr val="7F7F7F"/>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30765" name="Group 19"/>
              <p:cNvGrpSpPr>
                <a:grpSpLocks/>
              </p:cNvGrpSpPr>
              <p:nvPr/>
            </p:nvGrpSpPr>
            <p:grpSpPr bwMode="auto">
              <a:xfrm flipH="1">
                <a:off x="762000" y="2971800"/>
                <a:ext cx="990600" cy="1588"/>
                <a:chOff x="2362200" y="2819400"/>
                <a:chExt cx="990600" cy="1588"/>
              </a:xfrm>
            </p:grpSpPr>
            <p:cxnSp>
              <p:nvCxnSpPr>
                <p:cNvPr id="21" name="Straight Arrow Connector 20"/>
                <p:cNvCxnSpPr/>
                <p:nvPr/>
              </p:nvCxnSpPr>
              <p:spPr>
                <a:xfrm>
                  <a:off x="2399507" y="2858294"/>
                  <a:ext cx="609600" cy="158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80507" y="2858294"/>
                  <a:ext cx="609600" cy="1588"/>
                </a:xfrm>
                <a:prstGeom prst="straightConnector1">
                  <a:avLst/>
                </a:prstGeom>
                <a:ln>
                  <a:solidFill>
                    <a:srgbClr val="7F7F7F"/>
                  </a:solidFill>
                  <a:tailEnd type="none"/>
                </a:ln>
                <a:effectLst/>
              </p:spPr>
              <p:style>
                <a:lnRef idx="2">
                  <a:schemeClr val="accent1"/>
                </a:lnRef>
                <a:fillRef idx="0">
                  <a:schemeClr val="accent1"/>
                </a:fillRef>
                <a:effectRef idx="1">
                  <a:schemeClr val="accent1"/>
                </a:effectRef>
                <a:fontRef idx="minor">
                  <a:schemeClr val="tx1"/>
                </a:fontRef>
              </p:style>
            </p:cxnSp>
          </p:grpSp>
        </p:grpSp>
        <p:cxnSp>
          <p:nvCxnSpPr>
            <p:cNvPr id="25" name="Straight Arrow Connector 24"/>
            <p:cNvCxnSpPr/>
            <p:nvPr/>
          </p:nvCxnSpPr>
          <p:spPr>
            <a:xfrm rot="18900000">
              <a:off x="1260" y="1499"/>
              <a:ext cx="576" cy="2"/>
            </a:xfrm>
            <a:prstGeom prst="straightConnector1">
              <a:avLst/>
            </a:prstGeom>
            <a:ln w="25400" cap="flat" cmpd="sng" algn="ctr">
              <a:solidFill>
                <a:srgbClr val="7F7F7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30758" name="Picture 27" descr="latex-image-1.pdf"/>
            <p:cNvPicPr>
              <a:picLocks noChangeAspect="1"/>
            </p:cNvPicPr>
            <p:nvPr/>
          </p:nvPicPr>
          <p:blipFill>
            <a:blip r:embed="rId5"/>
            <a:srcRect/>
            <a:stretch>
              <a:fillRect/>
            </a:stretch>
          </p:blipFill>
          <p:spPr bwMode="auto">
            <a:xfrm>
              <a:off x="1768" y="1201"/>
              <a:ext cx="104" cy="144"/>
            </a:xfrm>
            <a:prstGeom prst="rect">
              <a:avLst/>
            </a:prstGeom>
            <a:noFill/>
            <a:ln w="9525">
              <a:noFill/>
              <a:miter lim="800000"/>
              <a:headEnd/>
              <a:tailEnd/>
            </a:ln>
          </p:spPr>
        </p:pic>
        <p:pic>
          <p:nvPicPr>
            <p:cNvPr id="30759" name="Picture 28" descr="latex-image-1.pdf"/>
            <p:cNvPicPr>
              <a:picLocks noChangeAspect="1"/>
            </p:cNvPicPr>
            <p:nvPr/>
          </p:nvPicPr>
          <p:blipFill>
            <a:blip r:embed="rId6"/>
            <a:srcRect/>
            <a:stretch>
              <a:fillRect/>
            </a:stretch>
          </p:blipFill>
          <p:spPr bwMode="auto">
            <a:xfrm>
              <a:off x="847" y="1933"/>
              <a:ext cx="168" cy="200"/>
            </a:xfrm>
            <a:prstGeom prst="rect">
              <a:avLst/>
            </a:prstGeom>
            <a:noFill/>
            <a:ln w="9525">
              <a:noFill/>
              <a:miter lim="800000"/>
              <a:headEnd/>
              <a:tailEnd/>
            </a:ln>
          </p:spPr>
        </p:pic>
        <p:pic>
          <p:nvPicPr>
            <p:cNvPr id="30760" name="Picture 29" descr="latex-image-1.pdf"/>
            <p:cNvPicPr>
              <a:picLocks noChangeAspect="1"/>
            </p:cNvPicPr>
            <p:nvPr/>
          </p:nvPicPr>
          <p:blipFill>
            <a:blip r:embed="rId7"/>
            <a:srcRect/>
            <a:stretch>
              <a:fillRect/>
            </a:stretch>
          </p:blipFill>
          <p:spPr bwMode="auto">
            <a:xfrm>
              <a:off x="1311" y="1784"/>
              <a:ext cx="104" cy="136"/>
            </a:xfrm>
            <a:prstGeom prst="rect">
              <a:avLst/>
            </a:prstGeom>
            <a:noFill/>
            <a:ln w="9525">
              <a:noFill/>
              <a:miter lim="800000"/>
              <a:headEnd/>
              <a:tailEnd/>
            </a:ln>
          </p:spPr>
        </p:pic>
        <p:sp>
          <p:nvSpPr>
            <p:cNvPr id="31" name="Oval 30"/>
            <p:cNvSpPr/>
            <p:nvPr/>
          </p:nvSpPr>
          <p:spPr>
            <a:xfrm>
              <a:off x="1200" y="1728"/>
              <a:ext cx="96" cy="96"/>
            </a:xfrm>
            <a:prstGeom prst="ellipse">
              <a:avLst/>
            </a:prstGeom>
            <a:gradFill flip="none" rotWithShape="1">
              <a:gsLst>
                <a:gs pos="0">
                  <a:srgbClr val="FF6600"/>
                </a:gs>
                <a:gs pos="100000">
                  <a:srgbClr val="800000"/>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grpSp>
      <p:grpSp>
        <p:nvGrpSpPr>
          <p:cNvPr id="30729" name="Group 31"/>
          <p:cNvGrpSpPr>
            <a:grpSpLocks/>
          </p:cNvGrpSpPr>
          <p:nvPr/>
        </p:nvGrpSpPr>
        <p:grpSpPr bwMode="auto">
          <a:xfrm>
            <a:off x="6134100" y="4343400"/>
            <a:ext cx="990600" cy="1588"/>
            <a:chOff x="2362200" y="2819400"/>
            <a:chExt cx="990600" cy="1588"/>
          </a:xfrm>
        </p:grpSpPr>
        <p:cxnSp>
          <p:nvCxnSpPr>
            <p:cNvPr id="33" name="Straight Arrow Connector 32"/>
            <p:cNvCxnSpPr/>
            <p:nvPr/>
          </p:nvCxnSpPr>
          <p:spPr>
            <a:xfrm>
              <a:off x="2362200" y="2819400"/>
              <a:ext cx="609600" cy="158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743200" y="2819400"/>
              <a:ext cx="609600" cy="1588"/>
            </a:xfrm>
            <a:prstGeom prst="straightConnector1">
              <a:avLst/>
            </a:prstGeom>
            <a:ln>
              <a:solidFill>
                <a:srgbClr val="7F7F7F"/>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30730" name="Group 34"/>
          <p:cNvGrpSpPr>
            <a:grpSpLocks/>
          </p:cNvGrpSpPr>
          <p:nvPr/>
        </p:nvGrpSpPr>
        <p:grpSpPr bwMode="auto">
          <a:xfrm flipH="1">
            <a:off x="4381500" y="4343400"/>
            <a:ext cx="990600" cy="1588"/>
            <a:chOff x="2362200" y="2819400"/>
            <a:chExt cx="990600" cy="1588"/>
          </a:xfrm>
        </p:grpSpPr>
        <p:cxnSp>
          <p:nvCxnSpPr>
            <p:cNvPr id="36" name="Straight Arrow Connector 35"/>
            <p:cNvCxnSpPr/>
            <p:nvPr/>
          </p:nvCxnSpPr>
          <p:spPr>
            <a:xfrm>
              <a:off x="2362200" y="2819400"/>
              <a:ext cx="609600" cy="158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743200" y="2819400"/>
              <a:ext cx="609600" cy="1588"/>
            </a:xfrm>
            <a:prstGeom prst="straightConnector1">
              <a:avLst/>
            </a:prstGeom>
            <a:ln>
              <a:solidFill>
                <a:srgbClr val="7F7F7F"/>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30731" name="Group 37"/>
          <p:cNvGrpSpPr>
            <a:grpSpLocks/>
          </p:cNvGrpSpPr>
          <p:nvPr/>
        </p:nvGrpSpPr>
        <p:grpSpPr bwMode="auto">
          <a:xfrm rot="5400000">
            <a:off x="4382294" y="4342606"/>
            <a:ext cx="2743200" cy="1588"/>
            <a:chOff x="762000" y="2971800"/>
            <a:chExt cx="2743200" cy="1588"/>
          </a:xfrm>
        </p:grpSpPr>
        <p:grpSp>
          <p:nvGrpSpPr>
            <p:cNvPr id="30744" name="Group 16"/>
            <p:cNvGrpSpPr>
              <a:grpSpLocks/>
            </p:cNvGrpSpPr>
            <p:nvPr/>
          </p:nvGrpSpPr>
          <p:grpSpPr bwMode="auto">
            <a:xfrm>
              <a:off x="2514600" y="2971800"/>
              <a:ext cx="990600" cy="1588"/>
              <a:chOff x="2362200" y="2819400"/>
              <a:chExt cx="990600" cy="1588"/>
            </a:xfrm>
          </p:grpSpPr>
          <p:cxnSp>
            <p:nvCxnSpPr>
              <p:cNvPr id="43" name="Straight Arrow Connector 42"/>
              <p:cNvCxnSpPr/>
              <p:nvPr/>
            </p:nvCxnSpPr>
            <p:spPr>
              <a:xfrm>
                <a:off x="2324100" y="2857500"/>
                <a:ext cx="609600" cy="158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705100" y="2857500"/>
                <a:ext cx="609600" cy="1588"/>
              </a:xfrm>
              <a:prstGeom prst="straightConnector1">
                <a:avLst/>
              </a:prstGeom>
              <a:ln>
                <a:solidFill>
                  <a:srgbClr val="7F7F7F"/>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30745" name="Group 19"/>
            <p:cNvGrpSpPr>
              <a:grpSpLocks/>
            </p:cNvGrpSpPr>
            <p:nvPr/>
          </p:nvGrpSpPr>
          <p:grpSpPr bwMode="auto">
            <a:xfrm flipH="1">
              <a:off x="762000" y="2971800"/>
              <a:ext cx="990600" cy="1588"/>
              <a:chOff x="2362200" y="2819400"/>
              <a:chExt cx="990600" cy="1588"/>
            </a:xfrm>
          </p:grpSpPr>
          <p:cxnSp>
            <p:nvCxnSpPr>
              <p:cNvPr id="41" name="Straight Arrow Connector 40"/>
              <p:cNvCxnSpPr/>
              <p:nvPr/>
            </p:nvCxnSpPr>
            <p:spPr>
              <a:xfrm>
                <a:off x="2400300" y="2857500"/>
                <a:ext cx="609600" cy="158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781300" y="2857500"/>
                <a:ext cx="609600" cy="1588"/>
              </a:xfrm>
              <a:prstGeom prst="straightConnector1">
                <a:avLst/>
              </a:prstGeom>
              <a:ln>
                <a:solidFill>
                  <a:srgbClr val="7F7F7F"/>
                </a:solidFill>
                <a:tailEnd type="none"/>
              </a:ln>
              <a:effectLst/>
            </p:spPr>
            <p:style>
              <a:lnRef idx="2">
                <a:schemeClr val="accent1"/>
              </a:lnRef>
              <a:fillRef idx="0">
                <a:schemeClr val="accent1"/>
              </a:fillRef>
              <a:effectRef idx="1">
                <a:schemeClr val="accent1"/>
              </a:effectRef>
              <a:fontRef idx="minor">
                <a:schemeClr val="tx1"/>
              </a:fontRef>
            </p:style>
          </p:cxnSp>
        </p:grpSp>
      </p:grpSp>
      <p:cxnSp>
        <p:nvCxnSpPr>
          <p:cNvPr id="45" name="Straight Arrow Connector 44"/>
          <p:cNvCxnSpPr>
            <a:stCxn id="49" idx="7"/>
            <a:endCxn id="50" idx="7"/>
          </p:cNvCxnSpPr>
          <p:nvPr/>
        </p:nvCxnSpPr>
        <p:spPr>
          <a:xfrm rot="5400000" flipH="1" flipV="1">
            <a:off x="5807075" y="3805238"/>
            <a:ext cx="484187" cy="484188"/>
          </a:xfrm>
          <a:prstGeom prst="straightConnector1">
            <a:avLst/>
          </a:prstGeom>
          <a:ln w="25400" cap="flat" cmpd="sng" algn="ctr">
            <a:solidFill>
              <a:srgbClr val="7F7F7F"/>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30733" name="Picture 46" descr="latex-image-1.pdf"/>
          <p:cNvPicPr>
            <a:picLocks noChangeAspect="1"/>
          </p:cNvPicPr>
          <p:nvPr/>
        </p:nvPicPr>
        <p:blipFill>
          <a:blip r:embed="rId6"/>
          <a:srcRect/>
          <a:stretch>
            <a:fillRect/>
          </a:stretch>
        </p:blipFill>
        <p:spPr bwMode="auto">
          <a:xfrm>
            <a:off x="5257800" y="4495800"/>
            <a:ext cx="266700" cy="317500"/>
          </a:xfrm>
          <a:prstGeom prst="rect">
            <a:avLst/>
          </a:prstGeom>
          <a:noFill/>
          <a:ln w="9525">
            <a:noFill/>
            <a:miter lim="800000"/>
            <a:headEnd/>
            <a:tailEnd/>
          </a:ln>
        </p:spPr>
      </p:pic>
      <p:pic>
        <p:nvPicPr>
          <p:cNvPr id="30734" name="Picture 47" descr="latex-image-1.pdf"/>
          <p:cNvPicPr>
            <a:picLocks noChangeAspect="1"/>
          </p:cNvPicPr>
          <p:nvPr/>
        </p:nvPicPr>
        <p:blipFill>
          <a:blip r:embed="rId7"/>
          <a:srcRect/>
          <a:stretch>
            <a:fillRect/>
          </a:stretch>
        </p:blipFill>
        <p:spPr bwMode="auto">
          <a:xfrm>
            <a:off x="5853113" y="4356100"/>
            <a:ext cx="165100" cy="215900"/>
          </a:xfrm>
          <a:prstGeom prst="rect">
            <a:avLst/>
          </a:prstGeom>
          <a:noFill/>
          <a:ln w="9525">
            <a:noFill/>
            <a:miter lim="800000"/>
            <a:headEnd/>
            <a:tailEnd/>
          </a:ln>
        </p:spPr>
      </p:pic>
      <p:sp>
        <p:nvSpPr>
          <p:cNvPr id="49" name="Oval 48"/>
          <p:cNvSpPr/>
          <p:nvPr/>
        </p:nvSpPr>
        <p:spPr>
          <a:xfrm>
            <a:off x="5676900" y="4267200"/>
            <a:ext cx="152400" cy="152400"/>
          </a:xfrm>
          <a:prstGeom prst="ellipse">
            <a:avLst/>
          </a:prstGeom>
          <a:gradFill flip="none" rotWithShape="1">
            <a:gsLst>
              <a:gs pos="0">
                <a:srgbClr val="FF6600"/>
              </a:gs>
              <a:gs pos="100000">
                <a:srgbClr val="800000"/>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50" name="Oval 49"/>
          <p:cNvSpPr/>
          <p:nvPr/>
        </p:nvSpPr>
        <p:spPr>
          <a:xfrm>
            <a:off x="4991100" y="3581400"/>
            <a:ext cx="1524000" cy="1524000"/>
          </a:xfrm>
          <a:prstGeom prst="ellipse">
            <a:avLst/>
          </a:prstGeom>
          <a:noFill/>
          <a:ln w="15875" cap="flat" cmpd="sng" algn="ctr">
            <a:solidFill>
              <a:srgbClr val="7F7F7F"/>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30739" name="Picture 50" descr="latex-image-1.pdf"/>
          <p:cNvPicPr>
            <a:picLocks noChangeAspect="1"/>
          </p:cNvPicPr>
          <p:nvPr/>
        </p:nvPicPr>
        <p:blipFill>
          <a:blip r:embed="rId8"/>
          <a:srcRect/>
          <a:stretch>
            <a:fillRect/>
          </a:stretch>
        </p:blipFill>
        <p:spPr bwMode="auto">
          <a:xfrm>
            <a:off x="5005388" y="3595688"/>
            <a:ext cx="228600" cy="241300"/>
          </a:xfrm>
          <a:prstGeom prst="rect">
            <a:avLst/>
          </a:prstGeom>
          <a:noFill/>
          <a:ln w="9525">
            <a:noFill/>
            <a:miter lim="800000"/>
            <a:headEnd/>
            <a:tailEnd/>
          </a:ln>
        </p:spPr>
      </p:pic>
      <p:pic>
        <p:nvPicPr>
          <p:cNvPr id="30740" name="Picture 55" descr="latex-image-1.pdf"/>
          <p:cNvPicPr>
            <a:picLocks noChangeAspect="1"/>
          </p:cNvPicPr>
          <p:nvPr/>
        </p:nvPicPr>
        <p:blipFill>
          <a:blip r:embed="rId9"/>
          <a:srcRect/>
          <a:stretch>
            <a:fillRect/>
          </a:stretch>
        </p:blipFill>
        <p:spPr bwMode="auto">
          <a:xfrm>
            <a:off x="5892800" y="3900488"/>
            <a:ext cx="165100" cy="165100"/>
          </a:xfrm>
          <a:prstGeom prst="rect">
            <a:avLst/>
          </a:prstGeom>
          <a:noFill/>
          <a:ln w="9525">
            <a:noFill/>
            <a:miter lim="800000"/>
            <a:headEnd/>
            <a:tailEnd/>
          </a:ln>
        </p:spPr>
      </p:pic>
      <p:pic>
        <p:nvPicPr>
          <p:cNvPr id="30741" name="Picture 56" descr="latex-image-1.pdf"/>
          <p:cNvPicPr>
            <a:picLocks noChangeAspect="1"/>
          </p:cNvPicPr>
          <p:nvPr/>
        </p:nvPicPr>
        <p:blipFill>
          <a:blip r:embed="rId10"/>
          <a:srcRect/>
          <a:stretch>
            <a:fillRect/>
          </a:stretch>
        </p:blipFill>
        <p:spPr bwMode="auto">
          <a:xfrm>
            <a:off x="6438900" y="2667000"/>
            <a:ext cx="2197100" cy="901700"/>
          </a:xfrm>
          <a:prstGeom prst="rect">
            <a:avLst/>
          </a:prstGeom>
          <a:noFill/>
          <a:ln w="9525">
            <a:noFill/>
            <a:miter lim="800000"/>
            <a:headEnd/>
            <a:tailEnd/>
          </a:ln>
        </p:spPr>
      </p:pic>
      <p:pic>
        <p:nvPicPr>
          <p:cNvPr id="30742" name="Picture 57" descr="latex-image-1.pdf"/>
          <p:cNvPicPr>
            <a:picLocks noChangeAspect="1"/>
          </p:cNvPicPr>
          <p:nvPr/>
        </p:nvPicPr>
        <p:blipFill>
          <a:blip r:embed="rId11"/>
          <a:srcRect/>
          <a:stretch>
            <a:fillRect/>
          </a:stretch>
        </p:blipFill>
        <p:spPr bwMode="auto">
          <a:xfrm>
            <a:off x="6807200" y="3606800"/>
            <a:ext cx="1803400" cy="355600"/>
          </a:xfrm>
          <a:prstGeom prst="rect">
            <a:avLst/>
          </a:prstGeom>
          <a:noFill/>
          <a:ln w="9525">
            <a:noFill/>
            <a:miter lim="800000"/>
            <a:headEnd/>
            <a:tailEnd/>
          </a:ln>
        </p:spPr>
      </p:pic>
      <p:pic>
        <p:nvPicPr>
          <p:cNvPr id="30743" name="Picture 58" descr="latex-image-1.pdf"/>
          <p:cNvPicPr>
            <a:picLocks noChangeAspect="1"/>
          </p:cNvPicPr>
          <p:nvPr/>
        </p:nvPicPr>
        <p:blipFill>
          <a:blip r:embed="rId12"/>
          <a:srcRect/>
          <a:stretch>
            <a:fillRect/>
          </a:stretch>
        </p:blipFill>
        <p:spPr bwMode="auto">
          <a:xfrm>
            <a:off x="6980238" y="5156200"/>
            <a:ext cx="1701800" cy="62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
          <p:cNvSpPr>
            <a:spLocks noChangeArrowheads="1"/>
          </p:cNvSpPr>
          <p:nvPr/>
        </p:nvSpPr>
        <p:spPr bwMode="auto">
          <a:xfrm>
            <a:off x="0" y="4114800"/>
            <a:ext cx="9144000" cy="2743200"/>
          </a:xfrm>
          <a:prstGeom prst="rect">
            <a:avLst/>
          </a:prstGeom>
          <a:solidFill>
            <a:schemeClr val="accent1"/>
          </a:solidFill>
          <a:ln w="9525">
            <a:noFill/>
            <a:miter lim="800000"/>
            <a:headEnd/>
            <a:tailEnd/>
          </a:ln>
        </p:spPr>
        <p:txBody>
          <a:bodyPr wrap="none" anchor="ctr"/>
          <a:lstStyle/>
          <a:p>
            <a:endParaRPr lang="en-US" sz="1800"/>
          </a:p>
        </p:txBody>
      </p:sp>
      <p:sp>
        <p:nvSpPr>
          <p:cNvPr id="31746" name="Rectangle 9"/>
          <p:cNvSpPr>
            <a:spLocks noChangeArrowheads="1"/>
          </p:cNvSpPr>
          <p:nvPr/>
        </p:nvSpPr>
        <p:spPr bwMode="auto">
          <a:xfrm>
            <a:off x="9525" y="1133475"/>
            <a:ext cx="9144000" cy="2057400"/>
          </a:xfrm>
          <a:prstGeom prst="rect">
            <a:avLst/>
          </a:prstGeom>
          <a:solidFill>
            <a:schemeClr val="accent1"/>
          </a:solidFill>
          <a:ln w="9525">
            <a:noFill/>
            <a:miter lim="800000"/>
            <a:headEnd/>
            <a:tailEnd/>
          </a:ln>
        </p:spPr>
        <p:txBody>
          <a:bodyPr wrap="none" anchor="ctr"/>
          <a:lstStyle/>
          <a:p>
            <a:endParaRPr lang="en-US" sz="1800"/>
          </a:p>
        </p:txBody>
      </p:sp>
      <p:sp>
        <p:nvSpPr>
          <p:cNvPr id="31747" name="Text Box 4"/>
          <p:cNvSpPr txBox="1">
            <a:spLocks noChangeArrowheads="1"/>
          </p:cNvSpPr>
          <p:nvPr/>
        </p:nvSpPr>
        <p:spPr bwMode="auto">
          <a:xfrm>
            <a:off x="117475" y="361950"/>
            <a:ext cx="8902700" cy="4851400"/>
          </a:xfrm>
          <a:prstGeom prst="rect">
            <a:avLst/>
          </a:prstGeom>
          <a:noFill/>
          <a:ln w="9525">
            <a:noFill/>
            <a:miter lim="800000"/>
            <a:headEnd/>
            <a:tailEnd/>
          </a:ln>
        </p:spPr>
        <p:txBody>
          <a:bodyPr>
            <a:spAutoFit/>
          </a:bodyPr>
          <a:lstStyle/>
          <a:p>
            <a:pPr algn="ctr"/>
            <a:r>
              <a:rPr lang="en-US" sz="2400" u="sng">
                <a:latin typeface="Trebuchet MS" pitchFamily="34" charset="0"/>
              </a:rPr>
              <a:t>Gauss</a:t>
            </a:r>
            <a:r>
              <a:rPr lang="ja-JP" altLang="en-US" sz="2400" u="sng">
                <a:latin typeface="Trebuchet MS" pitchFamily="34" charset="0"/>
              </a:rPr>
              <a:t>’</a:t>
            </a:r>
            <a:r>
              <a:rPr lang="en-US" altLang="ja-JP" sz="2400" u="sng">
                <a:latin typeface="Trebuchet MS" pitchFamily="34" charset="0"/>
              </a:rPr>
              <a:t> Law Tells Us …</a:t>
            </a:r>
          </a:p>
          <a:p>
            <a:pPr algn="ctr"/>
            <a:endParaRPr lang="en-US" sz="1800">
              <a:latin typeface="Trebuchet MS" pitchFamily="34" charset="0"/>
            </a:endParaRPr>
          </a:p>
          <a:p>
            <a:pPr algn="ctr"/>
            <a:endParaRPr lang="en-US" sz="1800">
              <a:latin typeface="Trebuchet MS" pitchFamily="34" charset="0"/>
            </a:endParaRPr>
          </a:p>
          <a:p>
            <a:pPr algn="ctr"/>
            <a:r>
              <a:rPr lang="en-US" sz="1800">
                <a:latin typeface="Trebuchet MS" pitchFamily="34" charset="0"/>
              </a:rPr>
              <a:t>… the electric charge can reside only on the surface of the conductor.</a:t>
            </a:r>
          </a:p>
          <a:p>
            <a:pPr algn="ctr"/>
            <a:endParaRPr lang="en-US" sz="1800">
              <a:latin typeface="Trebuchet MS" pitchFamily="34" charset="0"/>
            </a:endParaRPr>
          </a:p>
          <a:p>
            <a:pPr algn="ctr"/>
            <a:r>
              <a:rPr lang="en-US" sz="1800">
                <a:latin typeface="Trebuchet MS" pitchFamily="34" charset="0"/>
              </a:rPr>
              <a:t>[If charge was present inside a conductor, we can draw a Gaussian surface around that charge and the electric field in vicinity of that charge would be non-zero !  </a:t>
            </a:r>
            <a:br>
              <a:rPr lang="en-US" sz="1800">
                <a:latin typeface="Trebuchet MS" pitchFamily="34" charset="0"/>
              </a:rPr>
            </a:br>
            <a:r>
              <a:rPr lang="en-US" sz="1800">
                <a:latin typeface="Trebuchet MS" pitchFamily="34" charset="0"/>
              </a:rPr>
              <a:t>A non-zero field implies current flow through the conductor, which will transport the charge to the surface.]</a:t>
            </a:r>
          </a:p>
          <a:p>
            <a:pPr algn="ctr"/>
            <a:endParaRPr lang="en-US" sz="1800">
              <a:latin typeface="Trebuchet MS" pitchFamily="34" charset="0"/>
            </a:endParaRPr>
          </a:p>
          <a:p>
            <a:pPr algn="ctr"/>
            <a:endParaRPr lang="en-US" sz="1800">
              <a:latin typeface="Trebuchet MS" pitchFamily="34" charset="0"/>
            </a:endParaRPr>
          </a:p>
          <a:p>
            <a:pPr algn="ctr"/>
            <a:r>
              <a:rPr lang="en-US" sz="1800">
                <a:latin typeface="Trebuchet MS" pitchFamily="34" charset="0"/>
              </a:rPr>
              <a:t>… there is no charge at all on the inner surface of a hollow conductor.</a:t>
            </a:r>
          </a:p>
          <a:p>
            <a:pPr algn="ctr"/>
            <a:endParaRPr lang="en-US" sz="1800">
              <a:latin typeface="Trebuchet MS" pitchFamily="34" charset="0"/>
            </a:endParaRPr>
          </a:p>
          <a:p>
            <a:pPr algn="ctr"/>
            <a:endParaRPr lang="en-US" sz="1800">
              <a:latin typeface="Trebuchet MS" pitchFamily="34" charset="0"/>
            </a:endParaRPr>
          </a:p>
          <a:p>
            <a:pPr algn="ctr"/>
            <a:r>
              <a:rPr lang="en-US" sz="1800">
                <a:latin typeface="Trebuchet MS" pitchFamily="34" charset="0"/>
              </a:rPr>
              <a:t>… that, if a charge carrying body has a sharp point, then the electric field at that point is much stronger than the electric field over the smoother part of the body.</a:t>
            </a:r>
          </a:p>
          <a:p>
            <a:pPr algn="ctr"/>
            <a:endParaRPr lang="en-US" sz="1800">
              <a:latin typeface="Trebuchet MS" pitchFamily="34" charset="0"/>
            </a:endParaRPr>
          </a:p>
        </p:txBody>
      </p:sp>
      <p:sp>
        <p:nvSpPr>
          <p:cNvPr id="31748" name="Oval 5"/>
          <p:cNvSpPr>
            <a:spLocks noChangeArrowheads="1"/>
          </p:cNvSpPr>
          <p:nvPr/>
        </p:nvSpPr>
        <p:spPr bwMode="auto">
          <a:xfrm>
            <a:off x="4572000" y="5105400"/>
            <a:ext cx="1295400" cy="1295400"/>
          </a:xfrm>
          <a:prstGeom prst="ellipse">
            <a:avLst/>
          </a:prstGeom>
          <a:gradFill rotWithShape="1">
            <a:gsLst>
              <a:gs pos="0">
                <a:srgbClr val="99FF99"/>
              </a:gs>
              <a:gs pos="100000">
                <a:srgbClr val="669900"/>
              </a:gs>
            </a:gsLst>
            <a:path path="shape">
              <a:fillToRect l="50000" t="50000" r="50000" b="50000"/>
            </a:path>
          </a:gradFill>
          <a:ln w="9525">
            <a:solidFill>
              <a:srgbClr val="008000"/>
            </a:solidFill>
            <a:round/>
            <a:headEnd/>
            <a:tailEnd/>
          </a:ln>
        </p:spPr>
        <p:txBody>
          <a:bodyPr wrap="none" anchor="ctr"/>
          <a:lstStyle/>
          <a:p>
            <a:endParaRPr lang="en-US" sz="1800"/>
          </a:p>
        </p:txBody>
      </p:sp>
      <p:sp>
        <p:nvSpPr>
          <p:cNvPr id="31749" name="Oval 6"/>
          <p:cNvSpPr>
            <a:spLocks noChangeArrowheads="1"/>
          </p:cNvSpPr>
          <p:nvPr/>
        </p:nvSpPr>
        <p:spPr bwMode="auto">
          <a:xfrm>
            <a:off x="7772400" y="5486400"/>
            <a:ext cx="609600" cy="609600"/>
          </a:xfrm>
          <a:prstGeom prst="ellipse">
            <a:avLst/>
          </a:prstGeom>
          <a:gradFill rotWithShape="1">
            <a:gsLst>
              <a:gs pos="0">
                <a:srgbClr val="99FF99"/>
              </a:gs>
              <a:gs pos="100000">
                <a:srgbClr val="669900"/>
              </a:gs>
            </a:gsLst>
            <a:path path="shape">
              <a:fillToRect l="50000" t="50000" r="50000" b="50000"/>
            </a:path>
          </a:gradFill>
          <a:ln w="9525">
            <a:solidFill>
              <a:srgbClr val="008000"/>
            </a:solidFill>
            <a:round/>
            <a:headEnd/>
            <a:tailEnd/>
          </a:ln>
        </p:spPr>
        <p:txBody>
          <a:bodyPr wrap="none" anchor="ctr"/>
          <a:lstStyle/>
          <a:p>
            <a:endParaRPr lang="en-US" sz="1800"/>
          </a:p>
        </p:txBody>
      </p:sp>
      <p:sp>
        <p:nvSpPr>
          <p:cNvPr id="31750" name="Freeform 7"/>
          <p:cNvSpPr>
            <a:spLocks/>
          </p:cNvSpPr>
          <p:nvPr/>
        </p:nvSpPr>
        <p:spPr bwMode="auto">
          <a:xfrm>
            <a:off x="5867400" y="5613400"/>
            <a:ext cx="1905000" cy="419100"/>
          </a:xfrm>
          <a:custGeom>
            <a:avLst/>
            <a:gdLst>
              <a:gd name="T0" fmla="*/ 0 w 1200"/>
              <a:gd name="T1" fmla="*/ 2147483647 h 264"/>
              <a:gd name="T2" fmla="*/ 2147483647 w 1200"/>
              <a:gd name="T3" fmla="*/ 2147483647 h 264"/>
              <a:gd name="T4" fmla="*/ 2147483647 w 1200"/>
              <a:gd name="T5" fmla="*/ 2147483647 h 264"/>
              <a:gd name="T6" fmla="*/ 2147483647 w 1200"/>
              <a:gd name="T7" fmla="*/ 2147483647 h 264"/>
              <a:gd name="T8" fmla="*/ 2147483647 w 1200"/>
              <a:gd name="T9" fmla="*/ 2147483647 h 264"/>
              <a:gd name="T10" fmla="*/ 2147483647 w 1200"/>
              <a:gd name="T11" fmla="*/ 2147483647 h 264"/>
              <a:gd name="T12" fmla="*/ 2147483647 w 1200"/>
              <a:gd name="T13" fmla="*/ 2147483647 h 264"/>
              <a:gd name="T14" fmla="*/ 0 60000 65536"/>
              <a:gd name="T15" fmla="*/ 0 60000 65536"/>
              <a:gd name="T16" fmla="*/ 0 60000 65536"/>
              <a:gd name="T17" fmla="*/ 0 60000 65536"/>
              <a:gd name="T18" fmla="*/ 0 60000 65536"/>
              <a:gd name="T19" fmla="*/ 0 60000 65536"/>
              <a:gd name="T20" fmla="*/ 0 60000 65536"/>
              <a:gd name="T21" fmla="*/ 0 w 1200"/>
              <a:gd name="T22" fmla="*/ 0 h 264"/>
              <a:gd name="T23" fmla="*/ 1200 w 1200"/>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264">
                <a:moveTo>
                  <a:pt x="0" y="112"/>
                </a:moveTo>
                <a:cubicBezTo>
                  <a:pt x="76" y="188"/>
                  <a:pt x="152" y="264"/>
                  <a:pt x="240" y="256"/>
                </a:cubicBezTo>
                <a:cubicBezTo>
                  <a:pt x="328" y="248"/>
                  <a:pt x="456" y="88"/>
                  <a:pt x="528" y="64"/>
                </a:cubicBezTo>
                <a:cubicBezTo>
                  <a:pt x="600" y="40"/>
                  <a:pt x="616" y="120"/>
                  <a:pt x="672" y="112"/>
                </a:cubicBezTo>
                <a:cubicBezTo>
                  <a:pt x="728" y="104"/>
                  <a:pt x="800" y="0"/>
                  <a:pt x="864" y="16"/>
                </a:cubicBezTo>
                <a:cubicBezTo>
                  <a:pt x="928" y="32"/>
                  <a:pt x="1000" y="192"/>
                  <a:pt x="1056" y="208"/>
                </a:cubicBezTo>
                <a:cubicBezTo>
                  <a:pt x="1112" y="224"/>
                  <a:pt x="1156" y="168"/>
                  <a:pt x="1200" y="112"/>
                </a:cubicBezTo>
              </a:path>
            </a:pathLst>
          </a:custGeom>
          <a:noFill/>
          <a:ln w="9525">
            <a:solidFill>
              <a:schemeClr val="tx1"/>
            </a:solidFill>
            <a:round/>
            <a:headEnd/>
            <a:tailEnd/>
          </a:ln>
        </p:spPr>
        <p:txBody>
          <a:bodyPr/>
          <a:lstStyle/>
          <a:p>
            <a:endParaRPr lang="en-US"/>
          </a:p>
        </p:txBody>
      </p:sp>
      <p:sp>
        <p:nvSpPr>
          <p:cNvPr id="31751" name="Text Box 8"/>
          <p:cNvSpPr txBox="1">
            <a:spLocks noChangeArrowheads="1"/>
          </p:cNvSpPr>
          <p:nvPr/>
        </p:nvSpPr>
        <p:spPr bwMode="auto">
          <a:xfrm>
            <a:off x="669925" y="5589588"/>
            <a:ext cx="3749675" cy="915987"/>
          </a:xfrm>
          <a:prstGeom prst="rect">
            <a:avLst/>
          </a:prstGeom>
          <a:noFill/>
          <a:ln w="9525">
            <a:noFill/>
            <a:miter lim="800000"/>
            <a:headEnd/>
            <a:tailEnd/>
          </a:ln>
        </p:spPr>
        <p:txBody>
          <a:bodyPr>
            <a:spAutoFit/>
          </a:bodyPr>
          <a:lstStyle/>
          <a:p>
            <a:r>
              <a:rPr lang="en-US" sz="1800">
                <a:latin typeface="Trebuchet MS" pitchFamily="34" charset="0"/>
              </a:rPr>
              <a:t>Lets show this by considering </a:t>
            </a:r>
            <a:br>
              <a:rPr lang="en-US" sz="1800">
                <a:latin typeface="Trebuchet MS" pitchFamily="34" charset="0"/>
              </a:rPr>
            </a:br>
            <a:r>
              <a:rPr lang="en-US" sz="1800">
                <a:latin typeface="Trebuchet MS" pitchFamily="34" charset="0"/>
              </a:rPr>
              <a:t>two spheres of different size, connected by a long, thin wire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val 7"/>
          <p:cNvSpPr>
            <a:spLocks noChangeArrowheads="1"/>
          </p:cNvSpPr>
          <p:nvPr/>
        </p:nvSpPr>
        <p:spPr bwMode="auto">
          <a:xfrm>
            <a:off x="228600" y="457200"/>
            <a:ext cx="1295400" cy="1295400"/>
          </a:xfrm>
          <a:prstGeom prst="ellipse">
            <a:avLst/>
          </a:prstGeom>
          <a:gradFill rotWithShape="1">
            <a:gsLst>
              <a:gs pos="0">
                <a:srgbClr val="99FF99"/>
              </a:gs>
              <a:gs pos="100000">
                <a:srgbClr val="669900"/>
              </a:gs>
            </a:gsLst>
            <a:path path="shape">
              <a:fillToRect l="50000" t="50000" r="50000" b="50000"/>
            </a:path>
          </a:gradFill>
          <a:ln w="9525">
            <a:solidFill>
              <a:srgbClr val="008000"/>
            </a:solidFill>
            <a:round/>
            <a:headEnd/>
            <a:tailEnd/>
          </a:ln>
        </p:spPr>
        <p:txBody>
          <a:bodyPr wrap="none" anchor="ctr"/>
          <a:lstStyle/>
          <a:p>
            <a:endParaRPr lang="en-US" sz="1800"/>
          </a:p>
        </p:txBody>
      </p:sp>
      <p:sp>
        <p:nvSpPr>
          <p:cNvPr id="32770" name="Oval 8"/>
          <p:cNvSpPr>
            <a:spLocks noChangeArrowheads="1"/>
          </p:cNvSpPr>
          <p:nvPr/>
        </p:nvSpPr>
        <p:spPr bwMode="auto">
          <a:xfrm>
            <a:off x="3429000" y="838200"/>
            <a:ext cx="609600" cy="609600"/>
          </a:xfrm>
          <a:prstGeom prst="ellipse">
            <a:avLst/>
          </a:prstGeom>
          <a:gradFill rotWithShape="1">
            <a:gsLst>
              <a:gs pos="0">
                <a:srgbClr val="99FF99"/>
              </a:gs>
              <a:gs pos="100000">
                <a:srgbClr val="669900"/>
              </a:gs>
            </a:gsLst>
            <a:path path="shape">
              <a:fillToRect l="50000" t="50000" r="50000" b="50000"/>
            </a:path>
          </a:gradFill>
          <a:ln w="9525">
            <a:solidFill>
              <a:srgbClr val="008000"/>
            </a:solidFill>
            <a:round/>
            <a:headEnd/>
            <a:tailEnd/>
          </a:ln>
        </p:spPr>
        <p:txBody>
          <a:bodyPr wrap="none" anchor="ctr"/>
          <a:lstStyle/>
          <a:p>
            <a:endParaRPr lang="en-US" sz="1800"/>
          </a:p>
        </p:txBody>
      </p:sp>
      <p:sp>
        <p:nvSpPr>
          <p:cNvPr id="32771" name="Freeform 9"/>
          <p:cNvSpPr>
            <a:spLocks/>
          </p:cNvSpPr>
          <p:nvPr/>
        </p:nvSpPr>
        <p:spPr bwMode="auto">
          <a:xfrm>
            <a:off x="1524000" y="965200"/>
            <a:ext cx="1905000" cy="419100"/>
          </a:xfrm>
          <a:custGeom>
            <a:avLst/>
            <a:gdLst>
              <a:gd name="T0" fmla="*/ 0 w 1200"/>
              <a:gd name="T1" fmla="*/ 2147483647 h 264"/>
              <a:gd name="T2" fmla="*/ 2147483647 w 1200"/>
              <a:gd name="T3" fmla="*/ 2147483647 h 264"/>
              <a:gd name="T4" fmla="*/ 2147483647 w 1200"/>
              <a:gd name="T5" fmla="*/ 2147483647 h 264"/>
              <a:gd name="T6" fmla="*/ 2147483647 w 1200"/>
              <a:gd name="T7" fmla="*/ 2147483647 h 264"/>
              <a:gd name="T8" fmla="*/ 2147483647 w 1200"/>
              <a:gd name="T9" fmla="*/ 2147483647 h 264"/>
              <a:gd name="T10" fmla="*/ 2147483647 w 1200"/>
              <a:gd name="T11" fmla="*/ 2147483647 h 264"/>
              <a:gd name="T12" fmla="*/ 2147483647 w 1200"/>
              <a:gd name="T13" fmla="*/ 2147483647 h 264"/>
              <a:gd name="T14" fmla="*/ 0 60000 65536"/>
              <a:gd name="T15" fmla="*/ 0 60000 65536"/>
              <a:gd name="T16" fmla="*/ 0 60000 65536"/>
              <a:gd name="T17" fmla="*/ 0 60000 65536"/>
              <a:gd name="T18" fmla="*/ 0 60000 65536"/>
              <a:gd name="T19" fmla="*/ 0 60000 65536"/>
              <a:gd name="T20" fmla="*/ 0 60000 65536"/>
              <a:gd name="T21" fmla="*/ 0 w 1200"/>
              <a:gd name="T22" fmla="*/ 0 h 264"/>
              <a:gd name="T23" fmla="*/ 1200 w 1200"/>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264">
                <a:moveTo>
                  <a:pt x="0" y="112"/>
                </a:moveTo>
                <a:cubicBezTo>
                  <a:pt x="76" y="188"/>
                  <a:pt x="152" y="264"/>
                  <a:pt x="240" y="256"/>
                </a:cubicBezTo>
                <a:cubicBezTo>
                  <a:pt x="328" y="248"/>
                  <a:pt x="456" y="88"/>
                  <a:pt x="528" y="64"/>
                </a:cubicBezTo>
                <a:cubicBezTo>
                  <a:pt x="600" y="40"/>
                  <a:pt x="616" y="120"/>
                  <a:pt x="672" y="112"/>
                </a:cubicBezTo>
                <a:cubicBezTo>
                  <a:pt x="728" y="104"/>
                  <a:pt x="800" y="0"/>
                  <a:pt x="864" y="16"/>
                </a:cubicBezTo>
                <a:cubicBezTo>
                  <a:pt x="928" y="32"/>
                  <a:pt x="1000" y="192"/>
                  <a:pt x="1056" y="208"/>
                </a:cubicBezTo>
                <a:cubicBezTo>
                  <a:pt x="1112" y="224"/>
                  <a:pt x="1156" y="168"/>
                  <a:pt x="1200" y="112"/>
                </a:cubicBezTo>
              </a:path>
            </a:pathLst>
          </a:custGeom>
          <a:noFill/>
          <a:ln w="9525">
            <a:solidFill>
              <a:schemeClr val="tx1"/>
            </a:solidFill>
            <a:round/>
            <a:headEnd/>
            <a:tailEnd/>
          </a:ln>
        </p:spPr>
        <p:txBody>
          <a:bodyPr/>
          <a:lstStyle/>
          <a:p>
            <a:endParaRPr lang="en-US"/>
          </a:p>
        </p:txBody>
      </p:sp>
      <p:sp>
        <p:nvSpPr>
          <p:cNvPr id="32772" name="Line 10"/>
          <p:cNvSpPr>
            <a:spLocks noChangeShapeType="1"/>
          </p:cNvSpPr>
          <p:nvPr/>
        </p:nvSpPr>
        <p:spPr bwMode="auto">
          <a:xfrm flipH="1">
            <a:off x="609600" y="1119188"/>
            <a:ext cx="273050" cy="557212"/>
          </a:xfrm>
          <a:prstGeom prst="line">
            <a:avLst/>
          </a:prstGeom>
          <a:noFill/>
          <a:ln w="9525">
            <a:solidFill>
              <a:schemeClr val="tx1"/>
            </a:solidFill>
            <a:round/>
            <a:headEnd/>
            <a:tailEnd type="triangle" w="med" len="med"/>
          </a:ln>
        </p:spPr>
        <p:txBody>
          <a:bodyPr/>
          <a:lstStyle/>
          <a:p>
            <a:endParaRPr lang="en-US"/>
          </a:p>
        </p:txBody>
      </p:sp>
      <p:sp>
        <p:nvSpPr>
          <p:cNvPr id="32773" name="Line 11"/>
          <p:cNvSpPr>
            <a:spLocks noChangeShapeType="1"/>
          </p:cNvSpPr>
          <p:nvPr/>
        </p:nvSpPr>
        <p:spPr bwMode="auto">
          <a:xfrm flipH="1">
            <a:off x="3614738" y="1160463"/>
            <a:ext cx="125412" cy="255587"/>
          </a:xfrm>
          <a:prstGeom prst="line">
            <a:avLst/>
          </a:prstGeom>
          <a:noFill/>
          <a:ln w="9525">
            <a:solidFill>
              <a:schemeClr val="tx1"/>
            </a:solidFill>
            <a:round/>
            <a:headEnd/>
            <a:tailEnd type="triangle" w="med" len="med"/>
          </a:ln>
        </p:spPr>
        <p:txBody>
          <a:bodyPr/>
          <a:lstStyle/>
          <a:p>
            <a:endParaRPr lang="en-US"/>
          </a:p>
        </p:txBody>
      </p:sp>
      <p:sp>
        <p:nvSpPr>
          <p:cNvPr id="32774" name="Text Box 12"/>
          <p:cNvSpPr txBox="1">
            <a:spLocks noChangeArrowheads="1"/>
          </p:cNvSpPr>
          <p:nvPr/>
        </p:nvSpPr>
        <p:spPr bwMode="auto">
          <a:xfrm>
            <a:off x="708025" y="1230313"/>
            <a:ext cx="311150" cy="366712"/>
          </a:xfrm>
          <a:prstGeom prst="rect">
            <a:avLst/>
          </a:prstGeom>
          <a:noFill/>
          <a:ln w="9525">
            <a:noFill/>
            <a:miter lim="800000"/>
            <a:headEnd/>
            <a:tailEnd/>
          </a:ln>
        </p:spPr>
        <p:txBody>
          <a:bodyPr wrap="none">
            <a:spAutoFit/>
          </a:bodyPr>
          <a:lstStyle/>
          <a:p>
            <a:r>
              <a:rPr lang="en-US" sz="1800" i="1"/>
              <a:t>b</a:t>
            </a:r>
          </a:p>
        </p:txBody>
      </p:sp>
      <p:sp>
        <p:nvSpPr>
          <p:cNvPr id="32775" name="Text Box 13"/>
          <p:cNvSpPr txBox="1">
            <a:spLocks noChangeArrowheads="1"/>
          </p:cNvSpPr>
          <p:nvPr/>
        </p:nvSpPr>
        <p:spPr bwMode="auto">
          <a:xfrm>
            <a:off x="3657600" y="1100138"/>
            <a:ext cx="311150" cy="366712"/>
          </a:xfrm>
          <a:prstGeom prst="rect">
            <a:avLst/>
          </a:prstGeom>
          <a:noFill/>
          <a:ln w="9525">
            <a:noFill/>
            <a:miter lim="800000"/>
            <a:headEnd/>
            <a:tailEnd/>
          </a:ln>
        </p:spPr>
        <p:txBody>
          <a:bodyPr wrap="none">
            <a:spAutoFit/>
          </a:bodyPr>
          <a:lstStyle/>
          <a:p>
            <a:r>
              <a:rPr lang="en-US" sz="1800" i="1"/>
              <a:t>a</a:t>
            </a:r>
          </a:p>
        </p:txBody>
      </p:sp>
      <p:sp>
        <p:nvSpPr>
          <p:cNvPr id="32776" name="Text Box 15"/>
          <p:cNvSpPr txBox="1">
            <a:spLocks noChangeArrowheads="1"/>
          </p:cNvSpPr>
          <p:nvPr/>
        </p:nvSpPr>
        <p:spPr bwMode="auto">
          <a:xfrm>
            <a:off x="457200" y="152400"/>
            <a:ext cx="941388" cy="307975"/>
          </a:xfrm>
          <a:prstGeom prst="rect">
            <a:avLst/>
          </a:prstGeom>
          <a:noFill/>
          <a:ln w="9525">
            <a:noFill/>
            <a:miter lim="800000"/>
            <a:headEnd/>
            <a:tailEnd/>
          </a:ln>
        </p:spPr>
        <p:txBody>
          <a:bodyPr wrap="none">
            <a:spAutoFit/>
          </a:bodyPr>
          <a:lstStyle/>
          <a:p>
            <a:r>
              <a:rPr lang="en-US" sz="1400">
                <a:latin typeface="Trebuchet MS" pitchFamily="34" charset="0"/>
              </a:rPr>
              <a:t>SPHERE B</a:t>
            </a:r>
          </a:p>
        </p:txBody>
      </p:sp>
      <p:sp>
        <p:nvSpPr>
          <p:cNvPr id="32777" name="Text Box 16"/>
          <p:cNvSpPr txBox="1">
            <a:spLocks noChangeArrowheads="1"/>
          </p:cNvSpPr>
          <p:nvPr/>
        </p:nvSpPr>
        <p:spPr bwMode="auto">
          <a:xfrm>
            <a:off x="3259138" y="457200"/>
            <a:ext cx="941387" cy="307975"/>
          </a:xfrm>
          <a:prstGeom prst="rect">
            <a:avLst/>
          </a:prstGeom>
          <a:noFill/>
          <a:ln w="9525">
            <a:noFill/>
            <a:miter lim="800000"/>
            <a:headEnd/>
            <a:tailEnd/>
          </a:ln>
        </p:spPr>
        <p:txBody>
          <a:bodyPr wrap="none">
            <a:spAutoFit/>
          </a:bodyPr>
          <a:lstStyle/>
          <a:p>
            <a:r>
              <a:rPr lang="en-US" sz="1400">
                <a:latin typeface="Trebuchet MS" pitchFamily="34" charset="0"/>
              </a:rPr>
              <a:t>SPHERE A</a:t>
            </a:r>
          </a:p>
        </p:txBody>
      </p:sp>
      <p:sp>
        <p:nvSpPr>
          <p:cNvPr id="32778" name="Text Box 17"/>
          <p:cNvSpPr txBox="1">
            <a:spLocks noChangeArrowheads="1"/>
          </p:cNvSpPr>
          <p:nvPr/>
        </p:nvSpPr>
        <p:spPr bwMode="auto">
          <a:xfrm>
            <a:off x="2287588" y="1120775"/>
            <a:ext cx="588962" cy="307975"/>
          </a:xfrm>
          <a:prstGeom prst="rect">
            <a:avLst/>
          </a:prstGeom>
          <a:noFill/>
          <a:ln w="9525">
            <a:noFill/>
            <a:miter lim="800000"/>
            <a:headEnd/>
            <a:tailEnd/>
          </a:ln>
        </p:spPr>
        <p:txBody>
          <a:bodyPr wrap="none">
            <a:spAutoFit/>
          </a:bodyPr>
          <a:lstStyle/>
          <a:p>
            <a:r>
              <a:rPr lang="en-US" sz="1400">
                <a:latin typeface="Trebuchet MS" pitchFamily="34" charset="0"/>
              </a:rPr>
              <a:t>WIRE</a:t>
            </a:r>
          </a:p>
        </p:txBody>
      </p:sp>
      <p:sp>
        <p:nvSpPr>
          <p:cNvPr id="32779" name="Text Box 18"/>
          <p:cNvSpPr txBox="1">
            <a:spLocks noChangeArrowheads="1"/>
          </p:cNvSpPr>
          <p:nvPr/>
        </p:nvSpPr>
        <p:spPr bwMode="auto">
          <a:xfrm>
            <a:off x="4556125" y="228600"/>
            <a:ext cx="4587875" cy="1314450"/>
          </a:xfrm>
          <a:prstGeom prst="rect">
            <a:avLst/>
          </a:prstGeom>
          <a:noFill/>
          <a:ln w="9525">
            <a:noFill/>
            <a:miter lim="800000"/>
            <a:headEnd/>
            <a:tailEnd/>
          </a:ln>
        </p:spPr>
        <p:txBody>
          <a:bodyPr>
            <a:spAutoFit/>
          </a:bodyPr>
          <a:lstStyle/>
          <a:p>
            <a:pPr algn="ctr"/>
            <a:r>
              <a:rPr lang="en-US" sz="1600">
                <a:latin typeface="Trebuchet MS" pitchFamily="34" charset="0"/>
              </a:rPr>
              <a:t>Because the two spheres are far apart, we can assume that charges are uniformly distributed across the surfaces of the two spheres, </a:t>
            </a:r>
            <a:br>
              <a:rPr lang="en-US" sz="1600">
                <a:latin typeface="Trebuchet MS" pitchFamily="34" charset="0"/>
              </a:rPr>
            </a:br>
            <a:r>
              <a:rPr lang="en-US" sz="1600">
                <a:latin typeface="Trebuchet MS" pitchFamily="34" charset="0"/>
              </a:rPr>
              <a:t>with charge </a:t>
            </a:r>
            <a:r>
              <a:rPr lang="en-US" sz="1600" i="1">
                <a:latin typeface="Trebuchet MS" pitchFamily="34" charset="0"/>
              </a:rPr>
              <a:t>q</a:t>
            </a:r>
            <a:r>
              <a:rPr lang="en-US" sz="1600" i="1" baseline="-25000">
                <a:latin typeface="Trebuchet MS" pitchFamily="34" charset="0"/>
              </a:rPr>
              <a:t>a</a:t>
            </a:r>
            <a:r>
              <a:rPr lang="en-US" sz="1600" i="1">
                <a:latin typeface="Trebuchet MS" pitchFamily="34" charset="0"/>
              </a:rPr>
              <a:t> on the surface of sphere A </a:t>
            </a:r>
            <a:br>
              <a:rPr lang="en-US" sz="1600" i="1">
                <a:latin typeface="Trebuchet MS" pitchFamily="34" charset="0"/>
              </a:rPr>
            </a:br>
            <a:r>
              <a:rPr lang="en-US" sz="1600" i="1">
                <a:latin typeface="Trebuchet MS" pitchFamily="34" charset="0"/>
              </a:rPr>
              <a:t>and q</a:t>
            </a:r>
            <a:r>
              <a:rPr lang="en-US" sz="1600" i="1" baseline="-25000">
                <a:latin typeface="Trebuchet MS" pitchFamily="34" charset="0"/>
              </a:rPr>
              <a:t>b</a:t>
            </a:r>
            <a:r>
              <a:rPr lang="en-US" sz="1600" i="1">
                <a:latin typeface="Trebuchet MS" pitchFamily="34" charset="0"/>
              </a:rPr>
              <a:t> on the surface of sphere B</a:t>
            </a:r>
            <a:r>
              <a:rPr lang="en-US" sz="1600">
                <a:latin typeface="Trebuchet MS" pitchFamily="34" charset="0"/>
              </a:rPr>
              <a:t>  </a:t>
            </a:r>
          </a:p>
        </p:txBody>
      </p:sp>
      <p:pic>
        <p:nvPicPr>
          <p:cNvPr id="38932" name="Picture 20" descr="txp_fig"/>
          <p:cNvPicPr>
            <a:picLocks noChangeAspect="1" noChangeArrowheads="1"/>
          </p:cNvPicPr>
          <p:nvPr>
            <p:custDataLst>
              <p:tags r:id="rId1"/>
            </p:custDataLst>
          </p:nvPr>
        </p:nvPicPr>
        <p:blipFill>
          <a:blip r:embed="rId10"/>
          <a:srcRect/>
          <a:stretch>
            <a:fillRect/>
          </a:stretch>
        </p:blipFill>
        <p:spPr bwMode="auto">
          <a:xfrm>
            <a:off x="5943600" y="1768475"/>
            <a:ext cx="1616075" cy="288925"/>
          </a:xfrm>
          <a:prstGeom prst="rect">
            <a:avLst/>
          </a:prstGeom>
          <a:noFill/>
          <a:ln w="9525">
            <a:noFill/>
            <a:miter lim="800000"/>
            <a:headEnd/>
            <a:tailEnd/>
          </a:ln>
        </p:spPr>
      </p:pic>
      <p:pic>
        <p:nvPicPr>
          <p:cNvPr id="38935" name="Picture 23" descr="txp_fig"/>
          <p:cNvPicPr>
            <a:picLocks noChangeAspect="1" noChangeArrowheads="1"/>
          </p:cNvPicPr>
          <p:nvPr>
            <p:custDataLst>
              <p:tags r:id="rId2"/>
            </p:custDataLst>
          </p:nvPr>
        </p:nvPicPr>
        <p:blipFill>
          <a:blip r:embed="rId11"/>
          <a:srcRect/>
          <a:stretch>
            <a:fillRect/>
          </a:stretch>
        </p:blipFill>
        <p:spPr bwMode="auto">
          <a:xfrm>
            <a:off x="4876800" y="2316163"/>
            <a:ext cx="1508125" cy="579437"/>
          </a:xfrm>
          <a:prstGeom prst="rect">
            <a:avLst/>
          </a:prstGeom>
          <a:noFill/>
          <a:ln w="9525">
            <a:noFill/>
            <a:miter lim="800000"/>
            <a:headEnd/>
            <a:tailEnd/>
          </a:ln>
        </p:spPr>
      </p:pic>
      <p:pic>
        <p:nvPicPr>
          <p:cNvPr id="38937" name="Picture 25" descr="txp_fig"/>
          <p:cNvPicPr>
            <a:picLocks noChangeAspect="1" noChangeArrowheads="1"/>
          </p:cNvPicPr>
          <p:nvPr>
            <p:custDataLst>
              <p:tags r:id="rId3"/>
            </p:custDataLst>
          </p:nvPr>
        </p:nvPicPr>
        <p:blipFill>
          <a:blip r:embed="rId12"/>
          <a:srcRect/>
          <a:stretch>
            <a:fillRect/>
          </a:stretch>
        </p:blipFill>
        <p:spPr bwMode="auto">
          <a:xfrm>
            <a:off x="2286000" y="2286000"/>
            <a:ext cx="1462088" cy="579438"/>
          </a:xfrm>
          <a:prstGeom prst="rect">
            <a:avLst/>
          </a:prstGeom>
          <a:noFill/>
          <a:ln w="9525">
            <a:noFill/>
            <a:miter lim="800000"/>
            <a:headEnd/>
            <a:tailEnd/>
          </a:ln>
        </p:spPr>
      </p:pic>
      <p:pic>
        <p:nvPicPr>
          <p:cNvPr id="38942" name="Picture 30" descr="txp_fig"/>
          <p:cNvPicPr>
            <a:picLocks noChangeAspect="1" noChangeArrowheads="1"/>
          </p:cNvPicPr>
          <p:nvPr>
            <p:custDataLst>
              <p:tags r:id="rId4"/>
            </p:custDataLst>
          </p:nvPr>
        </p:nvPicPr>
        <p:blipFill>
          <a:blip r:embed="rId13"/>
          <a:srcRect/>
          <a:stretch>
            <a:fillRect/>
          </a:stretch>
        </p:blipFill>
        <p:spPr bwMode="auto">
          <a:xfrm>
            <a:off x="3124200" y="3276600"/>
            <a:ext cx="2590800" cy="255588"/>
          </a:xfrm>
          <a:prstGeom prst="rect">
            <a:avLst/>
          </a:prstGeom>
          <a:noFill/>
          <a:ln w="9525">
            <a:noFill/>
            <a:miter lim="800000"/>
            <a:headEnd/>
            <a:tailEnd/>
          </a:ln>
        </p:spPr>
      </p:pic>
      <p:pic>
        <p:nvPicPr>
          <p:cNvPr id="38941" name="Picture 29" descr="txp_fig"/>
          <p:cNvPicPr>
            <a:picLocks noChangeAspect="1" noChangeArrowheads="1"/>
          </p:cNvPicPr>
          <p:nvPr>
            <p:custDataLst>
              <p:tags r:id="rId5"/>
            </p:custDataLst>
          </p:nvPr>
        </p:nvPicPr>
        <p:blipFill>
          <a:blip r:embed="rId14"/>
          <a:srcRect/>
          <a:stretch>
            <a:fillRect/>
          </a:stretch>
        </p:blipFill>
        <p:spPr bwMode="auto">
          <a:xfrm>
            <a:off x="2209800" y="3733800"/>
            <a:ext cx="1644650" cy="700088"/>
          </a:xfrm>
          <a:prstGeom prst="rect">
            <a:avLst/>
          </a:prstGeom>
          <a:noFill/>
          <a:ln w="9525">
            <a:noFill/>
            <a:miter lim="800000"/>
            <a:headEnd/>
            <a:tailEnd/>
          </a:ln>
        </p:spPr>
      </p:pic>
      <p:pic>
        <p:nvPicPr>
          <p:cNvPr id="38954" name="Picture 42" descr="txp_fig"/>
          <p:cNvPicPr>
            <a:picLocks noChangeAspect="1" noChangeArrowheads="1"/>
          </p:cNvPicPr>
          <p:nvPr>
            <p:custDataLst>
              <p:tags r:id="rId6"/>
            </p:custDataLst>
          </p:nvPr>
        </p:nvPicPr>
        <p:blipFill>
          <a:blip r:embed="rId15"/>
          <a:srcRect/>
          <a:stretch>
            <a:fillRect/>
          </a:stretch>
        </p:blipFill>
        <p:spPr bwMode="auto">
          <a:xfrm>
            <a:off x="4818063" y="3810000"/>
            <a:ext cx="1674812" cy="623888"/>
          </a:xfrm>
          <a:prstGeom prst="rect">
            <a:avLst/>
          </a:prstGeom>
          <a:noFill/>
          <a:ln w="9525">
            <a:noFill/>
            <a:miter lim="800000"/>
            <a:headEnd/>
            <a:tailEnd/>
          </a:ln>
        </p:spPr>
      </p:pic>
      <p:sp>
        <p:nvSpPr>
          <p:cNvPr id="17427" name="Text Box 35"/>
          <p:cNvSpPr txBox="1">
            <a:spLocks noChangeArrowheads="1"/>
          </p:cNvSpPr>
          <p:nvPr/>
        </p:nvSpPr>
        <p:spPr bwMode="auto">
          <a:xfrm>
            <a:off x="2057400" y="4800600"/>
            <a:ext cx="4764088" cy="336550"/>
          </a:xfrm>
          <a:prstGeom prst="rect">
            <a:avLst/>
          </a:prstGeom>
          <a:noFill/>
          <a:ln w="9525">
            <a:noFill/>
            <a:miter lim="800000"/>
            <a:headEnd/>
            <a:tailEnd/>
          </a:ln>
        </p:spPr>
        <p:txBody>
          <a:bodyPr wrap="none">
            <a:spAutoFit/>
          </a:bodyPr>
          <a:lstStyle/>
          <a:p>
            <a:r>
              <a:rPr lang="en-US" sz="1600"/>
              <a:t>… and the E-field on the surface of the spheres is: </a:t>
            </a:r>
          </a:p>
        </p:txBody>
      </p:sp>
      <p:pic>
        <p:nvPicPr>
          <p:cNvPr id="38949" name="Picture 37" descr="txp_fig"/>
          <p:cNvPicPr>
            <a:picLocks noChangeAspect="1" noChangeArrowheads="1"/>
          </p:cNvPicPr>
          <p:nvPr>
            <p:custDataLst>
              <p:tags r:id="rId7"/>
            </p:custDataLst>
          </p:nvPr>
        </p:nvPicPr>
        <p:blipFill>
          <a:blip r:embed="rId16"/>
          <a:srcRect/>
          <a:stretch>
            <a:fillRect/>
          </a:stretch>
        </p:blipFill>
        <p:spPr bwMode="auto">
          <a:xfrm>
            <a:off x="304800" y="5486400"/>
            <a:ext cx="3657600" cy="619125"/>
          </a:xfrm>
          <a:prstGeom prst="rect">
            <a:avLst/>
          </a:prstGeom>
          <a:noFill/>
          <a:ln w="9525">
            <a:noFill/>
            <a:miter lim="800000"/>
            <a:headEnd/>
            <a:tailEnd/>
          </a:ln>
        </p:spPr>
      </p:pic>
      <p:pic>
        <p:nvPicPr>
          <p:cNvPr id="38951" name="Picture 39" descr="txp_fig"/>
          <p:cNvPicPr>
            <a:picLocks noChangeAspect="1" noChangeArrowheads="1"/>
          </p:cNvPicPr>
          <p:nvPr>
            <p:custDataLst>
              <p:tags r:id="rId8"/>
            </p:custDataLst>
          </p:nvPr>
        </p:nvPicPr>
        <p:blipFill>
          <a:blip r:embed="rId17"/>
          <a:srcRect/>
          <a:stretch>
            <a:fillRect/>
          </a:stretch>
        </p:blipFill>
        <p:spPr bwMode="auto">
          <a:xfrm>
            <a:off x="4972050" y="5486400"/>
            <a:ext cx="3714750" cy="619125"/>
          </a:xfrm>
          <a:prstGeom prst="rect">
            <a:avLst/>
          </a:prstGeom>
          <a:noFill/>
          <a:ln w="9525">
            <a:noFill/>
            <a:miter lim="800000"/>
            <a:headEnd/>
            <a:tailEnd/>
          </a:ln>
        </p:spPr>
      </p:pic>
      <p:sp>
        <p:nvSpPr>
          <p:cNvPr id="7190" name="Text Box 40"/>
          <p:cNvSpPr txBox="1">
            <a:spLocks noChangeArrowheads="1"/>
          </p:cNvSpPr>
          <p:nvPr/>
        </p:nvSpPr>
        <p:spPr bwMode="auto">
          <a:xfrm>
            <a:off x="2784475" y="6405563"/>
            <a:ext cx="3136900" cy="369887"/>
          </a:xfrm>
          <a:prstGeom prst="rect">
            <a:avLst/>
          </a:prstGeom>
          <a:solidFill>
            <a:srgbClr val="CCFF33"/>
          </a:solidFill>
          <a:ln w="9525">
            <a:solidFill>
              <a:srgbClr val="CCFF33"/>
            </a:solidFill>
            <a:miter lim="800000"/>
            <a:headEnd/>
            <a:tailEnd/>
          </a:ln>
        </p:spPr>
        <p:txBody>
          <a:bodyPr wrap="none">
            <a:spAutoFit/>
          </a:bodyPr>
          <a:lstStyle/>
          <a:p>
            <a:r>
              <a:rPr lang="en-US" sz="1800">
                <a:latin typeface="Trebuchet MS" pitchFamily="34" charset="0"/>
              </a:rPr>
              <a:t>Note that </a:t>
            </a:r>
            <a:r>
              <a:rPr lang="en-US" sz="1800" i="1">
                <a:latin typeface="Trebuchet MS" pitchFamily="34" charset="0"/>
              </a:rPr>
              <a:t>E</a:t>
            </a:r>
            <a:r>
              <a:rPr lang="en-US" sz="1800" i="1" baseline="-25000">
                <a:latin typeface="Trebuchet MS" pitchFamily="34" charset="0"/>
              </a:rPr>
              <a:t>a</a:t>
            </a:r>
            <a:r>
              <a:rPr lang="en-US" sz="1800" i="1">
                <a:latin typeface="Trebuchet MS" pitchFamily="34" charset="0"/>
              </a:rPr>
              <a:t> &gt;&gt; E</a:t>
            </a:r>
            <a:r>
              <a:rPr lang="en-US" sz="1800" i="1" baseline="-25000">
                <a:latin typeface="Trebuchet MS" pitchFamily="34" charset="0"/>
              </a:rPr>
              <a:t>b</a:t>
            </a:r>
            <a:r>
              <a:rPr lang="en-US" sz="1800">
                <a:latin typeface="Trebuchet MS" pitchFamily="34" charset="0"/>
              </a:rPr>
              <a:t>  if  </a:t>
            </a:r>
            <a:r>
              <a:rPr lang="en-US" sz="1800" i="1">
                <a:latin typeface="Trebuchet MS" pitchFamily="34" charset="0"/>
              </a:rPr>
              <a:t>b &gt;&gt; a</a:t>
            </a:r>
          </a:p>
        </p:txBody>
      </p:sp>
      <p:sp>
        <p:nvSpPr>
          <p:cNvPr id="32790" name="Text Box 41"/>
          <p:cNvSpPr txBox="1">
            <a:spLocks noChangeArrowheads="1"/>
          </p:cNvSpPr>
          <p:nvPr/>
        </p:nvSpPr>
        <p:spPr bwMode="auto">
          <a:xfrm>
            <a:off x="7086600" y="6477000"/>
            <a:ext cx="1836738" cy="307975"/>
          </a:xfrm>
          <a:prstGeom prst="rect">
            <a:avLst/>
          </a:prstGeom>
          <a:noFill/>
          <a:ln w="9525">
            <a:noFill/>
            <a:miter lim="800000"/>
            <a:headEnd/>
            <a:tailEnd/>
          </a:ln>
        </p:spPr>
        <p:txBody>
          <a:bodyPr wrap="none">
            <a:spAutoFit/>
          </a:bodyPr>
          <a:lstStyle/>
          <a:p>
            <a:r>
              <a:rPr lang="en-US" sz="1400" i="1">
                <a:latin typeface="Trebuchet MS" pitchFamily="34" charset="0"/>
              </a:rPr>
              <a:t>from Shen and Kong</a:t>
            </a:r>
          </a:p>
        </p:txBody>
      </p:sp>
      <p:pic>
        <p:nvPicPr>
          <p:cNvPr id="24" name="Picture 23" descr="latex-image-1.pdf"/>
          <p:cNvPicPr>
            <a:picLocks noChangeAspect="1"/>
          </p:cNvPicPr>
          <p:nvPr/>
        </p:nvPicPr>
        <p:blipFill>
          <a:blip r:embed="rId18"/>
          <a:srcRect l="66667" b="-21429"/>
          <a:stretch>
            <a:fillRect/>
          </a:stretch>
        </p:blipFill>
        <p:spPr bwMode="auto">
          <a:xfrm>
            <a:off x="4648200" y="5619750"/>
            <a:ext cx="698500" cy="323850"/>
          </a:xfrm>
          <a:prstGeom prst="rect">
            <a:avLst/>
          </a:prstGeom>
          <a:solidFill>
            <a:schemeClr val="bg1"/>
          </a:solidFill>
          <a:ln w="9525">
            <a:noFill/>
            <a:miter lim="800000"/>
            <a:headEnd/>
            <a:tailEnd/>
          </a:ln>
        </p:spPr>
      </p:pic>
      <p:sp>
        <p:nvSpPr>
          <p:cNvPr id="32792" name="Rectangle 25"/>
          <p:cNvSpPr>
            <a:spLocks noChangeArrowheads="1"/>
          </p:cNvSpPr>
          <p:nvPr/>
        </p:nvSpPr>
        <p:spPr bwMode="auto">
          <a:xfrm>
            <a:off x="4572000" y="5562600"/>
            <a:ext cx="381000" cy="381000"/>
          </a:xfrm>
          <a:prstGeom prst="rect">
            <a:avLst/>
          </a:prstGeom>
          <a:solidFill>
            <a:schemeClr val="bg1"/>
          </a:solidFill>
          <a:ln w="9525">
            <a:noFill/>
            <a:miter lim="800000"/>
            <a:headEnd/>
            <a:tailEnd/>
          </a:ln>
        </p:spPr>
        <p:txBody>
          <a:bodyPr wrap="none" anchor="ct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32"/>
                                        </p:tgtEl>
                                        <p:attrNameLst>
                                          <p:attrName>style.visibility</p:attrName>
                                        </p:attrNameLst>
                                      </p:cBhvr>
                                      <p:to>
                                        <p:strVal val="visible"/>
                                      </p:to>
                                    </p:set>
                                    <p:animEffect transition="in" filter="blinds(horizontal)">
                                      <p:cBhvr>
                                        <p:cTn id="7" dur="500"/>
                                        <p:tgtEl>
                                          <p:spTgt spid="38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35"/>
                                        </p:tgtEl>
                                        <p:attrNameLst>
                                          <p:attrName>style.visibility</p:attrName>
                                        </p:attrNameLst>
                                      </p:cBhvr>
                                      <p:to>
                                        <p:strVal val="visible"/>
                                      </p:to>
                                    </p:set>
                                    <p:animEffect transition="in" filter="blinds(horizontal)">
                                      <p:cBhvr>
                                        <p:cTn id="12" dur="500"/>
                                        <p:tgtEl>
                                          <p:spTgt spid="389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37"/>
                                        </p:tgtEl>
                                        <p:attrNameLst>
                                          <p:attrName>style.visibility</p:attrName>
                                        </p:attrNameLst>
                                      </p:cBhvr>
                                      <p:to>
                                        <p:strVal val="visible"/>
                                      </p:to>
                                    </p:set>
                                    <p:animEffect transition="in" filter="blinds(horizontal)">
                                      <p:cBhvr>
                                        <p:cTn id="17" dur="500"/>
                                        <p:tgtEl>
                                          <p:spTgt spid="389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8942"/>
                                        </p:tgtEl>
                                        <p:attrNameLst>
                                          <p:attrName>style.visibility</p:attrName>
                                        </p:attrNameLst>
                                      </p:cBhvr>
                                      <p:to>
                                        <p:strVal val="visible"/>
                                      </p:to>
                                    </p:set>
                                    <p:animEffect transition="in" filter="blinds(horizontal)">
                                      <p:cBhvr>
                                        <p:cTn id="22" dur="500"/>
                                        <p:tgtEl>
                                          <p:spTgt spid="389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941"/>
                                        </p:tgtEl>
                                        <p:attrNameLst>
                                          <p:attrName>style.visibility</p:attrName>
                                        </p:attrNameLst>
                                      </p:cBhvr>
                                      <p:to>
                                        <p:strVal val="visible"/>
                                      </p:to>
                                    </p:set>
                                    <p:animEffect transition="in" filter="blinds(horizontal)">
                                      <p:cBhvr>
                                        <p:cTn id="27" dur="500"/>
                                        <p:tgtEl>
                                          <p:spTgt spid="389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8954"/>
                                        </p:tgtEl>
                                        <p:attrNameLst>
                                          <p:attrName>style.visibility</p:attrName>
                                        </p:attrNameLst>
                                      </p:cBhvr>
                                      <p:to>
                                        <p:strVal val="visible"/>
                                      </p:to>
                                    </p:set>
                                    <p:animEffect transition="in" filter="blinds(horizontal)">
                                      <p:cBhvr>
                                        <p:cTn id="32" dur="500"/>
                                        <p:tgtEl>
                                          <p:spTgt spid="38954"/>
                                        </p:tgtEl>
                                      </p:cBhvr>
                                    </p:animEffect>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7427"/>
                                        </p:tgtEl>
                                        <p:attrNameLst>
                                          <p:attrName>style.visibility</p:attrName>
                                        </p:attrNameLst>
                                      </p:cBhvr>
                                      <p:to>
                                        <p:strVal val="visible"/>
                                      </p:to>
                                    </p:set>
                                    <p:animEffect transition="in" filter="fade">
                                      <p:cBhvr>
                                        <p:cTn id="36" dur="500"/>
                                        <p:tgtEl>
                                          <p:spTgt spid="174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38949"/>
                                        </p:tgtEl>
                                        <p:attrNameLst>
                                          <p:attrName>style.visibility</p:attrName>
                                        </p:attrNameLst>
                                      </p:cBhvr>
                                      <p:to>
                                        <p:strVal val="visible"/>
                                      </p:to>
                                    </p:set>
                                    <p:animEffect transition="in" filter="blinds(horizontal)">
                                      <p:cBhvr>
                                        <p:cTn id="41" dur="500"/>
                                        <p:tgtEl>
                                          <p:spTgt spid="389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38951"/>
                                        </p:tgtEl>
                                        <p:attrNameLst>
                                          <p:attrName>style.visibility</p:attrName>
                                        </p:attrNameLst>
                                      </p:cBhvr>
                                      <p:to>
                                        <p:strVal val="visible"/>
                                      </p:to>
                                    </p:set>
                                    <p:animEffect transition="in" filter="blinds(horizontal)">
                                      <p:cBhvr>
                                        <p:cTn id="46" dur="500"/>
                                        <p:tgtEl>
                                          <p:spTgt spid="38951"/>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190"/>
                                        </p:tgtEl>
                                        <p:attrNameLst>
                                          <p:attrName>style.visibility</p:attrName>
                                        </p:attrNameLst>
                                      </p:cBhvr>
                                      <p:to>
                                        <p:strVal val="visible"/>
                                      </p:to>
                                    </p:set>
                                    <p:animEffect transition="in" filter="blinds(horizontal)">
                                      <p:cBhvr>
                                        <p:cTn id="54"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p:bldP spid="71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2"/>
          <p:cNvSpPr>
            <a:spLocks noChangeArrowheads="1"/>
          </p:cNvSpPr>
          <p:nvPr/>
        </p:nvSpPr>
        <p:spPr bwMode="auto">
          <a:xfrm>
            <a:off x="0" y="3962400"/>
            <a:ext cx="6248400" cy="2895600"/>
          </a:xfrm>
          <a:prstGeom prst="rect">
            <a:avLst/>
          </a:prstGeom>
          <a:solidFill>
            <a:srgbClr val="BBE0E3"/>
          </a:solidFill>
          <a:ln w="9525">
            <a:noFill/>
            <a:miter lim="800000"/>
            <a:headEnd/>
            <a:tailEnd/>
          </a:ln>
        </p:spPr>
        <p:txBody>
          <a:bodyPr wrap="none" anchor="ctr"/>
          <a:lstStyle/>
          <a:p>
            <a:endParaRPr lang="en-US" sz="1800"/>
          </a:p>
        </p:txBody>
      </p:sp>
      <p:sp>
        <p:nvSpPr>
          <p:cNvPr id="33794" name="Text Box 6"/>
          <p:cNvSpPr txBox="1">
            <a:spLocks noChangeArrowheads="1"/>
          </p:cNvSpPr>
          <p:nvPr/>
        </p:nvSpPr>
        <p:spPr bwMode="auto">
          <a:xfrm>
            <a:off x="152400" y="4038600"/>
            <a:ext cx="6019800" cy="2062163"/>
          </a:xfrm>
          <a:prstGeom prst="rect">
            <a:avLst/>
          </a:prstGeom>
          <a:noFill/>
          <a:ln w="9525">
            <a:noFill/>
            <a:miter lim="800000"/>
            <a:headEnd/>
            <a:tailEnd/>
          </a:ln>
        </p:spPr>
        <p:txBody>
          <a:bodyPr>
            <a:spAutoFit/>
          </a:bodyPr>
          <a:lstStyle/>
          <a:p>
            <a:pPr algn="ctr"/>
            <a:endParaRPr lang="en-US" sz="1600">
              <a:latin typeface="Trebuchet MS" pitchFamily="34" charset="0"/>
            </a:endParaRPr>
          </a:p>
          <a:p>
            <a:pPr algn="ctr"/>
            <a:r>
              <a:rPr lang="en-US" sz="1600" u="sng">
                <a:latin typeface="Trebuchet MS" pitchFamily="34" charset="0"/>
              </a:rPr>
              <a:t>Lighting Rods are connected to the ground</a:t>
            </a:r>
            <a:r>
              <a:rPr lang="en-US" sz="1600">
                <a:latin typeface="Trebuchet MS" pitchFamily="34" charset="0"/>
              </a:rPr>
              <a:t>. When a cloud carrying electric charges approaches, the rod attracts opposite charges from the ground.  The Electric field at the tip of the rod is much stronger than anywhere else.  When the E-field exceeds the </a:t>
            </a:r>
            <a:br>
              <a:rPr lang="en-US" sz="1600">
                <a:latin typeface="Trebuchet MS" pitchFamily="34" charset="0"/>
              </a:rPr>
            </a:br>
            <a:r>
              <a:rPr lang="en-US" sz="1600" u="sng">
                <a:latin typeface="Trebuchet MS" pitchFamily="34" charset="0"/>
              </a:rPr>
              <a:t>air breakdown strength (of 33 kV/cm)</a:t>
            </a:r>
            <a:r>
              <a:rPr lang="en-US" sz="1600">
                <a:latin typeface="Trebuchet MS" pitchFamily="34" charset="0"/>
              </a:rPr>
              <a:t>, charges start to travel to ground.</a:t>
            </a:r>
          </a:p>
        </p:txBody>
      </p:sp>
      <p:sp>
        <p:nvSpPr>
          <p:cNvPr id="33795" name="Text Box 11"/>
          <p:cNvSpPr txBox="1">
            <a:spLocks noChangeArrowheads="1"/>
          </p:cNvSpPr>
          <p:nvPr/>
        </p:nvSpPr>
        <p:spPr bwMode="auto">
          <a:xfrm>
            <a:off x="336550" y="344488"/>
            <a:ext cx="2068513" cy="457200"/>
          </a:xfrm>
          <a:prstGeom prst="rect">
            <a:avLst/>
          </a:prstGeom>
          <a:noFill/>
          <a:ln w="9525">
            <a:noFill/>
            <a:miter lim="800000"/>
            <a:headEnd/>
            <a:tailEnd/>
          </a:ln>
        </p:spPr>
        <p:txBody>
          <a:bodyPr wrap="none">
            <a:spAutoFit/>
          </a:bodyPr>
          <a:lstStyle/>
          <a:p>
            <a:r>
              <a:rPr lang="en-US" sz="2400" u="sng">
                <a:latin typeface="Trebuchet MS" pitchFamily="34" charset="0"/>
              </a:rPr>
              <a:t>Lightning Rod</a:t>
            </a:r>
          </a:p>
        </p:txBody>
      </p:sp>
      <p:sp>
        <p:nvSpPr>
          <p:cNvPr id="33796" name="Text Box 14"/>
          <p:cNvSpPr txBox="1">
            <a:spLocks noChangeArrowheads="1"/>
          </p:cNvSpPr>
          <p:nvPr/>
        </p:nvSpPr>
        <p:spPr bwMode="auto">
          <a:xfrm>
            <a:off x="304800" y="1255713"/>
            <a:ext cx="2514600" cy="1803400"/>
          </a:xfrm>
          <a:prstGeom prst="rect">
            <a:avLst/>
          </a:prstGeom>
          <a:noFill/>
          <a:ln w="9525">
            <a:noFill/>
            <a:miter lim="800000"/>
            <a:headEnd/>
            <a:tailEnd/>
          </a:ln>
        </p:spPr>
        <p:txBody>
          <a:bodyPr>
            <a:spAutoFit/>
          </a:bodyPr>
          <a:lstStyle/>
          <a:p>
            <a:pPr algn="ctr"/>
            <a:r>
              <a:rPr lang="en-US" sz="1600">
                <a:latin typeface="Trebuchet MS" pitchFamily="34" charset="0"/>
              </a:rPr>
              <a:t>When a conductive body contains sharp points,</a:t>
            </a:r>
            <a:br>
              <a:rPr lang="en-US" sz="1600">
                <a:latin typeface="Trebuchet MS" pitchFamily="34" charset="0"/>
              </a:rPr>
            </a:br>
            <a:r>
              <a:rPr lang="en-US" sz="1600">
                <a:latin typeface="Trebuchet MS" pitchFamily="34" charset="0"/>
              </a:rPr>
              <a:t>the electric field on these points is much stronger than that on the smooth part of the conducting body.</a:t>
            </a:r>
          </a:p>
        </p:txBody>
      </p:sp>
      <p:pic>
        <p:nvPicPr>
          <p:cNvPr id="33797" name="Picture 1" descr="lightning rod copy.png"/>
          <p:cNvPicPr>
            <a:picLocks noChangeAspect="1"/>
          </p:cNvPicPr>
          <p:nvPr/>
        </p:nvPicPr>
        <p:blipFill>
          <a:blip r:embed="rId2"/>
          <a:srcRect/>
          <a:stretch>
            <a:fillRect/>
          </a:stretch>
        </p:blipFill>
        <p:spPr bwMode="auto">
          <a:xfrm>
            <a:off x="3502025" y="230188"/>
            <a:ext cx="1995488" cy="3849687"/>
          </a:xfrm>
          <a:prstGeom prst="rect">
            <a:avLst/>
          </a:prstGeom>
          <a:noFill/>
          <a:ln w="9525">
            <a:noFill/>
            <a:miter lim="800000"/>
            <a:headEnd/>
            <a:tailEnd/>
          </a:ln>
        </p:spPr>
      </p:pic>
      <p:pic>
        <p:nvPicPr>
          <p:cNvPr id="33798" name="Picture 2"/>
          <p:cNvPicPr>
            <a:picLocks noChangeAspect="1"/>
          </p:cNvPicPr>
          <p:nvPr/>
        </p:nvPicPr>
        <p:blipFill>
          <a:blip r:embed="rId3"/>
          <a:srcRect b="115"/>
          <a:stretch>
            <a:fillRect/>
          </a:stretch>
        </p:blipFill>
        <p:spPr bwMode="auto">
          <a:xfrm>
            <a:off x="6315740" y="473118"/>
            <a:ext cx="2810798" cy="6376270"/>
          </a:xfrm>
          <a:prstGeom prst="rect">
            <a:avLst/>
          </a:prstGeom>
          <a:noFill/>
          <a:ln w="9525">
            <a:noFill/>
            <a:miter lim="800000"/>
            <a:headEnd/>
            <a:tailEnd/>
          </a:ln>
        </p:spPr>
      </p:pic>
      <p:sp>
        <p:nvSpPr>
          <p:cNvPr id="33799" name="Text Box 11"/>
          <p:cNvSpPr txBox="1">
            <a:spLocks noChangeArrowheads="1"/>
          </p:cNvSpPr>
          <p:nvPr/>
        </p:nvSpPr>
        <p:spPr bwMode="auto">
          <a:xfrm>
            <a:off x="5619750" y="0"/>
            <a:ext cx="3524250" cy="523875"/>
          </a:xfrm>
          <a:prstGeom prst="rect">
            <a:avLst/>
          </a:prstGeom>
          <a:noFill/>
          <a:ln w="9525">
            <a:noFill/>
            <a:miter lim="800000"/>
            <a:headEnd/>
            <a:tailEnd/>
          </a:ln>
        </p:spPr>
        <p:txBody>
          <a:bodyPr wrap="none">
            <a:spAutoFit/>
          </a:bodyPr>
          <a:lstStyle/>
          <a:p>
            <a:r>
              <a:rPr lang="en-US" sz="1400" dirty="0">
                <a:latin typeface="Trebuchet MS" pitchFamily="34" charset="0"/>
              </a:rPr>
              <a:t>Image by </a:t>
            </a:r>
            <a:r>
              <a:rPr lang="en-US" sz="1400" dirty="0">
                <a:latin typeface="Trebuchet MS" pitchFamily="34" charset="0"/>
                <a:hlinkClick r:id="rId4"/>
              </a:rPr>
              <a:t>http://www.flickr.com/photos/</a:t>
            </a:r>
            <a:endParaRPr lang="en-US" sz="1400" dirty="0">
              <a:latin typeface="Trebuchet MS" pitchFamily="34" charset="0"/>
            </a:endParaRPr>
          </a:p>
          <a:p>
            <a:r>
              <a:rPr lang="en-US" sz="1400" dirty="0" err="1">
                <a:latin typeface="Trebuchet MS" pitchFamily="34" charset="0"/>
              </a:rPr>
              <a:t>zokuga</a:t>
            </a:r>
            <a:r>
              <a:rPr lang="en-US" sz="1400" dirty="0">
                <a:latin typeface="Trebuchet MS" pitchFamily="34" charset="0"/>
              </a:rPr>
              <a:t>/5817408342/ on </a:t>
            </a:r>
            <a:r>
              <a:rPr lang="en-US" sz="1400" dirty="0" err="1">
                <a:latin typeface="Trebuchet MS" pitchFamily="34" charset="0"/>
              </a:rPr>
              <a:t>flickr</a:t>
            </a:r>
            <a:endParaRPr lang="en-US" sz="1400" dirty="0">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2"/>
          <p:cNvSpPr txBox="1">
            <a:spLocks noChangeArrowheads="1"/>
          </p:cNvSpPr>
          <p:nvPr/>
        </p:nvSpPr>
        <p:spPr bwMode="auto">
          <a:xfrm>
            <a:off x="3484563" y="328613"/>
            <a:ext cx="2168525" cy="457200"/>
          </a:xfrm>
          <a:prstGeom prst="rect">
            <a:avLst/>
          </a:prstGeom>
          <a:noFill/>
          <a:ln w="9525">
            <a:noFill/>
            <a:miter lim="800000"/>
            <a:headEnd/>
            <a:tailEnd/>
          </a:ln>
        </p:spPr>
        <p:txBody>
          <a:bodyPr wrap="none">
            <a:spAutoFit/>
          </a:bodyPr>
          <a:lstStyle/>
          <a:p>
            <a:r>
              <a:rPr lang="en-US" sz="2400" u="sng">
                <a:latin typeface="Trebuchet MS" pitchFamily="34" charset="0"/>
              </a:rPr>
              <a:t>Faraday</a:t>
            </a:r>
            <a:r>
              <a:rPr lang="ja-JP" altLang="en-US" sz="2400" u="sng">
                <a:latin typeface="Trebuchet MS" pitchFamily="34" charset="0"/>
              </a:rPr>
              <a:t>’</a:t>
            </a:r>
            <a:r>
              <a:rPr lang="en-US" altLang="ja-JP" sz="2400" u="sng">
                <a:latin typeface="Trebuchet MS" pitchFamily="34" charset="0"/>
              </a:rPr>
              <a:t>s Law</a:t>
            </a:r>
            <a:endParaRPr lang="en-US" sz="2400" u="sng">
              <a:latin typeface="Trebuchet MS" pitchFamily="34" charset="0"/>
            </a:endParaRPr>
          </a:p>
        </p:txBody>
      </p:sp>
      <p:pic>
        <p:nvPicPr>
          <p:cNvPr id="36866" name="Picture 4" descr="latex-image-1.pdf"/>
          <p:cNvPicPr>
            <a:picLocks noChangeAspect="1"/>
          </p:cNvPicPr>
          <p:nvPr/>
        </p:nvPicPr>
        <p:blipFill>
          <a:blip r:embed="rId2"/>
          <a:srcRect/>
          <a:stretch>
            <a:fillRect/>
          </a:stretch>
        </p:blipFill>
        <p:spPr bwMode="auto">
          <a:xfrm>
            <a:off x="2108200" y="889000"/>
            <a:ext cx="2235200" cy="660400"/>
          </a:xfrm>
          <a:prstGeom prst="rect">
            <a:avLst/>
          </a:prstGeom>
          <a:noFill/>
          <a:ln w="9525">
            <a:noFill/>
            <a:miter lim="800000"/>
            <a:headEnd/>
            <a:tailEnd/>
          </a:ln>
        </p:spPr>
      </p:pic>
      <p:pic>
        <p:nvPicPr>
          <p:cNvPr id="36867" name="Picture 5" descr="latex-image-1.pdf"/>
          <p:cNvPicPr>
            <a:picLocks noChangeAspect="1"/>
          </p:cNvPicPr>
          <p:nvPr/>
        </p:nvPicPr>
        <p:blipFill>
          <a:blip r:embed="rId3"/>
          <a:srcRect/>
          <a:stretch>
            <a:fillRect/>
          </a:stretch>
        </p:blipFill>
        <p:spPr bwMode="auto">
          <a:xfrm>
            <a:off x="2085975" y="1720850"/>
            <a:ext cx="1435100" cy="330200"/>
          </a:xfrm>
          <a:prstGeom prst="rect">
            <a:avLst/>
          </a:prstGeom>
          <a:noFill/>
          <a:ln w="9525">
            <a:noFill/>
            <a:miter lim="800000"/>
            <a:headEnd/>
            <a:tailEnd/>
          </a:ln>
        </p:spPr>
      </p:pic>
      <p:pic>
        <p:nvPicPr>
          <p:cNvPr id="36868" name="Picture 6" descr="latex-image-1.pdf"/>
          <p:cNvPicPr>
            <a:picLocks noChangeAspect="1"/>
          </p:cNvPicPr>
          <p:nvPr/>
        </p:nvPicPr>
        <p:blipFill>
          <a:blip r:embed="rId4"/>
          <a:srcRect/>
          <a:stretch>
            <a:fillRect/>
          </a:stretch>
        </p:blipFill>
        <p:spPr bwMode="auto">
          <a:xfrm>
            <a:off x="3771900" y="1716088"/>
            <a:ext cx="1739900" cy="330200"/>
          </a:xfrm>
          <a:prstGeom prst="rect">
            <a:avLst/>
          </a:prstGeom>
          <a:noFill/>
          <a:ln w="9525">
            <a:noFill/>
            <a:miter lim="800000"/>
            <a:headEnd/>
            <a:tailEnd/>
          </a:ln>
        </p:spPr>
      </p:pic>
      <p:pic>
        <p:nvPicPr>
          <p:cNvPr id="36869" name="Picture 10" descr="latex-image-1.pdf"/>
          <p:cNvPicPr>
            <a:picLocks noChangeAspect="1"/>
          </p:cNvPicPr>
          <p:nvPr/>
        </p:nvPicPr>
        <p:blipFill>
          <a:blip r:embed="rId5"/>
          <a:srcRect l="-7660" t="-16986" r="-7234" b="-13924"/>
          <a:stretch>
            <a:fillRect/>
          </a:stretch>
        </p:blipFill>
        <p:spPr bwMode="auto">
          <a:xfrm>
            <a:off x="3486150" y="2590800"/>
            <a:ext cx="3429000" cy="914400"/>
          </a:xfrm>
          <a:prstGeom prst="rect">
            <a:avLst/>
          </a:prstGeom>
          <a:solidFill>
            <a:srgbClr val="BBE0E3"/>
          </a:solidFill>
          <a:ln w="9525">
            <a:noFill/>
            <a:miter lim="800000"/>
            <a:headEnd/>
            <a:tailEnd/>
          </a:ln>
        </p:spPr>
      </p:pic>
      <p:pic>
        <p:nvPicPr>
          <p:cNvPr id="36870" name="Picture 11" descr="latex-image-1.pdf"/>
          <p:cNvPicPr>
            <a:picLocks noChangeAspect="1"/>
          </p:cNvPicPr>
          <p:nvPr/>
        </p:nvPicPr>
        <p:blipFill>
          <a:blip r:embed="rId6"/>
          <a:srcRect/>
          <a:stretch>
            <a:fillRect/>
          </a:stretch>
        </p:blipFill>
        <p:spPr bwMode="auto">
          <a:xfrm>
            <a:off x="5864225" y="1803400"/>
            <a:ext cx="2832100" cy="800100"/>
          </a:xfrm>
          <a:prstGeom prst="rect">
            <a:avLst/>
          </a:prstGeom>
          <a:noFill/>
          <a:ln w="9525">
            <a:noFill/>
            <a:miter lim="800000"/>
            <a:headEnd/>
            <a:tailEnd/>
          </a:ln>
        </p:spPr>
      </p:pic>
      <p:pic>
        <p:nvPicPr>
          <p:cNvPr id="36871" name="Picture 12" descr="latex-image-1.pdf"/>
          <p:cNvPicPr>
            <a:picLocks noChangeAspect="1"/>
          </p:cNvPicPr>
          <p:nvPr/>
        </p:nvPicPr>
        <p:blipFill>
          <a:blip r:embed="rId7"/>
          <a:srcRect/>
          <a:stretch>
            <a:fillRect/>
          </a:stretch>
        </p:blipFill>
        <p:spPr bwMode="auto">
          <a:xfrm>
            <a:off x="4227513" y="3643313"/>
            <a:ext cx="4013200" cy="800100"/>
          </a:xfrm>
          <a:prstGeom prst="rect">
            <a:avLst/>
          </a:prstGeom>
          <a:noFill/>
          <a:ln w="9525">
            <a:noFill/>
            <a:miter lim="800000"/>
            <a:headEnd/>
            <a:tailEnd/>
          </a:ln>
        </p:spPr>
      </p:pic>
      <p:pic>
        <p:nvPicPr>
          <p:cNvPr id="36872" name="Picture 13" descr="latex-image-1.pdf"/>
          <p:cNvPicPr>
            <a:picLocks noChangeAspect="1"/>
          </p:cNvPicPr>
          <p:nvPr/>
        </p:nvPicPr>
        <p:blipFill>
          <a:blip r:embed="rId8"/>
          <a:srcRect/>
          <a:stretch>
            <a:fillRect/>
          </a:stretch>
        </p:blipFill>
        <p:spPr bwMode="auto">
          <a:xfrm>
            <a:off x="4227513" y="4797425"/>
            <a:ext cx="3505200" cy="800100"/>
          </a:xfrm>
          <a:prstGeom prst="rect">
            <a:avLst/>
          </a:prstGeom>
          <a:noFill/>
          <a:ln w="9525">
            <a:noFill/>
            <a:miter lim="800000"/>
            <a:headEnd/>
            <a:tailEnd/>
          </a:ln>
        </p:spPr>
      </p:pic>
      <p:sp>
        <p:nvSpPr>
          <p:cNvPr id="36873" name="TextBox 14"/>
          <p:cNvSpPr txBox="1">
            <a:spLocks noChangeArrowheads="1"/>
          </p:cNvSpPr>
          <p:nvPr/>
        </p:nvSpPr>
        <p:spPr bwMode="auto">
          <a:xfrm>
            <a:off x="5181600" y="4351338"/>
            <a:ext cx="738188" cy="336550"/>
          </a:xfrm>
          <a:prstGeom prst="rect">
            <a:avLst/>
          </a:prstGeom>
          <a:noFill/>
          <a:ln w="9525">
            <a:noFill/>
            <a:miter lim="800000"/>
            <a:headEnd/>
            <a:tailEnd/>
          </a:ln>
        </p:spPr>
        <p:txBody>
          <a:bodyPr wrap="none">
            <a:spAutoFit/>
          </a:bodyPr>
          <a:lstStyle/>
          <a:p>
            <a:r>
              <a:rPr lang="en-US" sz="1600" b="1">
                <a:latin typeface="Trebuchet MS" pitchFamily="34" charset="0"/>
              </a:rPr>
              <a:t>Path I</a:t>
            </a:r>
          </a:p>
        </p:txBody>
      </p:sp>
      <p:sp>
        <p:nvSpPr>
          <p:cNvPr id="36874" name="TextBox 15"/>
          <p:cNvSpPr txBox="1">
            <a:spLocks noChangeArrowheads="1"/>
          </p:cNvSpPr>
          <p:nvPr/>
        </p:nvSpPr>
        <p:spPr bwMode="auto">
          <a:xfrm>
            <a:off x="6858000" y="4351338"/>
            <a:ext cx="795338" cy="336550"/>
          </a:xfrm>
          <a:prstGeom prst="rect">
            <a:avLst/>
          </a:prstGeom>
          <a:noFill/>
          <a:ln w="9525">
            <a:noFill/>
            <a:miter lim="800000"/>
            <a:headEnd/>
            <a:tailEnd/>
          </a:ln>
        </p:spPr>
        <p:txBody>
          <a:bodyPr wrap="none">
            <a:spAutoFit/>
          </a:bodyPr>
          <a:lstStyle/>
          <a:p>
            <a:r>
              <a:rPr lang="en-US" sz="1600" b="1">
                <a:latin typeface="Trebuchet MS" pitchFamily="34" charset="0"/>
              </a:rPr>
              <a:t>Path II</a:t>
            </a:r>
          </a:p>
        </p:txBody>
      </p:sp>
      <p:pic>
        <p:nvPicPr>
          <p:cNvPr id="36875" name="Picture 16" descr="latex-image-1.pdf"/>
          <p:cNvPicPr>
            <a:picLocks noChangeAspect="1"/>
          </p:cNvPicPr>
          <p:nvPr/>
        </p:nvPicPr>
        <p:blipFill>
          <a:blip r:embed="rId9"/>
          <a:srcRect l="-585365" t="-23076" r="-192683" b="-15384"/>
          <a:stretch>
            <a:fillRect/>
          </a:stretch>
        </p:blipFill>
        <p:spPr bwMode="auto">
          <a:xfrm>
            <a:off x="0" y="5943600"/>
            <a:ext cx="9144000" cy="914400"/>
          </a:xfrm>
          <a:prstGeom prst="rect">
            <a:avLst/>
          </a:prstGeom>
          <a:solidFill>
            <a:srgbClr val="BBE0E3"/>
          </a:solidFill>
          <a:ln w="9525">
            <a:noFill/>
            <a:miter lim="800000"/>
            <a:headEnd/>
            <a:tailEnd/>
          </a:ln>
        </p:spPr>
      </p:pic>
      <p:sp>
        <p:nvSpPr>
          <p:cNvPr id="36876" name="TextBox 17"/>
          <p:cNvSpPr txBox="1">
            <a:spLocks noChangeArrowheads="1"/>
          </p:cNvSpPr>
          <p:nvPr/>
        </p:nvSpPr>
        <p:spPr bwMode="auto">
          <a:xfrm>
            <a:off x="1524000" y="5983288"/>
            <a:ext cx="4570413" cy="646112"/>
          </a:xfrm>
          <a:prstGeom prst="rect">
            <a:avLst/>
          </a:prstGeom>
          <a:noFill/>
          <a:ln w="9525">
            <a:noFill/>
            <a:miter lim="800000"/>
            <a:headEnd/>
            <a:tailEnd/>
          </a:ln>
        </p:spPr>
        <p:txBody>
          <a:bodyPr wrap="none">
            <a:spAutoFit/>
          </a:bodyPr>
          <a:lstStyle/>
          <a:p>
            <a:r>
              <a:rPr lang="en-US" sz="1800">
                <a:latin typeface="Trebuchet MS" pitchFamily="34" charset="0"/>
              </a:rPr>
              <a:t>A unique path-independent potential </a:t>
            </a:r>
            <a:br>
              <a:rPr lang="en-US" sz="1800">
                <a:latin typeface="Trebuchet MS" pitchFamily="34" charset="0"/>
              </a:rPr>
            </a:br>
            <a:r>
              <a:rPr lang="en-US" sz="1800">
                <a:latin typeface="Trebuchet MS" pitchFamily="34" charset="0"/>
              </a:rPr>
              <a:t>                    may be defined if and only if </a:t>
            </a:r>
          </a:p>
        </p:txBody>
      </p:sp>
      <p:sp>
        <p:nvSpPr>
          <p:cNvPr id="36878" name="TextBox 19"/>
          <p:cNvSpPr txBox="1">
            <a:spLocks noChangeArrowheads="1"/>
          </p:cNvSpPr>
          <p:nvPr/>
        </p:nvSpPr>
        <p:spPr bwMode="auto">
          <a:xfrm>
            <a:off x="5181600" y="5453063"/>
            <a:ext cx="738188" cy="336550"/>
          </a:xfrm>
          <a:prstGeom prst="rect">
            <a:avLst/>
          </a:prstGeom>
          <a:noFill/>
          <a:ln w="9525">
            <a:noFill/>
            <a:miter lim="800000"/>
            <a:headEnd/>
            <a:tailEnd/>
          </a:ln>
        </p:spPr>
        <p:txBody>
          <a:bodyPr wrap="none">
            <a:spAutoFit/>
          </a:bodyPr>
          <a:lstStyle/>
          <a:p>
            <a:r>
              <a:rPr lang="en-US" sz="1600" b="1">
                <a:latin typeface="Trebuchet MS" pitchFamily="34" charset="0"/>
              </a:rPr>
              <a:t>Path I</a:t>
            </a:r>
          </a:p>
        </p:txBody>
      </p:sp>
      <p:sp>
        <p:nvSpPr>
          <p:cNvPr id="36879" name="TextBox 20"/>
          <p:cNvSpPr txBox="1">
            <a:spLocks noChangeArrowheads="1"/>
          </p:cNvSpPr>
          <p:nvPr/>
        </p:nvSpPr>
        <p:spPr bwMode="auto">
          <a:xfrm>
            <a:off x="6858000" y="5453063"/>
            <a:ext cx="795338" cy="336550"/>
          </a:xfrm>
          <a:prstGeom prst="rect">
            <a:avLst/>
          </a:prstGeom>
          <a:noFill/>
          <a:ln w="9525">
            <a:noFill/>
            <a:miter lim="800000"/>
            <a:headEnd/>
            <a:tailEnd/>
          </a:ln>
        </p:spPr>
        <p:txBody>
          <a:bodyPr wrap="none">
            <a:spAutoFit/>
          </a:bodyPr>
          <a:lstStyle/>
          <a:p>
            <a:r>
              <a:rPr lang="en-US" sz="1600" b="1">
                <a:latin typeface="Trebuchet MS" pitchFamily="34" charset="0"/>
              </a:rPr>
              <a:t>Path II</a:t>
            </a:r>
          </a:p>
        </p:txBody>
      </p:sp>
      <p:sp>
        <p:nvSpPr>
          <p:cNvPr id="36880" name="TextBox 21"/>
          <p:cNvSpPr txBox="1">
            <a:spLocks noChangeArrowheads="1"/>
          </p:cNvSpPr>
          <p:nvPr/>
        </p:nvSpPr>
        <p:spPr bwMode="auto">
          <a:xfrm>
            <a:off x="5324475" y="2028825"/>
            <a:ext cx="522288" cy="336550"/>
          </a:xfrm>
          <a:prstGeom prst="rect">
            <a:avLst/>
          </a:prstGeom>
          <a:noFill/>
          <a:ln w="9525">
            <a:noFill/>
            <a:miter lim="800000"/>
            <a:headEnd/>
            <a:tailEnd/>
          </a:ln>
        </p:spPr>
        <p:txBody>
          <a:bodyPr wrap="none">
            <a:spAutoFit/>
          </a:bodyPr>
          <a:lstStyle/>
          <a:p>
            <a:r>
              <a:rPr lang="en-US" sz="1600">
                <a:latin typeface="Trebuchet MS" pitchFamily="34" charset="0"/>
              </a:rPr>
              <a:t>and</a:t>
            </a:r>
          </a:p>
        </p:txBody>
      </p:sp>
      <p:sp>
        <p:nvSpPr>
          <p:cNvPr id="36881" name="Text Box 18"/>
          <p:cNvSpPr txBox="1">
            <a:spLocks noChangeArrowheads="1"/>
          </p:cNvSpPr>
          <p:nvPr/>
        </p:nvSpPr>
        <p:spPr bwMode="auto">
          <a:xfrm>
            <a:off x="233363" y="1055688"/>
            <a:ext cx="1766887" cy="1062037"/>
          </a:xfrm>
          <a:prstGeom prst="rect">
            <a:avLst/>
          </a:prstGeom>
          <a:noFill/>
          <a:ln w="9525">
            <a:noFill/>
            <a:miter lim="800000"/>
            <a:headEnd/>
            <a:tailEnd/>
          </a:ln>
        </p:spPr>
        <p:txBody>
          <a:bodyPr wrap="none">
            <a:spAutoFit/>
          </a:bodyPr>
          <a:lstStyle/>
          <a:p>
            <a:pPr algn="r"/>
            <a:r>
              <a:rPr lang="en-US" sz="1800">
                <a:latin typeface="Trebuchet MS" pitchFamily="34" charset="0"/>
              </a:rPr>
              <a:t>Dynamic form:</a:t>
            </a:r>
          </a:p>
          <a:p>
            <a:pPr algn="r">
              <a:spcAft>
                <a:spcPct val="50000"/>
              </a:spcAft>
            </a:pPr>
            <a:endParaRPr lang="en-US" sz="1800">
              <a:latin typeface="Trebuchet MS" pitchFamily="34" charset="0"/>
            </a:endParaRPr>
          </a:p>
          <a:p>
            <a:pPr algn="r"/>
            <a:r>
              <a:rPr lang="en-US" sz="1800">
                <a:latin typeface="Trebuchet MS" pitchFamily="34" charset="0"/>
              </a:rPr>
              <a:t>Static form:</a:t>
            </a:r>
          </a:p>
        </p:txBody>
      </p:sp>
      <p:pic>
        <p:nvPicPr>
          <p:cNvPr id="36882" name="Picture 1" descr="paths copy.png"/>
          <p:cNvPicPr>
            <a:picLocks noChangeAspect="1"/>
          </p:cNvPicPr>
          <p:nvPr/>
        </p:nvPicPr>
        <p:blipFill>
          <a:blip r:embed="rId10"/>
          <a:srcRect/>
          <a:stretch>
            <a:fillRect/>
          </a:stretch>
        </p:blipFill>
        <p:spPr bwMode="auto">
          <a:xfrm>
            <a:off x="141288" y="2185988"/>
            <a:ext cx="3624262" cy="340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epsilon_o \bf{E}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31.875"/>
  <p:tag name="PICTUREFILESIZE" val="747"/>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q_b = q\frac{b}{a+ b}&#10;$$&#10;\end{document}&#10;"/>
  <p:tag name="FILENAME" val="txp_fig"/>
  <p:tag name="FORMAT" val="pngmono"/>
  <p:tag name="RES" val="600"/>
  <p:tag name="BLEND" val="0"/>
  <p:tag name="TRANSPARENT" val="0"/>
  <p:tag name="TBUG" val="0"/>
  <p:tag name="ALLOWFS" val="0"/>
  <p:tag name="ORIGWIDTH" val="108"/>
  <p:tag name="PICTUREFILESIZE" val="2555"/>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q_a = q\frac{a}{a+ b}&#10;$$&#10;\end{document}&#10;"/>
  <p:tag name="FILENAME" val="txp_fig"/>
  <p:tag name="FORMAT" val="pngmono"/>
  <p:tag name="RES" val="600"/>
  <p:tag name="BLEND" val="0"/>
  <p:tag name="TRANSPARENT" val="0"/>
  <p:tag name="TBUG" val="0"/>
  <p:tag name="ALLOWFS" val="0"/>
  <p:tag name="ORIGWIDTH" val="110"/>
  <p:tag name="PICTUREFILESIZE" val="2502"/>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E_b = \frac{q_b}{4 \pi \epsilon b^2} = \frac{q}{4 \pi \epsilon (a+b)b}&#10;$$&#10;\end{document}&#10;"/>
  <p:tag name="FILENAME" val="txp_fig"/>
  <p:tag name="FORMAT" val="pngmono"/>
  <p:tag name="RES" val="600"/>
  <p:tag name="BLEND" val="0"/>
  <p:tag name="TRANSPARENT" val="0"/>
  <p:tag name="TBUG" val="0"/>
  <p:tag name="ALLOWFS" val="0"/>
  <p:tag name="ORIGWIDTH" val="254"/>
  <p:tag name="PICTUREFILESIZE" val="6464"/>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E_b = \frac{q_a}{4 \pi \epsilon a^2} = \frac{q}{4 \pi \epsilon (a+b)a}&#10;$$&#10;\end{document}&#10;"/>
  <p:tag name="FILENAME" val="txp_fig"/>
  <p:tag name="FORMAT" val="pngmono"/>
  <p:tag name="RES" val="600"/>
  <p:tag name="BLEND" val="0"/>
  <p:tag name="TRANSPARENT" val="0"/>
  <p:tag name="TBUG" val="0"/>
  <p:tag name="ALLOWFS" val="0"/>
  <p:tag name="ORIGWIDTH" val="258"/>
  <p:tag name="PICTUREFILESIZE" val="6277"/>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E}_{cond} =0&#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96"/>
  <p:tag name="PICTUREFILESIZE" val="181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epsilon_0 \overline{E}_{tan} =0&#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5"/>
  <p:tag name="PICTUREFILESIZE" val="2012"/>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n} \cdot \left( \epsilon_0 \overline{E}^a - \epsilon_0 \overline{E}^b \right)= \sigma_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14.875"/>
  <p:tag name="PICTUREFILESIZE" val="4784"/>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overline{n} \, \rm{x} &#10;$$&#10;\end{document}&#10;"/>
  <p:tag name="FILENAME" val="txp_fig"/>
  <p:tag name="FORMAT" val="pngmono"/>
  <p:tag name="RES" val="600"/>
  <p:tag name="BLEND" val="0"/>
  <p:tag name="TRANSPARENT" val="0"/>
  <p:tag name="TBUG" val="0"/>
  <p:tag name="ALLOWFS" val="0"/>
  <p:tag name="ORIGWIDTH" val="28"/>
  <p:tag name="PICTUREFILESIZE" val="841"/>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left( \overline{E}^a - \overline{E}^b \right)= 0&#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38"/>
  <p:tag name="PICTUREFILESIZE" val="2990"/>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E}_{cond} =0&#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96"/>
  <p:tag name="PICTUREFILESIZE" val="181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bf{N}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8"/>
  <p:tag name="PICTUREFILESIZE" val="484"/>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epsilon_0 \overline{E}_{\parallel} =0&#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88"/>
  <p:tag name="PICTUREFILESIZE" val="140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bf{dA}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30"/>
  <p:tag name="PICTUREFILESIZE" val="710"/>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epsilon_o \bf{E} \cdot \bf{dA} =  \int_V \rho  d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04"/>
  <p:tag name="PICTUREFILESIZE" val="5029"/>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Q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6.875"/>
  <p:tag name="PICTUREFILESIZE" val="2445"/>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q_a +q_b = q&#10;$$&#10;\end{document}&#10;"/>
  <p:tag name="FILENAME" val="txp_fig"/>
  <p:tag name="FORMAT" val="pngmono"/>
  <p:tag name="RES" val="600"/>
  <p:tag name="BLEND" val="0"/>
  <p:tag name="TRANSPARENT" val="0"/>
  <p:tag name="TBUG" val="0"/>
  <p:tag name="ALLOWFS" val="0"/>
  <p:tag name="ORIGWIDTH" val="106"/>
  <p:tag name="PICTUREFILESIZE" val="182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V_a = \frac{q_a}{4 \pi \epsilon a}&#10;$$&#10;\end{document}&#10;"/>
  <p:tag name="FILENAME" val="txp_fig"/>
  <p:tag name="FORMAT" val="pngmono"/>
  <p:tag name="RES" val="600"/>
  <p:tag name="BLEND" val="0"/>
  <p:tag name="TRANSPARENT" val="0"/>
  <p:tag name="TBUG" val="0"/>
  <p:tag name="ALLOWFS" val="0"/>
  <p:tag name="ORIGWIDTH" val="99"/>
  <p:tag name="PICTUREFILESIZE" val="2570"/>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V_b = \frac{q_b}{4 \pi \epsilon b}&#10;$$&#10;\end{document}&#10;"/>
  <p:tag name="FILENAME" val="txp_fig"/>
  <p:tag name="FORMAT" val="pngmono"/>
  <p:tag name="RES" val="600"/>
  <p:tag name="BLEND" val="0"/>
  <p:tag name="TRANSPARENT" val="0"/>
  <p:tag name="TBUG" val="0"/>
  <p:tag name="ALLOWFS" val="0"/>
  <p:tag name="ORIGWIDTH" val="96"/>
  <p:tag name="PICTUREFILESIZE" val="2603"/>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since \,\,\,\, V_b = V_a \,\,\,\, then &#10;$$&#10;\end{document}&#10;"/>
  <p:tag name="FILENAME" val="txp_fig"/>
  <p:tag name="FORMAT" val="pngmono"/>
  <p:tag name="RES" val="600"/>
  <p:tag name="BLEND" val="0"/>
  <p:tag name="TRANSPARENT" val="0"/>
  <p:tag name="TBUG" val="0"/>
  <p:tag name="ALLOWFS" val="0"/>
  <p:tag name="ORIGWIDTH" val="192"/>
  <p:tag name="PICTUREFILESIZE" val="4086"/>
</p:tagLst>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3112</TotalTime>
  <Words>961</Words>
  <Application>Microsoft Office PowerPoint</Application>
  <PresentationFormat>On-screen Show (4:3)</PresentationFormat>
  <Paragraphs>279</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H. Lang</dc:creator>
  <cp:lastModifiedBy>Janet Chuang</cp:lastModifiedBy>
  <cp:revision>38</cp:revision>
  <cp:lastPrinted>2010-02-09T03:03:44Z</cp:lastPrinted>
  <dcterms:created xsi:type="dcterms:W3CDTF">2011-02-08T03:40:01Z</dcterms:created>
  <dcterms:modified xsi:type="dcterms:W3CDTF">2013-01-15T20:44:31Z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3296685</vt:lpwstr>
  </property>
  <property fmtid="{D5CDD505-2E9C-101B-9397-08002B2CF9AE}" pid="3" name="NXPowerLiteSettings">
    <vt:lpwstr>F7000400038000</vt:lpwstr>
  </property>
  <property fmtid="{D5CDD505-2E9C-101B-9397-08002B2CF9AE}" pid="4" name="NXPowerLiteVersion">
    <vt:lpwstr>D5.0.8</vt:lpwstr>
  </property>
</Properties>
</file>