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emf" ContentType="image/x-e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4" r:id="rId3"/>
    <p:sldId id="273" r:id="rId4"/>
    <p:sldId id="305" r:id="rId5"/>
    <p:sldId id="304" r:id="rId6"/>
    <p:sldId id="300" r:id="rId7"/>
    <p:sldId id="279" r:id="rId8"/>
    <p:sldId id="306" r:id="rId9"/>
    <p:sldId id="282" r:id="rId10"/>
    <p:sldId id="303" r:id="rId11"/>
    <p:sldId id="271" r:id="rId12"/>
    <p:sldId id="260" r:id="rId13"/>
    <p:sldId id="272" r:id="rId14"/>
    <p:sldId id="308" r:id="rId15"/>
    <p:sldId id="275" r:id="rId16"/>
    <p:sldId id="301" r:id="rId17"/>
    <p:sldId id="302" r:id="rId18"/>
    <p:sldId id="307" r:id="rId19"/>
    <p:sldId id="309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>
        <p:scale>
          <a:sx n="80" d="100"/>
          <a:sy n="80" d="100"/>
        </p:scale>
        <p:origin x="-1458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b="0" dirty="0" smtClean="0"/>
              <a:t>7 – Linear Actuators</a:t>
            </a:r>
            <a:endParaRPr lang="en-US" b="0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2B72B8B-2FA3-4BBB-9DC6-420B30E5AC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0" dirty="0" smtClean="0"/>
              <a:t>6.007 – OCW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343323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1F27016B-2462-48F7-B1BE-E6F968AA869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6"/>
            <a:ext cx="5852160" cy="4320213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046B8474-40F7-4CED-AB22-73EC56884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78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EDD4E-80DC-44AC-9D72-8309D33892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96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DFA6A-B420-42CF-9D84-4994A2BF1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8DE3C-E9EC-41AC-9418-1D95AA9C4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F17B-BA2F-4B75-8FB3-731BD47FB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5A90C-AEF2-4C4A-8C3F-1E2E14ECB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8B89C-673C-4239-8207-4D7F72881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2ABAF-F28F-493F-9EA4-0ED6C268F0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49E30-72E9-418B-B2A6-5C332F6B6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BE572-D69F-4343-9095-C4958DBD0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D64AB-C5BC-4AA3-9608-4E80F58F1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DC42D-C2FC-4EB9-8DF6-E476044F3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AA05D-A8CA-44D3-8896-F7264DE02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fld id="{52916A5A-5C34-499A-A902-56DCEFB0DB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howstuffworks.com/flash/speaker-working.sw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flickr.com/photos/snackfight/348630428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avidking/3646292373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cw.mit.edu/term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3/33/Hendrik_Antoon_Lorentz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ngineering-timelines.com/how/electricity/rotations.as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80716" y="914400"/>
            <a:ext cx="6777817" cy="60939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12" charset="0"/>
              </a:rPr>
              <a:t>Actuators in Electro- and </a:t>
            </a:r>
            <a:r>
              <a:rPr lang="en-US" sz="2800" b="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-112" charset="0"/>
              </a:rPr>
              <a:t>Magnetostatics</a:t>
            </a:r>
            <a:endParaRPr lang="en-US" sz="2400" b="0" i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-112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90800" y="2514600"/>
            <a:ext cx="426719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u="sng" dirty="0" smtClean="0">
                <a:latin typeface="Trebuchet MS" pitchFamily="-112" charset="0"/>
              </a:rPr>
              <a:t>Outline</a:t>
            </a:r>
          </a:p>
          <a:p>
            <a:endParaRPr lang="en-US" sz="2400" b="0" dirty="0">
              <a:latin typeface="Trebuchet MS" pitchFamily="-112" charset="0"/>
            </a:endParaRPr>
          </a:p>
          <a:p>
            <a:r>
              <a:rPr lang="en-US" sz="2400" b="0" dirty="0">
                <a:latin typeface="Trebuchet MS" pitchFamily="-112" charset="0"/>
              </a:rPr>
              <a:t>Lorentz Force </a:t>
            </a:r>
            <a:r>
              <a:rPr lang="en-US" sz="2400" b="0" dirty="0" smtClean="0">
                <a:latin typeface="Trebuchet MS" pitchFamily="-112" charset="0"/>
              </a:rPr>
              <a:t>Law</a:t>
            </a:r>
            <a:endParaRPr lang="en-US" sz="2400" b="0" dirty="0">
              <a:latin typeface="Trebuchet MS" pitchFamily="-112" charset="0"/>
            </a:endParaRPr>
          </a:p>
          <a:p>
            <a:r>
              <a:rPr lang="en-US" sz="2400" b="0" dirty="0" smtClean="0">
                <a:latin typeface="Trebuchet MS" pitchFamily="-112" charset="0"/>
              </a:rPr>
              <a:t>MEMs Devices</a:t>
            </a:r>
          </a:p>
          <a:p>
            <a:r>
              <a:rPr lang="en-US" sz="2400" b="0" dirty="0" err="1" smtClean="0">
                <a:latin typeface="Trebuchet MS" pitchFamily="-112" charset="0"/>
              </a:rPr>
              <a:t>Homopolar</a:t>
            </a:r>
            <a:r>
              <a:rPr lang="en-US" sz="2400" b="0" dirty="0" smtClean="0">
                <a:latin typeface="Trebuchet MS" pitchFamily="-112" charset="0"/>
              </a:rPr>
              <a:t> Motor</a:t>
            </a:r>
          </a:p>
          <a:p>
            <a:r>
              <a:rPr lang="en-US" sz="2400" b="0" dirty="0" smtClean="0">
                <a:latin typeface="Trebuchet MS" pitchFamily="-112" charset="0"/>
              </a:rPr>
              <a:t>Speakers</a:t>
            </a:r>
          </a:p>
          <a:p>
            <a:r>
              <a:rPr lang="en-US" sz="2400" b="0" dirty="0" err="1" smtClean="0">
                <a:latin typeface="Trebuchet MS" pitchFamily="-112" charset="0"/>
              </a:rPr>
              <a:t>Homopolar</a:t>
            </a:r>
            <a:r>
              <a:rPr lang="en-US" sz="2400" b="0" dirty="0" smtClean="0">
                <a:latin typeface="Trebuchet MS" pitchFamily="-112" charset="0"/>
              </a:rPr>
              <a:t> Generator</a:t>
            </a:r>
            <a:endParaRPr lang="en-US" sz="2400" b="0" dirty="0">
              <a:latin typeface="Trebuchet M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pic>
        <p:nvPicPr>
          <p:cNvPr id="44034" name="Picture 2" descr="http://www.djbonebrakemusic.com/speak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86000"/>
            <a:ext cx="2039642" cy="1981200"/>
          </a:xfrm>
          <a:prstGeom prst="rect">
            <a:avLst/>
          </a:prstGeom>
          <a:noFill/>
        </p:spPr>
      </p:pic>
      <p:pic>
        <p:nvPicPr>
          <p:cNvPr id="6" name="Picture 2" descr="speakergut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343400"/>
            <a:ext cx="3429000" cy="168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609600" y="4495800"/>
            <a:ext cx="4191000" cy="1481554"/>
            <a:chOff x="609600" y="4495800"/>
            <a:chExt cx="4191000" cy="1481554"/>
          </a:xfrm>
        </p:grpSpPr>
        <p:pic>
          <p:nvPicPr>
            <p:cNvPr id="4" name="Picture 2" descr="http://cs.smith.edu/dftwiki/images/0/04/SoundWav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4495800"/>
              <a:ext cx="3152078" cy="1219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371600" y="5638800"/>
              <a:ext cx="20981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Current (I) waveform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Down Arrow 8"/>
            <p:cNvSpPr/>
            <p:nvPr/>
          </p:nvSpPr>
          <p:spPr bwMode="auto">
            <a:xfrm rot="16200000">
              <a:off x="4191000" y="4724400"/>
              <a:ext cx="457200" cy="7620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3276600"/>
            <a:ext cx="2739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“Music! I feel happy, </a:t>
            </a:r>
            <a:r>
              <a:rPr lang="en-US" sz="1600" dirty="0" err="1" smtClean="0"/>
              <a:t>yay</a:t>
            </a:r>
            <a:r>
              <a:rPr lang="en-US" sz="1600" dirty="0" smtClean="0"/>
              <a:t>!”</a:t>
            </a:r>
            <a:endParaRPr lang="en-US" sz="1600" dirty="0"/>
          </a:p>
        </p:txBody>
      </p:sp>
      <p:grpSp>
        <p:nvGrpSpPr>
          <p:cNvPr id="10" name="Group 14"/>
          <p:cNvGrpSpPr/>
          <p:nvPr/>
        </p:nvGrpSpPr>
        <p:grpSpPr>
          <a:xfrm>
            <a:off x="2514600" y="1676400"/>
            <a:ext cx="3831141" cy="1622757"/>
            <a:chOff x="2542681" y="1676400"/>
            <a:chExt cx="3831141" cy="1622757"/>
          </a:xfrm>
        </p:grpSpPr>
        <p:pic>
          <p:nvPicPr>
            <p:cNvPr id="7" name="Picture 2" descr="http://cs.smith.edu/dftwiki/images/0/04/SoundWav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1879716">
              <a:off x="2542681" y="1857488"/>
              <a:ext cx="2955073" cy="1143000"/>
            </a:xfrm>
            <a:prstGeom prst="rect">
              <a:avLst/>
            </a:prstGeom>
            <a:noFill/>
          </p:spPr>
        </p:pic>
        <p:sp>
          <p:nvSpPr>
            <p:cNvPr id="11" name="Down Arrow 10"/>
            <p:cNvSpPr/>
            <p:nvPr/>
          </p:nvSpPr>
          <p:spPr bwMode="auto">
            <a:xfrm rot="6389547">
              <a:off x="5764222" y="2689557"/>
              <a:ext cx="457200" cy="7620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071404">
              <a:off x="3537461" y="1676400"/>
              <a:ext cx="1517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Pressure waves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09800"/>
            <a:ext cx="224443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838200"/>
            <a:ext cx="1422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aker_diag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971800"/>
            <a:ext cx="4419600" cy="3364329"/>
          </a:xfrm>
          <a:prstGeom prst="rect">
            <a:avLst/>
          </a:prstGeom>
        </p:spPr>
      </p:pic>
      <p:pic>
        <p:nvPicPr>
          <p:cNvPr id="2" name="Picture 1" descr="sliced_spea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066800"/>
            <a:ext cx="4572000" cy="2695951"/>
          </a:xfrm>
          <a:prstGeom prst="rect">
            <a:avLst/>
          </a:prstGeom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09600" y="8382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Loudspeaker</a:t>
            </a:r>
          </a:p>
        </p:txBody>
      </p:sp>
      <p:sp>
        <p:nvSpPr>
          <p:cNvPr id="17412" name="AutoShape 7"/>
          <p:cNvSpPr>
            <a:spLocks noChangeArrowheads="1"/>
          </p:cNvSpPr>
          <p:nvPr/>
        </p:nvSpPr>
        <p:spPr bwMode="auto">
          <a:xfrm>
            <a:off x="5996940" y="2670810"/>
            <a:ext cx="1143000" cy="4572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 flipH="1">
            <a:off x="4648200" y="3048000"/>
            <a:ext cx="1219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029200" y="41910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will get to how the magnetic field is made later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609600" y="1600200"/>
            <a:ext cx="3429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loudspeaker is just a coil that makes a force applied to the paper cone. It has a low force spring to keep things centered (not shown below)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6324600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http://static.howstuffworks.com/flash/speaker-working.swf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aker_dia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951" y="-914400"/>
            <a:ext cx="5605670" cy="4267200"/>
          </a:xfrm>
          <a:prstGeom prst="rect">
            <a:avLst/>
          </a:prstGeom>
        </p:spPr>
      </p:pic>
      <p:graphicFrame>
        <p:nvGraphicFramePr>
          <p:cNvPr id="29696" name="Object 0"/>
          <p:cNvGraphicFramePr>
            <a:graphicFrameLocks noChangeAspect="1"/>
          </p:cNvGraphicFramePr>
          <p:nvPr/>
        </p:nvGraphicFramePr>
        <p:xfrm>
          <a:off x="1295400" y="3276600"/>
          <a:ext cx="2617788" cy="827088"/>
        </p:xfrm>
        <a:graphic>
          <a:graphicData uri="http://schemas.openxmlformats.org/presentationml/2006/ole">
            <p:oleObj spid="_x0000_s29769" name="Equation" r:id="rId4" imgW="1410312" imgH="444693" progId="">
              <p:embed/>
            </p:oleObj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95400" y="2743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Force exerted on the voice coil: (up)</a:t>
            </a:r>
          </a:p>
        </p:txBody>
      </p:sp>
      <p:pic>
        <p:nvPicPr>
          <p:cNvPr id="18437" name="Picture 6" descr="speakerequi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038600"/>
            <a:ext cx="15811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334000" y="32766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And here is the electrical equivalent circuit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219200" y="48006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295400" y="42672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Suppose the voice coil is light and produces a force:</a:t>
            </a: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3352800" y="4572000"/>
          <a:ext cx="762000" cy="320675"/>
        </p:xfrm>
        <a:graphic>
          <a:graphicData uri="http://schemas.openxmlformats.org/presentationml/2006/ole">
            <p:oleObj spid="_x0000_s29770" name="Equation" r:id="rId6" imgW="482600" imgH="203200" progId="">
              <p:embed/>
            </p:oleObj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447800" y="4953000"/>
          <a:ext cx="2133600" cy="955675"/>
        </p:xfrm>
        <a:graphic>
          <a:graphicData uri="http://schemas.openxmlformats.org/presentationml/2006/ole">
            <p:oleObj spid="_x0000_s29771" name="Equation" r:id="rId7" imgW="1472561" imgH="660113" progId="">
              <p:embed/>
            </p:oleObj>
          </a:graphicData>
        </a:graphic>
      </p:graphicFrame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114800" y="54864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 now you know what they mean when they talk of an 8 ohm speaker.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81800" cy="9144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Today’s Culture Moment</a:t>
            </a:r>
            <a:endParaRPr lang="en-US" sz="4000" u="sng" dirty="0"/>
          </a:p>
        </p:txBody>
      </p:sp>
      <p:pic>
        <p:nvPicPr>
          <p:cNvPr id="49154" name="Picture 2" descr="http://t2.gstatic.com/images?q=tbn:ANd9GcQvcQ4e6CByalJIGJ0DEOxDtkQPJ8n6WQs1vqrpzuZnl2bAju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03659" cy="914400"/>
          </a:xfrm>
          <a:prstGeom prst="rect">
            <a:avLst/>
          </a:prstGeom>
          <a:noFill/>
        </p:spPr>
      </p:pic>
      <p:pic>
        <p:nvPicPr>
          <p:cNvPr id="13" name="Picture 2" descr="http://cs.smith.edu/dftwiki/images/0/04/SoundWa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16889"/>
            <a:ext cx="3429000" cy="1326311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267200" y="13716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sng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Vocoders</a:t>
            </a:r>
            <a:endParaRPr kumimoji="0" lang="en-US" sz="3200" b="0" i="1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6400800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Black Eyed Peas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2057400"/>
            <a:ext cx="3429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dirty="0"/>
              <a:t>A </a:t>
            </a:r>
            <a:r>
              <a:rPr lang="en-US" sz="1200" b="0" dirty="0" err="1"/>
              <a:t>vocoder</a:t>
            </a:r>
            <a:r>
              <a:rPr lang="en-US" sz="1200" b="0" dirty="0"/>
              <a:t> is an audio processor that captures the characteristic elements of </a:t>
            </a:r>
            <a:r>
              <a:rPr lang="en-US" sz="1200" b="0" dirty="0" smtClean="0"/>
              <a:t>an </a:t>
            </a:r>
            <a:r>
              <a:rPr lang="en-US" sz="1200" b="0" dirty="0"/>
              <a:t>audio signal and then uses this characteristic signal to affect other audio signals. The technology behind the </a:t>
            </a:r>
            <a:r>
              <a:rPr lang="en-US" sz="1200" b="0" dirty="0" err="1"/>
              <a:t>vocoder</a:t>
            </a:r>
            <a:r>
              <a:rPr lang="en-US" sz="1200" b="0" dirty="0"/>
              <a:t> effect was initially used in attempts to synthesize speech. The effect called </a:t>
            </a:r>
            <a:r>
              <a:rPr lang="en-US" sz="1200" b="0" dirty="0" err="1"/>
              <a:t>vocoding</a:t>
            </a:r>
            <a:r>
              <a:rPr lang="en-US" sz="1200" b="0" dirty="0"/>
              <a:t> can be recognized on records as a "talking synthesizer", made popular by artists such as Stevie Wonder.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09600" y="541020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/>
              <a:t>Image by </a:t>
            </a:r>
            <a:r>
              <a:rPr lang="en-US" sz="1200" b="0" dirty="0" err="1" smtClean="0"/>
              <a:t>snackfight</a:t>
            </a:r>
            <a:r>
              <a:rPr lang="en-US" sz="1200" b="0" dirty="0" smtClean="0"/>
              <a:t> on </a:t>
            </a:r>
            <a:r>
              <a:rPr lang="en-US" sz="1200" b="0" dirty="0" err="1" smtClean="0"/>
              <a:t>flickr</a:t>
            </a:r>
            <a:r>
              <a:rPr lang="en-US" sz="1200" b="0" dirty="0" smtClean="0"/>
              <a:t> </a:t>
            </a:r>
            <a:r>
              <a:rPr lang="en-US" sz="1200" b="0" dirty="0" smtClean="0">
                <a:hlinkClick r:id="rId4"/>
              </a:rPr>
              <a:t>http</a:t>
            </a:r>
            <a:r>
              <a:rPr lang="en-US" sz="1200" b="0" dirty="0">
                <a:hlinkClick r:id="rId4"/>
              </a:rPr>
              <a:t>://</a:t>
            </a:r>
            <a:r>
              <a:rPr lang="en-US" sz="1200" b="0" dirty="0" smtClean="0">
                <a:hlinkClick r:id="rId4"/>
              </a:rPr>
              <a:t>www.flickr.com/photos/snackfight/3486304280/</a:t>
            </a:r>
            <a:endParaRPr lang="en-US" sz="1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514600"/>
            <a:ext cx="3244396" cy="2879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096000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it hard for </a:t>
            </a:r>
            <a:r>
              <a:rPr lang="en-US" dirty="0" err="1" smtClean="0"/>
              <a:t>earbuds</a:t>
            </a:r>
            <a:r>
              <a:rPr lang="en-US" dirty="0" smtClean="0"/>
              <a:t> to have good bass?</a:t>
            </a:r>
            <a:endParaRPr lang="en-US" dirty="0"/>
          </a:p>
        </p:txBody>
      </p:sp>
      <p:pic>
        <p:nvPicPr>
          <p:cNvPr id="77830" name="Picture 6" descr="http://farm4.staticflickr.com/3350/3646292373_028aeac4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200400" cy="4267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600" y="5331768"/>
            <a:ext cx="2438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Photograph by </a:t>
            </a:r>
            <a:r>
              <a:rPr lang="en-US" sz="900" b="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davidking</a:t>
            </a:r>
            <a:r>
              <a:rPr lang="en-US" sz="9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on Flickr. </a:t>
            </a:r>
          </a:p>
        </p:txBody>
      </p:sp>
      <p:pic>
        <p:nvPicPr>
          <p:cNvPr id="7" name="Picture 6" descr="D:\MITOCW\F12\Content\Working\6\6.007\Redraw\JPEG\lec07_slide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4363" y="1009650"/>
            <a:ext cx="4414837" cy="334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0" y="4419600"/>
            <a:ext cx="20858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Image by MIT </a:t>
            </a:r>
            <a:r>
              <a:rPr lang="en-US" sz="9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OpenCourseWare</a:t>
            </a:r>
            <a:r>
              <a:rPr lang="en-US" sz="9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Electrostatic Speakers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28600" y="5334000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Lower distortion</a:t>
            </a:r>
          </a:p>
          <a:p>
            <a:r>
              <a:rPr lang="en-US" sz="1400" dirty="0" smtClean="0"/>
              <a:t>Extremely light weight diaphragm</a:t>
            </a:r>
          </a:p>
          <a:p>
            <a:r>
              <a:rPr lang="en-US" sz="1400" dirty="0" smtClean="0"/>
              <a:t>Exemplary frequency response (both in amplitude and phase)</a:t>
            </a:r>
          </a:p>
          <a:p>
            <a:endParaRPr lang="en-US" sz="1400" dirty="0" smtClean="0"/>
          </a:p>
          <a:p>
            <a:r>
              <a:rPr lang="en-US" sz="1400" dirty="0" smtClean="0"/>
              <a:t>Lack of good bass response</a:t>
            </a:r>
          </a:p>
        </p:txBody>
      </p:sp>
      <p:pic>
        <p:nvPicPr>
          <p:cNvPr id="3" name="Picture 2" descr="speaker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982" y="-228600"/>
            <a:ext cx="5041418" cy="7086600"/>
          </a:xfrm>
          <a:prstGeom prst="rect">
            <a:avLst/>
          </a:prstGeom>
        </p:spPr>
      </p:pic>
      <p:pic>
        <p:nvPicPr>
          <p:cNvPr id="4" name="Picture 3" descr="electrostatic speaker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838200"/>
            <a:ext cx="5791200" cy="503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2209800" y="268069"/>
            <a:ext cx="49552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/>
              <a:t>Homopolar</a:t>
            </a:r>
            <a:r>
              <a:rPr lang="en-US" sz="3600" dirty="0"/>
              <a:t> Generator</a:t>
            </a:r>
          </a:p>
        </p:txBody>
      </p:sp>
      <p:pic>
        <p:nvPicPr>
          <p:cNvPr id="3" name="Picture 2" descr="homop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914400"/>
            <a:ext cx="70485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Dynamo Brain Teaser</a:t>
            </a:r>
            <a:endParaRPr lang="en-US" dirty="0"/>
          </a:p>
        </p:txBody>
      </p:sp>
      <p:pic>
        <p:nvPicPr>
          <p:cNvPr id="3" name="Picture 2" descr="dynam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1600200"/>
            <a:ext cx="9144000" cy="3209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48768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>
                <a:latin typeface="Trebuchet MS"/>
                <a:cs typeface="Trebuchet MS"/>
              </a:rPr>
              <a:t>Dynamo A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4876800"/>
            <a:ext cx="162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(b) Dynamo B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715000"/>
            <a:ext cx="538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Only one of these devices can be a dynamo</a:t>
            </a:r>
            <a:endParaRPr lang="en-US"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r>
              <a:rPr lang="en-US" sz="2800" dirty="0" smtClean="0"/>
              <a:t>Lorentz force law</a:t>
            </a:r>
          </a:p>
          <a:p>
            <a:r>
              <a:rPr lang="en-US" sz="2800" dirty="0" smtClean="0"/>
              <a:t>MEMs actuators (such as DLP arrays) rely on electrostatic attraction</a:t>
            </a:r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commutator</a:t>
            </a:r>
            <a:r>
              <a:rPr lang="en-US" sz="2800" dirty="0" smtClean="0"/>
              <a:t> periodically reverses the current direction between the rotor</a:t>
            </a:r>
          </a:p>
          <a:p>
            <a:r>
              <a:rPr lang="en-US" sz="2800" dirty="0" smtClean="0"/>
              <a:t>Speakers (vibrating diaphragm) can utilize </a:t>
            </a:r>
            <a:r>
              <a:rPr lang="en-US" sz="2800" dirty="0" err="1" smtClean="0"/>
              <a:t>magnetostatic</a:t>
            </a:r>
            <a:r>
              <a:rPr lang="en-US" sz="2800" dirty="0" smtClean="0"/>
              <a:t> or electrostatic forces</a:t>
            </a:r>
          </a:p>
          <a:p>
            <a:r>
              <a:rPr lang="en-US" sz="2800" dirty="0" smtClean="0"/>
              <a:t>Induced current is always in such a direction as to oppose the motion or change causing it</a:t>
            </a:r>
            <a:endParaRPr lang="en-US" sz="2800" dirty="0"/>
          </a:p>
        </p:txBody>
      </p:sp>
      <p:pic>
        <p:nvPicPr>
          <p:cNvPr id="4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3048000" cy="35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1074" y="838200"/>
            <a:ext cx="15335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 </a:t>
            </a:r>
            <a:r>
              <a:rPr lang="en-US" sz="1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openCourseWare</a:t>
            </a:r>
            <a:endParaRPr lang="en-US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72979"/>
            <a:ext cx="152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latin typeface="Arial" pitchFamily="34" charset="0"/>
                <a:cs typeface="Arial" pitchFamily="34" charset="0"/>
                <a:hlinkClick r:id="rId3"/>
              </a:rPr>
              <a:t>http://ocw.mit.edu</a:t>
            </a:r>
            <a:endParaRPr lang="en-US" sz="1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905000"/>
            <a:ext cx="411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itchFamily="34" charset="0"/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81074" y="2181999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>
                <a:latin typeface="Arial" pitchFamily="34" charset="0"/>
                <a:cs typeface="Arial" pitchFamily="34" charset="0"/>
              </a:rPr>
              <a:t>Spring 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124200"/>
            <a:ext cx="563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latin typeface="Arial" pitchFamily="34" charset="0"/>
                <a:cs typeface="Arial" pitchFamily="34" charset="0"/>
              </a:rPr>
              <a:t>For information about citing these materials or our Terms of Use, visit: </a:t>
            </a:r>
            <a:r>
              <a:rPr lang="en-US" sz="1000" b="0" dirty="0">
                <a:latin typeface="Arial" pitchFamily="34" charset="0"/>
                <a:cs typeface="Arial" pitchFamily="34" charset="0"/>
                <a:hlinkClick r:id="rId4"/>
              </a:rPr>
              <a:t>http://ocw.mit.edu/terms</a:t>
            </a:r>
            <a:r>
              <a:rPr lang="en-US" sz="1000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804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416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TRUE or FALSE?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08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Tangential electric field is always continuous at a surface.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Tangential magnetic field is always continuous at a surface.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An electric generator, or dynamo, is created by running a motor is reverse, i.e. hooking up the power source with the opposite polarity.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696200" y="22860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96200" y="37338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6200" y="58674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066925"/>
            <a:ext cx="33480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912813" y="685800"/>
            <a:ext cx="367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Lorentz Force Law (1892)</a:t>
            </a:r>
          </a:p>
        </p:txBody>
      </p:sp>
      <p:pic>
        <p:nvPicPr>
          <p:cNvPr id="28676" name="Picture 7" descr="Image:Hendrik Antoon Lorentz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28600"/>
            <a:ext cx="3121025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6477000" y="4814888"/>
            <a:ext cx="182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Hendrik</a:t>
            </a:r>
            <a:r>
              <a:rPr lang="en-US" dirty="0"/>
              <a:t> Lorentz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609600" y="3184525"/>
            <a:ext cx="426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Replaced Ampere’s force law, widely used in the 1800s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v x B term had been known earlier; was published by Maxwell in 1861</a:t>
            </a:r>
          </a:p>
          <a:p>
            <a:pPr algn="ctr"/>
            <a:r>
              <a:rPr lang="en-US" sz="2000" dirty="0"/>
              <a:t>   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41325" y="5638800"/>
            <a:ext cx="8474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Note that this law does not explain forces on dielectrics or magnetically permeable materials. </a:t>
            </a:r>
            <a:r>
              <a:rPr lang="en-US" sz="2000" dirty="0" smtClean="0"/>
              <a:t>Most </a:t>
            </a:r>
            <a:r>
              <a:rPr lang="en-US" sz="2000" dirty="0"/>
              <a:t>common actuators employ these forces.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6493933"/>
            <a:ext cx="3931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rebuchet MS"/>
                <a:cs typeface="Trebuchet MS"/>
              </a:rPr>
              <a:t>Portrait in United States Public Domain</a:t>
            </a:r>
            <a:endParaRPr lang="en-US"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79725" y="273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819400" y="152400"/>
            <a:ext cx="3772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 dirty="0" smtClean="0"/>
              <a:t>Digital Light Processing</a:t>
            </a:r>
            <a:endParaRPr lang="en-US" sz="2400" i="1" u="sng" dirty="0"/>
          </a:p>
        </p:txBody>
      </p:sp>
      <p:pic>
        <p:nvPicPr>
          <p:cNvPr id="2" name="Picture 1" descr="dl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457200" y="685800"/>
            <a:ext cx="8366575" cy="6096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828800"/>
            <a:ext cx="53340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300335"/>
            <a:ext cx="648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Normal Force between Two Charged Plates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455676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flipH="1">
            <a:off x="1615440" y="4735830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</a:t>
            </a:r>
            <a:r>
              <a:rPr lang="en-US" baseline="-25000" dirty="0" err="1" smtClean="0"/>
              <a:t>o</a:t>
            </a:r>
            <a:r>
              <a:rPr lang="en-US" dirty="0" err="1" smtClean="0"/>
              <a:t>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80210" y="4343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611630" y="473202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143000" y="4732020"/>
            <a:ext cx="15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22339" y="3894058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Gauss’s Law: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287780" y="45412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280160" y="442722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^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52400" y="5366772"/>
            <a:ext cx="4876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/>
              <a:t>In electric field systems, force tends to increase capacitance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/>
              <a:t>In magnetic field systems, force tends to increase inductance</a:t>
            </a:r>
            <a:endParaRPr lang="en-US" dirty="0"/>
          </a:p>
        </p:txBody>
      </p:sp>
      <p:pic>
        <p:nvPicPr>
          <p:cNvPr id="7" name="Picture 6" descr="cap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90600"/>
            <a:ext cx="504833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r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752600"/>
            <a:ext cx="3352800" cy="2535382"/>
          </a:xfrm>
          <a:prstGeom prst="rect">
            <a:avLst/>
          </a:prstGeom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447800" y="42672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Section of wire in a magnetic field: force per unit length is: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124200" y="4953000"/>
          <a:ext cx="1828800" cy="477838"/>
        </p:xfrm>
        <a:graphic>
          <a:graphicData uri="http://schemas.openxmlformats.org/presentationml/2006/ole">
            <p:oleObj spid="_x0000_s48159" name="Equation" r:id="rId5" imgW="876300" imgH="228600" progId="">
              <p:embed/>
            </p:oleObj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47800" y="5881687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Check units: A X H/m X A/m = J/m^2 = N/m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638800" y="26670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Note this follows the ‘right-hand’ rule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89710" y="33147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Force on a current carrying wire</a:t>
            </a:r>
          </a:p>
        </p:txBody>
      </p:sp>
      <p:pic>
        <p:nvPicPr>
          <p:cNvPr id="8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43000"/>
            <a:ext cx="33480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3638550" y="4908550"/>
            <a:ext cx="152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219450" y="501015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810000" y="501015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654550" y="50038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4479925" y="16764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2400"/>
          </a:p>
          <a:p>
            <a:pPr algn="ctr" eaLnBrk="0" hangingPunct="0"/>
            <a:endParaRPr lang="en-US" sz="2400"/>
          </a:p>
        </p:txBody>
      </p:sp>
      <p:sp>
        <p:nvSpPr>
          <p:cNvPr id="48132" name="Rectangle 9"/>
          <p:cNvSpPr>
            <a:spLocks noChangeArrowheads="1"/>
          </p:cNvSpPr>
          <p:nvPr/>
        </p:nvSpPr>
        <p:spPr bwMode="auto">
          <a:xfrm>
            <a:off x="2252663" y="1676400"/>
            <a:ext cx="1841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pPr eaLnBrk="0" hangingPunct="0"/>
            <a:endParaRPr lang="en-US" sz="2400"/>
          </a:p>
          <a:p>
            <a:pPr eaLnBrk="0" hangingPunct="0"/>
            <a:endParaRPr lang="en-US" sz="2400"/>
          </a:p>
        </p:txBody>
      </p:sp>
      <p:sp>
        <p:nvSpPr>
          <p:cNvPr id="48136" name="Rectangle 26"/>
          <p:cNvSpPr>
            <a:spLocks noChangeArrowheads="1"/>
          </p:cNvSpPr>
          <p:nvPr/>
        </p:nvSpPr>
        <p:spPr bwMode="auto">
          <a:xfrm>
            <a:off x="844550" y="5867400"/>
            <a:ext cx="7588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www.engineering-timelines.com/how/electricity/rotations.asp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8137" name="Text Box 27"/>
          <p:cNvSpPr txBox="1">
            <a:spLocks noChangeArrowheads="1"/>
          </p:cNvSpPr>
          <p:nvPr/>
        </p:nvSpPr>
        <p:spPr bwMode="auto">
          <a:xfrm>
            <a:off x="1076325" y="360363"/>
            <a:ext cx="699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First magnetic motor as created by Michael Faraday in 1821</a:t>
            </a:r>
          </a:p>
        </p:txBody>
      </p:sp>
      <p:pic>
        <p:nvPicPr>
          <p:cNvPr id="2" name="Picture 1" descr="motor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28600"/>
            <a:ext cx="7315200" cy="602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homopolarmoto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0960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2971800" y="3048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u="sng" dirty="0" err="1"/>
              <a:t>Homopolar</a:t>
            </a:r>
            <a:r>
              <a:rPr lang="en-US" sz="2800" i="1" u="sng" dirty="0"/>
              <a:t> Motor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59436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rot="10800000">
            <a:off x="4648200" y="5257800"/>
            <a:ext cx="838200" cy="8704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le:Motor homopol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448175" cy="5705476"/>
          </a:xfrm>
          <a:prstGeom prst="rect">
            <a:avLst/>
          </a:prstGeom>
          <a:noFill/>
        </p:spPr>
      </p:pic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2971800" y="3048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u="sng" dirty="0" err="1"/>
              <a:t>Homopolar</a:t>
            </a:r>
            <a:r>
              <a:rPr lang="en-US" sz="2800" i="1" u="sng" dirty="0"/>
              <a:t> Motor</a:t>
            </a:r>
          </a:p>
        </p:txBody>
      </p:sp>
      <p:pic>
        <p:nvPicPr>
          <p:cNvPr id="57348" name="Picture 4" descr="File:Motor homopolar flux for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62050"/>
            <a:ext cx="3343275" cy="569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61722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rot="10800000">
            <a:off x="2667000" y="5486400"/>
            <a:ext cx="838200" cy="8704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verline{f}=q(\overline{E}+\overline{v} \, \rm{x} \, \mu_o \overline{H}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86"/>
  <p:tag name="PICTUREFILESIZE" val="35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verline{f}=q(\overline{E}+\overline{v} \, \rm{x} \, \mu_o \overline{H}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86"/>
  <p:tag name="PICTUREFILESIZE" val="35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verline{f}=q(\overline{E}+\overline{v} \, \rm{x} \, \mu_o \overline{H}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86"/>
  <p:tag name="PICTUREFILESIZE" val="3526"/>
</p:tagLst>
</file>

<file path=ppt/theme/theme1.xml><?xml version="1.0" encoding="utf-8"?>
<a:theme xmlns:a="http://schemas.openxmlformats.org/drawingml/2006/main" name="Blank Presentation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573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Speakers</vt:lpstr>
      <vt:lpstr>Slide 11</vt:lpstr>
      <vt:lpstr>Slide 12</vt:lpstr>
      <vt:lpstr>Today’s Culture Moment</vt:lpstr>
      <vt:lpstr>Speakers</vt:lpstr>
      <vt:lpstr>Electrostatic Speakers</vt:lpstr>
      <vt:lpstr>Slide 16</vt:lpstr>
      <vt:lpstr>Dynamo Brain Teaser</vt:lpstr>
      <vt:lpstr>Summary</vt:lpstr>
      <vt:lpstr>Slide 19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Kirtley</dc:creator>
  <cp:lastModifiedBy>Janet Chuang</cp:lastModifiedBy>
  <cp:revision>114</cp:revision>
  <cp:lastPrinted>2010-09-14T20:55:31Z</cp:lastPrinted>
  <dcterms:created xsi:type="dcterms:W3CDTF">2010-09-11T19:00:32Z</dcterms:created>
  <dcterms:modified xsi:type="dcterms:W3CDTF">2013-01-15T21:06:20Z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2453606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D5.0.8</vt:lpwstr>
  </property>
</Properties>
</file>