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x-wmf" Extension="wmf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notesSlide+xml" PartName="/ppt/notesSlides/notesSlide1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269" r:id="rId3"/>
    <p:sldId id="314" r:id="rId4"/>
    <p:sldId id="318" r:id="rId5"/>
    <p:sldId id="311" r:id="rId6"/>
    <p:sldId id="302" r:id="rId7"/>
    <p:sldId id="310" r:id="rId8"/>
    <p:sldId id="313" r:id="rId9"/>
    <p:sldId id="272" r:id="rId10"/>
    <p:sldId id="271" r:id="rId11"/>
    <p:sldId id="273" r:id="rId12"/>
    <p:sldId id="274" r:id="rId13"/>
    <p:sldId id="276" r:id="rId14"/>
    <p:sldId id="275" r:id="rId15"/>
    <p:sldId id="277" r:id="rId16"/>
    <p:sldId id="291" r:id="rId17"/>
    <p:sldId id="290" r:id="rId18"/>
    <p:sldId id="295" r:id="rId19"/>
    <p:sldId id="317" r:id="rId20"/>
    <p:sldId id="293" r:id="rId21"/>
    <p:sldId id="296" r:id="rId22"/>
    <p:sldId id="309" r:id="rId23"/>
    <p:sldId id="278" r:id="rId24"/>
    <p:sldId id="320" r:id="rId25"/>
    <p:sldId id="321" r:id="rId26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087E8"/>
    <a:srgbClr val="FDB98C"/>
    <a:srgbClr val="DFA179"/>
    <a:srgbClr val="DF9654"/>
    <a:srgbClr val="FFFFCC"/>
    <a:srgbClr val="F8F8F8"/>
    <a:srgbClr val="CC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902" autoAdjust="0"/>
    <p:restoredTop sz="94660"/>
  </p:normalViewPr>
  <p:slideViewPr>
    <p:cSldViewPr>
      <p:cViewPr>
        <p:scale>
          <a:sx n="90" d="100"/>
          <a:sy n="90" d="100"/>
        </p:scale>
        <p:origin x="-1674" y="-150"/>
      </p:cViewPr>
      <p:guideLst>
        <p:guide orient="horz" pos="37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44000"/>
            <a:ext cx="35052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 – Faraday’s Law (Induced </a:t>
            </a:r>
            <a:r>
              <a:rPr lang="en-US" i="1" err="1"/>
              <a:t>emf</a:t>
            </a:r>
            <a:r>
              <a:rPr lang="en-US"/>
              <a:t>)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343400" y="914400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25B4E4-82A6-8842-8322-4ED84FF90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6.007 – OCW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8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F805A2-D590-754C-81BF-04F0770E24DB}" type="datetime1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41C393-6F74-E844-A063-A0969B0C7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6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9DAA5C37-6D71-A34D-BB6D-8B1E21208ED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EDD4E-80DC-44AC-9D72-8309D33892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6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08BB-ECF7-ED43-835D-13880C136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227C-16C7-E840-83C7-D0CF865C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6E5F3-0EB2-9544-8F4F-EAA7F87F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3800-4E13-0446-8306-4D825AFBC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EBD3-6FF7-0348-BF3B-BF8704B7D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9CBA-9D00-CF47-9473-9470C5F0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8B35-1461-9B42-AA95-030C1A8D6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1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CC38-99F2-4341-833C-17F8DB9AA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1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7025-D02A-FE4C-8288-44B2D2B4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9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061C-34FA-4C42-B12E-D506792F8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0B57-53B5-954C-AB97-9F0B7389C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6022EFE-328F-244E-AED0-7B9EAA8BE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8" Target="../media/image40.emf" Type="http://schemas.openxmlformats.org/officeDocument/2006/relationships/image"/><Relationship Id="rId13" Target="../media/image45.emf" Type="http://schemas.openxmlformats.org/officeDocument/2006/relationships/image"/><Relationship Id="rId3" Target="../media/image35.jpeg" Type="http://schemas.openxmlformats.org/officeDocument/2006/relationships/image"/><Relationship Id="rId7" Target="../media/image39.png" Type="http://schemas.openxmlformats.org/officeDocument/2006/relationships/image"/><Relationship Id="rId12" Target="../media/image44.emf" Type="http://schemas.openxmlformats.org/officeDocument/2006/relationships/image"/><Relationship Id="rId2" Target="../slideLayouts/slideLayout7.xml" Type="http://schemas.openxmlformats.org/officeDocument/2006/relationships/slideLayout"/><Relationship Id="rId1" Target="../tags/tag8.xml" Type="http://schemas.openxmlformats.org/officeDocument/2006/relationships/tags"/><Relationship Id="rId6" Target="../media/image38.png" Type="http://schemas.openxmlformats.org/officeDocument/2006/relationships/image"/><Relationship Id="rId11" Target="../media/image43.emf" Type="http://schemas.openxmlformats.org/officeDocument/2006/relationships/image"/><Relationship Id="rId5" Target="../media/image37.png" Type="http://schemas.openxmlformats.org/officeDocument/2006/relationships/image"/><Relationship Id="rId10" Target="../media/image42.png" Type="http://schemas.openxmlformats.org/officeDocument/2006/relationships/image"/><Relationship Id="rId4" Target="../media/image36.png" Type="http://schemas.openxmlformats.org/officeDocument/2006/relationships/image"/><Relationship Id="rId9" Target="../media/image41.png" Type="http://schemas.openxmlformats.org/officeDocument/2006/relationships/image"/><Relationship Id="rId14" Target="../media/image46.emf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2.xml"/><Relationship Id="rId7" Type="http://schemas.openxmlformats.org/officeDocument/2006/relationships/image" Target="../media/image6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2.xml.rels><?xml version="1.0" encoding="UTF-8" standalone="yes" ?><Relationships xmlns="http://schemas.openxmlformats.org/package/2006/relationships"><Relationship Id="rId8" Target="../tags/tag24.xml" Type="http://schemas.openxmlformats.org/officeDocument/2006/relationships/tags"/><Relationship Id="rId13" Target="../media/image79.png" Type="http://schemas.openxmlformats.org/officeDocument/2006/relationships/image"/><Relationship Id="rId3" Target="../tags/tag19.xml" Type="http://schemas.openxmlformats.org/officeDocument/2006/relationships/tags"/><Relationship Id="rId7" Target="../tags/tag23.xml" Type="http://schemas.openxmlformats.org/officeDocument/2006/relationships/tags"/><Relationship Id="rId12" Target="../media/image78.png" Type="http://schemas.openxmlformats.org/officeDocument/2006/relationships/image"/><Relationship Id="rId17" Target="../media/image83.png" Type="http://schemas.openxmlformats.org/officeDocument/2006/relationships/image"/><Relationship Id="rId2" Target="../tags/tag18.xml" Type="http://schemas.openxmlformats.org/officeDocument/2006/relationships/tags"/><Relationship Id="rId16" Target="../media/image82.png" Type="http://schemas.openxmlformats.org/officeDocument/2006/relationships/image"/><Relationship Id="rId1" Target="../tags/tag17.xml" Type="http://schemas.openxmlformats.org/officeDocument/2006/relationships/tags"/><Relationship Id="rId6" Target="../tags/tag22.xml" Type="http://schemas.openxmlformats.org/officeDocument/2006/relationships/tags"/><Relationship Id="rId11" Target="../media/image77.jpeg" Type="http://schemas.openxmlformats.org/officeDocument/2006/relationships/image"/><Relationship Id="rId5" Target="../tags/tag21.xml" Type="http://schemas.openxmlformats.org/officeDocument/2006/relationships/tags"/><Relationship Id="rId15" Target="../media/image81.png" Type="http://schemas.openxmlformats.org/officeDocument/2006/relationships/image"/><Relationship Id="rId10" Target="../media/image76.png" Type="http://schemas.openxmlformats.org/officeDocument/2006/relationships/image"/><Relationship Id="rId4" Target="../tags/tag20.xml" Type="http://schemas.openxmlformats.org/officeDocument/2006/relationships/tags"/><Relationship Id="rId9" Target="../slideLayouts/slideLayout7.xml" Type="http://schemas.openxmlformats.org/officeDocument/2006/relationships/slideLayout"/><Relationship Id="rId14" Target="../media/image80.pn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2" Target="../media/image8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88.emf"/><Relationship Id="rId11" Type="http://schemas.openxmlformats.org/officeDocument/2006/relationships/image" Target="../media/image80.png"/><Relationship Id="rId5" Type="http://schemas.openxmlformats.org/officeDocument/2006/relationships/image" Target="../media/image87.emf"/><Relationship Id="rId10" Type="http://schemas.openxmlformats.org/officeDocument/2006/relationships/image" Target="../media/image62.png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cw.mit.edu/term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5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png"/><Relationship Id="rId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327275" y="609600"/>
            <a:ext cx="4916488" cy="6048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Faraday</a:t>
            </a:r>
            <a:r>
              <a:rPr lang="ja-JP" alt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 Law (Induced emf) </a:t>
            </a:r>
            <a:endParaRPr lang="en-US" i="1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693738" y="2641600"/>
            <a:ext cx="78406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u="sng" dirty="0"/>
              <a:t>Outline</a:t>
            </a:r>
          </a:p>
          <a:p>
            <a:endParaRPr lang="en-US" u="sng" dirty="0"/>
          </a:p>
          <a:p>
            <a:pPr>
              <a:buFont typeface="Arial" charset="0"/>
              <a:buChar char="•"/>
            </a:pPr>
            <a:r>
              <a:rPr lang="en-US" dirty="0"/>
              <a:t>Magnetic Flux and Flux Linkage</a:t>
            </a:r>
          </a:p>
          <a:p>
            <a:pPr>
              <a:buFont typeface="Arial" charset="0"/>
              <a:buChar char="•"/>
            </a:pPr>
            <a:r>
              <a:rPr lang="en-US" dirty="0"/>
              <a:t>Inductance</a:t>
            </a:r>
          </a:p>
          <a:p>
            <a:pPr>
              <a:buFont typeface="Arial" charset="0"/>
              <a:buChar char="•"/>
            </a:pPr>
            <a:r>
              <a:rPr lang="en-US" dirty="0"/>
              <a:t>Stored Energy in the Magnetic Fields of an Inductor</a:t>
            </a:r>
          </a:p>
          <a:p>
            <a:pPr>
              <a:buFont typeface="Arial" charset="0"/>
              <a:buChar char="•"/>
            </a:pPr>
            <a:r>
              <a:rPr lang="en-US" dirty="0"/>
              <a:t>Faraday</a:t>
            </a:r>
            <a:r>
              <a:rPr lang="ja-JP" altLang="en-US" dirty="0"/>
              <a:t>’</a:t>
            </a:r>
            <a:r>
              <a:rPr lang="en-US" altLang="ja-JP" dirty="0"/>
              <a:t>s Law and Induced Electromotive Force (</a:t>
            </a:r>
            <a:r>
              <a:rPr lang="en-US" altLang="ja-JP" i="1" dirty="0" err="1"/>
              <a:t>emf</a:t>
            </a:r>
            <a:r>
              <a:rPr lang="en-US" altLang="ja-JP" dirty="0"/>
              <a:t>)</a:t>
            </a:r>
          </a:p>
          <a:p>
            <a:pPr>
              <a:buFont typeface="Arial" charset="0"/>
              <a:buChar char="•"/>
            </a:pPr>
            <a:r>
              <a:rPr lang="en-US" dirty="0"/>
              <a:t>Examples of Faraday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dirty="0"/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2787650" y="1371600"/>
            <a:ext cx="358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Reading - Shen and Kong – Ch.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648200" y="717550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u="sng"/>
              <a:t>What is the Direction of Magnetically Induced </a:t>
            </a:r>
            <a:br>
              <a:rPr lang="en-US" i="1" u="sng"/>
            </a:br>
            <a:r>
              <a:rPr lang="en-US" i="1" u="sng"/>
              <a:t>(non-Coulomb) Field,</a:t>
            </a:r>
            <a:r>
              <a:rPr lang="en-US"/>
              <a:t> E</a:t>
            </a:r>
            <a:r>
              <a:rPr lang="en-US" b="1" baseline="-25000"/>
              <a:t>NC</a:t>
            </a:r>
            <a:r>
              <a:rPr lang="en-US" b="1"/>
              <a:t> ?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4572000" y="2057400"/>
            <a:ext cx="428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Find the change in the magnetic flux density as a basis for determining the direction of </a:t>
            </a:r>
          </a:p>
        </p:txBody>
      </p:sp>
      <p:pic>
        <p:nvPicPr>
          <p:cNvPr id="2765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8588"/>
            <a:ext cx="9223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4503738" y="5254625"/>
            <a:ext cx="4572000" cy="1069975"/>
          </a:xfrm>
          <a:prstGeom prst="rect">
            <a:avLst/>
          </a:prstGeom>
          <a:solidFill>
            <a:srgbClr val="5087E8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u="sng"/>
              <a:t>Lenz</a:t>
            </a:r>
            <a:r>
              <a:rPr lang="ja-JP" altLang="en-US" sz="1600" b="1" u="sng"/>
              <a:t>’</a:t>
            </a:r>
            <a:r>
              <a:rPr lang="en-US" altLang="ja-JP" sz="1600" b="1" u="sng"/>
              <a:t>s Rule</a:t>
            </a:r>
          </a:p>
          <a:p>
            <a:pPr eaLnBrk="1" hangingPunct="1"/>
            <a:r>
              <a:rPr lang="en-US" sz="1600"/>
              <a:t>The induced electric field would drive the current in the direction to make the magnetic field that attempts to keep the flux constant </a:t>
            </a:r>
          </a:p>
        </p:txBody>
      </p:sp>
      <p:pic>
        <p:nvPicPr>
          <p:cNvPr id="27655" name="Picture 2" descr="l9s11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81000"/>
            <a:ext cx="2362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l9s11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2362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7" descr="l9s11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505200"/>
            <a:ext cx="2362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8" descr="l9s11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2362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Box 9"/>
          <p:cNvSpPr txBox="1">
            <a:spLocks noChangeArrowheads="1"/>
          </p:cNvSpPr>
          <p:nvPr/>
        </p:nvSpPr>
        <p:spPr bwMode="auto">
          <a:xfrm>
            <a:off x="381000" y="2667000"/>
            <a:ext cx="1931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 out, </a:t>
            </a:r>
            <a:r>
              <a:rPr lang="en-US" sz="1800" i="1"/>
              <a:t>increasing</a:t>
            </a:r>
            <a:endParaRPr lang="en-US" sz="1800"/>
          </a:p>
        </p:txBody>
      </p:sp>
      <p:sp>
        <p:nvSpPr>
          <p:cNvPr id="27660" name="TextBox 10"/>
          <p:cNvSpPr txBox="1">
            <a:spLocks noChangeArrowheads="1"/>
          </p:cNvSpPr>
          <p:nvPr/>
        </p:nvSpPr>
        <p:spPr bwMode="auto">
          <a:xfrm>
            <a:off x="2590800" y="2667000"/>
            <a:ext cx="199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 out, </a:t>
            </a:r>
            <a:r>
              <a:rPr lang="en-US" sz="1800" i="1"/>
              <a:t>decreasing</a:t>
            </a:r>
            <a:endParaRPr lang="en-US" sz="1800"/>
          </a:p>
        </p:txBody>
      </p:sp>
      <p:sp>
        <p:nvSpPr>
          <p:cNvPr id="27661" name="TextBox 11"/>
          <p:cNvSpPr txBox="1">
            <a:spLocks noChangeArrowheads="1"/>
          </p:cNvSpPr>
          <p:nvPr/>
        </p:nvSpPr>
        <p:spPr bwMode="auto">
          <a:xfrm>
            <a:off x="304800" y="57912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 in, </a:t>
            </a:r>
            <a:r>
              <a:rPr lang="en-US" sz="1800" i="1"/>
              <a:t>increasing</a:t>
            </a:r>
            <a:endParaRPr lang="en-US" sz="1800"/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2514600" y="5791200"/>
            <a:ext cx="1906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 in, </a:t>
            </a:r>
            <a:r>
              <a:rPr lang="en-US" sz="1800" i="1"/>
              <a:t> decreasing</a:t>
            </a:r>
            <a:endParaRPr lang="en-US" sz="1800"/>
          </a:p>
        </p:txBody>
      </p:sp>
      <p:pic>
        <p:nvPicPr>
          <p:cNvPr id="27663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519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914400" y="3124200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into page</a:t>
            </a:r>
          </a:p>
        </p:txBody>
      </p:sp>
      <p:sp>
        <p:nvSpPr>
          <p:cNvPr id="27665" name="TextBox 25"/>
          <p:cNvSpPr txBox="1">
            <a:spLocks noChangeArrowheads="1"/>
          </p:cNvSpPr>
          <p:nvPr/>
        </p:nvSpPr>
        <p:spPr bwMode="auto">
          <a:xfrm>
            <a:off x="3048000" y="6248400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into page</a:t>
            </a:r>
          </a:p>
        </p:txBody>
      </p:sp>
      <p:pic>
        <p:nvPicPr>
          <p:cNvPr id="27666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519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72200"/>
            <a:ext cx="519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TextBox 16"/>
          <p:cNvSpPr txBox="1">
            <a:spLocks noChangeArrowheads="1"/>
          </p:cNvSpPr>
          <p:nvPr/>
        </p:nvSpPr>
        <p:spPr bwMode="auto">
          <a:xfrm>
            <a:off x="3200400" y="3124200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out of page</a:t>
            </a:r>
          </a:p>
        </p:txBody>
      </p:sp>
      <p:sp>
        <p:nvSpPr>
          <p:cNvPr id="27669" name="TextBox 29"/>
          <p:cNvSpPr txBox="1">
            <a:spLocks noChangeArrowheads="1"/>
          </p:cNvSpPr>
          <p:nvPr/>
        </p:nvSpPr>
        <p:spPr bwMode="auto">
          <a:xfrm>
            <a:off x="914400" y="6248400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out of page</a:t>
            </a:r>
          </a:p>
        </p:txBody>
      </p:sp>
      <p:pic>
        <p:nvPicPr>
          <p:cNvPr id="27670" name="Picture 3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519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17" descr="l9s11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9834">
            <a:off x="4846638" y="3327400"/>
            <a:ext cx="176371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18" descr="l9s11f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9834">
            <a:off x="6724650" y="3468688"/>
            <a:ext cx="17637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1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1146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267075"/>
            <a:ext cx="42386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1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029075"/>
            <a:ext cx="533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22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638675"/>
            <a:ext cx="10556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3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81475"/>
            <a:ext cx="457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8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19475"/>
            <a:ext cx="4238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39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38675"/>
            <a:ext cx="10556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4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71875"/>
            <a:ext cx="533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l9s1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3243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724400" y="304800"/>
            <a:ext cx="411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u="sng"/>
              <a:t>Magnetically Induced </a:t>
            </a:r>
            <a:br>
              <a:rPr lang="en-US" i="1" u="sng"/>
            </a:br>
            <a:r>
              <a:rPr lang="en-US" i="1" u="sng"/>
              <a:t>(non-Coulomb) </a:t>
            </a:r>
            <a:r>
              <a:rPr lang="en-US" i="1"/>
              <a:t>E</a:t>
            </a:r>
            <a:r>
              <a:rPr lang="en-US" b="1" i="1" baseline="-25000"/>
              <a:t>NC</a:t>
            </a:r>
          </a:p>
          <a:p>
            <a:pPr algn="ctr" eaLnBrk="1" hangingPunct="1"/>
            <a:r>
              <a:rPr lang="en-US" i="1" u="sng"/>
              <a:t>Drives Current in a Loop Surrounding the Solenoid </a:t>
            </a:r>
          </a:p>
        </p:txBody>
      </p:sp>
      <p:grpSp>
        <p:nvGrpSpPr>
          <p:cNvPr id="28675" name="Group 12"/>
          <p:cNvGrpSpPr>
            <a:grpSpLocks/>
          </p:cNvGrpSpPr>
          <p:nvPr/>
        </p:nvGrpSpPr>
        <p:grpSpPr bwMode="auto">
          <a:xfrm>
            <a:off x="304800" y="1844675"/>
            <a:ext cx="3929063" cy="4632325"/>
            <a:chOff x="192" y="1162"/>
            <a:chExt cx="2475" cy="2918"/>
          </a:xfrm>
        </p:grpSpPr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240" y="1162"/>
              <a:ext cx="2427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METAL RING IS PLACED AROUND A SOLENOID</a:t>
              </a:r>
            </a:p>
          </p:txBody>
        </p:sp>
        <p:sp>
          <p:nvSpPr>
            <p:cNvPr id="28683" name="Text Box 9"/>
            <p:cNvSpPr txBox="1">
              <a:spLocks noChangeArrowheads="1"/>
            </p:cNvSpPr>
            <p:nvPr/>
          </p:nvSpPr>
          <p:spPr bwMode="auto">
            <a:xfrm>
              <a:off x="192" y="3620"/>
              <a:ext cx="2352" cy="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END VIEW: The non-Coulomb electric field drives a current I</a:t>
              </a:r>
              <a:r>
                <a:rPr lang="en-US" sz="1400" b="1" baseline="-25000"/>
                <a:t>2</a:t>
              </a:r>
              <a:r>
                <a:rPr lang="en-US" sz="1400" b="1"/>
                <a:t> in the ring  </a:t>
              </a:r>
            </a:p>
            <a:p>
              <a:pPr algn="ctr" eaLnBrk="1" hangingPunct="1"/>
              <a:endParaRPr lang="en-US" sz="1400" b="1"/>
            </a:p>
          </p:txBody>
        </p:sp>
      </p:grp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4848225" y="5702300"/>
            <a:ext cx="3733800" cy="1155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This pattern of surface charge is impossible, because it would imply </a:t>
            </a:r>
            <a:br>
              <a:rPr lang="en-US" sz="1400" b="1"/>
            </a:br>
            <a:r>
              <a:rPr lang="en-US" sz="1400" b="1"/>
              <a:t>a huge </a:t>
            </a:r>
            <a:r>
              <a:rPr lang="en-US" sz="1400" b="1" i="1"/>
              <a:t>E</a:t>
            </a:r>
            <a:r>
              <a:rPr lang="en-US" sz="1400" b="1"/>
              <a:t> at the marked location, </a:t>
            </a:r>
            <a:br>
              <a:rPr lang="en-US" sz="1400" b="1"/>
            </a:br>
            <a:r>
              <a:rPr lang="en-US" sz="1400" b="1"/>
              <a:t>and in the wrong direction !</a:t>
            </a:r>
          </a:p>
          <a:p>
            <a:pPr algn="ctr" eaLnBrk="1" hangingPunct="1"/>
            <a:endParaRPr lang="en-US" sz="1400" b="1"/>
          </a:p>
        </p:txBody>
      </p:sp>
      <p:pic>
        <p:nvPicPr>
          <p:cNvPr id="28677" name="Picture 3" descr="l9s12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3243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l9s12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6096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 descr="l9s1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3243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5181600" y="4494213"/>
            <a:ext cx="3429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Integral of </a:t>
            </a:r>
            <a:r>
              <a:rPr lang="en-US" sz="1800" i="1"/>
              <a:t>E</a:t>
            </a:r>
            <a:r>
              <a:rPr lang="en-US" sz="1800" b="1" i="1" baseline="-25000"/>
              <a:t>NC</a:t>
            </a:r>
            <a:r>
              <a:rPr lang="en-US" sz="1800"/>
              <a:t> along a path that does not encircle the solenoid is </a:t>
            </a:r>
            <a:r>
              <a:rPr lang="en-US" sz="1800" u="sng"/>
              <a:t>zero</a:t>
            </a:r>
            <a:r>
              <a:rPr lang="en-US" sz="1800"/>
              <a:t>  since </a:t>
            </a:r>
            <a:r>
              <a:rPr lang="en-US" sz="1800" i="1"/>
              <a:t>E</a:t>
            </a:r>
            <a:r>
              <a:rPr lang="en-US" sz="1800" b="1" i="1" baseline="-25000"/>
              <a:t>NC</a:t>
            </a:r>
            <a:r>
              <a:rPr lang="en-US" sz="1800" i="1"/>
              <a:t> ~ 1/r</a:t>
            </a:r>
            <a:endParaRPr lang="en-US" sz="1800" i="1" u="sng"/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381000" y="304800"/>
          <a:ext cx="4140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Equation" r:id="rId4" imgW="1790700" imgH="304800" progId="Equation.3">
                  <p:embed/>
                </p:oleObj>
              </mc:Choice>
              <mc:Fallback>
                <p:oleObj name="Equation" r:id="rId4" imgW="1790700" imgH="3048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4140200" cy="704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381000" y="1143000"/>
          <a:ext cx="17732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6" imgW="774364" imgH="215806" progId="Equation.3">
                  <p:embed/>
                </p:oleObj>
              </mc:Choice>
              <mc:Fallback>
                <p:oleObj name="Equation" r:id="rId6" imgW="774364" imgH="215806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1773238" cy="493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2382838" y="12319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where R is the ring resistance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41338" y="5680075"/>
            <a:ext cx="815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What if we double the value of </a:t>
            </a:r>
            <a:r>
              <a:rPr lang="en-US" sz="1800" i="1"/>
              <a:t>r</a:t>
            </a:r>
            <a:r>
              <a:rPr lang="en-US" sz="1800" i="1" baseline="-25000"/>
              <a:t>2</a:t>
            </a:r>
            <a:r>
              <a:rPr lang="en-US" sz="1800"/>
              <a:t> ?  </a:t>
            </a:r>
            <a:r>
              <a:rPr lang="en-US" sz="1800">
                <a:sym typeface="Wingdings" charset="0"/>
              </a:rPr>
              <a:t> Still get the same </a:t>
            </a:r>
            <a:r>
              <a:rPr lang="en-US" sz="1800" i="1">
                <a:sym typeface="Wingdings" charset="0"/>
              </a:rPr>
              <a:t>emf</a:t>
            </a:r>
            <a:r>
              <a:rPr lang="en-US" sz="1800">
                <a:sym typeface="Wingdings" charset="0"/>
              </a:rPr>
              <a:t> around the loop</a:t>
            </a:r>
            <a:endParaRPr lang="en-US" sz="1800" baseline="-25000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022350" y="6176963"/>
            <a:ext cx="66119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emf</a:t>
            </a:r>
            <a:r>
              <a:rPr lang="en-US" sz="1800"/>
              <a:t> in a ring encircling the solenoid is the same for any radius</a:t>
            </a:r>
          </a:p>
        </p:txBody>
      </p:sp>
      <p:pic>
        <p:nvPicPr>
          <p:cNvPr id="29704" name="Picture 2" descr="l9s13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9413"/>
            <a:ext cx="38798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3"/>
          <p:cNvSpPr txBox="1">
            <a:spLocks noChangeArrowheads="1"/>
          </p:cNvSpPr>
          <p:nvPr/>
        </p:nvSpPr>
        <p:spPr bwMode="auto">
          <a:xfrm>
            <a:off x="6248400" y="474663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5087E8"/>
                </a:solidFill>
              </a:rPr>
              <a:t>B</a:t>
            </a:r>
            <a:r>
              <a:rPr lang="en-US" sz="1800"/>
              <a:t> inside solenoid       increasing with time</a:t>
            </a:r>
          </a:p>
          <a:p>
            <a:pPr algn="ctr"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  <p:bldP spid="235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2095500" y="457200"/>
            <a:ext cx="468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/>
              <a:t>Will Current Run in these Wires ?</a:t>
            </a:r>
          </a:p>
        </p:txBody>
      </p:sp>
      <p:pic>
        <p:nvPicPr>
          <p:cNvPr id="30722" name="Picture 1" descr="l9s1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981200"/>
            <a:ext cx="51943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l9s1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981200"/>
            <a:ext cx="51943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724400" y="1828800"/>
            <a:ext cx="66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Wire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0" y="2133600"/>
            <a:ext cx="6096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43400" y="2133600"/>
            <a:ext cx="533400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6"/>
          <p:cNvSpPr txBox="1">
            <a:spLocks noChangeArrowheads="1"/>
          </p:cNvSpPr>
          <p:nvPr/>
        </p:nvSpPr>
        <p:spPr bwMode="auto">
          <a:xfrm>
            <a:off x="5248275" y="344488"/>
            <a:ext cx="134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u="sng"/>
              <a:t>Example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172200" y="6553200"/>
            <a:ext cx="294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/>
              <a:t>from Chabay and Sherwood, Ch 22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609600" y="609600"/>
            <a:ext cx="38100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An ammeter measures current in a loop surrounding the solenoid.  Initially</a:t>
            </a:r>
            <a:br>
              <a:rPr lang="en-US" sz="1600"/>
            </a:br>
            <a:r>
              <a:rPr lang="en-US" sz="1600"/>
              <a:t> </a:t>
            </a:r>
            <a:r>
              <a:rPr lang="en-US" sz="1600" i="1"/>
              <a:t>I</a:t>
            </a:r>
            <a:r>
              <a:rPr lang="en-US" sz="1600" i="1" baseline="-25000"/>
              <a:t>1</a:t>
            </a:r>
            <a:r>
              <a:rPr lang="en-US" sz="1600"/>
              <a:t> is constant, so </a:t>
            </a:r>
            <a:r>
              <a:rPr lang="en-US" sz="1600" i="1"/>
              <a:t>B</a:t>
            </a:r>
            <a:r>
              <a:rPr lang="en-US" sz="1600" i="1" baseline="-25000"/>
              <a:t>1</a:t>
            </a:r>
            <a:r>
              <a:rPr lang="en-US" sz="1600"/>
              <a:t> is constant, and </a:t>
            </a:r>
            <a:br>
              <a:rPr lang="en-US" sz="1600"/>
            </a:br>
            <a:r>
              <a:rPr lang="en-US" sz="1600"/>
              <a:t>no current runs through the ammeter.</a:t>
            </a: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>
            <a:off x="4724400" y="5257800"/>
            <a:ext cx="3810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Vary the solenoid current </a:t>
            </a:r>
            <a:r>
              <a:rPr lang="en-US" sz="1600" i="1"/>
              <a:t>I</a:t>
            </a:r>
            <a:r>
              <a:rPr lang="en-US" sz="1600" i="1" baseline="-25000"/>
              <a:t>1</a:t>
            </a:r>
            <a:r>
              <a:rPr lang="en-US" sz="1600"/>
              <a:t> and observe the current </a:t>
            </a:r>
            <a:r>
              <a:rPr lang="en-US" sz="1600" i="1"/>
              <a:t>I</a:t>
            </a:r>
            <a:r>
              <a:rPr lang="en-US" sz="1600" i="1" baseline="-25000"/>
              <a:t>2</a:t>
            </a:r>
            <a:r>
              <a:rPr lang="en-US" sz="1600"/>
              <a:t> that runs in the outer wire, through the ammeter</a:t>
            </a:r>
          </a:p>
        </p:txBody>
      </p:sp>
      <p:pic>
        <p:nvPicPr>
          <p:cNvPr id="31749" name="Picture 1" descr="l9s1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0"/>
            <a:ext cx="5257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l9s1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72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l9s16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3632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1371600" y="420688"/>
            <a:ext cx="6359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u="sng"/>
              <a:t>Peculiar Circuit – Two Bulbs Near a Solenoid </a:t>
            </a:r>
          </a:p>
          <a:p>
            <a:pPr eaLnBrk="1" hangingPunct="1"/>
            <a:endParaRPr lang="en-US" i="1" u="sng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803775" y="5410200"/>
            <a:ext cx="36544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sz="1800"/>
              <a:t>Loop 1: </a:t>
            </a:r>
            <a:r>
              <a:rPr lang="en-US" sz="1800" i="1"/>
              <a:t>emf - R</a:t>
            </a:r>
            <a:r>
              <a:rPr lang="en-US" sz="1800" i="1" baseline="-25000"/>
              <a:t>1</a:t>
            </a:r>
            <a:r>
              <a:rPr lang="en-US" sz="1800" i="1"/>
              <a:t>I</a:t>
            </a:r>
            <a:r>
              <a:rPr lang="en-US" sz="1800" i="1" baseline="-25000"/>
              <a:t>1</a:t>
            </a:r>
            <a:r>
              <a:rPr lang="en-US" sz="1800" i="1"/>
              <a:t> – R</a:t>
            </a:r>
            <a:r>
              <a:rPr lang="en-US" sz="1800" i="1" baseline="-25000"/>
              <a:t>2</a:t>
            </a:r>
            <a:r>
              <a:rPr lang="en-US" sz="1800" i="1"/>
              <a:t>I</a:t>
            </a:r>
            <a:r>
              <a:rPr lang="en-US" sz="1800" i="1" baseline="-25000"/>
              <a:t>2</a:t>
            </a:r>
            <a:r>
              <a:rPr lang="en-US" sz="1800"/>
              <a:t> = 0</a:t>
            </a:r>
          </a:p>
          <a:p>
            <a:pPr eaLnBrk="1" hangingPunct="1">
              <a:spcAft>
                <a:spcPct val="30000"/>
              </a:spcAft>
            </a:pPr>
            <a:r>
              <a:rPr lang="en-US" sz="1800"/>
              <a:t>Loop 2: </a:t>
            </a:r>
            <a:r>
              <a:rPr lang="en-US" sz="1800" i="1"/>
              <a:t>emf - R</a:t>
            </a:r>
            <a:r>
              <a:rPr lang="en-US" sz="1800" i="1" baseline="-25000"/>
              <a:t>1</a:t>
            </a:r>
            <a:r>
              <a:rPr lang="en-US" sz="1800" i="1"/>
              <a:t>I</a:t>
            </a:r>
            <a:r>
              <a:rPr lang="en-US" sz="1800" i="1" baseline="-25000"/>
              <a:t>1</a:t>
            </a:r>
            <a:r>
              <a:rPr lang="en-US" sz="1800" i="1"/>
              <a:t> </a:t>
            </a:r>
            <a:r>
              <a:rPr lang="en-US" sz="1800"/>
              <a:t>= 0</a:t>
            </a:r>
          </a:p>
          <a:p>
            <a:pPr eaLnBrk="1" hangingPunct="1">
              <a:spcAft>
                <a:spcPct val="30000"/>
              </a:spcAft>
            </a:pPr>
            <a:r>
              <a:rPr lang="en-US" sz="1800"/>
              <a:t>Loop 3: </a:t>
            </a:r>
            <a:r>
              <a:rPr lang="en-US" sz="1800" i="1"/>
              <a:t>R</a:t>
            </a:r>
            <a:r>
              <a:rPr lang="en-US" sz="1800" i="1" baseline="-25000"/>
              <a:t>2</a:t>
            </a:r>
            <a:r>
              <a:rPr lang="en-US" sz="1800" i="1"/>
              <a:t>I</a:t>
            </a:r>
            <a:r>
              <a:rPr lang="en-US" sz="1800" i="1" baseline="-25000"/>
              <a:t>2</a:t>
            </a:r>
            <a:r>
              <a:rPr lang="en-US" sz="1800"/>
              <a:t> = 0 (no flux enclosed)</a:t>
            </a:r>
          </a:p>
        </p:txBody>
      </p:sp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533400" y="5895975"/>
            <a:ext cx="38100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Two light bulbs connected around a long solenoid with varying B.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876800" y="5149850"/>
            <a:ext cx="320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… Add a thick copper wire.</a:t>
            </a:r>
          </a:p>
        </p:txBody>
      </p:sp>
      <p:pic>
        <p:nvPicPr>
          <p:cNvPr id="32775" name="Picture 1" descr="l9s1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1875"/>
            <a:ext cx="3201988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800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u="sng"/>
              <a:t>Question:</a:t>
            </a:r>
            <a:endParaRPr lang="en-US" u="sng"/>
          </a:p>
          <a:p>
            <a:pPr eaLnBrk="1" hangingPunct="1"/>
            <a:r>
              <a:rPr lang="en-US" sz="1800" i="1"/>
              <a:t>If we use a solenoid with twice the cross-sectional area, but the same magnetic flux density (same magnitude of I</a:t>
            </a:r>
            <a:r>
              <a:rPr lang="en-US" sz="1800" i="1" baseline="-25000"/>
              <a:t>1</a:t>
            </a:r>
            <a:r>
              <a:rPr lang="en-US" sz="1800" i="1"/>
              <a:t>), what is the magnitude of I</a:t>
            </a:r>
            <a:r>
              <a:rPr lang="en-US" sz="1800" i="1" baseline="-25000"/>
              <a:t>2</a:t>
            </a:r>
            <a:r>
              <a:rPr lang="en-US" sz="1800" i="1"/>
              <a:t> ?</a:t>
            </a:r>
          </a:p>
        </p:txBody>
      </p:sp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4479925" y="2017713"/>
            <a:ext cx="4130675" cy="2289175"/>
          </a:xfrm>
          <a:prstGeom prst="rect">
            <a:avLst/>
          </a:prstGeom>
          <a:solidFill>
            <a:srgbClr val="5087E8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We can build the solenoid with the larger cross-sectional area, </a:t>
            </a:r>
            <a:r>
              <a:rPr lang="en-US" sz="1800" i="1" dirty="0"/>
              <a:t>2*A</a:t>
            </a:r>
            <a:r>
              <a:rPr lang="en-US" sz="1800" dirty="0"/>
              <a:t>, out of two solenoids with the initial cross-sectional area, </a:t>
            </a:r>
            <a:r>
              <a:rPr lang="en-US" sz="1800" i="1" dirty="0"/>
              <a:t>A</a:t>
            </a:r>
            <a:r>
              <a:rPr lang="en-US" sz="1800" dirty="0"/>
              <a:t>.  Each of the smaller solenoids would induce current </a:t>
            </a:r>
            <a:r>
              <a:rPr lang="en-US" sz="1800" i="1" dirty="0"/>
              <a:t>I</a:t>
            </a:r>
            <a:r>
              <a:rPr lang="en-US" sz="1800" i="1" baseline="-25000" dirty="0"/>
              <a:t>2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so by superposition, for the twice-as-big solenoid the current would be </a:t>
            </a:r>
            <a:br>
              <a:rPr lang="en-US" sz="1800" dirty="0"/>
            </a:br>
            <a:r>
              <a:rPr lang="en-US" sz="1800" dirty="0"/>
              <a:t>twice-as-big !</a:t>
            </a:r>
          </a:p>
        </p:txBody>
      </p:sp>
      <p:pic>
        <p:nvPicPr>
          <p:cNvPr id="3379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2600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l9s15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0"/>
            <a:ext cx="5257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577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Group 36"/>
          <p:cNvGrpSpPr>
            <a:grpSpLocks/>
          </p:cNvGrpSpPr>
          <p:nvPr/>
        </p:nvGrpSpPr>
        <p:grpSpPr bwMode="auto">
          <a:xfrm>
            <a:off x="4572000" y="1371600"/>
            <a:ext cx="3886200" cy="1219200"/>
            <a:chOff x="2880" y="864"/>
            <a:chExt cx="2448" cy="768"/>
          </a:xfrm>
          <a:solidFill>
            <a:srgbClr val="5087E8"/>
          </a:solidFill>
        </p:grpSpPr>
        <p:sp>
          <p:nvSpPr>
            <p:cNvPr id="34826" name="Rectangle 12"/>
            <p:cNvSpPr>
              <a:spLocks noChangeArrowheads="1"/>
            </p:cNvSpPr>
            <p:nvPr/>
          </p:nvSpPr>
          <p:spPr bwMode="auto">
            <a:xfrm>
              <a:off x="2880" y="1200"/>
              <a:ext cx="2448" cy="432"/>
            </a:xfrm>
            <a:prstGeom prst="rect">
              <a:avLst/>
            </a:prstGeom>
            <a:grp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827" name="Picture 3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1231"/>
              <a:ext cx="2355" cy="368"/>
            </a:xfrm>
            <a:prstGeom prst="rect">
              <a:avLst/>
            </a:prstGeom>
            <a:grpFill/>
            <a:ln w="9525">
              <a:solidFill>
                <a:srgbClr val="DDDDDD"/>
              </a:solidFill>
              <a:miter lim="800000"/>
              <a:headEnd/>
              <a:tailEnd/>
            </a:ln>
          </p:spPr>
        </p:pic>
        <p:sp>
          <p:nvSpPr>
            <p:cNvPr id="34828" name="AutoShape 14"/>
            <p:cNvSpPr>
              <a:spLocks noChangeArrowheads="1"/>
            </p:cNvSpPr>
            <p:nvPr/>
          </p:nvSpPr>
          <p:spPr bwMode="auto">
            <a:xfrm>
              <a:off x="3792" y="864"/>
              <a:ext cx="384" cy="336"/>
            </a:xfrm>
            <a:prstGeom prst="upArrow">
              <a:avLst>
                <a:gd name="adj1" fmla="val 50000"/>
                <a:gd name="adj2" fmla="val 25000"/>
              </a:avLst>
            </a:prstGeom>
            <a:grp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4819" name="Text Box 16"/>
          <p:cNvSpPr txBox="1">
            <a:spLocks noChangeArrowheads="1"/>
          </p:cNvSpPr>
          <p:nvPr/>
        </p:nvSpPr>
        <p:spPr bwMode="auto">
          <a:xfrm>
            <a:off x="381000" y="2971800"/>
            <a:ext cx="8410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u="sng"/>
              <a:t>Faraday</a:t>
            </a:r>
            <a:r>
              <a:rPr lang="ja-JP" altLang="en-US" i="1" u="sng"/>
              <a:t>’</a:t>
            </a:r>
            <a:r>
              <a:rPr lang="en-US" altLang="ja-JP" i="1" u="sng"/>
              <a:t>s Law</a:t>
            </a:r>
          </a:p>
          <a:p>
            <a:pPr algn="ctr" eaLnBrk="1" hangingPunct="1"/>
            <a:endParaRPr lang="en-US" u="sng"/>
          </a:p>
          <a:p>
            <a:pPr algn="ctr" eaLnBrk="1" hangingPunct="1"/>
            <a:r>
              <a:rPr lang="en-US" sz="1800"/>
              <a:t>The induced </a:t>
            </a:r>
            <a:r>
              <a:rPr lang="en-US" sz="1800" i="1"/>
              <a:t>emf</a:t>
            </a:r>
            <a:r>
              <a:rPr lang="en-US" sz="1800"/>
              <a:t> along a round-trIp path is equal to the rate of change of the magnetic flux on the area encircled by the path.</a:t>
            </a:r>
          </a:p>
        </p:txBody>
      </p:sp>
      <p:pic>
        <p:nvPicPr>
          <p:cNvPr id="34820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4572000"/>
            <a:ext cx="22209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867400"/>
            <a:ext cx="33607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Oval 27"/>
          <p:cNvSpPr>
            <a:spLocks noChangeArrowheads="1"/>
          </p:cNvSpPr>
          <p:nvPr/>
        </p:nvSpPr>
        <p:spPr bwMode="auto">
          <a:xfrm>
            <a:off x="2627313" y="6096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30"/>
          <p:cNvSpPr>
            <a:spLocks noChangeArrowheads="1"/>
          </p:cNvSpPr>
          <p:nvPr/>
        </p:nvSpPr>
        <p:spPr bwMode="auto">
          <a:xfrm>
            <a:off x="3582988" y="6172200"/>
            <a:ext cx="36512" cy="365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Oval 31"/>
          <p:cNvSpPr>
            <a:spLocks noChangeArrowheads="1"/>
          </p:cNvSpPr>
          <p:nvPr/>
        </p:nvSpPr>
        <p:spPr bwMode="auto">
          <a:xfrm>
            <a:off x="5518150" y="6172200"/>
            <a:ext cx="36513" cy="3651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32"/>
          <p:cNvSpPr>
            <a:spLocks noChangeArrowheads="1"/>
          </p:cNvSpPr>
          <p:nvPr/>
        </p:nvSpPr>
        <p:spPr bwMode="auto">
          <a:xfrm>
            <a:off x="6445250" y="2217738"/>
            <a:ext cx="36513" cy="365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41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  <a:cs charset="0" typeface="ＭＳ Ｐゴシック"/>
              </a:defRPr>
            </a:lvl1pPr>
            <a:lvl2pPr eaLnBrk="0" hangingPunct="0" indent="-285750" marL="74295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2pPr>
            <a:lvl3pPr eaLnBrk="0" hangingPunct="0" indent="-228600" marL="11430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3pPr>
            <a:lvl4pPr eaLnBrk="0" hangingPunct="0" indent="-228600" marL="16002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4pPr>
            <a:lvl5pPr eaLnBrk="0" hangingPunct="0" indent="-228600" marL="20574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9pPr>
          </a:lstStyle>
          <a:p>
            <a:pPr algn="ctr" eaLnBrk="1" hangingPunct="1"/>
            <a:r>
              <a:rPr i="1" lang="en-US" u="sng"/>
              <a:t>Faraday</a:t>
            </a:r>
            <a:r>
              <a:rPr altLang="en-US" i="1" lang="ja-JP" u="sng"/>
              <a:t>’</a:t>
            </a:r>
            <a:r>
              <a:rPr altLang="ja-JP" i="1" lang="en-US" u="sng"/>
              <a:t>s Law and Motional emf</a:t>
            </a:r>
          </a:p>
          <a:p>
            <a:pPr algn="ctr" eaLnBrk="1" hangingPunct="1"/>
            <a:r>
              <a:rPr lang="en-US" sz="1600"/>
              <a:t>What is the emf over the resistor ?</a:t>
            </a:r>
          </a:p>
        </p:txBody>
      </p:sp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4114800" y="4989513"/>
            <a:ext cx="4648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  <a:cs charset="0" typeface="ＭＳ Ｐゴシック"/>
              </a:defRPr>
            </a:lvl1pPr>
            <a:lvl2pPr eaLnBrk="0" hangingPunct="0" indent="-285750" marL="74295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2pPr>
            <a:lvl3pPr eaLnBrk="0" hangingPunct="0" indent="-228600" marL="11430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3pPr>
            <a:lvl4pPr eaLnBrk="0" hangingPunct="0" indent="-228600" marL="16002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4pPr>
            <a:lvl5pPr eaLnBrk="0" hangingPunct="0" indent="-228600" marL="20574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9pPr>
          </a:lstStyle>
          <a:p>
            <a:pPr algn="ctr" eaLnBrk="1" hangingPunct="1"/>
            <a:r>
              <a:rPr lang="en-US" sz="1600"/>
              <a:t>There is an increase in flux through the circuit as the bar of length </a:t>
            </a:r>
            <a:r>
              <a:rPr i="1" lang="en-US" sz="1600"/>
              <a:t>L</a:t>
            </a:r>
            <a:r>
              <a:rPr lang="en-US" sz="1600"/>
              <a:t> moves to the right (orthogonal to magnetic field H) at velocity, </a:t>
            </a:r>
            <a:r>
              <a:rPr i="1" lang="en-US" sz="1600"/>
              <a:t>v</a:t>
            </a:r>
            <a:r>
              <a:rPr lang="en-US" sz="1600"/>
              <a:t>. </a:t>
            </a: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533400" y="3657600"/>
            <a:ext cx="2987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  <a:cs charset="0" typeface="ＭＳ Ｐゴシック"/>
              </a:defRPr>
            </a:lvl1pPr>
            <a:lvl2pPr eaLnBrk="0" hangingPunct="0" indent="-285750" marL="74295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2pPr>
            <a:lvl3pPr eaLnBrk="0" hangingPunct="0" indent="-228600" marL="11430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3pPr>
            <a:lvl4pPr eaLnBrk="0" hangingPunct="0" indent="-228600" marL="16002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4pPr>
            <a:lvl5pPr eaLnBrk="0" hangingPunct="0" indent="-228600" marL="20574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9pPr>
          </a:lstStyle>
          <a:p>
            <a:pPr algn="ctr" eaLnBrk="1" hangingPunct="1"/>
            <a:r>
              <a:rPr lang="en-US" sz="1600"/>
              <a:t>In a short time </a:t>
            </a:r>
            <a:r>
              <a:rPr lang="el-GR" sz="1600"/>
              <a:t>Δ</a:t>
            </a:r>
            <a:r>
              <a:rPr lang="en-US" sz="1600"/>
              <a:t>t  the bar moves a distance </a:t>
            </a:r>
            <a:r>
              <a:rPr lang="el-GR" sz="1600"/>
              <a:t>Δ</a:t>
            </a:r>
            <a:r>
              <a:rPr lang="en-US" sz="1600"/>
              <a:t>x = v*</a:t>
            </a:r>
            <a:r>
              <a:rPr lang="el-GR" sz="1600"/>
              <a:t>Δ</a:t>
            </a:r>
            <a:r>
              <a:rPr lang="en-US" sz="1600"/>
              <a:t>t, and the flux increases by </a:t>
            </a:r>
            <a:r>
              <a:rPr lang="el-GR" sz="1600"/>
              <a:t>Δ</a:t>
            </a:r>
            <a:r>
              <a:rPr lang="ru-RU" sz="1600"/>
              <a:t>Ф</a:t>
            </a:r>
            <a:r>
              <a:rPr baseline="-25000" lang="en-US" sz="1600"/>
              <a:t>mag</a:t>
            </a:r>
            <a:r>
              <a:rPr lang="en-US" sz="1600"/>
              <a:t> = B (L v*</a:t>
            </a:r>
            <a:r>
              <a:rPr lang="el-GR" sz="1600"/>
              <a:t>Δ</a:t>
            </a:r>
            <a:r>
              <a:rPr lang="en-US" sz="1600"/>
              <a:t>t)</a:t>
            </a:r>
            <a:endParaRPr lang="ru-RU" sz="1600"/>
          </a:p>
        </p:txBody>
      </p:sp>
      <p:pic>
        <p:nvPicPr>
          <p:cNvPr descr="txp_fig" id="35844" name="Picture 9"/>
          <p:cNvPicPr>
            <a:picLocks noChangeArrowheads="1"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2209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txp_fig" id="35845" name="Picture 10"/>
          <p:cNvPicPr>
            <a:picLocks noChangeArrowheads="1"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192713"/>
            <a:ext cx="22209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21878C3" id="35846" name="Picture 4"/>
          <p:cNvPicPr>
            <a:picLocks noChangeArrowheads="1" noChangeAspect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"/>
          <a:stretch>
            <a:fillRect/>
          </a:stretch>
        </p:blipFill>
        <p:spPr bwMode="auto">
          <a:xfrm>
            <a:off x="1828800" y="5056188"/>
            <a:ext cx="19050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l9s19a.png" id="3584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17625"/>
            <a:ext cx="5334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2312988" y="325438"/>
            <a:ext cx="461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u="sng"/>
              <a:t>Terminal Voltages &amp; Inductance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2455333" y="1828800"/>
            <a:ext cx="5164667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en-US" sz="1800" dirty="0"/>
              <a:t>	</a:t>
            </a:r>
            <a:r>
              <a:rPr lang="en-US" sz="1800" u="sng" dirty="0"/>
              <a:t>Assume</a:t>
            </a:r>
            <a:r>
              <a:rPr lang="en-US" sz="1800" dirty="0"/>
              <a:t>: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1800" dirty="0"/>
              <a:t>Perfectly conducting wire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1800" dirty="0"/>
              <a:t>Stationary contour C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1800" dirty="0"/>
              <a:t>Negligible magnetic flux at the terminals</a:t>
            </a: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4249738" y="4800600"/>
            <a:ext cx="4208462" cy="1631950"/>
          </a:xfrm>
          <a:prstGeom prst="rect">
            <a:avLst/>
          </a:prstGeom>
          <a:solidFill>
            <a:srgbClr val="5087E8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If the current </a:t>
            </a:r>
            <a:r>
              <a:rPr lang="en-US" sz="2000" i="1" dirty="0" err="1"/>
              <a:t>i</a:t>
            </a:r>
            <a:r>
              <a:rPr lang="en-US" sz="2000" dirty="0"/>
              <a:t> created the </a:t>
            </a:r>
            <a:br>
              <a:rPr lang="en-US" sz="2000" dirty="0"/>
            </a:br>
            <a:r>
              <a:rPr lang="en-US" sz="2000" dirty="0"/>
              <a:t>magnetic flux density </a:t>
            </a:r>
            <a:r>
              <a:rPr lang="en-US" sz="2000" i="1" dirty="0"/>
              <a:t>B</a:t>
            </a:r>
            <a:r>
              <a:rPr lang="en-US" sz="2000" dirty="0"/>
              <a:t>, then </a:t>
            </a:r>
            <a:br>
              <a:rPr lang="en-US" sz="2000" dirty="0"/>
            </a:br>
            <a:r>
              <a:rPr lang="en-US" sz="2000" dirty="0"/>
              <a:t>the flux linkage is given by  </a:t>
            </a:r>
            <a:r>
              <a:rPr lang="el-GR" sz="2000" i="1" dirty="0">
                <a:cs typeface="Arial" charset="0"/>
              </a:rPr>
              <a:t>λ</a:t>
            </a:r>
            <a:r>
              <a:rPr lang="en-US" sz="2000" i="1" dirty="0">
                <a:cs typeface="Arial" charset="0"/>
              </a:rPr>
              <a:t> = Li</a:t>
            </a:r>
            <a:r>
              <a:rPr lang="en-US" sz="2000" dirty="0">
                <a:cs typeface="Arial" charset="0"/>
              </a:rPr>
              <a:t>.  </a:t>
            </a:r>
            <a:br>
              <a:rPr lang="en-US" sz="2000" dirty="0">
                <a:cs typeface="Arial" charset="0"/>
              </a:rPr>
            </a:br>
            <a:r>
              <a:rPr lang="en-US" sz="2000" dirty="0">
                <a:cs typeface="Arial" charset="0"/>
              </a:rPr>
              <a:t>In this case, </a:t>
            </a:r>
            <a:r>
              <a:rPr lang="en-US" sz="2000" i="1" dirty="0" err="1">
                <a:solidFill>
                  <a:srgbClr val="800000"/>
                </a:solidFill>
                <a:cs typeface="Arial" charset="0"/>
              </a:rPr>
              <a:t>emf</a:t>
            </a:r>
            <a:r>
              <a:rPr lang="en-US" sz="2000" dirty="0">
                <a:solidFill>
                  <a:srgbClr val="800000"/>
                </a:solidFill>
                <a:cs typeface="Arial" charset="0"/>
              </a:rPr>
              <a:t> = </a:t>
            </a:r>
            <a:r>
              <a:rPr lang="en-US" sz="2000" i="1" dirty="0">
                <a:solidFill>
                  <a:srgbClr val="800000"/>
                </a:solidFill>
                <a:cs typeface="Arial" charset="0"/>
              </a:rPr>
              <a:t>L</a:t>
            </a:r>
            <a:r>
              <a:rPr lang="en-US" sz="20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2000" i="1" dirty="0">
                <a:solidFill>
                  <a:srgbClr val="800000"/>
                </a:solidFill>
                <a:cs typeface="Arial" charset="0"/>
              </a:rPr>
              <a:t>di/</a:t>
            </a:r>
            <a:r>
              <a:rPr lang="en-US" sz="2000" i="1" dirty="0" err="1">
                <a:solidFill>
                  <a:srgbClr val="800000"/>
                </a:solidFill>
                <a:cs typeface="Arial" charset="0"/>
              </a:rPr>
              <a:t>dt</a:t>
            </a:r>
            <a:r>
              <a:rPr lang="en-US" sz="2000" dirty="0" err="1">
                <a:cs typeface="Arial" charset="0"/>
              </a:rPr>
              <a:t>.</a:t>
            </a:r>
            <a:r>
              <a:rPr lang="en-US" sz="2000" dirty="0">
                <a:cs typeface="Arial" charset="0"/>
              </a:rPr>
              <a:t>  </a:t>
            </a:r>
            <a:br>
              <a:rPr lang="en-US" sz="2000" dirty="0">
                <a:cs typeface="Arial" charset="0"/>
              </a:rPr>
            </a:br>
            <a:r>
              <a:rPr lang="en-US" sz="2000" i="1" dirty="0">
                <a:cs typeface="Arial" charset="0"/>
              </a:rPr>
              <a:t>L</a:t>
            </a:r>
            <a:r>
              <a:rPr lang="en-US" sz="2000" dirty="0">
                <a:cs typeface="Arial" charset="0"/>
              </a:rPr>
              <a:t> is the self inductance of the coil.</a:t>
            </a:r>
            <a:endParaRPr lang="el-GR" sz="2000" dirty="0">
              <a:cs typeface="Arial" charset="0"/>
            </a:endParaRP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4953000" y="3971925"/>
            <a:ext cx="244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emf</a:t>
            </a:r>
            <a:r>
              <a:rPr lang="en-US" sz="2800"/>
              <a:t>  =  </a:t>
            </a:r>
            <a:r>
              <a:rPr lang="en-US" sz="2800" i="1"/>
              <a:t>d</a:t>
            </a:r>
            <a:r>
              <a:rPr lang="el-GR" sz="2800" i="1">
                <a:cs typeface="Arial" charset="0"/>
              </a:rPr>
              <a:t>λ</a:t>
            </a:r>
            <a:r>
              <a:rPr lang="en-US" sz="2800" i="1">
                <a:cs typeface="Arial" charset="0"/>
              </a:rPr>
              <a:t>/dt</a:t>
            </a:r>
            <a:endParaRPr lang="el-GR" sz="2800" i="1">
              <a:cs typeface="Arial" charset="0"/>
            </a:endParaRPr>
          </a:p>
        </p:txBody>
      </p:sp>
      <p:pic>
        <p:nvPicPr>
          <p:cNvPr id="36874" name="Picture 1" descr="l9s20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124200"/>
            <a:ext cx="4667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7"/>
          <p:cNvSpPr>
            <a:spLocks noChangeArrowheads="1"/>
          </p:cNvSpPr>
          <p:nvPr/>
        </p:nvSpPr>
        <p:spPr bwMode="auto">
          <a:xfrm flipH="1" flipV="1">
            <a:off x="7313613" y="1130300"/>
            <a:ext cx="9144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614262117 h 21600"/>
              <a:gd name="T4" fmla="*/ 2147483647 w 21600"/>
              <a:gd name="T5" fmla="*/ 2147483647 h 21600"/>
              <a:gd name="T6" fmla="*/ 2147483647 w 21600"/>
              <a:gd name="T7" fmla="*/ 8071304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800 h 21600"/>
              <a:gd name="T14" fmla="*/ 20693 w 21600"/>
              <a:gd name="T15" fmla="*/ 73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288" y="0"/>
                </a:lnTo>
                <a:lnTo>
                  <a:pt x="17288" y="4800"/>
                </a:lnTo>
                <a:lnTo>
                  <a:pt x="12427" y="4800"/>
                </a:lnTo>
                <a:cubicBezTo>
                  <a:pt x="5564" y="4800"/>
                  <a:pt x="0" y="8094"/>
                  <a:pt x="0" y="12158"/>
                </a:cubicBezTo>
                <a:lnTo>
                  <a:pt x="0" y="21600"/>
                </a:lnTo>
                <a:lnTo>
                  <a:pt x="2615" y="21600"/>
                </a:lnTo>
                <a:lnTo>
                  <a:pt x="2615" y="12158"/>
                </a:lnTo>
                <a:cubicBezTo>
                  <a:pt x="2615" y="9507"/>
                  <a:pt x="7008" y="7358"/>
                  <a:pt x="12427" y="7358"/>
                </a:cubicBezTo>
                <a:lnTo>
                  <a:pt x="17288" y="7358"/>
                </a:lnTo>
                <a:lnTo>
                  <a:pt x="17288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19"/>
          <p:cNvSpPr>
            <a:spLocks noChangeArrowheads="1"/>
          </p:cNvSpPr>
          <p:nvPr/>
        </p:nvSpPr>
        <p:spPr bwMode="auto">
          <a:xfrm>
            <a:off x="6781800" y="457200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AutoShape 16"/>
          <p:cNvSpPr>
            <a:spLocks noChangeArrowheads="1"/>
          </p:cNvSpPr>
          <p:nvPr/>
        </p:nvSpPr>
        <p:spPr bwMode="auto">
          <a:xfrm flipH="1">
            <a:off x="6402388" y="1719263"/>
            <a:ext cx="9144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614262117 h 21600"/>
              <a:gd name="T4" fmla="*/ 2147483647 w 21600"/>
              <a:gd name="T5" fmla="*/ 2147483647 h 21600"/>
              <a:gd name="T6" fmla="*/ 2147483647 w 21600"/>
              <a:gd name="T7" fmla="*/ 8071304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800 h 21600"/>
              <a:gd name="T14" fmla="*/ 20693 w 21600"/>
              <a:gd name="T15" fmla="*/ 73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288" y="0"/>
                </a:lnTo>
                <a:lnTo>
                  <a:pt x="17288" y="4800"/>
                </a:lnTo>
                <a:lnTo>
                  <a:pt x="12427" y="4800"/>
                </a:lnTo>
                <a:cubicBezTo>
                  <a:pt x="5564" y="4800"/>
                  <a:pt x="0" y="8094"/>
                  <a:pt x="0" y="12158"/>
                </a:cubicBezTo>
                <a:lnTo>
                  <a:pt x="0" y="21600"/>
                </a:lnTo>
                <a:lnTo>
                  <a:pt x="2615" y="21600"/>
                </a:lnTo>
                <a:lnTo>
                  <a:pt x="2615" y="12158"/>
                </a:lnTo>
                <a:cubicBezTo>
                  <a:pt x="2615" y="9507"/>
                  <a:pt x="7008" y="7358"/>
                  <a:pt x="12427" y="7358"/>
                </a:cubicBezTo>
                <a:lnTo>
                  <a:pt x="17288" y="7358"/>
                </a:lnTo>
                <a:lnTo>
                  <a:pt x="17288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6781800" y="1905000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28600" y="574675"/>
            <a:ext cx="71231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</a:tabLs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/>
              <a:t>            Magnetic Flux 		 </a:t>
            </a:r>
            <a:r>
              <a:rPr lang="el-GR" i="1"/>
              <a:t>Φ</a:t>
            </a:r>
            <a:r>
              <a:rPr lang="en-US"/>
              <a:t>  [Wb] (Webers)</a:t>
            </a:r>
          </a:p>
          <a:p>
            <a:pPr eaLnBrk="1" hangingPunct="1">
              <a:spcAft>
                <a:spcPct val="30000"/>
              </a:spcAft>
            </a:pPr>
            <a:r>
              <a:rPr lang="en-US"/>
              <a:t>Magnetic Flux Density	        </a:t>
            </a:r>
            <a:r>
              <a:rPr lang="en-US" i="1"/>
              <a:t>B</a:t>
            </a:r>
            <a:r>
              <a:rPr lang="en-US"/>
              <a:t>  [Wb/m</a:t>
            </a:r>
            <a:r>
              <a:rPr lang="en-US" baseline="30000"/>
              <a:t>2</a:t>
            </a:r>
            <a:r>
              <a:rPr lang="en-US"/>
              <a:t>] = T (Teslas)</a:t>
            </a:r>
          </a:p>
          <a:p>
            <a:pPr eaLnBrk="1" hangingPunct="1">
              <a:spcAft>
                <a:spcPct val="30000"/>
              </a:spcAft>
            </a:pPr>
            <a:r>
              <a:rPr lang="en-US"/>
              <a:t>	Magnetic Field Intensity	 </a:t>
            </a:r>
            <a:r>
              <a:rPr lang="en-US" i="1"/>
              <a:t>H</a:t>
            </a:r>
            <a:r>
              <a:rPr lang="en-US"/>
              <a:t>  [Amp-turn/m]</a:t>
            </a:r>
            <a:endParaRPr lang="el-GR" i="1"/>
          </a:p>
        </p:txBody>
      </p:sp>
      <p:graphicFrame>
        <p:nvGraphicFramePr>
          <p:cNvPr id="16391" name="Object 2"/>
          <p:cNvGraphicFramePr>
            <a:graphicFrameLocks noChangeAspect="1"/>
          </p:cNvGraphicFramePr>
          <p:nvPr/>
        </p:nvGraphicFramePr>
        <p:xfrm>
          <a:off x="3263900" y="2362200"/>
          <a:ext cx="2298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4" imgW="787058" imgH="304668" progId="Equation.3">
                  <p:embed/>
                </p:oleObj>
              </mc:Choice>
              <mc:Fallback>
                <p:oleObj name="Equation" r:id="rId4" imgW="787058" imgH="304668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362200"/>
                        <a:ext cx="2298700" cy="890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2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382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6804025" y="492125"/>
            <a:ext cx="2246313" cy="641350"/>
          </a:xfrm>
          <a:prstGeom prst="rect">
            <a:avLst/>
          </a:prstGeom>
          <a:solidFill>
            <a:srgbClr val="5087E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due to </a:t>
            </a:r>
            <a:r>
              <a:rPr lang="en-US" sz="1800" u="sng"/>
              <a:t>macro</a:t>
            </a:r>
            <a:r>
              <a:rPr lang="en-US" sz="1800"/>
              <a:t>scopic </a:t>
            </a:r>
            <a:br>
              <a:rPr lang="en-US" sz="1800"/>
            </a:br>
            <a:r>
              <a:rPr lang="en-US" sz="1800"/>
              <a:t>&amp; </a:t>
            </a:r>
            <a:r>
              <a:rPr lang="en-US" sz="1800" u="sng"/>
              <a:t>micro</a:t>
            </a:r>
            <a:r>
              <a:rPr lang="en-US" sz="1800"/>
              <a:t>scopic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6788150" y="1960563"/>
            <a:ext cx="2246313" cy="641350"/>
          </a:xfrm>
          <a:prstGeom prst="rect">
            <a:avLst/>
          </a:prstGeom>
          <a:solidFill>
            <a:srgbClr val="5087E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due to macroscopic </a:t>
            </a:r>
            <a:br>
              <a:rPr lang="en-US" sz="1800" dirty="0"/>
            </a:br>
            <a:r>
              <a:rPr lang="en-US" sz="1800" dirty="0"/>
              <a:t>currents</a:t>
            </a:r>
          </a:p>
        </p:txBody>
      </p:sp>
      <p:pic>
        <p:nvPicPr>
          <p:cNvPr id="2" name="Picture 1" descr="pg1_1v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0" y="2679700"/>
            <a:ext cx="660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l9s21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410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u="sng"/>
              <a:t>Faraday</a:t>
            </a:r>
            <a:r>
              <a:rPr lang="ja-JP" altLang="en-US" i="1" u="sng"/>
              <a:t>’</a:t>
            </a:r>
            <a:r>
              <a:rPr lang="en-US" altLang="ja-JP" i="1" u="sng"/>
              <a:t>s Law for a Coil</a:t>
            </a:r>
          </a:p>
          <a:p>
            <a:pPr algn="ctr" eaLnBrk="1" hangingPunct="1"/>
            <a:endParaRPr lang="en-US" sz="1200" u="sng"/>
          </a:p>
          <a:p>
            <a:pPr algn="ctr" eaLnBrk="1" hangingPunct="1"/>
            <a:r>
              <a:rPr lang="en-US" sz="1800"/>
              <a:t>The induced emf in a coil of N turns is equal to </a:t>
            </a:r>
            <a:br>
              <a:rPr lang="en-US" sz="1800"/>
            </a:br>
            <a:r>
              <a:rPr lang="en-US" sz="1800"/>
              <a:t>N times the rate of change of the magnetic flux on one loop of the coil.</a:t>
            </a:r>
          </a:p>
        </p:txBody>
      </p:sp>
      <p:pic>
        <p:nvPicPr>
          <p:cNvPr id="3789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905000"/>
            <a:ext cx="25130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5715000" y="6019800"/>
            <a:ext cx="31384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Will the current run</a:t>
            </a:r>
            <a:br>
              <a:rPr lang="en-US" sz="1600"/>
            </a:br>
            <a:r>
              <a:rPr lang="en-US" sz="1600"/>
              <a:t>CLOCKWISE or ANTICLOCKWISE ?</a:t>
            </a:r>
          </a:p>
        </p:txBody>
      </p:sp>
      <p:sp>
        <p:nvSpPr>
          <p:cNvPr id="37901" name="Text Box 10"/>
          <p:cNvSpPr txBox="1">
            <a:spLocks noChangeArrowheads="1"/>
          </p:cNvSpPr>
          <p:nvPr/>
        </p:nvSpPr>
        <p:spPr bwMode="auto">
          <a:xfrm>
            <a:off x="288925" y="3914775"/>
            <a:ext cx="4283075" cy="5810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Moving a magnet towards a coil produces a time-varying magnetic field inside the coil</a:t>
            </a:r>
          </a:p>
        </p:txBody>
      </p:sp>
      <p:sp>
        <p:nvSpPr>
          <p:cNvPr id="37902" name="Text Box 12"/>
          <p:cNvSpPr txBox="1">
            <a:spLocks noChangeArrowheads="1"/>
          </p:cNvSpPr>
          <p:nvPr/>
        </p:nvSpPr>
        <p:spPr bwMode="auto">
          <a:xfrm>
            <a:off x="280988" y="5791200"/>
            <a:ext cx="4283075" cy="8255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Rotating a bar of magnet (or the coil) produces a time-varying magnetic field inside the coil</a:t>
            </a: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5791200" y="6553200"/>
            <a:ext cx="106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6" name="Picture 2" descr="l9s21a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362200"/>
            <a:ext cx="22240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3" descr="l9s21b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427538"/>
            <a:ext cx="222408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 descr="l9s21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00550"/>
            <a:ext cx="2133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5" descr="l9s21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2133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1" descr="l9s2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"/>
            <a:ext cx="35052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l9s2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6442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 descr="l9s23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1676400"/>
            <a:ext cx="3573462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1447800" y="9144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 long solenoid passes through a loop of wire…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2325"/>
            <a:ext cx="12096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909888"/>
            <a:ext cx="16367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973263"/>
            <a:ext cx="30321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905000"/>
            <a:ext cx="19288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5715000" y="20828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200" y="4700588"/>
            <a:ext cx="3886200" cy="688975"/>
            <a:chOff x="48" y="2961"/>
            <a:chExt cx="2448" cy="434"/>
          </a:xfrm>
        </p:grpSpPr>
        <p:pic>
          <p:nvPicPr>
            <p:cNvPr id="42005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961"/>
              <a:ext cx="244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6" name="Oval 11"/>
            <p:cNvSpPr>
              <a:spLocks noChangeArrowheads="1"/>
            </p:cNvSpPr>
            <p:nvPr/>
          </p:nvSpPr>
          <p:spPr bwMode="auto">
            <a:xfrm>
              <a:off x="64" y="3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1" name="Oval 12"/>
          <p:cNvSpPr>
            <a:spLocks noChangeArrowheads="1"/>
          </p:cNvSpPr>
          <p:nvPr/>
        </p:nvSpPr>
        <p:spPr bwMode="auto">
          <a:xfrm>
            <a:off x="304800" y="21463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5049838" y="4803775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57800"/>
            <a:ext cx="16081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4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45100"/>
            <a:ext cx="18208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5943600"/>
            <a:ext cx="15605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7"/>
          <p:cNvSpPr>
            <a:spLocks noChangeArrowheads="1"/>
          </p:cNvSpPr>
          <p:nvPr/>
        </p:nvSpPr>
        <p:spPr bwMode="auto">
          <a:xfrm flipV="1">
            <a:off x="609600" y="5646738"/>
            <a:ext cx="762000" cy="914400"/>
          </a:xfrm>
          <a:custGeom>
            <a:avLst/>
            <a:gdLst>
              <a:gd name="T0" fmla="*/ 664091678 w 21600"/>
              <a:gd name="T1" fmla="*/ 0 h 21600"/>
              <a:gd name="T2" fmla="*/ 664091678 w 21600"/>
              <a:gd name="T3" fmla="*/ 922379876 h 21600"/>
              <a:gd name="T4" fmla="*/ 142116916 w 21600"/>
              <a:gd name="T5" fmla="*/ 1638706400 h 21600"/>
              <a:gd name="T6" fmla="*/ 948325475 w 21600"/>
              <a:gd name="T7" fmla="*/ 461189028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087E8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20"/>
          <p:cNvSpPr>
            <a:spLocks noChangeShapeType="1"/>
          </p:cNvSpPr>
          <p:nvPr/>
        </p:nvSpPr>
        <p:spPr bwMode="auto">
          <a:xfrm>
            <a:off x="762000" y="3886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21"/>
          <p:cNvSpPr>
            <a:spLocks noChangeShapeType="1"/>
          </p:cNvSpPr>
          <p:nvPr/>
        </p:nvSpPr>
        <p:spPr bwMode="auto">
          <a:xfrm flipV="1">
            <a:off x="4572000" y="15240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2"/>
          <p:cNvSpPr>
            <a:spLocks noChangeArrowheads="1"/>
          </p:cNvSpPr>
          <p:nvPr/>
        </p:nvSpPr>
        <p:spPr bwMode="auto">
          <a:xfrm>
            <a:off x="1057275" y="609600"/>
            <a:ext cx="213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u="sng"/>
              <a:t>Electric Fields</a:t>
            </a:r>
          </a:p>
        </p:txBody>
      </p:sp>
      <p:sp>
        <p:nvSpPr>
          <p:cNvPr id="42000" name="Rectangle 3"/>
          <p:cNvSpPr>
            <a:spLocks noChangeArrowheads="1"/>
          </p:cNvSpPr>
          <p:nvPr/>
        </p:nvSpPr>
        <p:spPr bwMode="auto">
          <a:xfrm>
            <a:off x="5675313" y="609600"/>
            <a:ext cx="2322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u="sng"/>
              <a:t>Magnetic Fields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3502025"/>
            <a:ext cx="723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GAUSS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2500" y="3502025"/>
            <a:ext cx="723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GAUSS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3450" y="3959225"/>
            <a:ext cx="9366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FARADAY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2500" y="3959225"/>
            <a:ext cx="850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AMPERE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7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7088514" cy="5686390"/>
          </a:xfrm>
          <a:prstGeom prst="rect">
            <a:avLst/>
          </a:prstGeom>
        </p:spPr>
      </p:pic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398463" y="304800"/>
            <a:ext cx="26193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u="sng" dirty="0"/>
              <a:t>Next</a:t>
            </a:r>
            <a:r>
              <a:rPr lang="en-US" i="1" dirty="0"/>
              <a:t> …</a:t>
            </a:r>
          </a:p>
          <a:p>
            <a:pPr eaLnBrk="1" hangingPunct="1"/>
            <a:endParaRPr lang="en-US" sz="800" i="1" dirty="0"/>
          </a:p>
          <a:p>
            <a:pPr eaLnBrk="1" hangingPunct="1">
              <a:buFont typeface="Arial" charset="0"/>
              <a:buChar char="•"/>
            </a:pPr>
            <a:r>
              <a:rPr lang="en-US" sz="1800" i="1" dirty="0"/>
              <a:t> MAGNETIC MATERIALS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i="1" dirty="0"/>
              <a:t> MAGNETIC CIRCUITS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0" y="6096000"/>
            <a:ext cx="2557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/>
              <a:t>Image is in the public domain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4"/>
          <p:cNvSpPr txBox="1">
            <a:spLocks noChangeArrowheads="1"/>
          </p:cNvSpPr>
          <p:nvPr/>
        </p:nvSpPr>
        <p:spPr bwMode="auto">
          <a:xfrm>
            <a:off x="257175" y="153988"/>
            <a:ext cx="2375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u="sng" dirty="0">
                <a:latin typeface="Chalkduster" charset="0"/>
                <a:cs typeface="Chalkduster" charset="0"/>
              </a:rPr>
              <a:t>KEY TAKEAWAYS</a:t>
            </a:r>
          </a:p>
        </p:txBody>
      </p:sp>
      <p:sp>
        <p:nvSpPr>
          <p:cNvPr id="44034" name="Text Box 34"/>
          <p:cNvSpPr txBox="1">
            <a:spLocks noChangeArrowheads="1"/>
          </p:cNvSpPr>
          <p:nvPr/>
        </p:nvSpPr>
        <p:spPr bwMode="auto">
          <a:xfrm>
            <a:off x="146050" y="603250"/>
            <a:ext cx="3421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376092"/>
                </a:solidFill>
              </a:rPr>
              <a:t>FOR A SUFFICIENTLY LONG SOLENOID…</a:t>
            </a:r>
          </a:p>
        </p:txBody>
      </p:sp>
      <p:pic>
        <p:nvPicPr>
          <p:cNvPr id="44035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360613"/>
            <a:ext cx="1851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25613"/>
            <a:ext cx="1600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995613"/>
            <a:ext cx="2068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68375"/>
            <a:ext cx="581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34"/>
          <p:cNvSpPr txBox="1">
            <a:spLocks noChangeArrowheads="1"/>
          </p:cNvSpPr>
          <p:nvPr/>
        </p:nvSpPr>
        <p:spPr bwMode="auto">
          <a:xfrm>
            <a:off x="4278313" y="603250"/>
            <a:ext cx="1305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376092"/>
                </a:solidFill>
              </a:rPr>
              <a:t>INDUCTANCE:</a:t>
            </a:r>
          </a:p>
        </p:txBody>
      </p:sp>
      <p:sp>
        <p:nvSpPr>
          <p:cNvPr id="44040" name="Text Box 34"/>
          <p:cNvSpPr txBox="1">
            <a:spLocks noChangeArrowheads="1"/>
          </p:cNvSpPr>
          <p:nvPr/>
        </p:nvSpPr>
        <p:spPr bwMode="auto">
          <a:xfrm>
            <a:off x="6678613" y="603250"/>
            <a:ext cx="2074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376092"/>
                </a:solidFill>
              </a:rPr>
              <a:t>UNITS of INDUCTANCE:</a:t>
            </a:r>
          </a:p>
        </p:txBody>
      </p:sp>
      <p:pic>
        <p:nvPicPr>
          <p:cNvPr id="44041" name="Picture 3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7" b="-11610"/>
          <a:stretch>
            <a:fillRect/>
          </a:stretch>
        </p:blipFill>
        <p:spPr bwMode="auto">
          <a:xfrm>
            <a:off x="6934200" y="1027113"/>
            <a:ext cx="183991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34"/>
          <p:cNvSpPr txBox="1">
            <a:spLocks noChangeArrowheads="1"/>
          </p:cNvSpPr>
          <p:nvPr/>
        </p:nvSpPr>
        <p:spPr bwMode="auto">
          <a:xfrm>
            <a:off x="4278313" y="1773238"/>
            <a:ext cx="2985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376092"/>
                </a:solidFill>
              </a:rPr>
              <a:t>ENERGY STORED in an INDUCTOR:</a:t>
            </a:r>
          </a:p>
        </p:txBody>
      </p:sp>
      <p:pic>
        <p:nvPicPr>
          <p:cNvPr id="44043" name="Picture 3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0263"/>
            <a:ext cx="1219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3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814638"/>
            <a:ext cx="204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779463" y="3886200"/>
            <a:ext cx="7448550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46" name="Rectangle 40"/>
          <p:cNvSpPr>
            <a:spLocks noChangeArrowheads="1"/>
          </p:cNvSpPr>
          <p:nvPr/>
        </p:nvSpPr>
        <p:spPr bwMode="auto">
          <a:xfrm>
            <a:off x="395288" y="4122738"/>
            <a:ext cx="8443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THERE ARE TWO WAYS TO PRODUCE ELECTRIC FIELD</a:t>
            </a:r>
          </a:p>
          <a:p>
            <a:pPr>
              <a:buFontTx/>
              <a:buAutoNum type="arabicParenBoth"/>
            </a:pPr>
            <a:r>
              <a:rPr lang="en-US" sz="1600"/>
              <a:t>Coulomb electric field is produced by electric charges according to Coulomb</a:t>
            </a:r>
            <a:r>
              <a:rPr lang="ja-JP" altLang="en-US" sz="1600"/>
              <a:t>’</a:t>
            </a:r>
            <a:r>
              <a:rPr lang="en-US" altLang="ja-JP" sz="1600"/>
              <a:t>s law</a:t>
            </a:r>
          </a:p>
          <a:p>
            <a:pPr>
              <a:buFontTx/>
              <a:buAutoNum type="arabicParenBoth"/>
            </a:pPr>
            <a:r>
              <a:rPr lang="en-US" sz="1600"/>
              <a:t>Non-Coulomb electric field E</a:t>
            </a:r>
            <a:r>
              <a:rPr lang="en-US" sz="1600" baseline="-25000"/>
              <a:t>NC</a:t>
            </a:r>
            <a:r>
              <a:rPr lang="en-US" sz="1600"/>
              <a:t> is due to time-varying magnetic flux density dB/dt</a:t>
            </a:r>
          </a:p>
        </p:txBody>
      </p:sp>
      <p:pic>
        <p:nvPicPr>
          <p:cNvPr id="44047" name="Picture 41" descr="txp_fi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5519738"/>
            <a:ext cx="18986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25438" y="5014913"/>
            <a:ext cx="7370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i="1" u="sng"/>
              <a:t>Faraday</a:t>
            </a:r>
            <a:r>
              <a:rPr lang="ja-JP" altLang="en-US" sz="1600" b="1" i="1" u="sng"/>
              <a:t>’</a:t>
            </a:r>
            <a:r>
              <a:rPr lang="en-US" altLang="ja-JP" sz="1600" b="1" i="1" u="sng"/>
              <a:t>s Law</a:t>
            </a:r>
            <a:r>
              <a:rPr lang="en-US" altLang="ja-JP" sz="1600" i="1"/>
              <a:t>: </a:t>
            </a:r>
            <a:r>
              <a:rPr lang="en-US" altLang="ja-JP" sz="1600"/>
              <a:t>The induced emf along a round-trIp path is equal to the rate of change of the magnetic flux on the area encircled by the path.</a:t>
            </a:r>
            <a:endParaRPr lang="en-US" sz="16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824538" y="6115050"/>
            <a:ext cx="2900362" cy="514350"/>
            <a:chOff x="48" y="2961"/>
            <a:chExt cx="2448" cy="434"/>
          </a:xfrm>
        </p:grpSpPr>
        <p:pic>
          <p:nvPicPr>
            <p:cNvPr id="44053" name="Picture 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961"/>
              <a:ext cx="244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4" name="Oval 11"/>
            <p:cNvSpPr>
              <a:spLocks noChangeArrowheads="1"/>
            </p:cNvSpPr>
            <p:nvPr/>
          </p:nvSpPr>
          <p:spPr bwMode="auto">
            <a:xfrm>
              <a:off x="64" y="3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6269038" y="5710238"/>
            <a:ext cx="450850" cy="4413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4051" name="Text Box 14"/>
          <p:cNvSpPr txBox="1">
            <a:spLocks noChangeArrowheads="1"/>
          </p:cNvSpPr>
          <p:nvPr/>
        </p:nvSpPr>
        <p:spPr bwMode="auto">
          <a:xfrm>
            <a:off x="381000" y="5638800"/>
            <a:ext cx="4572000" cy="1069975"/>
          </a:xfrm>
          <a:prstGeom prst="rect">
            <a:avLst/>
          </a:prstGeom>
          <a:solidFill>
            <a:srgbClr val="5087E8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 u="sng"/>
              <a:t>Lenz</a:t>
            </a:r>
            <a:r>
              <a:rPr lang="ja-JP" altLang="en-US" sz="1600" b="1" i="1" u="sng"/>
              <a:t>’</a:t>
            </a:r>
            <a:r>
              <a:rPr lang="en-US" altLang="ja-JP" sz="1600" b="1" i="1" u="sng"/>
              <a:t>s Rule:</a:t>
            </a:r>
          </a:p>
          <a:p>
            <a:pPr eaLnBrk="1" hangingPunct="1"/>
            <a:r>
              <a:rPr lang="en-US" sz="1600"/>
              <a:t>The induced electric field would drive the current in the direction to make the magnetic field that attempts to keep the flux constant </a:t>
            </a:r>
          </a:p>
        </p:txBody>
      </p:sp>
      <p:pic>
        <p:nvPicPr>
          <p:cNvPr id="44052" name="Picture 3" descr="pg2_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1074" y="838200"/>
            <a:ext cx="14573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90600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http://ocw.mit.edu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133600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124200"/>
            <a:ext cx="60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dirty="0" smtClean="0">
                <a:latin typeface="Arial" pitchFamily="34" charset="0"/>
                <a:cs typeface="Arial" pitchFamily="34" charset="0"/>
                <a:hlinkClick r:id="rId4"/>
              </a:rPr>
              <a:t>http://ocw.mit.edu/terms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g2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457200" y="381000"/>
            <a:ext cx="401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u="sng"/>
              <a:t>Flux Linkage of a Solenoids</a:t>
            </a:r>
          </a:p>
        </p:txBody>
      </p:sp>
      <p:sp>
        <p:nvSpPr>
          <p:cNvPr id="17411" name="Text Box 34"/>
          <p:cNvSpPr txBox="1">
            <a:spLocks noChangeArrowheads="1"/>
          </p:cNvSpPr>
          <p:nvPr/>
        </p:nvSpPr>
        <p:spPr bwMode="auto">
          <a:xfrm>
            <a:off x="769938" y="990600"/>
            <a:ext cx="3421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376092"/>
                </a:solidFill>
              </a:rPr>
              <a:t>FOR A SUFFICIENTLY LONG SOLENOID…</a:t>
            </a:r>
          </a:p>
        </p:txBody>
      </p:sp>
      <p:sp>
        <p:nvSpPr>
          <p:cNvPr id="17412" name="Rectangle 20"/>
          <p:cNvSpPr>
            <a:spLocks noChangeArrowheads="1"/>
          </p:cNvSpPr>
          <p:nvPr/>
        </p:nvSpPr>
        <p:spPr bwMode="auto">
          <a:xfrm>
            <a:off x="7239000" y="13716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260600"/>
            <a:ext cx="1851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524000"/>
            <a:ext cx="1600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022600"/>
            <a:ext cx="2068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Group 6"/>
          <p:cNvGrpSpPr>
            <a:grpSpLocks/>
          </p:cNvGrpSpPr>
          <p:nvPr/>
        </p:nvGrpSpPr>
        <p:grpSpPr bwMode="auto">
          <a:xfrm>
            <a:off x="1617663" y="3836988"/>
            <a:ext cx="1146175" cy="1387475"/>
            <a:chOff x="1131" y="930"/>
            <a:chExt cx="1363" cy="1651"/>
          </a:xfrm>
        </p:grpSpPr>
        <p:sp>
          <p:nvSpPr>
            <p:cNvPr id="17422" name="Text Box 4"/>
            <p:cNvSpPr txBox="1">
              <a:spLocks noChangeArrowheads="1"/>
            </p:cNvSpPr>
            <p:nvPr/>
          </p:nvSpPr>
          <p:spPr bwMode="auto">
            <a:xfrm>
              <a:off x="1131" y="1958"/>
              <a:ext cx="2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</a:t>
              </a:r>
            </a:p>
          </p:txBody>
        </p:sp>
        <p:sp>
          <p:nvSpPr>
            <p:cNvPr id="17423" name="Text Box 5"/>
            <p:cNvSpPr txBox="1">
              <a:spLocks noChangeArrowheads="1"/>
            </p:cNvSpPr>
            <p:nvPr/>
          </p:nvSpPr>
          <p:spPr bwMode="auto">
            <a:xfrm>
              <a:off x="2271" y="930"/>
              <a:ext cx="2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B</a:t>
              </a:r>
            </a:p>
          </p:txBody>
        </p:sp>
      </p:grp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381000" y="5791200"/>
            <a:ext cx="396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In the solenoid the individual flux lines pass through the integrating surface S more than once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5257800" y="3767138"/>
            <a:ext cx="3124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7663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defTabSz="347663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defTabSz="347663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defTabSz="347663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defTabSz="347663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B</a:t>
            </a:r>
            <a:r>
              <a:rPr lang="en-US" sz="1800"/>
              <a:t>	=	Magnetic flux density 		inside solenoid</a:t>
            </a:r>
          </a:p>
          <a:p>
            <a:pPr eaLnBrk="1" hangingPunct="1"/>
            <a:r>
              <a:rPr lang="en-US" sz="1800" i="1"/>
              <a:t>A</a:t>
            </a:r>
            <a:r>
              <a:rPr lang="en-US" sz="1800"/>
              <a:t>	=	Solenoid cross 				sectional area</a:t>
            </a:r>
          </a:p>
          <a:p>
            <a:pPr eaLnBrk="1" hangingPunct="1"/>
            <a:r>
              <a:rPr lang="en-US" sz="1800" i="1"/>
              <a:t>N</a:t>
            </a:r>
            <a:r>
              <a:rPr lang="en-US" sz="1800"/>
              <a:t>	=	Number of turns 				around solenoid</a:t>
            </a:r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>
              <a:cs typeface="Arial" charset="0"/>
            </a:endParaRPr>
          </a:p>
          <a:p>
            <a:pPr eaLnBrk="1" hangingPunct="1"/>
            <a:r>
              <a:rPr lang="en-US" sz="1800">
                <a:cs typeface="Arial" charset="0"/>
              </a:rPr>
              <a:t>	… flux linked by solenoid</a:t>
            </a:r>
            <a:endParaRPr lang="ru-RU" sz="1800">
              <a:cs typeface="Arial" charset="0"/>
            </a:endParaRPr>
          </a:p>
        </p:txBody>
      </p:sp>
      <p:pic>
        <p:nvPicPr>
          <p:cNvPr id="17420" name="Picture 3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5562600"/>
            <a:ext cx="33829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pg2_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00750" y="2276475"/>
            <a:ext cx="1828800" cy="762000"/>
          </a:xfrm>
          <a:prstGeom prst="rect">
            <a:avLst/>
          </a:prstGeom>
          <a:solidFill>
            <a:srgbClr val="5087E8"/>
          </a:solidFill>
          <a:ln>
            <a:solidFill>
              <a:srgbClr val="FDB9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5450" y="1828800"/>
            <a:ext cx="1295400" cy="533400"/>
          </a:xfrm>
          <a:prstGeom prst="rect">
            <a:avLst/>
          </a:prstGeom>
          <a:solidFill>
            <a:srgbClr val="5087E8"/>
          </a:solidFill>
          <a:ln>
            <a:solidFill>
              <a:srgbClr val="FDB9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57200" y="38100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u="sng"/>
              <a:t>Inductors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3400" y="9144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… is a passive electrical component that stores energy in a magnetic field created by the electric current passing through it.  (This is in equivalence to the energy stored in the electric field of capacitors.)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62000" y="4314825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An inductor's ability to store magnetic energy is measured by its inductance, in units of </a:t>
            </a:r>
            <a:r>
              <a:rPr lang="en-US" sz="1600" u="sng"/>
              <a:t>henries</a:t>
            </a:r>
            <a:r>
              <a:rPr lang="en-US" sz="1600"/>
              <a:t>. The henry (symbol: H) is named after Joseph Henry (1797–1878), the American scientist who discovered electromagnetic induction independently of and at about the same time as Michael Faraday (1791–1867) in England.</a:t>
            </a:r>
          </a:p>
          <a:p>
            <a:pPr eaLnBrk="1" hangingPunct="1"/>
            <a:endParaRPr lang="en-US" sz="1600"/>
          </a:p>
        </p:txBody>
      </p:sp>
      <p:pic>
        <p:nvPicPr>
          <p:cNvPr id="18438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86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81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749300" y="3548063"/>
            <a:ext cx="8448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The magnetic permeability of the vacuum:                                           [henry per meter]</a:t>
            </a:r>
          </a:p>
        </p:txBody>
      </p:sp>
      <p:pic>
        <p:nvPicPr>
          <p:cNvPr id="18441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943600"/>
            <a:ext cx="73961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09600" y="5638800"/>
            <a:ext cx="1936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EQUIVALENCE OF UNITS:</a:t>
            </a:r>
          </a:p>
        </p:txBody>
      </p:sp>
      <p:pic>
        <p:nvPicPr>
          <p:cNvPr id="18443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568700"/>
            <a:ext cx="21844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228600" y="2514600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FOR A LINEAR COIL:</a:t>
            </a:r>
          </a:p>
        </p:txBody>
      </p:sp>
      <p:sp>
        <p:nvSpPr>
          <p:cNvPr id="18445" name="TextBox 19"/>
          <p:cNvSpPr txBox="1">
            <a:spLocks noChangeArrowheads="1"/>
          </p:cNvSpPr>
          <p:nvPr/>
        </p:nvSpPr>
        <p:spPr bwMode="auto">
          <a:xfrm>
            <a:off x="242888" y="1952625"/>
            <a:ext cx="1090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IN GENERAL:</a:t>
            </a:r>
          </a:p>
        </p:txBody>
      </p:sp>
      <p:pic>
        <p:nvPicPr>
          <p:cNvPr id="18446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5562600"/>
            <a:ext cx="33829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62175" y="5257800"/>
            <a:ext cx="2743200" cy="762000"/>
          </a:xfrm>
          <a:prstGeom prst="rect">
            <a:avLst/>
          </a:prstGeom>
          <a:solidFill>
            <a:srgbClr val="5087E8"/>
          </a:solidFill>
          <a:ln>
            <a:solidFill>
              <a:srgbClr val="FDB9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1219200"/>
            <a:ext cx="8305800" cy="762000"/>
          </a:xfrm>
          <a:prstGeom prst="rect">
            <a:avLst/>
          </a:prstGeom>
          <a:solidFill>
            <a:srgbClr val="5087E8"/>
          </a:solidFill>
          <a:ln>
            <a:solidFill>
              <a:srgbClr val="FDB9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73325" y="381000"/>
            <a:ext cx="421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u="sng"/>
              <a:t>Stored Energy in an Inductor</a:t>
            </a:r>
          </a:p>
        </p:txBody>
      </p:sp>
      <p:pic>
        <p:nvPicPr>
          <p:cNvPr id="1946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35213"/>
            <a:ext cx="4473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898525" y="3209925"/>
            <a:ext cx="333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76092"/>
                </a:solidFill>
              </a:rPr>
              <a:t>If L is not a function of time …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838200" y="4695825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376092"/>
                </a:solidFill>
              </a:rPr>
              <a:t>… where E is energy stored in the field of the inductor any instant in time</a:t>
            </a:r>
          </a:p>
        </p:txBody>
      </p:sp>
      <p:pic>
        <p:nvPicPr>
          <p:cNvPr id="97300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3884613"/>
            <a:ext cx="369411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5308600"/>
            <a:ext cx="23066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257300"/>
            <a:ext cx="18684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90600" y="1438275"/>
            <a:ext cx="136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FROM 8.02:</a:t>
            </a:r>
          </a:p>
        </p:txBody>
      </p:sp>
      <p:sp>
        <p:nvSpPr>
          <p:cNvPr id="19467" name="TextBox 10"/>
          <p:cNvSpPr txBox="1">
            <a:spLocks noChangeArrowheads="1"/>
          </p:cNvSpPr>
          <p:nvPr/>
        </p:nvSpPr>
        <p:spPr bwMode="auto">
          <a:xfrm>
            <a:off x="5181600" y="1409700"/>
            <a:ext cx="308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ym typeface="Wingdings" charset="0"/>
              </a:rPr>
              <a:t></a:t>
            </a:r>
            <a:r>
              <a:rPr lang="en-US" sz="1800"/>
              <a:t> voltage over an inductor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5410200" y="6096000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FOR A LINEAR COIL:</a:t>
            </a:r>
          </a:p>
        </p:txBody>
      </p:sp>
      <p:pic>
        <p:nvPicPr>
          <p:cNvPr id="19469" name="Picture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1"/>
          <a:stretch>
            <a:fillRect/>
          </a:stretch>
        </p:blipFill>
        <p:spPr bwMode="auto">
          <a:xfrm>
            <a:off x="7010400" y="5867400"/>
            <a:ext cx="170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/>
      <p:bldP spid="972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95725" y="4791075"/>
            <a:ext cx="990600" cy="762000"/>
          </a:xfrm>
          <a:prstGeom prst="rect">
            <a:avLst/>
          </a:prstGeom>
          <a:solidFill>
            <a:srgbClr val="5087E8"/>
          </a:solidFill>
          <a:ln>
            <a:solidFill>
              <a:srgbClr val="FDB9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29400" y="4772025"/>
            <a:ext cx="1066800" cy="762000"/>
          </a:xfrm>
          <a:prstGeom prst="rect">
            <a:avLst/>
          </a:prstGeom>
          <a:solidFill>
            <a:srgbClr val="5087E8"/>
          </a:solidFill>
          <a:ln>
            <a:solidFill>
              <a:srgbClr val="FDB9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6819900" y="4445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4" imgW="100440" imgH="155160" progId="">
                  <p:embed/>
                </p:oleObj>
              </mc:Choice>
              <mc:Fallback>
                <p:oleObj name="Equation" r:id="rId4" imgW="100440" imgH="1551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44450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6819900" y="4445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6" imgW="100440" imgH="155160" progId="">
                  <p:embed/>
                </p:oleObj>
              </mc:Choice>
              <mc:Fallback>
                <p:oleObj name="Equation" r:id="rId6" imgW="100440" imgH="1551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44450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6819900" y="4445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7" imgW="100440" imgH="155160" progId="">
                  <p:embed/>
                </p:oleObj>
              </mc:Choice>
              <mc:Fallback>
                <p:oleObj name="Equation" r:id="rId7" imgW="100440" imgH="1551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44450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5"/>
          <p:cNvGraphicFramePr>
            <a:graphicFrameLocks noChangeAspect="1"/>
          </p:cNvGraphicFramePr>
          <p:nvPr/>
        </p:nvGraphicFramePr>
        <p:xfrm>
          <a:off x="6807200" y="4445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8" imgW="100440" imgH="155160" progId="">
                  <p:embed/>
                </p:oleObj>
              </mc:Choice>
              <mc:Fallback>
                <p:oleObj name="Equation" r:id="rId8" imgW="100440" imgH="15516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4450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6"/>
          <p:cNvGraphicFramePr>
            <a:graphicFrameLocks noChangeAspect="1"/>
          </p:cNvGraphicFramePr>
          <p:nvPr/>
        </p:nvGraphicFramePr>
        <p:xfrm>
          <a:off x="6807200" y="4445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9" imgW="100440" imgH="155160" progId="">
                  <p:embed/>
                </p:oleObj>
              </mc:Choice>
              <mc:Fallback>
                <p:oleObj name="Equation" r:id="rId9" imgW="100440" imgH="15516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4450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7"/>
          <p:cNvGraphicFramePr>
            <a:graphicFrameLocks noChangeAspect="1"/>
          </p:cNvGraphicFramePr>
          <p:nvPr/>
        </p:nvGraphicFramePr>
        <p:xfrm>
          <a:off x="1771650" y="1219200"/>
          <a:ext cx="42116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10" imgW="2313000" imgH="411120" progId="">
                  <p:embed/>
                </p:oleObj>
              </mc:Choice>
              <mc:Fallback>
                <p:oleObj name="Equation" r:id="rId10" imgW="2313000" imgH="41112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219200"/>
                        <a:ext cx="4211638" cy="758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914400" y="6858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Calculation of energy stored in the inductor</a:t>
            </a:r>
          </a:p>
        </p:txBody>
      </p:sp>
      <p:graphicFrame>
        <p:nvGraphicFramePr>
          <p:cNvPr id="204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69690"/>
              </p:ext>
            </p:extLst>
          </p:nvPr>
        </p:nvGraphicFramePr>
        <p:xfrm>
          <a:off x="725487" y="2362200"/>
          <a:ext cx="6894513" cy="34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12" imgW="3858120" imgH="1928880" progId="">
                  <p:embed/>
                </p:oleObj>
              </mc:Choice>
              <mc:Fallback>
                <p:oleObj name="Equation" r:id="rId12" imgW="3858120" imgH="192888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" y="2362200"/>
                        <a:ext cx="6894513" cy="346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2286000" y="381000"/>
            <a:ext cx="492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u="sng"/>
              <a:t>General: Stored Energy in the Coil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617538" y="5943600"/>
            <a:ext cx="790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376092"/>
                </a:solidFill>
              </a:rPr>
              <a:t>… where </a:t>
            </a:r>
            <a:r>
              <a:rPr lang="en-US" sz="1800" dirty="0" err="1">
                <a:solidFill>
                  <a:srgbClr val="376092"/>
                </a:solidFill>
              </a:rPr>
              <a:t>W</a:t>
            </a:r>
            <a:r>
              <a:rPr lang="en-US" sz="1800" baseline="-25000" dirty="0" err="1">
                <a:solidFill>
                  <a:srgbClr val="376092"/>
                </a:solidFill>
              </a:rPr>
              <a:t>s</a:t>
            </a:r>
            <a:r>
              <a:rPr lang="en-US" sz="1800" dirty="0">
                <a:solidFill>
                  <a:srgbClr val="376092"/>
                </a:solidFill>
              </a:rPr>
              <a:t> is energy stored in the field of the inductor any instant in time</a:t>
            </a:r>
          </a:p>
        </p:txBody>
      </p:sp>
      <p:pic>
        <p:nvPicPr>
          <p:cNvPr id="24579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43375"/>
            <a:ext cx="29162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133975"/>
            <a:ext cx="5343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0" r="-28847"/>
          <a:stretch>
            <a:fillRect/>
          </a:stretch>
        </p:blipFill>
        <p:spPr bwMode="auto">
          <a:xfrm>
            <a:off x="3667125" y="4143375"/>
            <a:ext cx="254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0" r="-28847"/>
          <a:stretch>
            <a:fillRect/>
          </a:stretch>
        </p:blipFill>
        <p:spPr bwMode="auto">
          <a:xfrm>
            <a:off x="4724400" y="5132388"/>
            <a:ext cx="254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0" r="-28847"/>
          <a:stretch>
            <a:fillRect/>
          </a:stretch>
        </p:blipFill>
        <p:spPr bwMode="auto">
          <a:xfrm>
            <a:off x="6477000" y="5345113"/>
            <a:ext cx="254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52600" y="1219200"/>
            <a:ext cx="6934200" cy="762000"/>
          </a:xfrm>
          <a:prstGeom prst="rect">
            <a:avLst/>
          </a:prstGeom>
          <a:solidFill>
            <a:srgbClr val="5087E8"/>
          </a:solidFill>
          <a:ln>
            <a:solidFill>
              <a:srgbClr val="FDB9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5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57300"/>
            <a:ext cx="1765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1914525" y="1438275"/>
            <a:ext cx="136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FROM 8.02:</a:t>
            </a: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5527675" y="1409700"/>
            <a:ext cx="308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ym typeface="Wingdings" charset="0"/>
              </a:rPr>
              <a:t></a:t>
            </a:r>
            <a:r>
              <a:rPr lang="en-US" sz="1800"/>
              <a:t> voltage over an inductor</a:t>
            </a:r>
          </a:p>
        </p:txBody>
      </p:sp>
      <p:grpSp>
        <p:nvGrpSpPr>
          <p:cNvPr id="24588" name="Group 17"/>
          <p:cNvGrpSpPr>
            <a:grpSpLocks/>
          </p:cNvGrpSpPr>
          <p:nvPr/>
        </p:nvGrpSpPr>
        <p:grpSpPr bwMode="auto">
          <a:xfrm>
            <a:off x="762000" y="2286000"/>
            <a:ext cx="4343400" cy="647700"/>
            <a:chOff x="1524000" y="2209800"/>
            <a:chExt cx="4343400" cy="647700"/>
          </a:xfrm>
        </p:grpSpPr>
        <p:pic>
          <p:nvPicPr>
            <p:cNvPr id="24591" name="Picture 1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419350"/>
              <a:ext cx="863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TextBox 15"/>
            <p:cNvSpPr txBox="1">
              <a:spLocks noChangeArrowheads="1"/>
            </p:cNvSpPr>
            <p:nvPr/>
          </p:nvSpPr>
          <p:spPr bwMode="auto">
            <a:xfrm>
              <a:off x="1524000" y="2348984"/>
              <a:ext cx="26578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Since                    then </a:t>
              </a:r>
            </a:p>
          </p:txBody>
        </p:sp>
        <p:pic>
          <p:nvPicPr>
            <p:cNvPr id="24593" name="Picture 1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800" y="2209800"/>
              <a:ext cx="16256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9" name="TextBox 18"/>
          <p:cNvSpPr txBox="1">
            <a:spLocks noChangeArrowheads="1"/>
          </p:cNvSpPr>
          <p:nvPr/>
        </p:nvSpPr>
        <p:spPr bwMode="auto">
          <a:xfrm>
            <a:off x="914400" y="3124200"/>
            <a:ext cx="730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376092"/>
                </a:solidFill>
                <a:sym typeface="Wingdings" charset="0"/>
              </a:rPr>
              <a:t> Change in the magnetic flux within the inductor generates voltage</a:t>
            </a:r>
            <a:endParaRPr lang="en-US" sz="1800" dirty="0">
              <a:solidFill>
                <a:srgbClr val="376092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81000" y="3886200"/>
            <a:ext cx="8305800" cy="1588"/>
          </a:xfrm>
          <a:prstGeom prst="line">
            <a:avLst/>
          </a:prstGeom>
          <a:ln w="25400" cap="flat" cmpd="sng" algn="ctr">
            <a:solidFill>
              <a:schemeClr val="bg2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7" grpId="0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31"/>
          <p:cNvGrpSpPr>
            <a:grpSpLocks/>
          </p:cNvGrpSpPr>
          <p:nvPr/>
        </p:nvGrpSpPr>
        <p:grpSpPr bwMode="auto">
          <a:xfrm>
            <a:off x="0" y="1524000"/>
            <a:ext cx="9144000" cy="4495800"/>
            <a:chOff x="0" y="1488"/>
            <a:chExt cx="5760" cy="2832"/>
          </a:xfrm>
        </p:grpSpPr>
        <p:grpSp>
          <p:nvGrpSpPr>
            <p:cNvPr id="25608" name="Group 29"/>
            <p:cNvGrpSpPr>
              <a:grpSpLocks/>
            </p:cNvGrpSpPr>
            <p:nvPr/>
          </p:nvGrpSpPr>
          <p:grpSpPr bwMode="auto">
            <a:xfrm>
              <a:off x="0" y="1488"/>
              <a:ext cx="5760" cy="2832"/>
              <a:chOff x="0" y="1488"/>
              <a:chExt cx="5760" cy="2832"/>
            </a:xfrm>
          </p:grpSpPr>
          <p:sp>
            <p:nvSpPr>
              <p:cNvPr id="25611" name="Rectangle 12"/>
              <p:cNvSpPr>
                <a:spLocks noChangeArrowheads="1"/>
              </p:cNvSpPr>
              <p:nvPr/>
            </p:nvSpPr>
            <p:spPr bwMode="auto">
              <a:xfrm>
                <a:off x="0" y="1488"/>
                <a:ext cx="5760" cy="2832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lang="en-US"/>
              </a:p>
            </p:txBody>
          </p:sp>
          <p:sp>
            <p:nvSpPr>
              <p:cNvPr id="25612" name="Text Box 7"/>
              <p:cNvSpPr txBox="1">
                <a:spLocks noChangeArrowheads="1"/>
              </p:cNvSpPr>
              <p:nvPr/>
            </p:nvSpPr>
            <p:spPr bwMode="auto">
              <a:xfrm>
                <a:off x="96" y="1536"/>
                <a:ext cx="2650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  <a:cs charset="0" typeface="ＭＳ Ｐゴシック"/>
                  </a:defRPr>
                </a:lvl1pPr>
                <a:lvl2pPr eaLnBrk="0" hangingPunct="0" indent="-285750" marL="742950"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</a:defRPr>
                </a:lvl2pPr>
                <a:lvl3pPr eaLnBrk="0" hangingPunct="0" indent="-228600" marL="1143000"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</a:defRPr>
                </a:lvl3pPr>
                <a:lvl4pPr eaLnBrk="0" hangingPunct="0" indent="-228600" marL="1600200"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</a:defRPr>
                </a:lvl4pPr>
                <a:lvl5pPr eaLnBrk="0" hangingPunct="0" indent="-228600" marL="2057400"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charset="0" typeface="Trebuchet MS"/>
                    <a:ea charset="0" typeface="ＭＳ Ｐゴシック"/>
                  </a:defRPr>
                </a:lvl9pPr>
              </a:lstStyle>
              <a:p>
                <a:pPr algn="ctr" eaLnBrk="1" hangingPunct="1"/>
                <a:r>
                  <a:rPr lang="en-US" sz="1800"/>
                  <a:t>Michael Faraday in 1831 noticed that</a:t>
                </a:r>
                <a:br>
                  <a:rPr lang="en-US" sz="1800"/>
                </a:br>
                <a:r>
                  <a:rPr lang="en-US" sz="1800"/>
                  <a:t>time-varying magnetic field produces an emf in a solenoid</a:t>
                </a:r>
              </a:p>
            </p:txBody>
          </p:sp>
          <p:pic>
            <p:nvPicPr>
              <p:cNvPr descr="3EB305EE" id="25613" name="Picture 23"/>
              <p:cNvPicPr>
                <a:picLocks noChangeArrowheads="1" noChangeAspect="1"/>
              </p:cNvPicPr>
              <p:nvPr/>
            </p:nvPicPr>
            <p:blipFill>
              <a:blip r:embed="rId2">
                <a:clrChange>
                  <a:clrFrom>
                    <a:srgbClr val="F0F7FD"/>
                  </a:clrFrom>
                  <a:clrTo>
                    <a:srgbClr val="F0F7FD">
                      <a:alpha val="0"/>
                    </a:srgbClr>
                  </a:clrTo>
                </a:clrChange>
                <a:lum contrast="2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1" r="17"/>
              <a:stretch>
                <a:fillRect/>
              </a:stretch>
            </p:blipFill>
            <p:spPr bwMode="auto">
              <a:xfrm>
                <a:off x="96" y="3456"/>
                <a:ext cx="2490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09" name="Line 24"/>
            <p:cNvSpPr>
              <a:spLocks noChangeShapeType="1"/>
            </p:cNvSpPr>
            <p:nvPr/>
          </p:nvSpPr>
          <p:spPr bwMode="auto">
            <a:xfrm>
              <a:off x="336" y="4176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len="med" type="triangle" w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25"/>
            <p:cNvSpPr>
              <a:spLocks noChangeShapeType="1"/>
            </p:cNvSpPr>
            <p:nvPr/>
          </p:nvSpPr>
          <p:spPr bwMode="auto">
            <a:xfrm flipV="1">
              <a:off x="336" y="350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len="med" type="triangle" w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2" name="Text Box 28"/>
          <p:cNvSpPr txBox="1">
            <a:spLocks noChangeArrowheads="1"/>
          </p:cNvSpPr>
          <p:nvPr/>
        </p:nvSpPr>
        <p:spPr bwMode="auto">
          <a:xfrm>
            <a:off x="6172200" y="6477000"/>
            <a:ext cx="294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  <a:cs charset="0" typeface="ＭＳ Ｐゴシック"/>
              </a:defRPr>
            </a:lvl1pPr>
            <a:lvl2pPr eaLnBrk="0" hangingPunct="0" indent="-285750" marL="74295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2pPr>
            <a:lvl3pPr eaLnBrk="0" hangingPunct="0" indent="-228600" marL="11430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3pPr>
            <a:lvl4pPr eaLnBrk="0" hangingPunct="0" indent="-228600" marL="16002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4pPr>
            <a:lvl5pPr eaLnBrk="0" hangingPunct="0" indent="-228600" marL="20574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9pPr>
          </a:lstStyle>
          <a:p>
            <a:pPr eaLnBrk="1" hangingPunct="1"/>
            <a:r>
              <a:rPr i="1" lang="en-US" sz="1400"/>
              <a:t>from Chabay and Sherwood, Ch 22</a:t>
            </a:r>
          </a:p>
        </p:txBody>
      </p:sp>
      <p:sp>
        <p:nvSpPr>
          <p:cNvPr id="25603" name="TextBox 16"/>
          <p:cNvSpPr txBox="1">
            <a:spLocks noChangeArrowheads="1"/>
          </p:cNvSpPr>
          <p:nvPr/>
        </p:nvSpPr>
        <p:spPr bwMode="auto">
          <a:xfrm>
            <a:off x="2190750" y="533400"/>
            <a:ext cx="504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  <a:cs charset="0" typeface="ＭＳ Ｐゴシック"/>
              </a:defRPr>
            </a:lvl1pPr>
            <a:lvl2pPr eaLnBrk="0" hangingPunct="0" indent="-285750" marL="74295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2pPr>
            <a:lvl3pPr eaLnBrk="0" hangingPunct="0" indent="-228600" marL="11430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3pPr>
            <a:lvl4pPr eaLnBrk="0" hangingPunct="0" indent="-228600" marL="16002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4pPr>
            <a:lvl5pPr eaLnBrk="0" hangingPunct="0" indent="-228600" marL="2057400"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rebuchet MS"/>
                <a:ea charset="0" typeface="ＭＳ Ｐゴシック"/>
              </a:defRPr>
            </a:lvl9pPr>
          </a:lstStyle>
          <a:p>
            <a:pPr eaLnBrk="1" hangingPunct="1"/>
            <a:r>
              <a:rPr i="1" lang="en-US" u="sng"/>
              <a:t>Induced electromotive force (emf) </a:t>
            </a:r>
          </a:p>
        </p:txBody>
      </p:sp>
      <p:pic>
        <p:nvPicPr>
          <p:cNvPr descr="latex-image-1.pdf" id="2560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702175"/>
            <a:ext cx="1778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latex-image-1.pdf" id="2560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5722938"/>
            <a:ext cx="76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g_9_long.png" id="2560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0668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g_9_side.png" id="2560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954963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THEREFORE, THERE ARE </a:t>
            </a:r>
            <a:br>
              <a:rPr lang="en-US" sz="2000" b="1"/>
            </a:br>
            <a:r>
              <a:rPr lang="en-US" sz="2000" b="1"/>
              <a:t>TWO WAYS TO PRODUCE ELECTRIC FIELD</a:t>
            </a:r>
          </a:p>
          <a:p>
            <a:pPr algn="ctr" eaLnBrk="1" hangingPunct="1"/>
            <a:endParaRPr lang="en-US" sz="2000" b="1"/>
          </a:p>
          <a:p>
            <a:pPr eaLnBrk="1" hangingPunct="1"/>
            <a:r>
              <a:rPr lang="en-US" sz="2000"/>
              <a:t>(1) Coulomb electric field is produced by electric charges according</a:t>
            </a:r>
            <a:br>
              <a:rPr lang="en-US" sz="2000"/>
            </a:br>
            <a:r>
              <a:rPr lang="en-US" sz="2000"/>
              <a:t>      to Coulomb</a:t>
            </a:r>
            <a:r>
              <a:rPr lang="ja-JP" altLang="en-US" sz="2000"/>
              <a:t>’</a:t>
            </a:r>
            <a:r>
              <a:rPr lang="en-US" altLang="ja-JP" sz="2000"/>
              <a:t>s law: </a:t>
            </a:r>
          </a:p>
          <a:p>
            <a:pPr algn="ctr" eaLnBrk="1" hangingPunct="1"/>
            <a:endParaRPr lang="en-US" sz="2000"/>
          </a:p>
          <a:p>
            <a:pPr algn="ctr" eaLnBrk="1" hangingPunct="1">
              <a:buFontTx/>
              <a:buChar char="•"/>
            </a:pPr>
            <a:endParaRPr lang="en-US" sz="2000"/>
          </a:p>
          <a:p>
            <a:pPr algn="ctr" eaLnBrk="1" hangingPunct="1">
              <a:buFontTx/>
              <a:buChar char="•"/>
            </a:pPr>
            <a:endParaRPr lang="en-US" sz="2000"/>
          </a:p>
          <a:p>
            <a:pPr algn="ctr" eaLnBrk="1" hangingPunct="1">
              <a:buFontTx/>
              <a:buChar char="•"/>
            </a:pPr>
            <a:endParaRPr lang="en-US" sz="2000"/>
          </a:p>
          <a:p>
            <a:pPr algn="ctr" eaLnBrk="1" hangingPunct="1">
              <a:buFontTx/>
              <a:buChar char="•"/>
            </a:pPr>
            <a:endParaRPr lang="en-US" sz="2000"/>
          </a:p>
          <a:p>
            <a:pPr eaLnBrk="1" hangingPunct="1"/>
            <a:r>
              <a:rPr lang="en-US" sz="2000"/>
              <a:t>(2) Non-Coulomb electric field E</a:t>
            </a:r>
            <a:r>
              <a:rPr lang="en-US" sz="2000" baseline="-25000"/>
              <a:t>NC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     is associated with time-varying</a:t>
            </a:r>
            <a:br>
              <a:rPr lang="en-US" sz="2000"/>
            </a:br>
            <a:r>
              <a:rPr lang="en-US" sz="2000"/>
              <a:t>      magnetic flux density dB/dt</a:t>
            </a:r>
          </a:p>
          <a:p>
            <a:pPr algn="ctr" eaLnBrk="1" hangingPunct="1"/>
            <a:endParaRPr lang="en-US" sz="2000"/>
          </a:p>
          <a:p>
            <a:pPr eaLnBrk="1" hangingPunct="1"/>
            <a:r>
              <a:rPr lang="en-US" sz="2000"/>
              <a:t>   For a solenoid, E</a:t>
            </a:r>
            <a:r>
              <a:rPr lang="en-US" sz="2000" baseline="-25000"/>
              <a:t>NC </a:t>
            </a:r>
            <a:endParaRPr lang="en-US" sz="2000"/>
          </a:p>
          <a:p>
            <a:pPr eaLnBrk="1" hangingPunct="1"/>
            <a:r>
              <a:rPr lang="en-US" sz="2000"/>
              <a:t>      - curls around a solenoid </a:t>
            </a:r>
          </a:p>
          <a:p>
            <a:pPr eaLnBrk="1" hangingPunct="1"/>
            <a:r>
              <a:rPr lang="en-US" sz="2000"/>
              <a:t>      - is </a:t>
            </a:r>
            <a:r>
              <a:rPr lang="en-US" sz="2000" u="sng"/>
              <a:t>proportional to </a:t>
            </a:r>
            <a:r>
              <a:rPr lang="en-US" sz="2000" i="1" u="sng"/>
              <a:t>-dB/dt</a:t>
            </a:r>
            <a:r>
              <a:rPr lang="en-US" sz="2000"/>
              <a:t> through the solenoid</a:t>
            </a:r>
          </a:p>
          <a:p>
            <a:pPr eaLnBrk="1" hangingPunct="1"/>
            <a:r>
              <a:rPr lang="en-US" sz="2000"/>
              <a:t>      - </a:t>
            </a:r>
            <a:r>
              <a:rPr lang="en-US" sz="2000" u="sng"/>
              <a:t>decreases with </a:t>
            </a:r>
            <a:r>
              <a:rPr lang="en-US" sz="2000" i="1" u="sng"/>
              <a:t>1/r</a:t>
            </a:r>
            <a:r>
              <a:rPr lang="en-US" sz="2000"/>
              <a:t>, where </a:t>
            </a:r>
            <a:r>
              <a:rPr lang="en-US" sz="2000" i="1"/>
              <a:t>r</a:t>
            </a:r>
            <a:r>
              <a:rPr lang="en-US" sz="2000"/>
              <a:t> is the </a:t>
            </a:r>
            <a:br>
              <a:rPr lang="en-US" sz="2000"/>
            </a:br>
            <a:r>
              <a:rPr lang="en-US" sz="2000"/>
              <a:t>	   radial distance from the solenoid axis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295400" y="2052638"/>
          <a:ext cx="20478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3" imgW="888614" imgH="431613" progId="Equation.3">
                  <p:embed/>
                </p:oleObj>
              </mc:Choice>
              <mc:Fallback>
                <p:oleObj name="Equation" r:id="rId3" imgW="888614" imgH="431613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2638"/>
                        <a:ext cx="2047875" cy="9953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5" descr="pg_9_si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863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7848600" y="205740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LADIMIR@8PA3RCM2UVWXY596" val="28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|emf| = |\frac{d}{dt}(B_1 \, A)|  = |\frac{d}{dt}(\Phi_{mag})|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312"/>
  <p:tag name="PICTUREFILESIZE" val="79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mf =  -\frac{d\Phi_{mag}}{dt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52"/>
  <p:tag name="PICTUREFILESIZE" val="39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int \overline{E}_{NC} \,\, d\hat{l} =  -\frac{d}{dt} \int \overline{B} \,\, d\hat{a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30"/>
  <p:tag name="PICTUREFILESIZE" val="61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Phi_{mag} = \int \overline{B} \,\,  d\hat{a} = \int B_{\perp} \,  da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56"/>
  <p:tag name="PICTUREFILESIZE" val="58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mf =  -\frac{d\Phi_{mag}}{dt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52"/>
  <p:tag name="PICTUREFILESIZE" val="39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mf =  -\frac{d\Phi_{mag}}{dt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52"/>
  <p:tag name="PICTUREFILESIZE" val="39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mf =  -N\frac{d\Phi_{mag}}{dt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72"/>
  <p:tag name="PICTUREFILESIZE" val="46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 \overline{H} \cdot d\overline{l}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0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Q_{enclosed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6.875"/>
  <p:tag name="PICTUREFILESIZE" val="24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S \epsilon_o \overline{E} \cdot d\overline{A} =  \int_V \rho  dV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5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verline{B} = \mu_o \left(\overline{H} + \overline{M} \right)= &#10;\mu_o \left(\overline{H} + \chi_m \,\overline{H} \right)  =&#10;\mu_o  \mu_r \overline{H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434"/>
  <p:tag name="PICTUREFILESIZE" val="798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S \overline{B} \cdot d\overline{A} =  0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28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3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8.875"/>
  <p:tag name="PICTUREFILESIZE" val="35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mf = \frac{d\Phi}{dt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2"/>
  <p:tag name="PICTUREFILESIZE" val="27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3.875"/>
  <p:tag name="PICTUREFILESIZE" val="72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 \int_C \overline{E} \cdot d\overline{l} =  -\frac{d}{dt} \left( \int_S \overline{B} \cdot d\overline{A}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53.875"/>
  <p:tag name="PICTUREFILESIZE" val="72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P_{elec} = v \cdot i = L \frac{di}{dt} \cdot i = \frac{1}{2}L\frac{d}{dt} i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92.875"/>
  <p:tag name="PICTUREFILESIZE" val="72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P_{elec} = \frac{d}{dt} \left( \frac{1}{2}L i^2 \right) = \frac{dW_{s}}{dt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41.875"/>
  <p:tag name="PICTUREFILESIZE" val="73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W_{s}(i,r) = \frac{1}{2} L i^2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51"/>
  <p:tag name="PICTUREFILESIZE" val="40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P_{elec} = v \cdot i = \frac{d\Phi}{dt} \cdot i &#10;$$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90.875"/>
  <p:tag name="PICTUREFILESIZE" val="4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W_s = \int P_{elec} \,\,dt = \int i  \frac{d \Phi}{dt} dt = \int i \,\,d\Phi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49.875"/>
  <p:tag name="PICTUREFILESIZE" val="83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-dB_1/dt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81"/>
  <p:tag name="PICTUREFILESIZE" val="18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|emf| = |\frac{d}{dt}(B_1 \, A)|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78"/>
  <p:tag name="PICTUREFILESIZE" val="4262"/>
</p:tagLst>
</file>

<file path=ppt/theme/theme1.xml><?xml version="1.0" encoding="utf-8"?>
<a:theme xmlns:a="http://schemas.openxmlformats.org/drawingml/2006/main" name="Default Design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15788</TotalTime>
  <Words>1031</Words>
  <Application>Microsoft Office PowerPoint</Application>
  <PresentationFormat>On-screen Show (4:3)</PresentationFormat>
  <Paragraphs>151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M.I.T.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Bulovic</dc:creator>
  <cp:lastModifiedBy>srani7</cp:lastModifiedBy>
  <cp:revision>71</cp:revision>
  <cp:lastPrinted>2011-02-19T15:57:55Z</cp:lastPrinted>
  <dcterms:created xsi:type="dcterms:W3CDTF">2011-02-15T08:03:56Z</dcterms:created>
  <dcterms:modified xsi:type="dcterms:W3CDTF">2012-12-10T12:42:02Z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3341097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D5.0.8</vt:lpwstr>
  </property>
</Properties>
</file>