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x-wmf" Extension="wmf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337" r:id="rId3"/>
    <p:sldId id="338" r:id="rId4"/>
    <p:sldId id="339" r:id="rId5"/>
    <p:sldId id="350" r:id="rId6"/>
    <p:sldId id="342" r:id="rId7"/>
    <p:sldId id="346" r:id="rId8"/>
    <p:sldId id="347" r:id="rId9"/>
    <p:sldId id="313" r:id="rId10"/>
    <p:sldId id="343" r:id="rId11"/>
    <p:sldId id="336" r:id="rId12"/>
    <p:sldId id="349" r:id="rId13"/>
    <p:sldId id="351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1CE"/>
    <a:srgbClr val="FFFFD6"/>
    <a:srgbClr val="00D1CC"/>
    <a:srgbClr val="3D84DB"/>
    <a:srgbClr val="DDDDDD"/>
    <a:srgbClr val="C0C0C0"/>
    <a:srgbClr val="E94B3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352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/>
              <a:t>14 – Coil Gun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rebuchet MS" pitchFamily="34" charset="0"/>
              </a:defRPr>
            </a:lvl1pPr>
          </a:lstStyle>
          <a:p>
            <a:pPr>
              <a:defRPr/>
            </a:pPr>
            <a:fld id="{022004FA-ACB2-4236-A57A-3DB8D036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6.007 – OCW</a:t>
            </a:r>
          </a:p>
        </p:txBody>
      </p:sp>
    </p:spTree>
    <p:extLst>
      <p:ext uri="{BB962C8B-B14F-4D97-AF65-F5344CB8AC3E}">
        <p14:creationId xmlns:p14="http://schemas.microsoft.com/office/powerpoint/2010/main" val="208791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65C45C2-B320-4FD3-990F-54FB2A63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59CA894E-EE5D-4861-AC18-1F1DF858A62F}" type="slidenum">
              <a:rPr lang="en-US">
                <a:latin typeface="Arial" pitchFamily="34" charset="0"/>
              </a:rPr>
              <a:pPr eaLnBrk="1" hangingPunct="1"/>
              <a:t>13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2D5-C76C-4522-8248-1BD1AD41D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2C01-EC71-436D-959B-A60FDD2D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0250-3A5E-4889-9C85-D491A0B6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64D2-D535-43AC-A0D3-1F0487ECF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3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3D23-70BE-4A54-A5D9-C38999277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5004-4B19-44C4-92AD-580A3F03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081C-FC7D-4EE9-94AC-979E8ED2E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63A5-245C-4E00-BE34-8D14CA85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6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CBC3-5214-47FA-B091-92347CCB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CAE2-CA0E-413A-8F5A-99A64DB72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638C-754C-4983-8C7E-0884ED87B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82DA7CD5-C7E8-453D-A590-860B00976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11.xml.rels><?xml version="1.0" encoding="UTF-8" standalone="yes" ?><Relationships xmlns="http://schemas.openxmlformats.org/package/2006/relationships"><Relationship Id="rId3" Target="../media/image43.emf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3.emf" Type="http://schemas.openxmlformats.org/officeDocument/2006/relationships/image"/><Relationship Id="rId4" Target="../media/image52.emf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18" Type="http://schemas.openxmlformats.org/officeDocument/2006/relationships/image" Target="../media/image20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6.png"/><Relationship Id="rId17" Type="http://schemas.openxmlformats.org/officeDocument/2006/relationships/image" Target="../media/image1.wmf"/><Relationship Id="rId2" Type="http://schemas.openxmlformats.org/officeDocument/2006/relationships/tags" Target="../tags/tag20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5" Type="http://schemas.openxmlformats.org/officeDocument/2006/relationships/image" Target="../media/image55.emf"/><Relationship Id="rId10" Type="http://schemas.openxmlformats.org/officeDocument/2006/relationships/image" Target="../media/image11.png"/><Relationship Id="rId19" Type="http://schemas.openxmlformats.org/officeDocument/2006/relationships/image" Target="../media/image21.emf"/><Relationship Id="rId4" Type="http://schemas.openxmlformats.org/officeDocument/2006/relationships/tags" Target="../tags/tag22.xml"/><Relationship Id="rId9" Type="http://schemas.openxmlformats.org/officeDocument/2006/relationships/image" Target="../media/image54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cw.mit.edu/terms" TargetMode="Externa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2" Type="http://schemas.openxmlformats.org/officeDocument/2006/relationships/tags" Target="../tags/tag9.xml"/><Relationship Id="rId16" Type="http://schemas.openxmlformats.org/officeDocument/2006/relationships/image" Target="../media/image1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emf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12" Type="http://schemas.openxmlformats.org/officeDocument/2006/relationships/image" Target="../media/image19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19.xml"/><Relationship Id="rId10" Type="http://schemas.openxmlformats.org/officeDocument/2006/relationships/image" Target="../media/image17.png"/><Relationship Id="rId4" Type="http://schemas.openxmlformats.org/officeDocument/2006/relationships/tags" Target="../tags/tag18.xml"/><Relationship Id="rId9" Type="http://schemas.openxmlformats.org/officeDocument/2006/relationships/image" Target="../media/image16.png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11" Type="http://schemas.openxmlformats.org/officeDocument/2006/relationships/image" Target="../media/image37.emf"/><Relationship Id="rId5" Type="http://schemas.openxmlformats.org/officeDocument/2006/relationships/image" Target="../media/image26.emf"/><Relationship Id="rId15" Type="http://schemas.openxmlformats.org/officeDocument/2006/relationships/image" Target="../media/image28.emf"/><Relationship Id="rId10" Type="http://schemas.openxmlformats.org/officeDocument/2006/relationships/image" Target="../media/image36.emf"/><Relationship Id="rId4" Type="http://schemas.openxmlformats.org/officeDocument/2006/relationships/image" Target="../media/image25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9.xml.rels><?xml version="1.0" encoding="UTF-8" standalone="yes" ?><Relationships xmlns="http://schemas.openxmlformats.org/package/2006/relationships"><Relationship Id="rId3" Target="../media/image4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4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84438" y="381000"/>
            <a:ext cx="4244975" cy="5619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Actuators &amp; the Coil Gun</a:t>
            </a:r>
            <a:endParaRPr lang="en-US" sz="24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12900" y="1676400"/>
            <a:ext cx="5930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sz="2400">
                <a:latin typeface="Trebuchet MS" pitchFamily="34" charset="0"/>
              </a:rPr>
              <a:t>	 </a:t>
            </a:r>
            <a:r>
              <a:rPr lang="en-US" sz="2400" u="sng">
                <a:latin typeface="Trebuchet MS" pitchFamily="34" charset="0"/>
              </a:rPr>
              <a:t>Outline</a:t>
            </a:r>
            <a:endParaRPr lang="en-US" sz="3200" u="sng">
              <a:latin typeface="Trebuchet MS" pitchFamily="34" charset="0"/>
            </a:endParaRPr>
          </a:p>
          <a:p>
            <a:endParaRPr lang="en-US" sz="2400">
              <a:latin typeface="Trebuchet MS" pitchFamily="34" charset="0"/>
            </a:endParaRPr>
          </a:p>
          <a:p>
            <a:pPr eaLnBrk="1" hangingPunct="1"/>
            <a:endParaRPr lang="en-US" sz="2400">
              <a:latin typeface="Trebuchet MS" pitchFamily="34" charset="0"/>
            </a:endParaRPr>
          </a:p>
          <a:p>
            <a:pPr eaLnBrk="1" hangingPunct="1"/>
            <a:r>
              <a:rPr lang="en-US" sz="2400">
                <a:latin typeface="Trebuchet MS" pitchFamily="34" charset="0"/>
              </a:rPr>
              <a:t>Review of Electrostatic Actuators</a:t>
            </a:r>
          </a:p>
          <a:p>
            <a:pPr eaLnBrk="1" hangingPunct="1"/>
            <a:r>
              <a:rPr lang="en-US" sz="2400">
                <a:latin typeface="Trebuchet MS" pitchFamily="34" charset="0"/>
              </a:rPr>
              <a:t>	-Energy method for Electrostatics</a:t>
            </a:r>
          </a:p>
          <a:p>
            <a:pPr eaLnBrk="1" hangingPunct="1"/>
            <a:r>
              <a:rPr lang="en-US" sz="2400">
                <a:latin typeface="Trebuchet MS" pitchFamily="34" charset="0"/>
              </a:rPr>
              <a:t>Rail Gun</a:t>
            </a:r>
          </a:p>
          <a:p>
            <a:pPr eaLnBrk="1" hangingPunct="1"/>
            <a:r>
              <a:rPr lang="en-US" sz="2400">
                <a:latin typeface="Trebuchet MS" pitchFamily="34" charset="0"/>
              </a:rPr>
              <a:t>	-Energy method for Magnetostatics</a:t>
            </a:r>
          </a:p>
          <a:p>
            <a:pPr eaLnBrk="1" hangingPunct="1"/>
            <a:r>
              <a:rPr lang="en-US" sz="2400">
                <a:latin typeface="Trebuchet MS" pitchFamily="34" charset="0"/>
              </a:rPr>
              <a:t>Coil Gun</a:t>
            </a:r>
          </a:p>
          <a:p>
            <a:pPr eaLnBrk="1" hangingPunct="1"/>
            <a:r>
              <a:rPr lang="en-US" sz="2400">
                <a:latin typeface="Trebuchet MS" pitchFamily="34" charset="0"/>
              </a:rPr>
              <a:t>	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2724150" y="4648200"/>
          <a:ext cx="1154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596641" imgH="393529" progId="Equation.3">
                  <p:embed/>
                </p:oleObj>
              </mc:Choice>
              <mc:Fallback>
                <p:oleObj name="Equation" r:id="rId4" imgW="59664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648200"/>
                        <a:ext cx="11541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4267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Consider this energy model:</a:t>
            </a:r>
          </a:p>
          <a:p>
            <a:pPr lvl="1" eaLnBrk="1" hangingPunct="1">
              <a:spcBef>
                <a:spcPct val="50000"/>
              </a:spcBef>
            </a:pPr>
            <a:r>
              <a:rPr lang="ja-JP" altLang="en-US">
                <a:latin typeface="Trebuchet MS" pitchFamily="34" charset="0"/>
              </a:rPr>
              <a:t>‘</a:t>
            </a:r>
            <a:r>
              <a:rPr lang="en-US" altLang="ja-JP">
                <a:latin typeface="Trebuchet MS" pitchFamily="34" charset="0"/>
              </a:rPr>
              <a:t>Back voltage</a:t>
            </a:r>
            <a:r>
              <a:rPr lang="ja-JP" altLang="en-US">
                <a:latin typeface="Trebuchet MS" pitchFamily="34" charset="0"/>
              </a:rPr>
              <a:t>’</a:t>
            </a:r>
            <a:r>
              <a:rPr lang="en-US" altLang="ja-JP">
                <a:latin typeface="Trebuchet MS" pitchFamily="34" charset="0"/>
              </a:rPr>
              <a:t> v is due to motion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Trebuchet MS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371600" y="23622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Then, force is simply: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371600" y="297180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Some caution here: this is the force due to the interaction with the coil -- It doesn</a:t>
            </a:r>
            <a:r>
              <a:rPr lang="ja-JP" altLang="en-US">
                <a:latin typeface="Trebuchet MS" pitchFamily="34" charset="0"/>
              </a:rPr>
              <a:t>’</a:t>
            </a:r>
            <a:r>
              <a:rPr lang="en-US" altLang="ja-JP">
                <a:latin typeface="Trebuchet MS" pitchFamily="34" charset="0"/>
              </a:rPr>
              <a:t>t mean there may not be other forces!</a:t>
            </a:r>
            <a:endParaRPr lang="en-US">
              <a:latin typeface="Trebuchet MS" pitchFamily="34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371600" y="38862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To find back voltage: run the system open circuited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1524000" y="4191000"/>
            <a:ext cx="371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371600" y="4495800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This will give the right back voltage; If you know how fast the magnet is going, you get flux change</a:t>
            </a:r>
          </a:p>
        </p:txBody>
      </p:sp>
      <p:pic>
        <p:nvPicPr>
          <p:cNvPr id="1127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10509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3771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3625"/>
            <a:ext cx="20955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892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7543800" y="1143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1277" name="Rectangle 17"/>
          <p:cNvSpPr>
            <a:spLocks noChangeArrowheads="1"/>
          </p:cNvSpPr>
          <p:nvPr/>
        </p:nvSpPr>
        <p:spPr bwMode="auto">
          <a:xfrm>
            <a:off x="7586663" y="1535113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pic>
        <p:nvPicPr>
          <p:cNvPr id="11278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533525"/>
            <a:ext cx="76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80327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747713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082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953000"/>
            <a:ext cx="892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7794625" y="4800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7837488" y="5192713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5700713" y="465931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5757863" y="5334000"/>
            <a:ext cx="26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pic>
        <p:nvPicPr>
          <p:cNvPr id="11287" name="Picture 1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5127625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2"/>
          <p:cNvSpPr>
            <a:spLocks noChangeArrowheads="1"/>
          </p:cNvSpPr>
          <p:nvPr/>
        </p:nvSpPr>
        <p:spPr bwMode="auto">
          <a:xfrm>
            <a:off x="2362200" y="381000"/>
            <a:ext cx="524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 u="sng">
                <a:latin typeface="Calibri" pitchFamily="34" charset="0"/>
              </a:rPr>
              <a:t>Coil with </a:t>
            </a:r>
            <a:r>
              <a:rPr lang="en-US" sz="3200" i="1" u="sng">
                <a:latin typeface="Trebuchet MS" pitchFamily="34" charset="0"/>
              </a:rPr>
              <a:t>Permanent</a:t>
            </a:r>
            <a:r>
              <a:rPr lang="en-US" sz="3200" i="1" u="sng">
                <a:latin typeface="Calibri" pitchFamily="34" charset="0"/>
              </a:rPr>
              <a:t> Magnet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4876800"/>
            <a:ext cx="405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Instantaneous force on the magnet…</a:t>
            </a: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65638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1355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91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177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609600" y="457200"/>
            <a:ext cx="228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i="1" u="sng">
                <a:latin typeface="Trebuchet MS" pitchFamily="34" charset="0"/>
              </a:rPr>
              <a:t>Key Takeaways</a:t>
            </a:r>
          </a:p>
        </p:txBody>
      </p:sp>
      <p:pic>
        <p:nvPicPr>
          <p:cNvPr id="1331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1666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8"/>
          <p:cNvSpPr txBox="1">
            <a:spLocks noChangeArrowheads="1"/>
          </p:cNvSpPr>
          <p:nvPr/>
        </p:nvSpPr>
        <p:spPr bwMode="auto">
          <a:xfrm>
            <a:off x="533400" y="1143000"/>
            <a:ext cx="404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Trebuchet MS" pitchFamily="34" charset="0"/>
              </a:rPr>
              <a:t>Energy method for calculating Forces</a:t>
            </a:r>
          </a:p>
          <a:p>
            <a:pPr eaLnBrk="1" hangingPunct="1"/>
            <a:r>
              <a:rPr lang="en-US">
                <a:latin typeface="Trebuchet MS" pitchFamily="34" charset="0"/>
              </a:rPr>
              <a:t>calculated at constant flux linkage </a:t>
            </a:r>
          </a:p>
        </p:txBody>
      </p:sp>
      <p:pic>
        <p:nvPicPr>
          <p:cNvPr id="1331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105275"/>
            <a:ext cx="17160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377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384300" y="5791200"/>
            <a:ext cx="1589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latin typeface="Trebuchet MS" pitchFamily="34" charset="0"/>
              </a:rPr>
              <a:t>Moderate force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5461000" y="5791200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latin typeface="Trebuchet MS" pitchFamily="34" charset="0"/>
              </a:rPr>
              <a:t>Weak force</a:t>
            </a:r>
          </a:p>
        </p:txBody>
      </p:sp>
      <p:pic>
        <p:nvPicPr>
          <p:cNvPr id="13321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29288"/>
            <a:ext cx="434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471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92775"/>
            <a:ext cx="55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7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76800"/>
            <a:ext cx="183991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58"/>
          <p:cNvSpPr txBox="1">
            <a:spLocks noChangeArrowheads="1"/>
          </p:cNvSpPr>
          <p:nvPr/>
        </p:nvSpPr>
        <p:spPr bwMode="auto">
          <a:xfrm>
            <a:off x="533400" y="3276600"/>
            <a:ext cx="380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Trebuchet MS" pitchFamily="34" charset="0"/>
              </a:rPr>
              <a:t>Force acts to increase Capacitance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362200" y="2362200"/>
          <a:ext cx="11430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6" imgW="596641" imgH="393529" progId="Equation.3">
                  <p:embed/>
                </p:oleObj>
              </mc:Choice>
              <mc:Fallback>
                <p:oleObj name="Equation" r:id="rId16" imgW="596641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11430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3429000" y="2362200"/>
            <a:ext cx="25273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3328" name="TextBox 58"/>
          <p:cNvSpPr txBox="1">
            <a:spLocks noChangeArrowheads="1"/>
          </p:cNvSpPr>
          <p:nvPr/>
        </p:nvSpPr>
        <p:spPr bwMode="auto">
          <a:xfrm>
            <a:off x="533400" y="19812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Trebuchet MS" pitchFamily="34" charset="0"/>
              </a:rPr>
              <a:t>Coil Gun</a:t>
            </a:r>
          </a:p>
        </p:txBody>
      </p:sp>
      <p:pic>
        <p:nvPicPr>
          <p:cNvPr id="1332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4271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22113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474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075" y="838200"/>
            <a:ext cx="14573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12192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38862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33600"/>
            <a:ext cx="87153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124200"/>
            <a:ext cx="55626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4"/>
              </a:rPr>
              <a:t>http://ocw.mit.edu/terms</a:t>
            </a:r>
            <a:r>
              <a:rPr lang="en-US" sz="1000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667000" y="228600"/>
            <a:ext cx="341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9pPr>
          </a:lstStyle>
          <a:p>
            <a:pPr eaLnBrk="1" hangingPunct="1"/>
            <a:r>
              <a:rPr lang="en-US" sz="4000" u="sng"/>
              <a:t>TRUE or FALSE?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57200" y="1171575"/>
            <a:ext cx="7086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 indent="-342900" marL="3429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/>
              <a:t>Since W = ½ CV</a:t>
            </a:r>
            <a:r>
              <a:rPr baseline="30000" lang="en-US" sz="2400"/>
              <a:t>2</a:t>
            </a:r>
            <a:r>
              <a:rPr lang="en-US" sz="2400"/>
              <a:t>, the force always acts to decrease capacitance to go to lower energy.</a:t>
            </a:r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r>
              <a:rPr lang="en-US" sz="2400"/>
              <a:t>If the gap is decreased, the magnetic flux will increase.</a:t>
            </a:r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>
              <a:buFontTx/>
              <a:buAutoNum type="arabicPeriod"/>
            </a:pPr>
            <a:endParaRPr lang="en-US" sz="2400"/>
          </a:p>
          <a:p>
            <a:pPr eaLnBrk="1" hangingPunct="1"/>
            <a:r>
              <a:rPr lang="en-US" sz="2400"/>
              <a:t>3. The energ</a:t>
            </a:r>
            <a:r>
              <a:rPr lang="en-US" sz="2400">
                <a:latin charset="0" pitchFamily="34" typeface="Arial"/>
              </a:rPr>
              <a:t>y stored in the electric field is ½ </a:t>
            </a:r>
            <a:r>
              <a:rPr lang="el-GR" sz="2400">
                <a:latin charset="0" pitchFamily="34" typeface="Arial"/>
              </a:rPr>
              <a:t>ε</a:t>
            </a:r>
            <a:r>
              <a:rPr baseline="-25000" lang="en-US" sz="2400">
                <a:latin charset="0" pitchFamily="34" typeface="Arial"/>
              </a:rPr>
              <a:t>o</a:t>
            </a:r>
            <a:r>
              <a:rPr lang="en-US" sz="2400">
                <a:latin charset="0" pitchFamily="34" typeface="Arial"/>
              </a:rPr>
              <a:t>E</a:t>
            </a:r>
            <a:r>
              <a:rPr baseline="30000" lang="en-US" sz="2400">
                <a:latin charset="0" pitchFamily="34" typeface="Arial"/>
              </a:rPr>
              <a:t>2</a:t>
            </a:r>
            <a:r>
              <a:rPr lang="en-US" sz="2400">
                <a:latin charset="0" pitchFamily="34" typeface="Arial"/>
              </a:rPr>
              <a:t> and has units of Joules.</a:t>
            </a:r>
            <a:endParaRPr baseline="-25000" lang="en-US" sz="2400">
              <a:latin charset="0" pitchFamily="34" typeface="Arial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7696200" y="191135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r="5400000" dist="2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696200" y="5029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r="5400000" dist="2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696200" y="6324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r="5400000" dist="2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2667000" y="3171825"/>
            <a:ext cx="3251200" cy="2085975"/>
            <a:chOff x="5103265" y="2269960"/>
            <a:chExt cx="3251479" cy="2086737"/>
          </a:xfrm>
        </p:grpSpPr>
        <p:pic>
          <p:nvPicPr>
            <p:cNvPr id="3080" name="Picture 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"/>
            <a:stretch>
              <a:fillRect/>
            </a:stretch>
          </p:blipFill>
          <p:spPr bwMode="auto">
            <a:xfrm>
              <a:off x="5103265" y="2362200"/>
              <a:ext cx="3251479" cy="190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Art" id="3081" name="Picture 2"/>
            <p:cNvPicPr>
              <a:picLocks noChangeArrowheads="1" noChangeAspect="1"/>
            </p:cNvPicPr>
            <p:nvPr/>
          </p:nvPicPr>
          <p:blipFill>
            <a:blip r:embed="rId3">
              <a:clrChange>
                <a:clrFrom>
                  <a:srgbClr val="FFEFCE"/>
                </a:clrFrom>
                <a:clrTo>
                  <a:srgbClr val="FFEF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" r="160"/>
            <a:stretch>
              <a:fillRect/>
            </a:stretch>
          </p:blipFill>
          <p:spPr bwMode="auto">
            <a:xfrm flipH="1">
              <a:off x="5795206" y="2269960"/>
              <a:ext cx="2209801" cy="2086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8988" y="177800"/>
            <a:ext cx="7593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 u="sng"/>
              <a:t>Attractive Force Between Parallel Plates</a:t>
            </a:r>
          </a:p>
        </p:txBody>
      </p:sp>
      <p:pic>
        <p:nvPicPr>
          <p:cNvPr id="409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679825"/>
            <a:ext cx="15414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6096000" y="5715000"/>
            <a:ext cx="2984500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708400"/>
            <a:ext cx="1758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554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28600" y="5791200"/>
            <a:ext cx="403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2651CE"/>
                </a:solidFill>
                <a:cs typeface="Arial" pitchFamily="34" charset="0"/>
              </a:rPr>
              <a:t>CAPACITOR PLATES ARE PULLED </a:t>
            </a:r>
            <a:br>
              <a:rPr lang="en-US" b="1">
                <a:solidFill>
                  <a:srgbClr val="2651CE"/>
                </a:solidFill>
                <a:cs typeface="Arial" pitchFamily="34" charset="0"/>
              </a:rPr>
            </a:br>
            <a:r>
              <a:rPr lang="en-US" b="1">
                <a:solidFill>
                  <a:srgbClr val="2651CE"/>
                </a:solidFill>
                <a:cs typeface="Arial" pitchFamily="34" charset="0"/>
              </a:rPr>
              <a:t>TOWARDS EACH OTHER</a:t>
            </a:r>
            <a:br>
              <a:rPr lang="en-US" b="1">
                <a:solidFill>
                  <a:srgbClr val="2651CE"/>
                </a:solidFill>
                <a:cs typeface="Arial" pitchFamily="34" charset="0"/>
              </a:rPr>
            </a:br>
            <a:r>
              <a:rPr lang="en-US" b="1">
                <a:solidFill>
                  <a:srgbClr val="2651CE"/>
                </a:solidFill>
                <a:cs typeface="Arial" pitchFamily="34" charset="0"/>
              </a:rPr>
              <a:t>(FORCE ACTS TO INCREASE C)</a:t>
            </a:r>
            <a:endParaRPr lang="el-GR" b="1">
              <a:solidFill>
                <a:srgbClr val="2651CE"/>
              </a:solidFill>
              <a:cs typeface="Arial" pitchFamily="34" charset="0"/>
            </a:endParaRPr>
          </a:p>
        </p:txBody>
      </p:sp>
      <p:pic>
        <p:nvPicPr>
          <p:cNvPr id="4104" name="Picture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5702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73"/>
          <p:cNvSpPr txBox="1">
            <a:spLocks noChangeArrowheads="1"/>
          </p:cNvSpPr>
          <p:nvPr/>
        </p:nvSpPr>
        <p:spPr bwMode="auto">
          <a:xfrm>
            <a:off x="4092575" y="11398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07" name="TextBox 74"/>
          <p:cNvSpPr txBox="1">
            <a:spLocks noChangeArrowheads="1"/>
          </p:cNvSpPr>
          <p:nvPr/>
        </p:nvSpPr>
        <p:spPr bwMode="auto">
          <a:xfrm>
            <a:off x="3792538" y="1168400"/>
            <a:ext cx="223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08" name="TextBox 75"/>
          <p:cNvSpPr txBox="1">
            <a:spLocks noChangeArrowheads="1"/>
          </p:cNvSpPr>
          <p:nvPr/>
        </p:nvSpPr>
        <p:spPr bwMode="auto">
          <a:xfrm>
            <a:off x="3532188" y="1198563"/>
            <a:ext cx="223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09" name="TextBox 76"/>
          <p:cNvSpPr txBox="1">
            <a:spLocks noChangeArrowheads="1"/>
          </p:cNvSpPr>
          <p:nvPr/>
        </p:nvSpPr>
        <p:spPr bwMode="auto">
          <a:xfrm>
            <a:off x="3240088" y="1227138"/>
            <a:ext cx="223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0" name="TextBox 77"/>
          <p:cNvSpPr txBox="1">
            <a:spLocks noChangeArrowheads="1"/>
          </p:cNvSpPr>
          <p:nvPr/>
        </p:nvSpPr>
        <p:spPr bwMode="auto">
          <a:xfrm>
            <a:off x="2978150" y="1265238"/>
            <a:ext cx="22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1" name="TextBox 78"/>
          <p:cNvSpPr txBox="1">
            <a:spLocks noChangeArrowheads="1"/>
          </p:cNvSpPr>
          <p:nvPr/>
        </p:nvSpPr>
        <p:spPr bwMode="auto">
          <a:xfrm>
            <a:off x="4264025" y="13208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2" name="TextBox 79"/>
          <p:cNvSpPr txBox="1">
            <a:spLocks noChangeArrowheads="1"/>
          </p:cNvSpPr>
          <p:nvPr/>
        </p:nvSpPr>
        <p:spPr bwMode="auto">
          <a:xfrm>
            <a:off x="4660900" y="13128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3" name="TextBox 80"/>
          <p:cNvSpPr txBox="1">
            <a:spLocks noChangeArrowheads="1"/>
          </p:cNvSpPr>
          <p:nvPr/>
        </p:nvSpPr>
        <p:spPr bwMode="auto">
          <a:xfrm>
            <a:off x="5019675" y="1323975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4" name="TextBox 81"/>
          <p:cNvSpPr txBox="1">
            <a:spLocks noChangeArrowheads="1"/>
          </p:cNvSpPr>
          <p:nvPr/>
        </p:nvSpPr>
        <p:spPr bwMode="auto">
          <a:xfrm>
            <a:off x="4033838" y="1316038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5" name="TextBox 82"/>
          <p:cNvSpPr txBox="1">
            <a:spLocks noChangeArrowheads="1"/>
          </p:cNvSpPr>
          <p:nvPr/>
        </p:nvSpPr>
        <p:spPr bwMode="auto">
          <a:xfrm>
            <a:off x="3687763" y="1319213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6" name="TextBox 83"/>
          <p:cNvSpPr txBox="1">
            <a:spLocks noChangeArrowheads="1"/>
          </p:cNvSpPr>
          <p:nvPr/>
        </p:nvSpPr>
        <p:spPr bwMode="auto">
          <a:xfrm>
            <a:off x="4554538" y="1131888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7" name="TextBox 84"/>
          <p:cNvSpPr txBox="1">
            <a:spLocks noChangeArrowheads="1"/>
          </p:cNvSpPr>
          <p:nvPr/>
        </p:nvSpPr>
        <p:spPr bwMode="auto">
          <a:xfrm>
            <a:off x="4829175" y="11620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8" name="TextBox 85"/>
          <p:cNvSpPr txBox="1">
            <a:spLocks noChangeArrowheads="1"/>
          </p:cNvSpPr>
          <p:nvPr/>
        </p:nvSpPr>
        <p:spPr bwMode="auto">
          <a:xfrm>
            <a:off x="5122863" y="1182688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19" name="TextBox 86"/>
          <p:cNvSpPr txBox="1">
            <a:spLocks noChangeArrowheads="1"/>
          </p:cNvSpPr>
          <p:nvPr/>
        </p:nvSpPr>
        <p:spPr bwMode="auto">
          <a:xfrm>
            <a:off x="5435600" y="1222375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4120" name="TextBox 87"/>
          <p:cNvSpPr txBox="1">
            <a:spLocks noChangeArrowheads="1"/>
          </p:cNvSpPr>
          <p:nvPr/>
        </p:nvSpPr>
        <p:spPr bwMode="auto">
          <a:xfrm>
            <a:off x="4337050" y="2870200"/>
            <a:ext cx="29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1" name="TextBox 88"/>
          <p:cNvSpPr txBox="1">
            <a:spLocks noChangeArrowheads="1"/>
          </p:cNvSpPr>
          <p:nvPr/>
        </p:nvSpPr>
        <p:spPr bwMode="auto">
          <a:xfrm>
            <a:off x="4592638" y="2919413"/>
            <a:ext cx="29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2" name="TextBox 89"/>
          <p:cNvSpPr txBox="1">
            <a:spLocks noChangeArrowheads="1"/>
          </p:cNvSpPr>
          <p:nvPr/>
        </p:nvSpPr>
        <p:spPr bwMode="auto">
          <a:xfrm>
            <a:off x="4021138" y="291147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3" name="TextBox 90"/>
          <p:cNvSpPr txBox="1">
            <a:spLocks noChangeArrowheads="1"/>
          </p:cNvSpPr>
          <p:nvPr/>
        </p:nvSpPr>
        <p:spPr bwMode="auto">
          <a:xfrm>
            <a:off x="4192588" y="314007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4" name="TextBox 91"/>
          <p:cNvSpPr txBox="1">
            <a:spLocks noChangeArrowheads="1"/>
          </p:cNvSpPr>
          <p:nvPr/>
        </p:nvSpPr>
        <p:spPr bwMode="auto">
          <a:xfrm>
            <a:off x="3902075" y="2520950"/>
            <a:ext cx="29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5" name="TextBox 92"/>
          <p:cNvSpPr txBox="1">
            <a:spLocks noChangeArrowheads="1"/>
          </p:cNvSpPr>
          <p:nvPr/>
        </p:nvSpPr>
        <p:spPr bwMode="auto">
          <a:xfrm>
            <a:off x="4157663" y="2663825"/>
            <a:ext cx="29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6" name="TextBox 93"/>
          <p:cNvSpPr txBox="1">
            <a:spLocks noChangeArrowheads="1"/>
          </p:cNvSpPr>
          <p:nvPr/>
        </p:nvSpPr>
        <p:spPr bwMode="auto">
          <a:xfrm>
            <a:off x="3783013" y="2478088"/>
            <a:ext cx="29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7" name="TextBox 94"/>
          <p:cNvSpPr txBox="1">
            <a:spLocks noChangeArrowheads="1"/>
          </p:cNvSpPr>
          <p:nvPr/>
        </p:nvSpPr>
        <p:spPr bwMode="auto">
          <a:xfrm>
            <a:off x="3587750" y="2667000"/>
            <a:ext cx="29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8" name="TextBox 95"/>
          <p:cNvSpPr txBox="1">
            <a:spLocks noChangeArrowheads="1"/>
          </p:cNvSpPr>
          <p:nvPr/>
        </p:nvSpPr>
        <p:spPr bwMode="auto">
          <a:xfrm>
            <a:off x="3852863" y="2819400"/>
            <a:ext cx="29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29" name="TextBox 96"/>
          <p:cNvSpPr txBox="1">
            <a:spLocks noChangeArrowheads="1"/>
          </p:cNvSpPr>
          <p:nvPr/>
        </p:nvSpPr>
        <p:spPr bwMode="auto">
          <a:xfrm>
            <a:off x="3197225" y="2559050"/>
            <a:ext cx="29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0" name="TextBox 97"/>
          <p:cNvSpPr txBox="1">
            <a:spLocks noChangeArrowheads="1"/>
          </p:cNvSpPr>
          <p:nvPr/>
        </p:nvSpPr>
        <p:spPr bwMode="auto">
          <a:xfrm>
            <a:off x="3349625" y="2682875"/>
            <a:ext cx="29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1" name="TextBox 98"/>
          <p:cNvSpPr txBox="1">
            <a:spLocks noChangeArrowheads="1"/>
          </p:cNvSpPr>
          <p:nvPr/>
        </p:nvSpPr>
        <p:spPr bwMode="auto">
          <a:xfrm>
            <a:off x="5510213" y="2605088"/>
            <a:ext cx="29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2" name="TextBox 99"/>
          <p:cNvSpPr txBox="1">
            <a:spLocks noChangeArrowheads="1"/>
          </p:cNvSpPr>
          <p:nvPr/>
        </p:nvSpPr>
        <p:spPr bwMode="auto">
          <a:xfrm>
            <a:off x="5314950" y="2738438"/>
            <a:ext cx="29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3" name="TextBox 100"/>
          <p:cNvSpPr txBox="1">
            <a:spLocks noChangeArrowheads="1"/>
          </p:cNvSpPr>
          <p:nvPr/>
        </p:nvSpPr>
        <p:spPr bwMode="auto">
          <a:xfrm>
            <a:off x="5119688" y="256222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4" name="TextBox 101"/>
          <p:cNvSpPr txBox="1">
            <a:spLocks noChangeArrowheads="1"/>
          </p:cNvSpPr>
          <p:nvPr/>
        </p:nvSpPr>
        <p:spPr bwMode="auto">
          <a:xfrm>
            <a:off x="4951413" y="2714625"/>
            <a:ext cx="29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5" name="TextBox 102"/>
          <p:cNvSpPr txBox="1">
            <a:spLocks noChangeArrowheads="1"/>
          </p:cNvSpPr>
          <p:nvPr/>
        </p:nvSpPr>
        <p:spPr bwMode="auto">
          <a:xfrm>
            <a:off x="4605338" y="2622550"/>
            <a:ext cx="29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6" name="TextBox 103"/>
          <p:cNvSpPr txBox="1">
            <a:spLocks noChangeArrowheads="1"/>
          </p:cNvSpPr>
          <p:nvPr/>
        </p:nvSpPr>
        <p:spPr bwMode="auto">
          <a:xfrm>
            <a:off x="4503738" y="2417763"/>
            <a:ext cx="29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4137" name="TextBox 104"/>
          <p:cNvSpPr txBox="1">
            <a:spLocks noChangeArrowheads="1"/>
          </p:cNvSpPr>
          <p:nvPr/>
        </p:nvSpPr>
        <p:spPr bwMode="auto">
          <a:xfrm>
            <a:off x="4883150" y="2917825"/>
            <a:ext cx="29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pic>
        <p:nvPicPr>
          <p:cNvPr id="4138" name="Picture 8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414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9800" y="228600"/>
            <a:ext cx="538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 u="sng"/>
              <a:t>Linear Electrostatic Actuator</a:t>
            </a:r>
          </a:p>
        </p:txBody>
      </p:sp>
      <p:sp>
        <p:nvSpPr>
          <p:cNvPr id="5123" name="Rectangle 89"/>
          <p:cNvSpPr>
            <a:spLocks noChangeArrowheads="1"/>
          </p:cNvSpPr>
          <p:nvPr/>
        </p:nvSpPr>
        <p:spPr bwMode="auto">
          <a:xfrm>
            <a:off x="990600" y="5486400"/>
            <a:ext cx="1752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90"/>
          <p:cNvSpPr txBox="1">
            <a:spLocks noChangeArrowheads="1"/>
          </p:cNvSpPr>
          <p:nvPr/>
        </p:nvSpPr>
        <p:spPr bwMode="auto">
          <a:xfrm>
            <a:off x="3200400" y="57150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2651CE"/>
                </a:solidFill>
              </a:rPr>
              <a:t>CONSTANT FORCE ALONG DIRECTION OF MOTION</a:t>
            </a:r>
          </a:p>
        </p:txBody>
      </p:sp>
      <p:pic>
        <p:nvPicPr>
          <p:cNvPr id="5125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1907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954713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4114800" y="58181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2651CE"/>
                </a:solidFill>
                <a:cs typeface="Arial" pitchFamily="34" charset="0"/>
              </a:rPr>
              <a:t/>
            </a:r>
            <a:br>
              <a:rPr lang="en-US" b="1">
                <a:solidFill>
                  <a:srgbClr val="2651CE"/>
                </a:solidFill>
                <a:cs typeface="Arial" pitchFamily="34" charset="0"/>
              </a:rPr>
            </a:br>
            <a:r>
              <a:rPr lang="en-US" b="1">
                <a:solidFill>
                  <a:srgbClr val="2651CE"/>
                </a:solidFill>
                <a:cs typeface="Arial" pitchFamily="34" charset="0"/>
              </a:rPr>
              <a:t>(FORCE ACTS TO INCREASE C)</a:t>
            </a:r>
            <a:endParaRPr lang="el-GR" b="1">
              <a:solidFill>
                <a:srgbClr val="2651CE"/>
              </a:solidFill>
              <a:cs typeface="Arial" pitchFamily="34" charset="0"/>
            </a:endParaRPr>
          </a:p>
        </p:txBody>
      </p:sp>
      <p:pic>
        <p:nvPicPr>
          <p:cNvPr id="5128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01688"/>
            <a:ext cx="56546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11488"/>
            <a:ext cx="4143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90675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Line 70"/>
          <p:cNvSpPr>
            <a:spLocks noChangeShapeType="1"/>
          </p:cNvSpPr>
          <p:nvPr/>
        </p:nvSpPr>
        <p:spPr bwMode="auto">
          <a:xfrm>
            <a:off x="3725863" y="20970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74"/>
          <p:cNvSpPr>
            <a:spLocks noChangeShapeType="1"/>
          </p:cNvSpPr>
          <p:nvPr/>
        </p:nvSpPr>
        <p:spPr bwMode="auto">
          <a:xfrm>
            <a:off x="5345113" y="21351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77"/>
          <p:cNvSpPr>
            <a:spLocks noChangeShapeType="1"/>
          </p:cNvSpPr>
          <p:nvPr/>
        </p:nvSpPr>
        <p:spPr bwMode="auto">
          <a:xfrm flipV="1">
            <a:off x="1819275" y="1719263"/>
            <a:ext cx="950913" cy="103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4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998663"/>
            <a:ext cx="2301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209925"/>
            <a:ext cx="153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16163"/>
            <a:ext cx="166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Line 71"/>
          <p:cNvSpPr>
            <a:spLocks noChangeShapeType="1"/>
          </p:cNvSpPr>
          <p:nvPr/>
        </p:nvSpPr>
        <p:spPr bwMode="auto">
          <a:xfrm flipH="1" flipV="1">
            <a:off x="3756025" y="2974975"/>
            <a:ext cx="1563688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Box 74"/>
          <p:cNvSpPr txBox="1">
            <a:spLocks noChangeArrowheads="1"/>
          </p:cNvSpPr>
          <p:nvPr/>
        </p:nvSpPr>
        <p:spPr bwMode="auto">
          <a:xfrm>
            <a:off x="4351338" y="123190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39" name="TextBox 75"/>
          <p:cNvSpPr txBox="1">
            <a:spLocks noChangeArrowheads="1"/>
          </p:cNvSpPr>
          <p:nvPr/>
        </p:nvSpPr>
        <p:spPr bwMode="auto">
          <a:xfrm>
            <a:off x="4503738" y="138430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0" name="TextBox 76"/>
          <p:cNvSpPr txBox="1">
            <a:spLocks noChangeArrowheads="1"/>
          </p:cNvSpPr>
          <p:nvPr/>
        </p:nvSpPr>
        <p:spPr bwMode="auto">
          <a:xfrm>
            <a:off x="4656138" y="153670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1" name="TextBox 77"/>
          <p:cNvSpPr txBox="1">
            <a:spLocks noChangeArrowheads="1"/>
          </p:cNvSpPr>
          <p:nvPr/>
        </p:nvSpPr>
        <p:spPr bwMode="auto">
          <a:xfrm>
            <a:off x="6191250" y="11430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2" name="TextBox 78"/>
          <p:cNvSpPr txBox="1">
            <a:spLocks noChangeArrowheads="1"/>
          </p:cNvSpPr>
          <p:nvPr/>
        </p:nvSpPr>
        <p:spPr bwMode="auto">
          <a:xfrm>
            <a:off x="6343650" y="12954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3" name="TextBox 79"/>
          <p:cNvSpPr txBox="1">
            <a:spLocks noChangeArrowheads="1"/>
          </p:cNvSpPr>
          <p:nvPr/>
        </p:nvSpPr>
        <p:spPr bwMode="auto">
          <a:xfrm>
            <a:off x="6496050" y="14478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4" name="TextBox 80"/>
          <p:cNvSpPr txBox="1">
            <a:spLocks noChangeArrowheads="1"/>
          </p:cNvSpPr>
          <p:nvPr/>
        </p:nvSpPr>
        <p:spPr bwMode="auto">
          <a:xfrm>
            <a:off x="6705600" y="16002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5" name="TextBox 81"/>
          <p:cNvSpPr txBox="1">
            <a:spLocks noChangeArrowheads="1"/>
          </p:cNvSpPr>
          <p:nvPr/>
        </p:nvSpPr>
        <p:spPr bwMode="auto">
          <a:xfrm>
            <a:off x="6256338" y="16208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6" name="TextBox 82"/>
          <p:cNvSpPr txBox="1">
            <a:spLocks noChangeArrowheads="1"/>
          </p:cNvSpPr>
          <p:nvPr/>
        </p:nvSpPr>
        <p:spPr bwMode="auto">
          <a:xfrm>
            <a:off x="6022975" y="13684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7" name="TextBox 83"/>
          <p:cNvSpPr txBox="1">
            <a:spLocks noChangeArrowheads="1"/>
          </p:cNvSpPr>
          <p:nvPr/>
        </p:nvSpPr>
        <p:spPr bwMode="auto">
          <a:xfrm>
            <a:off x="5883275" y="1154113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8" name="TextBox 84"/>
          <p:cNvSpPr txBox="1">
            <a:spLocks noChangeArrowheads="1"/>
          </p:cNvSpPr>
          <p:nvPr/>
        </p:nvSpPr>
        <p:spPr bwMode="auto">
          <a:xfrm>
            <a:off x="4078288" y="107156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49" name="TextBox 85"/>
          <p:cNvSpPr txBox="1">
            <a:spLocks noChangeArrowheads="1"/>
          </p:cNvSpPr>
          <p:nvPr/>
        </p:nvSpPr>
        <p:spPr bwMode="auto">
          <a:xfrm>
            <a:off x="3873500" y="1571625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0" name="TextBox 86"/>
          <p:cNvSpPr txBox="1">
            <a:spLocks noChangeArrowheads="1"/>
          </p:cNvSpPr>
          <p:nvPr/>
        </p:nvSpPr>
        <p:spPr bwMode="auto">
          <a:xfrm>
            <a:off x="4279900" y="1555750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1" name="TextBox 87"/>
          <p:cNvSpPr txBox="1">
            <a:spLocks noChangeArrowheads="1"/>
          </p:cNvSpPr>
          <p:nvPr/>
        </p:nvSpPr>
        <p:spPr bwMode="auto">
          <a:xfrm>
            <a:off x="4714875" y="11620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2" name="TextBox 88"/>
          <p:cNvSpPr txBox="1">
            <a:spLocks noChangeArrowheads="1"/>
          </p:cNvSpPr>
          <p:nvPr/>
        </p:nvSpPr>
        <p:spPr bwMode="auto">
          <a:xfrm>
            <a:off x="4867275" y="13144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3" name="TextBox 89"/>
          <p:cNvSpPr txBox="1">
            <a:spLocks noChangeArrowheads="1"/>
          </p:cNvSpPr>
          <p:nvPr/>
        </p:nvSpPr>
        <p:spPr bwMode="auto">
          <a:xfrm>
            <a:off x="5019675" y="14668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4" name="TextBox 90"/>
          <p:cNvSpPr txBox="1">
            <a:spLocks noChangeArrowheads="1"/>
          </p:cNvSpPr>
          <p:nvPr/>
        </p:nvSpPr>
        <p:spPr bwMode="auto">
          <a:xfrm>
            <a:off x="5172075" y="16192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5" name="TextBox 91"/>
          <p:cNvSpPr txBox="1">
            <a:spLocks noChangeArrowheads="1"/>
          </p:cNvSpPr>
          <p:nvPr/>
        </p:nvSpPr>
        <p:spPr bwMode="auto">
          <a:xfrm>
            <a:off x="5822950" y="160178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6" name="TextBox 92"/>
          <p:cNvSpPr txBox="1">
            <a:spLocks noChangeArrowheads="1"/>
          </p:cNvSpPr>
          <p:nvPr/>
        </p:nvSpPr>
        <p:spPr bwMode="auto">
          <a:xfrm>
            <a:off x="5683250" y="1368425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7" name="TextBox 93"/>
          <p:cNvSpPr txBox="1">
            <a:spLocks noChangeArrowheads="1"/>
          </p:cNvSpPr>
          <p:nvPr/>
        </p:nvSpPr>
        <p:spPr bwMode="auto">
          <a:xfrm>
            <a:off x="5551488" y="116205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8" name="TextBox 94"/>
          <p:cNvSpPr txBox="1">
            <a:spLocks noChangeArrowheads="1"/>
          </p:cNvSpPr>
          <p:nvPr/>
        </p:nvSpPr>
        <p:spPr bwMode="auto">
          <a:xfrm>
            <a:off x="5327650" y="13144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59" name="TextBox 95"/>
          <p:cNvSpPr txBox="1">
            <a:spLocks noChangeArrowheads="1"/>
          </p:cNvSpPr>
          <p:nvPr/>
        </p:nvSpPr>
        <p:spPr bwMode="auto">
          <a:xfrm>
            <a:off x="5103813" y="1146175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60" name="TextBox 96"/>
          <p:cNvSpPr txBox="1">
            <a:spLocks noChangeArrowheads="1"/>
          </p:cNvSpPr>
          <p:nvPr/>
        </p:nvSpPr>
        <p:spPr bwMode="auto">
          <a:xfrm>
            <a:off x="5473700" y="15621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61" name="TextBox 97"/>
          <p:cNvSpPr txBox="1">
            <a:spLocks noChangeArrowheads="1"/>
          </p:cNvSpPr>
          <p:nvPr/>
        </p:nvSpPr>
        <p:spPr bwMode="auto">
          <a:xfrm>
            <a:off x="3986213" y="132715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62" name="TextBox 98"/>
          <p:cNvSpPr txBox="1">
            <a:spLocks noChangeArrowheads="1"/>
          </p:cNvSpPr>
          <p:nvPr/>
        </p:nvSpPr>
        <p:spPr bwMode="auto">
          <a:xfrm>
            <a:off x="2020888" y="237172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3" name="TextBox 99"/>
          <p:cNvSpPr txBox="1">
            <a:spLocks noChangeArrowheads="1"/>
          </p:cNvSpPr>
          <p:nvPr/>
        </p:nvSpPr>
        <p:spPr bwMode="auto">
          <a:xfrm>
            <a:off x="2343150" y="2424113"/>
            <a:ext cx="35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4" name="TextBox 100"/>
          <p:cNvSpPr txBox="1">
            <a:spLocks noChangeArrowheads="1"/>
          </p:cNvSpPr>
          <p:nvPr/>
        </p:nvSpPr>
        <p:spPr bwMode="auto">
          <a:xfrm>
            <a:off x="2560638" y="22098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5" name="TextBox 101"/>
          <p:cNvSpPr txBox="1">
            <a:spLocks noChangeArrowheads="1"/>
          </p:cNvSpPr>
          <p:nvPr/>
        </p:nvSpPr>
        <p:spPr bwMode="auto">
          <a:xfrm>
            <a:off x="2271713" y="2173288"/>
            <a:ext cx="35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6" name="TextBox 102"/>
          <p:cNvSpPr txBox="1">
            <a:spLocks noChangeArrowheads="1"/>
          </p:cNvSpPr>
          <p:nvPr/>
        </p:nvSpPr>
        <p:spPr bwMode="auto">
          <a:xfrm>
            <a:off x="2479675" y="196850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7" name="TextBox 103"/>
          <p:cNvSpPr txBox="1">
            <a:spLocks noChangeArrowheads="1"/>
          </p:cNvSpPr>
          <p:nvPr/>
        </p:nvSpPr>
        <p:spPr bwMode="auto">
          <a:xfrm>
            <a:off x="2632075" y="17351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8" name="TextBox 104"/>
          <p:cNvSpPr txBox="1">
            <a:spLocks noChangeArrowheads="1"/>
          </p:cNvSpPr>
          <p:nvPr/>
        </p:nvSpPr>
        <p:spPr bwMode="auto">
          <a:xfrm>
            <a:off x="2803525" y="155892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69" name="TextBox 105"/>
          <p:cNvSpPr txBox="1">
            <a:spLocks noChangeArrowheads="1"/>
          </p:cNvSpPr>
          <p:nvPr/>
        </p:nvSpPr>
        <p:spPr bwMode="auto">
          <a:xfrm>
            <a:off x="2889250" y="173037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0" name="TextBox 106"/>
          <p:cNvSpPr txBox="1">
            <a:spLocks noChangeArrowheads="1"/>
          </p:cNvSpPr>
          <p:nvPr/>
        </p:nvSpPr>
        <p:spPr bwMode="auto">
          <a:xfrm>
            <a:off x="2779713" y="1938338"/>
            <a:ext cx="35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1" name="TextBox 107"/>
          <p:cNvSpPr txBox="1">
            <a:spLocks noChangeArrowheads="1"/>
          </p:cNvSpPr>
          <p:nvPr/>
        </p:nvSpPr>
        <p:spPr bwMode="auto">
          <a:xfrm>
            <a:off x="2808288" y="239236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2" name="TextBox 108"/>
          <p:cNvSpPr txBox="1">
            <a:spLocks noChangeArrowheads="1"/>
          </p:cNvSpPr>
          <p:nvPr/>
        </p:nvSpPr>
        <p:spPr bwMode="auto">
          <a:xfrm>
            <a:off x="3262313" y="243205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3" name="TextBox 109"/>
          <p:cNvSpPr txBox="1">
            <a:spLocks noChangeArrowheads="1"/>
          </p:cNvSpPr>
          <p:nvPr/>
        </p:nvSpPr>
        <p:spPr bwMode="auto">
          <a:xfrm>
            <a:off x="3471863" y="2179638"/>
            <a:ext cx="35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4" name="TextBox 110"/>
          <p:cNvSpPr txBox="1">
            <a:spLocks noChangeArrowheads="1"/>
          </p:cNvSpPr>
          <p:nvPr/>
        </p:nvSpPr>
        <p:spPr bwMode="auto">
          <a:xfrm>
            <a:off x="3717925" y="2389188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5" name="TextBox 111"/>
          <p:cNvSpPr txBox="1">
            <a:spLocks noChangeArrowheads="1"/>
          </p:cNvSpPr>
          <p:nvPr/>
        </p:nvSpPr>
        <p:spPr bwMode="auto">
          <a:xfrm>
            <a:off x="4179888" y="24463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6" name="TextBox 112"/>
          <p:cNvSpPr txBox="1">
            <a:spLocks noChangeArrowheads="1"/>
          </p:cNvSpPr>
          <p:nvPr/>
        </p:nvSpPr>
        <p:spPr bwMode="auto">
          <a:xfrm>
            <a:off x="4595813" y="2449513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7" name="TextBox 113"/>
          <p:cNvSpPr txBox="1">
            <a:spLocks noChangeArrowheads="1"/>
          </p:cNvSpPr>
          <p:nvPr/>
        </p:nvSpPr>
        <p:spPr bwMode="auto">
          <a:xfrm>
            <a:off x="4984750" y="2319338"/>
            <a:ext cx="35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8" name="TextBox 114"/>
          <p:cNvSpPr txBox="1">
            <a:spLocks noChangeArrowheads="1"/>
          </p:cNvSpPr>
          <p:nvPr/>
        </p:nvSpPr>
        <p:spPr bwMode="auto">
          <a:xfrm>
            <a:off x="4900613" y="204787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79" name="TextBox 115"/>
          <p:cNvSpPr txBox="1">
            <a:spLocks noChangeArrowheads="1"/>
          </p:cNvSpPr>
          <p:nvPr/>
        </p:nvSpPr>
        <p:spPr bwMode="auto">
          <a:xfrm>
            <a:off x="4583113" y="208756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0" name="TextBox 116"/>
          <p:cNvSpPr txBox="1">
            <a:spLocks noChangeArrowheads="1"/>
          </p:cNvSpPr>
          <p:nvPr/>
        </p:nvSpPr>
        <p:spPr bwMode="auto">
          <a:xfrm>
            <a:off x="4340225" y="19573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1" name="TextBox 117"/>
          <p:cNvSpPr txBox="1">
            <a:spLocks noChangeArrowheads="1"/>
          </p:cNvSpPr>
          <p:nvPr/>
        </p:nvSpPr>
        <p:spPr bwMode="auto">
          <a:xfrm>
            <a:off x="3965575" y="202565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2" name="TextBox 118"/>
          <p:cNvSpPr txBox="1">
            <a:spLocks noChangeArrowheads="1"/>
          </p:cNvSpPr>
          <p:nvPr/>
        </p:nvSpPr>
        <p:spPr bwMode="auto">
          <a:xfrm>
            <a:off x="3667125" y="198913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3" name="TextBox 119"/>
          <p:cNvSpPr txBox="1">
            <a:spLocks noChangeArrowheads="1"/>
          </p:cNvSpPr>
          <p:nvPr/>
        </p:nvSpPr>
        <p:spPr bwMode="auto">
          <a:xfrm>
            <a:off x="3151188" y="2236788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4" name="TextBox 120"/>
          <p:cNvSpPr txBox="1">
            <a:spLocks noChangeArrowheads="1"/>
          </p:cNvSpPr>
          <p:nvPr/>
        </p:nvSpPr>
        <p:spPr bwMode="auto">
          <a:xfrm>
            <a:off x="3228975" y="2039938"/>
            <a:ext cx="35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5" name="TextBox 121"/>
          <p:cNvSpPr txBox="1">
            <a:spLocks noChangeArrowheads="1"/>
          </p:cNvSpPr>
          <p:nvPr/>
        </p:nvSpPr>
        <p:spPr bwMode="auto">
          <a:xfrm>
            <a:off x="3162300" y="157956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6" name="TextBox 122"/>
          <p:cNvSpPr txBox="1">
            <a:spLocks noChangeArrowheads="1"/>
          </p:cNvSpPr>
          <p:nvPr/>
        </p:nvSpPr>
        <p:spPr bwMode="auto">
          <a:xfrm>
            <a:off x="3455988" y="1619250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5187" name="TextBox 123"/>
          <p:cNvSpPr txBox="1">
            <a:spLocks noChangeArrowheads="1"/>
          </p:cNvSpPr>
          <p:nvPr/>
        </p:nvSpPr>
        <p:spPr bwMode="auto">
          <a:xfrm>
            <a:off x="3195638" y="1800225"/>
            <a:ext cx="35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433638" y="381000"/>
            <a:ext cx="506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Gap Closing Electrostatic Actuators</a:t>
            </a:r>
          </a:p>
        </p:txBody>
      </p:sp>
      <p:pic>
        <p:nvPicPr>
          <p:cNvPr id="614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1907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352800"/>
            <a:ext cx="1758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438275" y="5310188"/>
            <a:ext cx="191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latin typeface="Trebuchet MS" pitchFamily="34" charset="0"/>
              </a:rPr>
              <a:t>Moderate force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6089650" y="5310188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latin typeface="Trebuchet MS" pitchFamily="34" charset="0"/>
              </a:rPr>
              <a:t>Weak force</a:t>
            </a:r>
          </a:p>
        </p:txBody>
      </p:sp>
      <p:pic>
        <p:nvPicPr>
          <p:cNvPr id="615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5735638"/>
            <a:ext cx="555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341813"/>
            <a:ext cx="1878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675313"/>
            <a:ext cx="7096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18000"/>
            <a:ext cx="2349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231900"/>
            <a:ext cx="19637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739900"/>
            <a:ext cx="30432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514600" y="228600"/>
            <a:ext cx="421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u="sng"/>
              <a:t>MEMS Actuator Mirror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1676400" y="1600200"/>
            <a:ext cx="5130800" cy="3640138"/>
            <a:chOff x="198204" y="3397250"/>
            <a:chExt cx="3945056" cy="2762250"/>
          </a:xfrm>
        </p:grpSpPr>
        <p:pic>
          <p:nvPicPr>
            <p:cNvPr id="717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04" y="3397250"/>
              <a:ext cx="3561512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Rectangle 12"/>
            <p:cNvSpPr>
              <a:spLocks noChangeArrowheads="1"/>
            </p:cNvSpPr>
            <p:nvPr/>
          </p:nvSpPr>
          <p:spPr bwMode="auto">
            <a:xfrm>
              <a:off x="3431118" y="4163484"/>
              <a:ext cx="712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Hinges</a:t>
              </a:r>
            </a:p>
          </p:txBody>
        </p:sp>
        <p:sp>
          <p:nvSpPr>
            <p:cNvPr id="7174" name="Rectangle 12"/>
            <p:cNvSpPr>
              <a:spLocks noChangeArrowheads="1"/>
            </p:cNvSpPr>
            <p:nvPr/>
          </p:nvSpPr>
          <p:spPr bwMode="auto">
            <a:xfrm>
              <a:off x="345017" y="4897967"/>
              <a:ext cx="55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Yoke</a:t>
              </a:r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698500" y="5389033"/>
              <a:ext cx="110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Landing Tip</a:t>
              </a:r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2899445" y="4317598"/>
              <a:ext cx="582237" cy="34934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782883" y="4752475"/>
              <a:ext cx="858098" cy="21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1693468" y="5136757"/>
              <a:ext cx="596885" cy="4409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1362075" y="342900"/>
            <a:ext cx="642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>
                <a:latin typeface="Trebuchet MS" pitchFamily="34" charset="0"/>
              </a:rPr>
              <a:t>Rail Gun Force … Using Energy Conservation</a:t>
            </a:r>
          </a:p>
        </p:txBody>
      </p:sp>
      <p:sp>
        <p:nvSpPr>
          <p:cNvPr id="8195" name="Text Box 44"/>
          <p:cNvSpPr txBox="1">
            <a:spLocks noChangeArrowheads="1"/>
          </p:cNvSpPr>
          <p:nvPr/>
        </p:nvSpPr>
        <p:spPr bwMode="auto">
          <a:xfrm>
            <a:off x="1858963" y="3856038"/>
            <a:ext cx="41735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>
                <a:latin typeface="Trebuchet MS" pitchFamily="34" charset="0"/>
              </a:rPr>
              <a:t>								…  one-turn solenoid</a:t>
            </a:r>
          </a:p>
          <a:p>
            <a:pPr eaLnBrk="1" hangingPunct="1">
              <a:spcAft>
                <a:spcPct val="50000"/>
              </a:spcAft>
            </a:pPr>
            <a:endParaRPr lang="en-US">
              <a:latin typeface="Trebuchet MS" pitchFamily="34" charset="0"/>
            </a:endParaRPr>
          </a:p>
        </p:txBody>
      </p:sp>
      <p:sp>
        <p:nvSpPr>
          <p:cNvPr id="8196" name="Text Box 38"/>
          <p:cNvSpPr txBox="1">
            <a:spLocks noChangeArrowheads="1"/>
          </p:cNvSpPr>
          <p:nvPr/>
        </p:nvSpPr>
        <p:spPr bwMode="auto">
          <a:xfrm>
            <a:off x="2682875" y="1481138"/>
            <a:ext cx="410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Trebuchet MS" pitchFamily="34" charset="0"/>
              </a:rPr>
              <a:t>Perfectly conducting plates and slider</a:t>
            </a:r>
          </a:p>
        </p:txBody>
      </p:sp>
      <p:sp>
        <p:nvSpPr>
          <p:cNvPr id="8197" name="Text Box 41"/>
          <p:cNvSpPr txBox="1">
            <a:spLocks noChangeArrowheads="1"/>
          </p:cNvSpPr>
          <p:nvPr/>
        </p:nvSpPr>
        <p:spPr bwMode="auto">
          <a:xfrm>
            <a:off x="2698750" y="2992438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Trebuchet MS" pitchFamily="34" charset="0"/>
              </a:rPr>
              <a:t>Depth </a:t>
            </a:r>
          </a:p>
        </p:txBody>
      </p:sp>
      <p:pic>
        <p:nvPicPr>
          <p:cNvPr id="81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613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2222500"/>
            <a:ext cx="152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21082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3495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177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176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4457700"/>
            <a:ext cx="838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76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613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81400" y="4724400"/>
            <a:ext cx="30019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7663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defTabSz="347663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defTabSz="347663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defTabSz="347663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defTabSz="347663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2000">
                <a:latin typeface="Trebuchet MS" pitchFamily="34" charset="0"/>
              </a:rPr>
              <a:t>(Recall that           )</a:t>
            </a:r>
          </a:p>
          <a:p>
            <a:pPr eaLnBrk="1" hangingPunct="1">
              <a:spcAft>
                <a:spcPct val="50000"/>
              </a:spcAft>
            </a:pPr>
            <a:r>
              <a:rPr lang="en-US" sz="2000">
                <a:latin typeface="Trebuchet MS" pitchFamily="34" charset="0"/>
              </a:rPr>
              <a:t>	 … (Keep    </a:t>
            </a:r>
            <a:r>
              <a:rPr lang="el-GR" sz="2000">
                <a:latin typeface="Trebuchet MS" pitchFamily="34" charset="0"/>
              </a:rPr>
              <a:t> </a:t>
            </a:r>
            <a:r>
              <a:rPr lang="en-US" sz="2000">
                <a:latin typeface="Trebuchet MS" pitchFamily="34" charset="0"/>
              </a:rPr>
              <a:t>constant)</a:t>
            </a:r>
          </a:p>
        </p:txBody>
      </p:sp>
      <p:sp>
        <p:nvSpPr>
          <p:cNvPr id="9220" name="Text Box 23"/>
          <p:cNvSpPr txBox="1">
            <a:spLocks noChangeArrowheads="1"/>
          </p:cNvSpPr>
          <p:nvPr/>
        </p:nvSpPr>
        <p:spPr bwMode="auto">
          <a:xfrm>
            <a:off x="2681288" y="147955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Trebuchet MS" pitchFamily="34" charset="0"/>
              </a:rPr>
              <a:t>Perfectly conducting plates and slider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733425" y="342900"/>
            <a:ext cx="815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 u="sng">
                <a:latin typeface="Trebuchet MS" pitchFamily="34" charset="0"/>
              </a:rPr>
              <a:t>Rail Gun Force -Energy Conservation Again</a:t>
            </a:r>
          </a:p>
        </p:txBody>
      </p:sp>
      <p:sp>
        <p:nvSpPr>
          <p:cNvPr id="9222" name="Text Box 33"/>
          <p:cNvSpPr txBox="1">
            <a:spLocks noChangeArrowheads="1"/>
          </p:cNvSpPr>
          <p:nvPr/>
        </p:nvSpPr>
        <p:spPr bwMode="auto">
          <a:xfrm>
            <a:off x="6172200" y="31242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Depth </a:t>
            </a:r>
          </a:p>
        </p:txBody>
      </p:sp>
      <p:pic>
        <p:nvPicPr>
          <p:cNvPr id="9223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3800"/>
            <a:ext cx="25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152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179638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420938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247900"/>
            <a:ext cx="571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525713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504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4300"/>
            <a:ext cx="1625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2679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838700"/>
            <a:ext cx="800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310188"/>
            <a:ext cx="139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282950"/>
            <a:ext cx="177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200400" y="3810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i="1" lang="en-US" sz="3200" u="sng">
                <a:latin charset="0" pitchFamily="34" typeface="Trebuchet MS"/>
              </a:rPr>
              <a:t>Coil Gun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304800" y="2057400"/>
            <a:ext cx="373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9pPr>
          </a:lstStyle>
          <a:p>
            <a:pPr eaLnBrk="1" hangingPunct="1"/>
            <a:r>
              <a:rPr lang="en-US" sz="2400"/>
              <a:t>How can we use a solenoid to propel a </a:t>
            </a:r>
            <a:r>
              <a:rPr altLang="en-US" lang="ja-JP" sz="2400"/>
              <a:t>“</a:t>
            </a:r>
            <a:r>
              <a:rPr altLang="ja-JP" lang="en-US" sz="2400"/>
              <a:t>bullet</a:t>
            </a:r>
            <a:r>
              <a:rPr altLang="en-US" lang="ja-JP" sz="2400"/>
              <a:t>”</a:t>
            </a:r>
            <a:r>
              <a:rPr altLang="ja-JP" lang="en-US" sz="2400"/>
              <a:t> if the force is always into the solenoid?</a:t>
            </a:r>
            <a:endParaRPr lang="en-US" sz="2400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181600" y="4572000"/>
            <a:ext cx="358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Helvetica"/>
                <a:ea charset="-128" pitchFamily="34" typeface="MS PGothic"/>
              </a:defRPr>
            </a:lvl9pPr>
          </a:lstStyle>
          <a:p>
            <a:pPr eaLnBrk="1" hangingPunct="1"/>
            <a:r>
              <a:rPr lang="en-US" sz="2400" u="sng">
                <a:latin charset="0" pitchFamily="34" typeface="Calibri"/>
              </a:rPr>
              <a:t>Our Plan</a:t>
            </a:r>
            <a:r>
              <a:rPr lang="en-US" sz="2400">
                <a:latin charset="0" pitchFamily="34" typeface="Calibri"/>
              </a:rPr>
              <a:t>:  Two magnets repel </a:t>
            </a:r>
            <a:br>
              <a:rPr lang="en-US" sz="2400">
                <a:latin charset="0" pitchFamily="34" typeface="Calibri"/>
              </a:rPr>
            </a:br>
            <a:r>
              <a:rPr lang="en-US" sz="2400">
                <a:latin charset="0" pitchFamily="34" typeface="Calibri"/>
              </a:rPr>
              <a:t>(or attract).  We should be able to get a coil to repel a magnet !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343400"/>
            <a:ext cx="3857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4672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5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-\sigma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7"/>
  <p:tag name="PICTUREFILESIZE" val="4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\sigma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4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w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4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y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4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d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4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(y) = \frac{\epsilon_o (y w)}{d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42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(x) = \frac{\epsilon_oA}{x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29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sim \frac{1}{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36"/>
  <p:tag name="PICTUREFILESIZE" val="9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 =  - \frac{v^2}{2}\, \frac{\epsilon_oA}{x^2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21.875"/>
  <p:tag name="PICTUREFILESIZE" val="3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sim \frac{1}{x^2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46"/>
  <p:tag name="PICTUREFILESIZE" val="1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 = \frac{v^2}{2}\, \frac{dC}{dx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33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_r=  -  \frac{\partial W_s}{\partial r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29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(y) = \frac{\epsilon_o (y w)}{d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42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(x) = \frac{\epsilon_oA}{x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29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sim \frac{1}{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36"/>
  <p:tag name="PICTUREFILESIZE" val="9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 =  - \frac{v^2}{2}\, \frac{\epsilon_oA}{x^2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21.875"/>
  <p:tag name="PICTUREFILESIZE" val="32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sim \frac{1}{x^2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46"/>
  <p:tag name="PICTUREFILESIZE" val="1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(x) = \frac{\epsilon_oA}{x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29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 = 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36"/>
  <p:tag name="PICTUREFILESIZE" val="5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4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-\sigma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7"/>
  <p:tag name="PICTUREFILESIZE" val="4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\sigma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4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(y) = \frac{\epsilon_o (y w)}{d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42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 =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36"/>
  <p:tag name="PICTUREFILESIZE" val="550"/>
</p:tagLst>
</file>

<file path=ppt/theme/theme1.xml><?xml version="1.0" encoding="utf-8"?>
<a:theme xmlns:a="http://schemas.openxmlformats.org/drawingml/2006/main" name="Default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18097</TotalTime>
  <Words>386</Words>
  <Application>Microsoft Office PowerPoint</Application>
  <PresentationFormat>On-screen Show (4:3)</PresentationFormat>
  <Paragraphs>155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Helvetica</vt:lpstr>
      <vt:lpstr>MS PGothic</vt:lpstr>
      <vt:lpstr>Arial</vt:lpstr>
      <vt:lpstr>Trebuchet MS</vt:lpstr>
      <vt:lpstr>Calibri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Rajeev Ram</dc:creator>
  <cp:lastModifiedBy>srani7</cp:lastModifiedBy>
  <cp:revision>218</cp:revision>
  <cp:lastPrinted>2009-02-27T17:28:29Z</cp:lastPrinted>
  <dcterms:created xsi:type="dcterms:W3CDTF">2009-02-27T16:17:14Z</dcterms:created>
  <dcterms:modified xsi:type="dcterms:W3CDTF">2012-12-10T12:48:20Z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6776732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D5.0.8</vt:lpwstr>
  </property>
</Properties>
</file>