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85" r:id="rId3"/>
    <p:sldId id="390" r:id="rId4"/>
    <p:sldId id="345" r:id="rId5"/>
    <p:sldId id="346" r:id="rId6"/>
    <p:sldId id="365" r:id="rId7"/>
    <p:sldId id="369" r:id="rId8"/>
    <p:sldId id="395" r:id="rId9"/>
    <p:sldId id="403" r:id="rId10"/>
    <p:sldId id="404" r:id="rId11"/>
    <p:sldId id="400" r:id="rId12"/>
    <p:sldId id="387" r:id="rId13"/>
    <p:sldId id="388" r:id="rId14"/>
    <p:sldId id="367" r:id="rId15"/>
    <p:sldId id="405" r:id="rId16"/>
    <p:sldId id="379" r:id="rId17"/>
    <p:sldId id="380" r:id="rId18"/>
    <p:sldId id="402" r:id="rId19"/>
    <p:sldId id="382" r:id="rId20"/>
    <p:sldId id="383" r:id="rId21"/>
    <p:sldId id="384" r:id="rId22"/>
    <p:sldId id="397" r:id="rId23"/>
    <p:sldId id="406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B98D2"/>
    <a:srgbClr val="4878B1"/>
    <a:srgbClr val="E4E4E4"/>
    <a:srgbClr val="D4E6E6"/>
    <a:srgbClr val="FFFFCC"/>
    <a:srgbClr val="A50021"/>
    <a:srgbClr val="FFCCCC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209" autoAdjust="0"/>
    <p:restoredTop sz="94704" autoAdjust="0"/>
  </p:normalViewPr>
  <p:slideViewPr>
    <p:cSldViewPr>
      <p:cViewPr>
        <p:scale>
          <a:sx n="90" d="100"/>
          <a:sy n="90" d="100"/>
        </p:scale>
        <p:origin x="-1188" y="-456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en-US"/>
              <a:t>43 – Tunneling Applications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C88B1BA5-43E4-324E-9B22-828C578936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6.007 – OCW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68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</a:defRPr>
            </a:lvl1pPr>
          </a:lstStyle>
          <a:p>
            <a:fld id="{AE17D61B-9186-8947-9668-E9632F2EE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949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 eaLnBrk="1" hangingPunct="1"/>
            <a:fld id="{01808AC1-0547-E149-91BF-24A321A6BFC1}" type="slidenum">
              <a:rPr lang="en-US" sz="1200">
                <a:latin typeface="Arial" charset="0"/>
              </a:rPr>
              <a:pPr algn="r"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Answer:  With twice the thickness, the exponential factor comes in twice. Therefore, T = 4(0.011)^2 =0.05%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 eaLnBrk="1" hangingPunct="1"/>
            <a:fld id="{6F790AA4-4D56-7746-9F96-710230F4CD97}" type="slidenum">
              <a:rPr lang="en-US" sz="1200">
                <a:latin typeface="Arial" charset="0"/>
              </a:rPr>
              <a:pPr algn="r"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http://www.quantum-physics.polytechnique.fr/en/ -- wave mechanics – scanning tunneling microscope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0E5263FD-7C88-9147-AFC6-74FB5EF50CA5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852F138F-AA12-B74C-A1CD-C4EE6F127396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http://www.quantum-physics.polytechnique.fr/en/ -- wave mechanics – scanning tunneling microscope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 eaLnBrk="1" hangingPunct="1"/>
            <a:fld id="{9E74952C-0741-E345-A3AA-7562237D877C}" type="slidenum">
              <a:rPr lang="en-US" sz="1200">
                <a:latin typeface="Arial" charset="0"/>
              </a:rPr>
              <a:pPr algn="r"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http://www.quantum-physics.polytechnique.fr/en/ -- wave mechanics – scanning tunneling microscope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4107DA51-AF2F-0A4D-8EED-AA75744E2629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931D2-1301-BD45-A893-DE7A95123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84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7A7EC-0FB6-C644-9DBD-79110A801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4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3B5AC-E66A-3E4B-9037-CCBC48E35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68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94EEB-A13D-2947-B819-EE9FD9658A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71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B883F-6A33-B442-AE18-A3264BDB4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04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BA03D-9305-534B-B1C9-282A74BAA2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75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D0FC7-DE2F-B943-907B-073C5621B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46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80AA4-9D39-D345-92C8-B5D3D88CA7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95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58973-B4CA-1942-9BD9-40051253A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65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A6DCE-499A-7A44-8901-58A3B53F37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59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EA41F-B2C7-5B4E-A6A2-CC022253F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01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B839E-9C01-9B40-B1D3-DCD5B5C1D8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37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BA3F4-43A4-4341-A957-F48E64F5D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90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E052B40-5E45-354C-A18B-B43FE3735D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hyperlink" Target="http://ocw.mit.edu/fairu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9" Type="http://schemas.openxmlformats.org/officeDocument/2006/relationships/image" Target="../media/image7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jpeg"/><Relationship Id="rId7" Type="http://schemas.openxmlformats.org/officeDocument/2006/relationships/image" Target="../media/image77.emf"/><Relationship Id="rId12" Type="http://schemas.openxmlformats.org/officeDocument/2006/relationships/hyperlink" Target="http://ocw.mit.edu/fairu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emf"/><Relationship Id="rId11" Type="http://schemas.openxmlformats.org/officeDocument/2006/relationships/image" Target="../media/image81.emf"/><Relationship Id="rId5" Type="http://schemas.openxmlformats.org/officeDocument/2006/relationships/image" Target="../media/image75.emf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hyperlink" Target="http://ocw.mit.edu/fairu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cw.mit.edu/fairus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image" Target="../media/image8.em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emf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jpe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terms" TargetMode="External"/><Relationship Id="rId2" Type="http://schemas.openxmlformats.org/officeDocument/2006/relationships/hyperlink" Target="http://ocw.mit.ed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1.xml"/><Relationship Id="rId7" Type="http://schemas.openxmlformats.org/officeDocument/2006/relationships/image" Target="../media/image10.jpeg"/><Relationship Id="rId12" Type="http://schemas.openxmlformats.org/officeDocument/2006/relationships/image" Target="../media/image15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emf"/><Relationship Id="rId4" Type="http://schemas.openxmlformats.org/officeDocument/2006/relationships/tags" Target="../tags/tag12.xml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18" Type="http://schemas.openxmlformats.org/officeDocument/2006/relationships/image" Target="../media/image3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1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emf"/><Relationship Id="rId1" Type="http://schemas.openxmlformats.org/officeDocument/2006/relationships/tags" Target="../tags/tag13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5" Type="http://schemas.openxmlformats.org/officeDocument/2006/relationships/image" Target="../media/image28.emf"/><Relationship Id="rId10" Type="http://schemas.openxmlformats.org/officeDocument/2006/relationships/image" Target="../media/image23.emf"/><Relationship Id="rId19" Type="http://schemas.openxmlformats.org/officeDocument/2006/relationships/image" Target="../media/image32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.edu/physics/phet/dev/quantum-tunneling/1.07.00/" TargetMode="External"/><Relationship Id="rId13" Type="http://schemas.openxmlformats.org/officeDocument/2006/relationships/image" Target="../media/image36.jpeg"/><Relationship Id="rId3" Type="http://schemas.openxmlformats.org/officeDocument/2006/relationships/tags" Target="../tags/tag16.xml"/><Relationship Id="rId7" Type="http://schemas.openxmlformats.org/officeDocument/2006/relationships/image" Target="../media/image33.emf"/><Relationship Id="rId12" Type="http://schemas.openxmlformats.org/officeDocument/2006/relationships/image" Target="../media/image9.png"/><Relationship Id="rId17" Type="http://schemas.openxmlformats.org/officeDocument/2006/relationships/image" Target="../media/image39.emf"/><Relationship Id="rId2" Type="http://schemas.openxmlformats.org/officeDocument/2006/relationships/tags" Target="../tags/tag15.xml"/><Relationship Id="rId16" Type="http://schemas.openxmlformats.org/officeDocument/2006/relationships/image" Target="../media/image38.emf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.jpeg"/><Relationship Id="rId5" Type="http://schemas.openxmlformats.org/officeDocument/2006/relationships/tags" Target="../tags/tag18.xml"/><Relationship Id="rId15" Type="http://schemas.openxmlformats.org/officeDocument/2006/relationships/image" Target="../media/image16.emf"/><Relationship Id="rId10" Type="http://schemas.openxmlformats.org/officeDocument/2006/relationships/image" Target="../media/image35.png"/><Relationship Id="rId4" Type="http://schemas.openxmlformats.org/officeDocument/2006/relationships/tags" Target="../tags/tag17.xml"/><Relationship Id="rId9" Type="http://schemas.openxmlformats.org/officeDocument/2006/relationships/image" Target="../media/image34.png"/><Relationship Id="rId1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4191000" cy="59503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Tunneling Applications</a:t>
            </a:r>
            <a:endParaRPr lang="en-US" sz="2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600200" y="2971800"/>
            <a:ext cx="5638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/>
              <a:t>	 </a:t>
            </a:r>
            <a:r>
              <a:rPr lang="en-US" sz="2400" u="sng" dirty="0"/>
              <a:t>Outline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400" dirty="0"/>
              <a:t> Barrier Reflection and Penetration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400" dirty="0"/>
              <a:t> Electron Conduction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400" dirty="0"/>
              <a:t> Scanning Tunneling Microscopy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400" dirty="0"/>
              <a:t> Flash Memory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2209800" y="228600"/>
            <a:ext cx="47069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len="sm" type="none" w="sm"/>
                <a:tailEnd len="sm" type="none" w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MOSFET: Transistor in a Nutshell</a:t>
            </a:r>
          </a:p>
        </p:txBody>
      </p:sp>
      <p:sp>
        <p:nvSpPr>
          <p:cNvPr id="47106" name="Text Box 122"/>
          <p:cNvSpPr txBox="1">
            <a:spLocks noChangeArrowheads="1"/>
          </p:cNvSpPr>
          <p:nvPr/>
        </p:nvSpPr>
        <p:spPr bwMode="auto">
          <a:xfrm>
            <a:off x="3581400" y="5943600"/>
            <a:ext cx="374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Tunneling causes thin insulating layers to become leaky !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5753100" y="3948113"/>
            <a:ext cx="224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cs typeface="Trebuchet MS" charset="0"/>
              </a:rPr>
              <a:t>Conducting Channel</a:t>
            </a:r>
          </a:p>
        </p:txBody>
      </p:sp>
      <p:pic>
        <p:nvPicPr>
          <p:cNvPr id="4710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24412"/>
            <a:ext cx="2209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775"/>
          <p:cNvSpPr txBox="1">
            <a:spLocks noChangeArrowheads="1"/>
          </p:cNvSpPr>
          <p:nvPr/>
        </p:nvSpPr>
        <p:spPr bwMode="auto">
          <a:xfrm>
            <a:off x="1447800" y="647700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Image is in the public domain</a:t>
            </a:r>
          </a:p>
        </p:txBody>
      </p:sp>
      <p:pic>
        <p:nvPicPr>
          <p:cNvPr id="47111" name="Picture 12" descr="C:\Users\Pouya\Desktop\HoytGroup\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685925"/>
            <a:ext cx="41846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101"/>
          <p:cNvSpPr>
            <a:spLocks noChangeArrowheads="1"/>
          </p:cNvSpPr>
          <p:nvPr/>
        </p:nvSpPr>
        <p:spPr bwMode="auto">
          <a:xfrm>
            <a:off x="847725" y="838200"/>
            <a:ext cx="3489325" cy="487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13" name="Freeform 106"/>
          <p:cNvSpPr>
            <a:spLocks/>
          </p:cNvSpPr>
          <p:nvPr/>
        </p:nvSpPr>
        <p:spPr bwMode="auto">
          <a:xfrm>
            <a:off x="1204913" y="1081088"/>
            <a:ext cx="3900487" cy="1819275"/>
          </a:xfrm>
          <a:custGeom>
            <a:avLst/>
            <a:gdLst>
              <a:gd name="T0" fmla="*/ 0 w 2905"/>
              <a:gd name="T1" fmla="*/ 0 h 1404"/>
              <a:gd name="T2" fmla="*/ 2147483647 w 2905"/>
              <a:gd name="T3" fmla="*/ 0 h 1404"/>
              <a:gd name="T4" fmla="*/ 2147483647 w 2905"/>
              <a:gd name="T5" fmla="*/ 2147483647 h 1404"/>
              <a:gd name="T6" fmla="*/ 2147483647 w 2905"/>
              <a:gd name="T7" fmla="*/ 2147483647 h 1404"/>
              <a:gd name="T8" fmla="*/ 2147483647 w 2905"/>
              <a:gd name="T9" fmla="*/ 0 h 1404"/>
              <a:gd name="T10" fmla="*/ 2147483647 w 2905"/>
              <a:gd name="T11" fmla="*/ 0 h 14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05"/>
              <a:gd name="T19" fmla="*/ 0 h 1404"/>
              <a:gd name="T20" fmla="*/ 2905 w 2905"/>
              <a:gd name="T21" fmla="*/ 1404 h 14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05" h="1404">
                <a:moveTo>
                  <a:pt x="0" y="0"/>
                </a:moveTo>
                <a:lnTo>
                  <a:pt x="438" y="0"/>
                </a:lnTo>
                <a:lnTo>
                  <a:pt x="430" y="1396"/>
                </a:lnTo>
                <a:lnTo>
                  <a:pt x="1509" y="1404"/>
                </a:lnTo>
                <a:lnTo>
                  <a:pt x="1502" y="0"/>
                </a:lnTo>
                <a:lnTo>
                  <a:pt x="2905" y="0"/>
                </a:lnTo>
              </a:path>
            </a:pathLst>
          </a:custGeom>
          <a:noFill/>
          <a:ln w="76200">
            <a:solidFill>
              <a:srgbClr val="ED181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Text Box 107"/>
          <p:cNvSpPr txBox="1">
            <a:spLocks noChangeArrowheads="1"/>
          </p:cNvSpPr>
          <p:nvPr/>
        </p:nvSpPr>
        <p:spPr bwMode="auto">
          <a:xfrm>
            <a:off x="5535613" y="917575"/>
            <a:ext cx="256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ED181E"/>
                </a:solidFill>
                <a:cs typeface="Trebuchet MS" charset="0"/>
              </a:rPr>
              <a:t>Conduction electron flow</a:t>
            </a:r>
            <a:endParaRPr lang="en-US">
              <a:cs typeface="Trebuchet MS" charset="0"/>
            </a:endParaRPr>
          </a:p>
        </p:txBody>
      </p:sp>
      <p:grpSp>
        <p:nvGrpSpPr>
          <p:cNvPr id="47115" name="Group 39"/>
          <p:cNvGrpSpPr>
            <a:grpSpLocks/>
          </p:cNvGrpSpPr>
          <p:nvPr/>
        </p:nvGrpSpPr>
        <p:grpSpPr bwMode="auto">
          <a:xfrm>
            <a:off x="5562600" y="2743200"/>
            <a:ext cx="2971800" cy="1981200"/>
            <a:chOff x="5169059" y="94146"/>
            <a:chExt cx="3246438" cy="2227695"/>
          </a:xfrm>
        </p:grpSpPr>
        <p:grpSp>
          <p:nvGrpSpPr>
            <p:cNvPr id="47118" name="Group 30"/>
            <p:cNvGrpSpPr>
              <a:grpSpLocks/>
            </p:cNvGrpSpPr>
            <p:nvPr/>
          </p:nvGrpSpPr>
          <p:grpSpPr bwMode="auto">
            <a:xfrm>
              <a:off x="5169059" y="94146"/>
              <a:ext cx="3246438" cy="2227695"/>
              <a:chOff x="2990" y="1097"/>
              <a:chExt cx="2552" cy="1751"/>
            </a:xfrm>
          </p:grpSpPr>
          <p:pic>
            <p:nvPicPr>
              <p:cNvPr id="47120" name="그림 33" descr="K-14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7"/>
              <a:stretch>
                <a:fillRect/>
              </a:stretch>
            </p:blipFill>
            <p:spPr bwMode="auto">
              <a:xfrm>
                <a:off x="2990" y="1097"/>
                <a:ext cx="2552" cy="1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21" name="TextBox 49"/>
              <p:cNvSpPr txBox="1">
                <a:spLocks noChangeArrowheads="1"/>
              </p:cNvSpPr>
              <p:nvPr/>
            </p:nvSpPr>
            <p:spPr bwMode="auto">
              <a:xfrm>
                <a:off x="3610" y="1474"/>
                <a:ext cx="1320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2200" b="1">
                    <a:solidFill>
                      <a:schemeClr val="bg1"/>
                    </a:solidFill>
                  </a:rPr>
                  <a:t>Control Gate</a:t>
                </a:r>
                <a:endParaRPr lang="ko-KR" altLang="en-US" sz="2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119" name="TextBox 49"/>
            <p:cNvSpPr txBox="1">
              <a:spLocks noChangeArrowheads="1"/>
            </p:cNvSpPr>
            <p:nvPr/>
          </p:nvSpPr>
          <p:spPr bwMode="auto">
            <a:xfrm>
              <a:off x="5926707" y="1563404"/>
              <a:ext cx="195058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2200" b="1">
                  <a:solidFill>
                    <a:schemeClr val="bg1"/>
                  </a:solidFill>
                </a:rPr>
                <a:t>Semiconductor</a:t>
              </a:r>
              <a:endParaRPr lang="ko-KR" altLang="en-US" sz="2200" b="1">
                <a:solidFill>
                  <a:schemeClr val="bg1"/>
                </a:solidFill>
              </a:endParaRPr>
            </a:p>
          </p:txBody>
        </p:sp>
      </p:grpSp>
      <p:sp>
        <p:nvSpPr>
          <p:cNvPr id="47116" name="TextBox 27"/>
          <p:cNvSpPr txBox="1">
            <a:spLocks noChangeArrowheads="1"/>
          </p:cNvSpPr>
          <p:nvPr/>
        </p:nvSpPr>
        <p:spPr bwMode="auto">
          <a:xfrm>
            <a:off x="5575300" y="4724400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Image courtesy of J. Hoyt Group, EECS, MIT.</a:t>
            </a:r>
          </a:p>
          <a:p>
            <a:pPr eaLnBrk="1" hangingPunct="1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  Photo by L. Gomez</a:t>
            </a:r>
          </a:p>
        </p:txBody>
      </p:sp>
      <p:sp>
        <p:nvSpPr>
          <p:cNvPr id="47117" name="TextBox 27"/>
          <p:cNvSpPr txBox="1">
            <a:spLocks noChangeArrowheads="1"/>
          </p:cNvSpPr>
          <p:nvPr/>
        </p:nvSpPr>
        <p:spPr bwMode="auto">
          <a:xfrm>
            <a:off x="762000" y="4343400"/>
            <a:ext cx="449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Image courtesy of J. Hoyt Group, EECS, MIT.</a:t>
            </a:r>
          </a:p>
          <a:p>
            <a:pPr eaLnBrk="1" hangingPunct="1"/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  Photo by L. Gomez</a:t>
            </a:r>
          </a:p>
        </p:txBody>
      </p:sp>
    </p:spTree>
    <p:extLst>
      <p:ext uri="{BB962C8B-B14F-4D97-AF65-F5344CB8AC3E}">
        <p14:creationId xmlns:p14="http://schemas.microsoft.com/office/powerpoint/2010/main" xmlns="" val="13491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04"/>
          <p:cNvSpPr txBox="1">
            <a:spLocks noChangeArrowheads="1"/>
          </p:cNvSpPr>
          <p:nvPr/>
        </p:nvSpPr>
        <p:spPr bwMode="auto">
          <a:xfrm>
            <a:off x="1454150" y="1387475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b="1">
                <a:cs typeface="Trebuchet MS" charset="0"/>
              </a:rPr>
              <a:t>UNPROGRAMMED</a:t>
            </a:r>
            <a:endParaRPr lang="en-US" sz="1800" b="1">
              <a:cs typeface="Trebuchet MS" charset="0"/>
            </a:endParaRPr>
          </a:p>
        </p:txBody>
      </p:sp>
      <p:sp>
        <p:nvSpPr>
          <p:cNvPr id="36866" name="Text Box 205"/>
          <p:cNvSpPr txBox="1">
            <a:spLocks noChangeArrowheads="1"/>
          </p:cNvSpPr>
          <p:nvPr/>
        </p:nvSpPr>
        <p:spPr bwMode="auto">
          <a:xfrm>
            <a:off x="5702300" y="1387475"/>
            <a:ext cx="168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b="1">
                <a:cs typeface="Trebuchet MS" charset="0"/>
              </a:rPr>
              <a:t>PROGRAMMED</a:t>
            </a:r>
            <a:endParaRPr lang="en-US" sz="1800" b="1">
              <a:cs typeface="Trebuchet MS" charset="0"/>
            </a:endParaRPr>
          </a:p>
        </p:txBody>
      </p:sp>
      <p:sp>
        <p:nvSpPr>
          <p:cNvPr id="36867" name="Text Box 296"/>
          <p:cNvSpPr txBox="1">
            <a:spLocks noChangeArrowheads="1"/>
          </p:cNvSpPr>
          <p:nvPr/>
        </p:nvSpPr>
        <p:spPr bwMode="auto">
          <a:xfrm>
            <a:off x="415925" y="5373688"/>
            <a:ext cx="797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l-NL" sz="2000">
                <a:cs typeface="Trebuchet MS" charset="0"/>
              </a:rPr>
              <a:t>To obtain the same channel charge, the programmed gate needs a higher control-gate voltage than the unprogrammed gate</a:t>
            </a:r>
            <a:endParaRPr lang="en-US" sz="2000">
              <a:cs typeface="Trebuchet MS" charset="0"/>
            </a:endParaRPr>
          </a:p>
        </p:txBody>
      </p:sp>
      <p:sp>
        <p:nvSpPr>
          <p:cNvPr id="36868" name="Text Box 298"/>
          <p:cNvSpPr txBox="1">
            <a:spLocks noChangeArrowheads="1"/>
          </p:cNvSpPr>
          <p:nvPr/>
        </p:nvSpPr>
        <p:spPr bwMode="auto">
          <a:xfrm>
            <a:off x="3063875" y="304800"/>
            <a:ext cx="3254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Reading Flash Memory</a:t>
            </a:r>
          </a:p>
        </p:txBody>
      </p:sp>
      <p:sp>
        <p:nvSpPr>
          <p:cNvPr id="36869" name="Text Box 297"/>
          <p:cNvSpPr txBox="1">
            <a:spLocks noChangeArrowheads="1"/>
          </p:cNvSpPr>
          <p:nvPr/>
        </p:nvSpPr>
        <p:spPr bwMode="auto">
          <a:xfrm>
            <a:off x="4267200" y="6324600"/>
            <a:ext cx="479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How do we WRITE Flash Memory ?</a:t>
            </a:r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1116013" y="1916113"/>
            <a:ext cx="2665412" cy="9366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b="1">
                <a:cs typeface="Trebuchet MS" charset="0"/>
              </a:rPr>
              <a:t>CONTROL GATE</a:t>
            </a:r>
            <a:endParaRPr lang="en-US" b="1">
              <a:cs typeface="Trebuchet MS" charset="0"/>
            </a:endParaRPr>
          </a:p>
        </p:txBody>
      </p:sp>
      <p:sp>
        <p:nvSpPr>
          <p:cNvPr id="299" name="Rectangle 4"/>
          <p:cNvSpPr>
            <a:spLocks noChangeArrowheads="1"/>
          </p:cNvSpPr>
          <p:nvPr/>
        </p:nvSpPr>
        <p:spPr bwMode="auto">
          <a:xfrm>
            <a:off x="1116013" y="3068638"/>
            <a:ext cx="2665412" cy="936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nl-NL" b="1">
                <a:cs typeface="Trebuchet MS" charset="0"/>
              </a:rPr>
              <a:t>FLOATING GATE</a:t>
            </a:r>
            <a:endParaRPr lang="en-US" b="1">
              <a:cs typeface="Trebuchet MS" charset="0"/>
            </a:endParaRPr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323850" y="4221163"/>
            <a:ext cx="8424863" cy="936625"/>
          </a:xfrm>
          <a:prstGeom prst="rect">
            <a:avLst/>
          </a:prstGeom>
          <a:solidFill>
            <a:srgbClr val="5B9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b="1">
                <a:cs typeface="Trebuchet MS" charset="0"/>
              </a:rPr>
              <a:t>SILICON</a:t>
            </a:r>
            <a:endParaRPr lang="en-US" b="1">
              <a:cs typeface="Trebuchet MS" charset="0"/>
            </a:endParaRPr>
          </a:p>
        </p:txBody>
      </p:sp>
      <p:grpSp>
        <p:nvGrpSpPr>
          <p:cNvPr id="36873" name="Group 6"/>
          <p:cNvGrpSpPr>
            <a:grpSpLocks/>
          </p:cNvGrpSpPr>
          <p:nvPr/>
        </p:nvGrpSpPr>
        <p:grpSpPr bwMode="auto">
          <a:xfrm>
            <a:off x="2124075" y="2636838"/>
            <a:ext cx="576263" cy="1800225"/>
            <a:chOff x="2562" y="1661"/>
            <a:chExt cx="363" cy="1134"/>
          </a:xfrm>
        </p:grpSpPr>
        <p:grpSp>
          <p:nvGrpSpPr>
            <p:cNvPr id="37053" name="Group 7"/>
            <p:cNvGrpSpPr>
              <a:grpSpLocks/>
            </p:cNvGrpSpPr>
            <p:nvPr/>
          </p:nvGrpSpPr>
          <p:grpSpPr bwMode="auto">
            <a:xfrm>
              <a:off x="2562" y="1661"/>
              <a:ext cx="363" cy="408"/>
              <a:chOff x="2562" y="1661"/>
              <a:chExt cx="363" cy="408"/>
            </a:xfrm>
          </p:grpSpPr>
          <p:sp>
            <p:nvSpPr>
              <p:cNvPr id="37060" name="Line 8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1" name="Line 9"/>
              <p:cNvSpPr>
                <a:spLocks noChangeShapeType="1"/>
              </p:cNvSpPr>
              <p:nvPr/>
            </p:nvSpPr>
            <p:spPr bwMode="auto">
              <a:xfrm>
                <a:off x="2562" y="1842"/>
                <a:ext cx="36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062" name="Group 10"/>
              <p:cNvGrpSpPr>
                <a:grpSpLocks/>
              </p:cNvGrpSpPr>
              <p:nvPr/>
            </p:nvGrpSpPr>
            <p:grpSpPr bwMode="auto">
              <a:xfrm flipV="1">
                <a:off x="2562" y="1888"/>
                <a:ext cx="363" cy="181"/>
                <a:chOff x="2698" y="1797"/>
                <a:chExt cx="363" cy="181"/>
              </a:xfrm>
            </p:grpSpPr>
            <p:sp>
              <p:nvSpPr>
                <p:cNvPr id="37063" name="Line 11"/>
                <p:cNvSpPr>
                  <a:spLocks noChangeShapeType="1"/>
                </p:cNvSpPr>
                <p:nvPr/>
              </p:nvSpPr>
              <p:spPr bwMode="auto">
                <a:xfrm>
                  <a:off x="2880" y="1797"/>
                  <a:ext cx="0" cy="18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4" name="Line 12"/>
                <p:cNvSpPr>
                  <a:spLocks noChangeShapeType="1"/>
                </p:cNvSpPr>
                <p:nvPr/>
              </p:nvSpPr>
              <p:spPr bwMode="auto">
                <a:xfrm>
                  <a:off x="2698" y="1978"/>
                  <a:ext cx="363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054" name="Group 13"/>
            <p:cNvGrpSpPr>
              <a:grpSpLocks/>
            </p:cNvGrpSpPr>
            <p:nvPr/>
          </p:nvGrpSpPr>
          <p:grpSpPr bwMode="auto">
            <a:xfrm>
              <a:off x="2562" y="2387"/>
              <a:ext cx="363" cy="408"/>
              <a:chOff x="2562" y="1661"/>
              <a:chExt cx="363" cy="408"/>
            </a:xfrm>
          </p:grpSpPr>
          <p:sp>
            <p:nvSpPr>
              <p:cNvPr id="37055" name="Line 14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6" name="Line 15"/>
              <p:cNvSpPr>
                <a:spLocks noChangeShapeType="1"/>
              </p:cNvSpPr>
              <p:nvPr/>
            </p:nvSpPr>
            <p:spPr bwMode="auto">
              <a:xfrm>
                <a:off x="2562" y="1842"/>
                <a:ext cx="36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057" name="Group 16"/>
              <p:cNvGrpSpPr>
                <a:grpSpLocks/>
              </p:cNvGrpSpPr>
              <p:nvPr/>
            </p:nvGrpSpPr>
            <p:grpSpPr bwMode="auto">
              <a:xfrm flipV="1">
                <a:off x="2562" y="1888"/>
                <a:ext cx="363" cy="181"/>
                <a:chOff x="2698" y="1797"/>
                <a:chExt cx="363" cy="181"/>
              </a:xfrm>
            </p:grpSpPr>
            <p:sp>
              <p:nvSpPr>
                <p:cNvPr id="37058" name="Line 17"/>
                <p:cNvSpPr>
                  <a:spLocks noChangeShapeType="1"/>
                </p:cNvSpPr>
                <p:nvPr/>
              </p:nvSpPr>
              <p:spPr bwMode="auto">
                <a:xfrm>
                  <a:off x="2880" y="1797"/>
                  <a:ext cx="0" cy="18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9" name="Line 18"/>
                <p:cNvSpPr>
                  <a:spLocks noChangeShapeType="1"/>
                </p:cNvSpPr>
                <p:nvPr/>
              </p:nvSpPr>
              <p:spPr bwMode="auto">
                <a:xfrm>
                  <a:off x="2698" y="1978"/>
                  <a:ext cx="363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4" name="Group 19"/>
          <p:cNvGrpSpPr>
            <a:grpSpLocks/>
          </p:cNvGrpSpPr>
          <p:nvPr/>
        </p:nvGrpSpPr>
        <p:grpSpPr bwMode="auto">
          <a:xfrm>
            <a:off x="1187450" y="4221163"/>
            <a:ext cx="144463" cy="144462"/>
            <a:chOff x="1973" y="2069"/>
            <a:chExt cx="91" cy="91"/>
          </a:xfrm>
          <a:solidFill>
            <a:srgbClr val="BFBFBF"/>
          </a:solidFill>
        </p:grpSpPr>
        <p:sp>
          <p:nvSpPr>
            <p:cNvPr id="315" name="Oval 20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6" name="Line 21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17" name="Group 22"/>
          <p:cNvGrpSpPr>
            <a:grpSpLocks/>
          </p:cNvGrpSpPr>
          <p:nvPr/>
        </p:nvGrpSpPr>
        <p:grpSpPr bwMode="auto">
          <a:xfrm>
            <a:off x="1474788" y="4221163"/>
            <a:ext cx="144462" cy="144462"/>
            <a:chOff x="1973" y="2069"/>
            <a:chExt cx="91" cy="91"/>
          </a:xfrm>
          <a:solidFill>
            <a:srgbClr val="BFBFBF"/>
          </a:solidFill>
        </p:grpSpPr>
        <p:sp>
          <p:nvSpPr>
            <p:cNvPr id="318" name="Oval 23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9" name="Line 24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20" name="Group 25"/>
          <p:cNvGrpSpPr>
            <a:grpSpLocks/>
          </p:cNvGrpSpPr>
          <p:nvPr/>
        </p:nvGrpSpPr>
        <p:grpSpPr bwMode="auto">
          <a:xfrm>
            <a:off x="1763713" y="4221163"/>
            <a:ext cx="144462" cy="144462"/>
            <a:chOff x="1973" y="2069"/>
            <a:chExt cx="91" cy="91"/>
          </a:xfrm>
          <a:solidFill>
            <a:srgbClr val="BFBFBF"/>
          </a:solidFill>
        </p:grpSpPr>
        <p:sp>
          <p:nvSpPr>
            <p:cNvPr id="321" name="Oval 26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" name="Line 27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23" name="Group 28"/>
          <p:cNvGrpSpPr>
            <a:grpSpLocks/>
          </p:cNvGrpSpPr>
          <p:nvPr/>
        </p:nvGrpSpPr>
        <p:grpSpPr bwMode="auto">
          <a:xfrm>
            <a:off x="2051050" y="4221163"/>
            <a:ext cx="144463" cy="144462"/>
            <a:chOff x="1973" y="2069"/>
            <a:chExt cx="91" cy="91"/>
          </a:xfrm>
          <a:solidFill>
            <a:srgbClr val="BFBFBF"/>
          </a:solidFill>
        </p:grpSpPr>
        <p:sp>
          <p:nvSpPr>
            <p:cNvPr id="324" name="Oval 29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5" name="Line 30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26" name="Group 31"/>
          <p:cNvGrpSpPr>
            <a:grpSpLocks/>
          </p:cNvGrpSpPr>
          <p:nvPr/>
        </p:nvGrpSpPr>
        <p:grpSpPr bwMode="auto">
          <a:xfrm>
            <a:off x="2627313" y="4221163"/>
            <a:ext cx="144462" cy="144462"/>
            <a:chOff x="1973" y="2069"/>
            <a:chExt cx="91" cy="91"/>
          </a:xfrm>
          <a:solidFill>
            <a:srgbClr val="BFBFBF"/>
          </a:solidFill>
        </p:grpSpPr>
        <p:sp>
          <p:nvSpPr>
            <p:cNvPr id="327" name="Oval 32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" name="Line 33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29" name="Group 34"/>
          <p:cNvGrpSpPr>
            <a:grpSpLocks/>
          </p:cNvGrpSpPr>
          <p:nvPr/>
        </p:nvGrpSpPr>
        <p:grpSpPr bwMode="auto">
          <a:xfrm>
            <a:off x="2914650" y="4221163"/>
            <a:ext cx="144463" cy="144462"/>
            <a:chOff x="1973" y="2069"/>
            <a:chExt cx="91" cy="91"/>
          </a:xfrm>
          <a:solidFill>
            <a:srgbClr val="BFBFBF"/>
          </a:solidFill>
        </p:grpSpPr>
        <p:sp>
          <p:nvSpPr>
            <p:cNvPr id="330" name="Oval 35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1" name="Line 36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32" name="Group 37"/>
          <p:cNvGrpSpPr>
            <a:grpSpLocks/>
          </p:cNvGrpSpPr>
          <p:nvPr/>
        </p:nvGrpSpPr>
        <p:grpSpPr bwMode="auto">
          <a:xfrm>
            <a:off x="3203575" y="4221163"/>
            <a:ext cx="144463" cy="144462"/>
            <a:chOff x="1973" y="2069"/>
            <a:chExt cx="91" cy="91"/>
          </a:xfrm>
          <a:solidFill>
            <a:srgbClr val="BFBFBF"/>
          </a:solidFill>
        </p:grpSpPr>
        <p:sp>
          <p:nvSpPr>
            <p:cNvPr id="333" name="Oval 38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4" name="Line 39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35" name="Group 40"/>
          <p:cNvGrpSpPr>
            <a:grpSpLocks/>
          </p:cNvGrpSpPr>
          <p:nvPr/>
        </p:nvGrpSpPr>
        <p:grpSpPr bwMode="auto">
          <a:xfrm>
            <a:off x="3490913" y="4221163"/>
            <a:ext cx="144462" cy="144462"/>
            <a:chOff x="1973" y="2069"/>
            <a:chExt cx="91" cy="91"/>
          </a:xfrm>
          <a:solidFill>
            <a:srgbClr val="BFBFBF"/>
          </a:solidFill>
        </p:grpSpPr>
        <p:sp>
          <p:nvSpPr>
            <p:cNvPr id="336" name="Oval 41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" name="Line 42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38" name="Group 43"/>
          <p:cNvGrpSpPr>
            <a:grpSpLocks/>
          </p:cNvGrpSpPr>
          <p:nvPr/>
        </p:nvGrpSpPr>
        <p:grpSpPr bwMode="auto">
          <a:xfrm>
            <a:off x="1189038" y="2708275"/>
            <a:ext cx="144462" cy="144463"/>
            <a:chOff x="1973" y="2069"/>
            <a:chExt cx="91" cy="91"/>
          </a:xfrm>
          <a:solidFill>
            <a:schemeClr val="bg1"/>
          </a:solidFill>
        </p:grpSpPr>
        <p:sp>
          <p:nvSpPr>
            <p:cNvPr id="339" name="Oval 44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0" name="Line 45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41" name="Group 46"/>
          <p:cNvGrpSpPr>
            <a:grpSpLocks/>
          </p:cNvGrpSpPr>
          <p:nvPr/>
        </p:nvGrpSpPr>
        <p:grpSpPr bwMode="auto">
          <a:xfrm>
            <a:off x="1476375" y="2708275"/>
            <a:ext cx="144463" cy="144463"/>
            <a:chOff x="1973" y="2069"/>
            <a:chExt cx="91" cy="91"/>
          </a:xfrm>
          <a:solidFill>
            <a:schemeClr val="bg1"/>
          </a:solidFill>
        </p:grpSpPr>
        <p:sp>
          <p:nvSpPr>
            <p:cNvPr id="342" name="Oval 47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3" name="Line 48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44" name="Group 49"/>
          <p:cNvGrpSpPr>
            <a:grpSpLocks/>
          </p:cNvGrpSpPr>
          <p:nvPr/>
        </p:nvGrpSpPr>
        <p:grpSpPr bwMode="auto">
          <a:xfrm>
            <a:off x="1765300" y="2708275"/>
            <a:ext cx="144463" cy="144463"/>
            <a:chOff x="1973" y="2069"/>
            <a:chExt cx="91" cy="91"/>
          </a:xfrm>
          <a:solidFill>
            <a:schemeClr val="bg1"/>
          </a:solidFill>
        </p:grpSpPr>
        <p:sp>
          <p:nvSpPr>
            <p:cNvPr id="345" name="Oval 50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6" name="Line 51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47" name="Group 52"/>
          <p:cNvGrpSpPr>
            <a:grpSpLocks/>
          </p:cNvGrpSpPr>
          <p:nvPr/>
        </p:nvGrpSpPr>
        <p:grpSpPr bwMode="auto">
          <a:xfrm>
            <a:off x="2052638" y="2708275"/>
            <a:ext cx="144462" cy="144463"/>
            <a:chOff x="1973" y="2069"/>
            <a:chExt cx="91" cy="91"/>
          </a:xfrm>
          <a:solidFill>
            <a:schemeClr val="bg1"/>
          </a:solidFill>
        </p:grpSpPr>
        <p:sp>
          <p:nvSpPr>
            <p:cNvPr id="348" name="Oval 53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" name="Line 54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50" name="Group 55"/>
          <p:cNvGrpSpPr>
            <a:grpSpLocks/>
          </p:cNvGrpSpPr>
          <p:nvPr/>
        </p:nvGrpSpPr>
        <p:grpSpPr bwMode="auto">
          <a:xfrm>
            <a:off x="2628900" y="2708275"/>
            <a:ext cx="144463" cy="144463"/>
            <a:chOff x="1973" y="2069"/>
            <a:chExt cx="91" cy="91"/>
          </a:xfrm>
          <a:solidFill>
            <a:schemeClr val="bg1"/>
          </a:solidFill>
        </p:grpSpPr>
        <p:sp>
          <p:nvSpPr>
            <p:cNvPr id="351" name="Oval 56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2" name="Line 57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53" name="Group 58"/>
          <p:cNvGrpSpPr>
            <a:grpSpLocks/>
          </p:cNvGrpSpPr>
          <p:nvPr/>
        </p:nvGrpSpPr>
        <p:grpSpPr bwMode="auto">
          <a:xfrm>
            <a:off x="2916238" y="2708275"/>
            <a:ext cx="144462" cy="144463"/>
            <a:chOff x="1973" y="2069"/>
            <a:chExt cx="91" cy="91"/>
          </a:xfrm>
          <a:solidFill>
            <a:schemeClr val="bg1"/>
          </a:solidFill>
        </p:grpSpPr>
        <p:sp>
          <p:nvSpPr>
            <p:cNvPr id="354" name="Oval 59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5" name="Line 60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56" name="Group 61"/>
          <p:cNvGrpSpPr>
            <a:grpSpLocks/>
          </p:cNvGrpSpPr>
          <p:nvPr/>
        </p:nvGrpSpPr>
        <p:grpSpPr bwMode="auto">
          <a:xfrm>
            <a:off x="3205163" y="2708275"/>
            <a:ext cx="144462" cy="144463"/>
            <a:chOff x="1973" y="2069"/>
            <a:chExt cx="91" cy="91"/>
          </a:xfrm>
          <a:solidFill>
            <a:schemeClr val="bg1"/>
          </a:solidFill>
        </p:grpSpPr>
        <p:sp>
          <p:nvSpPr>
            <p:cNvPr id="357" name="Oval 62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" name="Line 63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59" name="Group 64"/>
          <p:cNvGrpSpPr>
            <a:grpSpLocks/>
          </p:cNvGrpSpPr>
          <p:nvPr/>
        </p:nvGrpSpPr>
        <p:grpSpPr bwMode="auto">
          <a:xfrm>
            <a:off x="3492500" y="2708275"/>
            <a:ext cx="144463" cy="144463"/>
            <a:chOff x="1973" y="2069"/>
            <a:chExt cx="91" cy="91"/>
          </a:xfrm>
          <a:solidFill>
            <a:schemeClr val="bg1"/>
          </a:solidFill>
        </p:grpSpPr>
        <p:sp>
          <p:nvSpPr>
            <p:cNvPr id="360" name="Oval 65"/>
            <p:cNvSpPr>
              <a:spLocks noChangeArrowheads="1"/>
            </p:cNvSpPr>
            <p:nvPr/>
          </p:nvSpPr>
          <p:spPr bwMode="auto">
            <a:xfrm>
              <a:off x="1973" y="2069"/>
              <a:ext cx="91" cy="9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1" name="Line 66"/>
            <p:cNvSpPr>
              <a:spLocks noChangeShapeType="1"/>
            </p:cNvSpPr>
            <p:nvPr/>
          </p:nvSpPr>
          <p:spPr bwMode="auto">
            <a:xfrm>
              <a:off x="1973" y="2115"/>
              <a:ext cx="9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890" name="Line 67"/>
          <p:cNvSpPr>
            <a:spLocks noChangeShapeType="1"/>
          </p:cNvSpPr>
          <p:nvPr/>
        </p:nvSpPr>
        <p:spPr bwMode="auto">
          <a:xfrm>
            <a:off x="1260475" y="27082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Line 68"/>
          <p:cNvSpPr>
            <a:spLocks noChangeShapeType="1"/>
          </p:cNvSpPr>
          <p:nvPr/>
        </p:nvSpPr>
        <p:spPr bwMode="auto">
          <a:xfrm>
            <a:off x="1549400" y="27082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2" name="Line 69"/>
          <p:cNvSpPr>
            <a:spLocks noChangeShapeType="1"/>
          </p:cNvSpPr>
          <p:nvPr/>
        </p:nvSpPr>
        <p:spPr bwMode="auto">
          <a:xfrm>
            <a:off x="1836738" y="27082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3" name="Line 70"/>
          <p:cNvSpPr>
            <a:spLocks noChangeShapeType="1"/>
          </p:cNvSpPr>
          <p:nvPr/>
        </p:nvSpPr>
        <p:spPr bwMode="auto">
          <a:xfrm>
            <a:off x="2124075" y="27082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4" name="Line 71"/>
          <p:cNvSpPr>
            <a:spLocks noChangeShapeType="1"/>
          </p:cNvSpPr>
          <p:nvPr/>
        </p:nvSpPr>
        <p:spPr bwMode="auto">
          <a:xfrm>
            <a:off x="2989263" y="27082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Line 72"/>
          <p:cNvSpPr>
            <a:spLocks noChangeShapeType="1"/>
          </p:cNvSpPr>
          <p:nvPr/>
        </p:nvSpPr>
        <p:spPr bwMode="auto">
          <a:xfrm>
            <a:off x="2700338" y="27082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Line 73"/>
          <p:cNvSpPr>
            <a:spLocks noChangeShapeType="1"/>
          </p:cNvSpPr>
          <p:nvPr/>
        </p:nvSpPr>
        <p:spPr bwMode="auto">
          <a:xfrm>
            <a:off x="3276600" y="27082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7" name="Line 74"/>
          <p:cNvSpPr>
            <a:spLocks noChangeShapeType="1"/>
          </p:cNvSpPr>
          <p:nvPr/>
        </p:nvSpPr>
        <p:spPr bwMode="auto">
          <a:xfrm>
            <a:off x="3565525" y="27082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8" name="Rectangle 75"/>
          <p:cNvSpPr>
            <a:spLocks noChangeArrowheads="1"/>
          </p:cNvSpPr>
          <p:nvPr/>
        </p:nvSpPr>
        <p:spPr bwMode="auto">
          <a:xfrm>
            <a:off x="5219700" y="1916113"/>
            <a:ext cx="2665413" cy="9366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b="1">
                <a:cs typeface="Trebuchet MS" charset="0"/>
              </a:rPr>
              <a:t>CONTROL GATE</a:t>
            </a:r>
            <a:endParaRPr lang="en-US" b="1">
              <a:cs typeface="Trebuchet MS" charset="0"/>
            </a:endParaRPr>
          </a:p>
        </p:txBody>
      </p:sp>
      <p:sp>
        <p:nvSpPr>
          <p:cNvPr id="371" name="Rectangle 76"/>
          <p:cNvSpPr>
            <a:spLocks noChangeArrowheads="1"/>
          </p:cNvSpPr>
          <p:nvPr/>
        </p:nvSpPr>
        <p:spPr bwMode="auto">
          <a:xfrm>
            <a:off x="5219700" y="3068638"/>
            <a:ext cx="2665413" cy="936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nl-NL" b="1">
                <a:cs typeface="Trebuchet MS" charset="0"/>
              </a:rPr>
              <a:t>FLOATING GATE</a:t>
            </a:r>
            <a:endParaRPr lang="en-US" b="1">
              <a:cs typeface="Trebuchet MS" charset="0"/>
            </a:endParaRPr>
          </a:p>
        </p:txBody>
      </p:sp>
      <p:grpSp>
        <p:nvGrpSpPr>
          <p:cNvPr id="36900" name="Group 77"/>
          <p:cNvGrpSpPr>
            <a:grpSpLocks/>
          </p:cNvGrpSpPr>
          <p:nvPr/>
        </p:nvGrpSpPr>
        <p:grpSpPr bwMode="auto">
          <a:xfrm>
            <a:off x="6227763" y="2636838"/>
            <a:ext cx="576262" cy="1800225"/>
            <a:chOff x="2562" y="1661"/>
            <a:chExt cx="363" cy="1134"/>
          </a:xfrm>
        </p:grpSpPr>
        <p:grpSp>
          <p:nvGrpSpPr>
            <p:cNvPr id="37041" name="Group 78"/>
            <p:cNvGrpSpPr>
              <a:grpSpLocks/>
            </p:cNvGrpSpPr>
            <p:nvPr/>
          </p:nvGrpSpPr>
          <p:grpSpPr bwMode="auto">
            <a:xfrm>
              <a:off x="2562" y="1661"/>
              <a:ext cx="363" cy="408"/>
              <a:chOff x="2562" y="1661"/>
              <a:chExt cx="363" cy="408"/>
            </a:xfrm>
          </p:grpSpPr>
          <p:sp>
            <p:nvSpPr>
              <p:cNvPr id="37048" name="Line 79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9" name="Line 80"/>
              <p:cNvSpPr>
                <a:spLocks noChangeShapeType="1"/>
              </p:cNvSpPr>
              <p:nvPr/>
            </p:nvSpPr>
            <p:spPr bwMode="auto">
              <a:xfrm>
                <a:off x="2562" y="1842"/>
                <a:ext cx="36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050" name="Group 81"/>
              <p:cNvGrpSpPr>
                <a:grpSpLocks/>
              </p:cNvGrpSpPr>
              <p:nvPr/>
            </p:nvGrpSpPr>
            <p:grpSpPr bwMode="auto">
              <a:xfrm flipV="1">
                <a:off x="2562" y="1888"/>
                <a:ext cx="363" cy="181"/>
                <a:chOff x="2698" y="1797"/>
                <a:chExt cx="363" cy="181"/>
              </a:xfrm>
            </p:grpSpPr>
            <p:sp>
              <p:nvSpPr>
                <p:cNvPr id="37051" name="Line 82"/>
                <p:cNvSpPr>
                  <a:spLocks noChangeShapeType="1"/>
                </p:cNvSpPr>
                <p:nvPr/>
              </p:nvSpPr>
              <p:spPr bwMode="auto">
                <a:xfrm>
                  <a:off x="2880" y="1797"/>
                  <a:ext cx="0" cy="18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2" name="Line 83"/>
                <p:cNvSpPr>
                  <a:spLocks noChangeShapeType="1"/>
                </p:cNvSpPr>
                <p:nvPr/>
              </p:nvSpPr>
              <p:spPr bwMode="auto">
                <a:xfrm>
                  <a:off x="2698" y="1978"/>
                  <a:ext cx="363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042" name="Group 84"/>
            <p:cNvGrpSpPr>
              <a:grpSpLocks/>
            </p:cNvGrpSpPr>
            <p:nvPr/>
          </p:nvGrpSpPr>
          <p:grpSpPr bwMode="auto">
            <a:xfrm>
              <a:off x="2562" y="2387"/>
              <a:ext cx="363" cy="408"/>
              <a:chOff x="2562" y="1661"/>
              <a:chExt cx="363" cy="408"/>
            </a:xfrm>
          </p:grpSpPr>
          <p:sp>
            <p:nvSpPr>
              <p:cNvPr id="37043" name="Line 85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4" name="Line 86"/>
              <p:cNvSpPr>
                <a:spLocks noChangeShapeType="1"/>
              </p:cNvSpPr>
              <p:nvPr/>
            </p:nvSpPr>
            <p:spPr bwMode="auto">
              <a:xfrm>
                <a:off x="2562" y="1842"/>
                <a:ext cx="36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045" name="Group 87"/>
              <p:cNvGrpSpPr>
                <a:grpSpLocks/>
              </p:cNvGrpSpPr>
              <p:nvPr/>
            </p:nvGrpSpPr>
            <p:grpSpPr bwMode="auto">
              <a:xfrm flipV="1">
                <a:off x="2562" y="1888"/>
                <a:ext cx="363" cy="181"/>
                <a:chOff x="2698" y="1797"/>
                <a:chExt cx="363" cy="181"/>
              </a:xfrm>
            </p:grpSpPr>
            <p:sp>
              <p:nvSpPr>
                <p:cNvPr id="37046" name="Line 88"/>
                <p:cNvSpPr>
                  <a:spLocks noChangeShapeType="1"/>
                </p:cNvSpPr>
                <p:nvPr/>
              </p:nvSpPr>
              <p:spPr bwMode="auto">
                <a:xfrm>
                  <a:off x="2880" y="1797"/>
                  <a:ext cx="0" cy="18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47" name="Line 89"/>
                <p:cNvSpPr>
                  <a:spLocks noChangeShapeType="1"/>
                </p:cNvSpPr>
                <p:nvPr/>
              </p:nvSpPr>
              <p:spPr bwMode="auto">
                <a:xfrm>
                  <a:off x="2698" y="1978"/>
                  <a:ext cx="363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85" name="Group 90"/>
          <p:cNvGrpSpPr>
            <a:grpSpLocks/>
          </p:cNvGrpSpPr>
          <p:nvPr/>
        </p:nvGrpSpPr>
        <p:grpSpPr bwMode="auto">
          <a:xfrm>
            <a:off x="5292725" y="3068638"/>
            <a:ext cx="2447925" cy="936625"/>
            <a:chOff x="1973" y="1933"/>
            <a:chExt cx="1542" cy="590"/>
          </a:xfrm>
        </p:grpSpPr>
        <p:grpSp>
          <p:nvGrpSpPr>
            <p:cNvPr id="36993" name="Group 91"/>
            <p:cNvGrpSpPr>
              <a:grpSpLocks/>
            </p:cNvGrpSpPr>
            <p:nvPr/>
          </p:nvGrpSpPr>
          <p:grpSpPr bwMode="auto">
            <a:xfrm>
              <a:off x="1973" y="1933"/>
              <a:ext cx="91" cy="91"/>
              <a:chOff x="1973" y="2069"/>
              <a:chExt cx="91" cy="91"/>
            </a:xfrm>
          </p:grpSpPr>
          <p:sp>
            <p:nvSpPr>
              <p:cNvPr id="432" name="Oval 92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40" name="Line 93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4" name="Group 94"/>
            <p:cNvGrpSpPr>
              <a:grpSpLocks/>
            </p:cNvGrpSpPr>
            <p:nvPr/>
          </p:nvGrpSpPr>
          <p:grpSpPr bwMode="auto">
            <a:xfrm>
              <a:off x="2154" y="1933"/>
              <a:ext cx="91" cy="91"/>
              <a:chOff x="1973" y="2069"/>
              <a:chExt cx="91" cy="91"/>
            </a:xfrm>
          </p:grpSpPr>
          <p:sp>
            <p:nvSpPr>
              <p:cNvPr id="430" name="Oval 95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38" name="Line 96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5" name="Group 97"/>
            <p:cNvGrpSpPr>
              <a:grpSpLocks/>
            </p:cNvGrpSpPr>
            <p:nvPr/>
          </p:nvGrpSpPr>
          <p:grpSpPr bwMode="auto">
            <a:xfrm>
              <a:off x="2336" y="1933"/>
              <a:ext cx="91" cy="91"/>
              <a:chOff x="1973" y="2069"/>
              <a:chExt cx="91" cy="91"/>
            </a:xfrm>
          </p:grpSpPr>
          <p:sp>
            <p:nvSpPr>
              <p:cNvPr id="428" name="Oval 98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36" name="Line 99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6" name="Group 100"/>
            <p:cNvGrpSpPr>
              <a:grpSpLocks/>
            </p:cNvGrpSpPr>
            <p:nvPr/>
          </p:nvGrpSpPr>
          <p:grpSpPr bwMode="auto">
            <a:xfrm>
              <a:off x="2517" y="1933"/>
              <a:ext cx="91" cy="91"/>
              <a:chOff x="1973" y="2069"/>
              <a:chExt cx="91" cy="91"/>
            </a:xfrm>
          </p:grpSpPr>
          <p:sp>
            <p:nvSpPr>
              <p:cNvPr id="426" name="Oval 101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34" name="Line 102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7" name="Group 103"/>
            <p:cNvGrpSpPr>
              <a:grpSpLocks/>
            </p:cNvGrpSpPr>
            <p:nvPr/>
          </p:nvGrpSpPr>
          <p:grpSpPr bwMode="auto">
            <a:xfrm>
              <a:off x="2880" y="1933"/>
              <a:ext cx="91" cy="91"/>
              <a:chOff x="1973" y="2069"/>
              <a:chExt cx="91" cy="91"/>
            </a:xfrm>
          </p:grpSpPr>
          <p:sp>
            <p:nvSpPr>
              <p:cNvPr id="424" name="Oval 104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32" name="Line 105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8" name="Group 106"/>
            <p:cNvGrpSpPr>
              <a:grpSpLocks/>
            </p:cNvGrpSpPr>
            <p:nvPr/>
          </p:nvGrpSpPr>
          <p:grpSpPr bwMode="auto">
            <a:xfrm>
              <a:off x="3061" y="1933"/>
              <a:ext cx="91" cy="91"/>
              <a:chOff x="1973" y="2069"/>
              <a:chExt cx="91" cy="91"/>
            </a:xfrm>
          </p:grpSpPr>
          <p:sp>
            <p:nvSpPr>
              <p:cNvPr id="422" name="Oval 107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30" name="Line 108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9" name="Group 109"/>
            <p:cNvGrpSpPr>
              <a:grpSpLocks/>
            </p:cNvGrpSpPr>
            <p:nvPr/>
          </p:nvGrpSpPr>
          <p:grpSpPr bwMode="auto">
            <a:xfrm>
              <a:off x="3243" y="1933"/>
              <a:ext cx="91" cy="91"/>
              <a:chOff x="1973" y="2069"/>
              <a:chExt cx="91" cy="91"/>
            </a:xfrm>
          </p:grpSpPr>
          <p:sp>
            <p:nvSpPr>
              <p:cNvPr id="420" name="Oval 110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28" name="Line 111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0" name="Group 112"/>
            <p:cNvGrpSpPr>
              <a:grpSpLocks/>
            </p:cNvGrpSpPr>
            <p:nvPr/>
          </p:nvGrpSpPr>
          <p:grpSpPr bwMode="auto">
            <a:xfrm>
              <a:off x="3424" y="1933"/>
              <a:ext cx="91" cy="91"/>
              <a:chOff x="1973" y="2069"/>
              <a:chExt cx="91" cy="91"/>
            </a:xfrm>
          </p:grpSpPr>
          <p:sp>
            <p:nvSpPr>
              <p:cNvPr id="418" name="Oval 113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26" name="Line 114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1" name="Group 115"/>
            <p:cNvGrpSpPr>
              <a:grpSpLocks/>
            </p:cNvGrpSpPr>
            <p:nvPr/>
          </p:nvGrpSpPr>
          <p:grpSpPr bwMode="auto">
            <a:xfrm>
              <a:off x="1973" y="2432"/>
              <a:ext cx="91" cy="91"/>
              <a:chOff x="1973" y="2069"/>
              <a:chExt cx="91" cy="91"/>
            </a:xfrm>
          </p:grpSpPr>
          <p:sp>
            <p:nvSpPr>
              <p:cNvPr id="416" name="Oval 116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24" name="Line 117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2" name="Group 118"/>
            <p:cNvGrpSpPr>
              <a:grpSpLocks/>
            </p:cNvGrpSpPr>
            <p:nvPr/>
          </p:nvGrpSpPr>
          <p:grpSpPr bwMode="auto">
            <a:xfrm>
              <a:off x="2154" y="2432"/>
              <a:ext cx="91" cy="91"/>
              <a:chOff x="1973" y="2069"/>
              <a:chExt cx="91" cy="91"/>
            </a:xfrm>
          </p:grpSpPr>
          <p:sp>
            <p:nvSpPr>
              <p:cNvPr id="414" name="Oval 119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22" name="Line 120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3" name="Group 121"/>
            <p:cNvGrpSpPr>
              <a:grpSpLocks/>
            </p:cNvGrpSpPr>
            <p:nvPr/>
          </p:nvGrpSpPr>
          <p:grpSpPr bwMode="auto">
            <a:xfrm>
              <a:off x="2336" y="2432"/>
              <a:ext cx="91" cy="91"/>
              <a:chOff x="1973" y="2069"/>
              <a:chExt cx="91" cy="91"/>
            </a:xfrm>
          </p:grpSpPr>
          <p:sp>
            <p:nvSpPr>
              <p:cNvPr id="412" name="Oval 122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20" name="Line 123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4" name="Group 124"/>
            <p:cNvGrpSpPr>
              <a:grpSpLocks/>
            </p:cNvGrpSpPr>
            <p:nvPr/>
          </p:nvGrpSpPr>
          <p:grpSpPr bwMode="auto">
            <a:xfrm>
              <a:off x="2517" y="2432"/>
              <a:ext cx="91" cy="91"/>
              <a:chOff x="1973" y="2069"/>
              <a:chExt cx="91" cy="91"/>
            </a:xfrm>
          </p:grpSpPr>
          <p:sp>
            <p:nvSpPr>
              <p:cNvPr id="410" name="Oval 125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18" name="Line 126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5" name="Group 127"/>
            <p:cNvGrpSpPr>
              <a:grpSpLocks/>
            </p:cNvGrpSpPr>
            <p:nvPr/>
          </p:nvGrpSpPr>
          <p:grpSpPr bwMode="auto">
            <a:xfrm>
              <a:off x="2880" y="2432"/>
              <a:ext cx="91" cy="91"/>
              <a:chOff x="1973" y="2069"/>
              <a:chExt cx="91" cy="91"/>
            </a:xfrm>
          </p:grpSpPr>
          <p:sp>
            <p:nvSpPr>
              <p:cNvPr id="408" name="Oval 128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16" name="Line 129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6" name="Group 130"/>
            <p:cNvGrpSpPr>
              <a:grpSpLocks/>
            </p:cNvGrpSpPr>
            <p:nvPr/>
          </p:nvGrpSpPr>
          <p:grpSpPr bwMode="auto">
            <a:xfrm>
              <a:off x="3061" y="2432"/>
              <a:ext cx="91" cy="91"/>
              <a:chOff x="1973" y="2069"/>
              <a:chExt cx="91" cy="91"/>
            </a:xfrm>
          </p:grpSpPr>
          <p:sp>
            <p:nvSpPr>
              <p:cNvPr id="406" name="Oval 131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14" name="Line 132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7" name="Group 133"/>
            <p:cNvGrpSpPr>
              <a:grpSpLocks/>
            </p:cNvGrpSpPr>
            <p:nvPr/>
          </p:nvGrpSpPr>
          <p:grpSpPr bwMode="auto">
            <a:xfrm>
              <a:off x="3243" y="2432"/>
              <a:ext cx="91" cy="91"/>
              <a:chOff x="1973" y="2069"/>
              <a:chExt cx="91" cy="91"/>
            </a:xfrm>
          </p:grpSpPr>
          <p:sp>
            <p:nvSpPr>
              <p:cNvPr id="404" name="Oval 134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12" name="Line 135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8" name="Group 136"/>
            <p:cNvGrpSpPr>
              <a:grpSpLocks/>
            </p:cNvGrpSpPr>
            <p:nvPr/>
          </p:nvGrpSpPr>
          <p:grpSpPr bwMode="auto">
            <a:xfrm>
              <a:off x="3424" y="2432"/>
              <a:ext cx="91" cy="91"/>
              <a:chOff x="1973" y="2069"/>
              <a:chExt cx="91" cy="91"/>
            </a:xfrm>
          </p:grpSpPr>
          <p:sp>
            <p:nvSpPr>
              <p:cNvPr id="402" name="Oval 137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10" name="Line 138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4" name="Group 139"/>
          <p:cNvGrpSpPr>
            <a:grpSpLocks/>
          </p:cNvGrpSpPr>
          <p:nvPr/>
        </p:nvGrpSpPr>
        <p:grpSpPr bwMode="auto">
          <a:xfrm>
            <a:off x="5292725" y="2708275"/>
            <a:ext cx="2447925" cy="1657350"/>
            <a:chOff x="1973" y="1706"/>
            <a:chExt cx="1542" cy="1044"/>
          </a:xfrm>
        </p:grpSpPr>
        <p:grpSp>
          <p:nvGrpSpPr>
            <p:cNvPr id="36929" name="Group 140"/>
            <p:cNvGrpSpPr>
              <a:grpSpLocks/>
            </p:cNvGrpSpPr>
            <p:nvPr/>
          </p:nvGrpSpPr>
          <p:grpSpPr bwMode="auto">
            <a:xfrm>
              <a:off x="1973" y="2659"/>
              <a:ext cx="91" cy="91"/>
              <a:chOff x="1973" y="2069"/>
              <a:chExt cx="91" cy="91"/>
            </a:xfrm>
          </p:grpSpPr>
          <p:sp>
            <p:nvSpPr>
              <p:cNvPr id="36991" name="Oval 141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2" name="Line 142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30" name="Group 143"/>
            <p:cNvGrpSpPr>
              <a:grpSpLocks/>
            </p:cNvGrpSpPr>
            <p:nvPr/>
          </p:nvGrpSpPr>
          <p:grpSpPr bwMode="auto">
            <a:xfrm>
              <a:off x="2154" y="2659"/>
              <a:ext cx="91" cy="91"/>
              <a:chOff x="1973" y="2069"/>
              <a:chExt cx="91" cy="91"/>
            </a:xfrm>
          </p:grpSpPr>
          <p:sp>
            <p:nvSpPr>
              <p:cNvPr id="36989" name="Oval 144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0" name="Line 145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31" name="Group 146"/>
            <p:cNvGrpSpPr>
              <a:grpSpLocks/>
            </p:cNvGrpSpPr>
            <p:nvPr/>
          </p:nvGrpSpPr>
          <p:grpSpPr bwMode="auto">
            <a:xfrm>
              <a:off x="2336" y="2659"/>
              <a:ext cx="91" cy="91"/>
              <a:chOff x="1973" y="2069"/>
              <a:chExt cx="91" cy="91"/>
            </a:xfrm>
          </p:grpSpPr>
          <p:sp>
            <p:nvSpPr>
              <p:cNvPr id="36987" name="Oval 147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8" name="Line 148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32" name="Group 149"/>
            <p:cNvGrpSpPr>
              <a:grpSpLocks/>
            </p:cNvGrpSpPr>
            <p:nvPr/>
          </p:nvGrpSpPr>
          <p:grpSpPr bwMode="auto">
            <a:xfrm>
              <a:off x="2517" y="2659"/>
              <a:ext cx="91" cy="91"/>
              <a:chOff x="1973" y="2069"/>
              <a:chExt cx="91" cy="91"/>
            </a:xfrm>
          </p:grpSpPr>
          <p:sp>
            <p:nvSpPr>
              <p:cNvPr id="36985" name="Oval 150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6" name="Line 151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33" name="Group 152"/>
            <p:cNvGrpSpPr>
              <a:grpSpLocks/>
            </p:cNvGrpSpPr>
            <p:nvPr/>
          </p:nvGrpSpPr>
          <p:grpSpPr bwMode="auto">
            <a:xfrm>
              <a:off x="2880" y="2659"/>
              <a:ext cx="91" cy="91"/>
              <a:chOff x="1973" y="2069"/>
              <a:chExt cx="91" cy="91"/>
            </a:xfrm>
          </p:grpSpPr>
          <p:sp>
            <p:nvSpPr>
              <p:cNvPr id="36983" name="Oval 153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4" name="Line 154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34" name="Group 155"/>
            <p:cNvGrpSpPr>
              <a:grpSpLocks/>
            </p:cNvGrpSpPr>
            <p:nvPr/>
          </p:nvGrpSpPr>
          <p:grpSpPr bwMode="auto">
            <a:xfrm>
              <a:off x="3061" y="2659"/>
              <a:ext cx="91" cy="91"/>
              <a:chOff x="1973" y="2069"/>
              <a:chExt cx="91" cy="91"/>
            </a:xfrm>
          </p:grpSpPr>
          <p:sp>
            <p:nvSpPr>
              <p:cNvPr id="36981" name="Oval 156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2" name="Line 157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35" name="Group 158"/>
            <p:cNvGrpSpPr>
              <a:grpSpLocks/>
            </p:cNvGrpSpPr>
            <p:nvPr/>
          </p:nvGrpSpPr>
          <p:grpSpPr bwMode="auto">
            <a:xfrm>
              <a:off x="3243" y="2659"/>
              <a:ext cx="91" cy="91"/>
              <a:chOff x="1973" y="2069"/>
              <a:chExt cx="91" cy="91"/>
            </a:xfrm>
          </p:grpSpPr>
          <p:sp>
            <p:nvSpPr>
              <p:cNvPr id="36979" name="Oval 159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0" name="Line 160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36" name="Group 161"/>
            <p:cNvGrpSpPr>
              <a:grpSpLocks/>
            </p:cNvGrpSpPr>
            <p:nvPr/>
          </p:nvGrpSpPr>
          <p:grpSpPr bwMode="auto">
            <a:xfrm>
              <a:off x="3424" y="2659"/>
              <a:ext cx="91" cy="91"/>
              <a:chOff x="1973" y="2069"/>
              <a:chExt cx="91" cy="91"/>
            </a:xfrm>
          </p:grpSpPr>
          <p:sp>
            <p:nvSpPr>
              <p:cNvPr id="36977" name="Oval 162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8" name="Line 163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37" name="Line 164"/>
            <p:cNvSpPr>
              <a:spLocks noChangeShapeType="1"/>
            </p:cNvSpPr>
            <p:nvPr/>
          </p:nvSpPr>
          <p:spPr bwMode="auto">
            <a:xfrm>
              <a:off x="2018" y="2659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Line 165"/>
            <p:cNvSpPr>
              <a:spLocks noChangeShapeType="1"/>
            </p:cNvSpPr>
            <p:nvPr/>
          </p:nvSpPr>
          <p:spPr bwMode="auto">
            <a:xfrm>
              <a:off x="2200" y="2659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Line 166"/>
            <p:cNvSpPr>
              <a:spLocks noChangeShapeType="1"/>
            </p:cNvSpPr>
            <p:nvPr/>
          </p:nvSpPr>
          <p:spPr bwMode="auto">
            <a:xfrm>
              <a:off x="2381" y="2659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Line 167"/>
            <p:cNvSpPr>
              <a:spLocks noChangeShapeType="1"/>
            </p:cNvSpPr>
            <p:nvPr/>
          </p:nvSpPr>
          <p:spPr bwMode="auto">
            <a:xfrm>
              <a:off x="2562" y="2659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Line 168"/>
            <p:cNvSpPr>
              <a:spLocks noChangeShapeType="1"/>
            </p:cNvSpPr>
            <p:nvPr/>
          </p:nvSpPr>
          <p:spPr bwMode="auto">
            <a:xfrm>
              <a:off x="3107" y="2659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Line 169"/>
            <p:cNvSpPr>
              <a:spLocks noChangeShapeType="1"/>
            </p:cNvSpPr>
            <p:nvPr/>
          </p:nvSpPr>
          <p:spPr bwMode="auto">
            <a:xfrm>
              <a:off x="2925" y="2659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Line 170"/>
            <p:cNvSpPr>
              <a:spLocks noChangeShapeType="1"/>
            </p:cNvSpPr>
            <p:nvPr/>
          </p:nvSpPr>
          <p:spPr bwMode="auto">
            <a:xfrm>
              <a:off x="3288" y="2659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Line 171"/>
            <p:cNvSpPr>
              <a:spLocks noChangeShapeType="1"/>
            </p:cNvSpPr>
            <p:nvPr/>
          </p:nvSpPr>
          <p:spPr bwMode="auto">
            <a:xfrm>
              <a:off x="3470" y="2659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45" name="Group 172"/>
            <p:cNvGrpSpPr>
              <a:grpSpLocks/>
            </p:cNvGrpSpPr>
            <p:nvPr/>
          </p:nvGrpSpPr>
          <p:grpSpPr bwMode="auto">
            <a:xfrm>
              <a:off x="1973" y="1706"/>
              <a:ext cx="91" cy="91"/>
              <a:chOff x="1973" y="2069"/>
              <a:chExt cx="91" cy="91"/>
            </a:xfrm>
          </p:grpSpPr>
          <p:sp>
            <p:nvSpPr>
              <p:cNvPr id="36975" name="Oval 173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6" name="Line 174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46" name="Group 175"/>
            <p:cNvGrpSpPr>
              <a:grpSpLocks/>
            </p:cNvGrpSpPr>
            <p:nvPr/>
          </p:nvGrpSpPr>
          <p:grpSpPr bwMode="auto">
            <a:xfrm>
              <a:off x="2154" y="1706"/>
              <a:ext cx="91" cy="91"/>
              <a:chOff x="1973" y="2069"/>
              <a:chExt cx="91" cy="91"/>
            </a:xfrm>
          </p:grpSpPr>
          <p:sp>
            <p:nvSpPr>
              <p:cNvPr id="36973" name="Oval 176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4" name="Line 177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47" name="Group 178"/>
            <p:cNvGrpSpPr>
              <a:grpSpLocks/>
            </p:cNvGrpSpPr>
            <p:nvPr/>
          </p:nvGrpSpPr>
          <p:grpSpPr bwMode="auto">
            <a:xfrm>
              <a:off x="2336" y="1706"/>
              <a:ext cx="91" cy="91"/>
              <a:chOff x="1973" y="2069"/>
              <a:chExt cx="91" cy="91"/>
            </a:xfrm>
          </p:grpSpPr>
          <p:sp>
            <p:nvSpPr>
              <p:cNvPr id="36971" name="Oval 179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2" name="Line 180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48" name="Group 181"/>
            <p:cNvGrpSpPr>
              <a:grpSpLocks/>
            </p:cNvGrpSpPr>
            <p:nvPr/>
          </p:nvGrpSpPr>
          <p:grpSpPr bwMode="auto">
            <a:xfrm>
              <a:off x="2517" y="1706"/>
              <a:ext cx="91" cy="91"/>
              <a:chOff x="1973" y="2069"/>
              <a:chExt cx="91" cy="91"/>
            </a:xfrm>
          </p:grpSpPr>
          <p:sp>
            <p:nvSpPr>
              <p:cNvPr id="36969" name="Oval 182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0" name="Line 183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49" name="Group 184"/>
            <p:cNvGrpSpPr>
              <a:grpSpLocks/>
            </p:cNvGrpSpPr>
            <p:nvPr/>
          </p:nvGrpSpPr>
          <p:grpSpPr bwMode="auto">
            <a:xfrm>
              <a:off x="2880" y="1706"/>
              <a:ext cx="91" cy="91"/>
              <a:chOff x="1973" y="2069"/>
              <a:chExt cx="91" cy="91"/>
            </a:xfrm>
          </p:grpSpPr>
          <p:sp>
            <p:nvSpPr>
              <p:cNvPr id="36967" name="Oval 185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8" name="Line 186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50" name="Group 187"/>
            <p:cNvGrpSpPr>
              <a:grpSpLocks/>
            </p:cNvGrpSpPr>
            <p:nvPr/>
          </p:nvGrpSpPr>
          <p:grpSpPr bwMode="auto">
            <a:xfrm>
              <a:off x="3061" y="1706"/>
              <a:ext cx="91" cy="91"/>
              <a:chOff x="1973" y="2069"/>
              <a:chExt cx="91" cy="91"/>
            </a:xfrm>
          </p:grpSpPr>
          <p:sp>
            <p:nvSpPr>
              <p:cNvPr id="36965" name="Oval 188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6" name="Line 189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51" name="Group 190"/>
            <p:cNvGrpSpPr>
              <a:grpSpLocks/>
            </p:cNvGrpSpPr>
            <p:nvPr/>
          </p:nvGrpSpPr>
          <p:grpSpPr bwMode="auto">
            <a:xfrm>
              <a:off x="3243" y="1706"/>
              <a:ext cx="91" cy="91"/>
              <a:chOff x="1973" y="2069"/>
              <a:chExt cx="91" cy="91"/>
            </a:xfrm>
          </p:grpSpPr>
          <p:sp>
            <p:nvSpPr>
              <p:cNvPr id="36963" name="Oval 191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4" name="Line 192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52" name="Group 193"/>
            <p:cNvGrpSpPr>
              <a:grpSpLocks/>
            </p:cNvGrpSpPr>
            <p:nvPr/>
          </p:nvGrpSpPr>
          <p:grpSpPr bwMode="auto">
            <a:xfrm>
              <a:off x="3424" y="1706"/>
              <a:ext cx="91" cy="91"/>
              <a:chOff x="1973" y="2069"/>
              <a:chExt cx="91" cy="91"/>
            </a:xfrm>
          </p:grpSpPr>
          <p:sp>
            <p:nvSpPr>
              <p:cNvPr id="36961" name="Oval 194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2" name="Line 195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53" name="Line 196"/>
            <p:cNvSpPr>
              <a:spLocks noChangeShapeType="1"/>
            </p:cNvSpPr>
            <p:nvPr/>
          </p:nvSpPr>
          <p:spPr bwMode="auto">
            <a:xfrm>
              <a:off x="2018" y="170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Line 197"/>
            <p:cNvSpPr>
              <a:spLocks noChangeShapeType="1"/>
            </p:cNvSpPr>
            <p:nvPr/>
          </p:nvSpPr>
          <p:spPr bwMode="auto">
            <a:xfrm>
              <a:off x="2200" y="170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Line 198"/>
            <p:cNvSpPr>
              <a:spLocks noChangeShapeType="1"/>
            </p:cNvSpPr>
            <p:nvPr/>
          </p:nvSpPr>
          <p:spPr bwMode="auto">
            <a:xfrm>
              <a:off x="2381" y="170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Line 199"/>
            <p:cNvSpPr>
              <a:spLocks noChangeShapeType="1"/>
            </p:cNvSpPr>
            <p:nvPr/>
          </p:nvSpPr>
          <p:spPr bwMode="auto">
            <a:xfrm>
              <a:off x="2562" y="170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7" name="Line 200"/>
            <p:cNvSpPr>
              <a:spLocks noChangeShapeType="1"/>
            </p:cNvSpPr>
            <p:nvPr/>
          </p:nvSpPr>
          <p:spPr bwMode="auto">
            <a:xfrm>
              <a:off x="3107" y="170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Line 201"/>
            <p:cNvSpPr>
              <a:spLocks noChangeShapeType="1"/>
            </p:cNvSpPr>
            <p:nvPr/>
          </p:nvSpPr>
          <p:spPr bwMode="auto">
            <a:xfrm>
              <a:off x="2925" y="170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Line 202"/>
            <p:cNvSpPr>
              <a:spLocks noChangeShapeType="1"/>
            </p:cNvSpPr>
            <p:nvPr/>
          </p:nvSpPr>
          <p:spPr bwMode="auto">
            <a:xfrm>
              <a:off x="3288" y="170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0" name="Line 203"/>
            <p:cNvSpPr>
              <a:spLocks noChangeShapeType="1"/>
            </p:cNvSpPr>
            <p:nvPr/>
          </p:nvSpPr>
          <p:spPr bwMode="auto">
            <a:xfrm>
              <a:off x="3470" y="170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9" name="Group 206"/>
          <p:cNvGrpSpPr>
            <a:grpSpLocks/>
          </p:cNvGrpSpPr>
          <p:nvPr/>
        </p:nvGrpSpPr>
        <p:grpSpPr bwMode="auto">
          <a:xfrm>
            <a:off x="5221288" y="2565400"/>
            <a:ext cx="2590800" cy="144463"/>
            <a:chOff x="3289" y="1616"/>
            <a:chExt cx="1632" cy="91"/>
          </a:xfrm>
          <a:solidFill>
            <a:srgbClr val="FFFFFF"/>
          </a:solidFill>
        </p:grpSpPr>
        <p:grpSp>
          <p:nvGrpSpPr>
            <p:cNvPr id="500" name="Group 207"/>
            <p:cNvGrpSpPr>
              <a:grpSpLocks/>
            </p:cNvGrpSpPr>
            <p:nvPr/>
          </p:nvGrpSpPr>
          <p:grpSpPr bwMode="auto">
            <a:xfrm>
              <a:off x="3289" y="1616"/>
              <a:ext cx="91" cy="91"/>
              <a:chOff x="1973" y="2069"/>
              <a:chExt cx="91" cy="91"/>
            </a:xfrm>
            <a:grpFill/>
          </p:grpSpPr>
          <p:sp>
            <p:nvSpPr>
              <p:cNvPr id="562" name="Oval 208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3" name="Line 209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01" name="Group 210"/>
            <p:cNvGrpSpPr>
              <a:grpSpLocks/>
            </p:cNvGrpSpPr>
            <p:nvPr/>
          </p:nvGrpSpPr>
          <p:grpSpPr bwMode="auto">
            <a:xfrm>
              <a:off x="3470" y="1616"/>
              <a:ext cx="91" cy="91"/>
              <a:chOff x="1973" y="2069"/>
              <a:chExt cx="91" cy="91"/>
            </a:xfrm>
            <a:grpFill/>
          </p:grpSpPr>
          <p:sp>
            <p:nvSpPr>
              <p:cNvPr id="560" name="Oval 211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1" name="Line 212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02" name="Group 213"/>
            <p:cNvGrpSpPr>
              <a:grpSpLocks/>
            </p:cNvGrpSpPr>
            <p:nvPr/>
          </p:nvGrpSpPr>
          <p:grpSpPr bwMode="auto">
            <a:xfrm>
              <a:off x="3652" y="1616"/>
              <a:ext cx="91" cy="91"/>
              <a:chOff x="1973" y="2069"/>
              <a:chExt cx="91" cy="91"/>
            </a:xfrm>
            <a:grpFill/>
          </p:grpSpPr>
          <p:sp>
            <p:nvSpPr>
              <p:cNvPr id="558" name="Oval 214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9" name="Line 215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03" name="Group 216"/>
            <p:cNvGrpSpPr>
              <a:grpSpLocks/>
            </p:cNvGrpSpPr>
            <p:nvPr/>
          </p:nvGrpSpPr>
          <p:grpSpPr bwMode="auto">
            <a:xfrm>
              <a:off x="3833" y="1616"/>
              <a:ext cx="91" cy="91"/>
              <a:chOff x="1973" y="2069"/>
              <a:chExt cx="91" cy="91"/>
            </a:xfrm>
            <a:grpFill/>
          </p:grpSpPr>
          <p:sp>
            <p:nvSpPr>
              <p:cNvPr id="556" name="Oval 217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7" name="Line 218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04" name="Group 219"/>
            <p:cNvGrpSpPr>
              <a:grpSpLocks/>
            </p:cNvGrpSpPr>
            <p:nvPr/>
          </p:nvGrpSpPr>
          <p:grpSpPr bwMode="auto">
            <a:xfrm>
              <a:off x="4196" y="1616"/>
              <a:ext cx="91" cy="91"/>
              <a:chOff x="1973" y="2069"/>
              <a:chExt cx="91" cy="91"/>
            </a:xfrm>
            <a:grpFill/>
          </p:grpSpPr>
          <p:sp>
            <p:nvSpPr>
              <p:cNvPr id="554" name="Oval 220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5" name="Line 221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05" name="Group 222"/>
            <p:cNvGrpSpPr>
              <a:grpSpLocks/>
            </p:cNvGrpSpPr>
            <p:nvPr/>
          </p:nvGrpSpPr>
          <p:grpSpPr bwMode="auto">
            <a:xfrm>
              <a:off x="4377" y="1616"/>
              <a:ext cx="91" cy="91"/>
              <a:chOff x="1973" y="2069"/>
              <a:chExt cx="91" cy="91"/>
            </a:xfrm>
            <a:grpFill/>
          </p:grpSpPr>
          <p:sp>
            <p:nvSpPr>
              <p:cNvPr id="552" name="Oval 223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" name="Line 224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06" name="Group 225"/>
            <p:cNvGrpSpPr>
              <a:grpSpLocks/>
            </p:cNvGrpSpPr>
            <p:nvPr/>
          </p:nvGrpSpPr>
          <p:grpSpPr bwMode="auto">
            <a:xfrm>
              <a:off x="4559" y="1616"/>
              <a:ext cx="91" cy="91"/>
              <a:chOff x="1973" y="2069"/>
              <a:chExt cx="91" cy="91"/>
            </a:xfrm>
            <a:grpFill/>
          </p:grpSpPr>
          <p:sp>
            <p:nvSpPr>
              <p:cNvPr id="550" name="Oval 226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1" name="Line 227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07" name="Group 228"/>
            <p:cNvGrpSpPr>
              <a:grpSpLocks/>
            </p:cNvGrpSpPr>
            <p:nvPr/>
          </p:nvGrpSpPr>
          <p:grpSpPr bwMode="auto">
            <a:xfrm>
              <a:off x="4740" y="1616"/>
              <a:ext cx="91" cy="91"/>
              <a:chOff x="1973" y="2069"/>
              <a:chExt cx="91" cy="91"/>
            </a:xfrm>
            <a:grpFill/>
          </p:grpSpPr>
          <p:sp>
            <p:nvSpPr>
              <p:cNvPr id="548" name="Oval 229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9" name="Line 230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08" name="Line 231"/>
            <p:cNvSpPr>
              <a:spLocks noChangeShapeType="1"/>
            </p:cNvSpPr>
            <p:nvPr/>
          </p:nvSpPr>
          <p:spPr bwMode="auto">
            <a:xfrm>
              <a:off x="3334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9" name="Line 232"/>
            <p:cNvSpPr>
              <a:spLocks noChangeShapeType="1"/>
            </p:cNvSpPr>
            <p:nvPr/>
          </p:nvSpPr>
          <p:spPr bwMode="auto">
            <a:xfrm>
              <a:off x="3516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0" name="Line 233"/>
            <p:cNvSpPr>
              <a:spLocks noChangeShapeType="1"/>
            </p:cNvSpPr>
            <p:nvPr/>
          </p:nvSpPr>
          <p:spPr bwMode="auto">
            <a:xfrm>
              <a:off x="3697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1" name="Line 234"/>
            <p:cNvSpPr>
              <a:spLocks noChangeShapeType="1"/>
            </p:cNvSpPr>
            <p:nvPr/>
          </p:nvSpPr>
          <p:spPr bwMode="auto">
            <a:xfrm>
              <a:off x="3878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" name="Line 235"/>
            <p:cNvSpPr>
              <a:spLocks noChangeShapeType="1"/>
            </p:cNvSpPr>
            <p:nvPr/>
          </p:nvSpPr>
          <p:spPr bwMode="auto">
            <a:xfrm>
              <a:off x="4423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" name="Line 236"/>
            <p:cNvSpPr>
              <a:spLocks noChangeShapeType="1"/>
            </p:cNvSpPr>
            <p:nvPr/>
          </p:nvSpPr>
          <p:spPr bwMode="auto">
            <a:xfrm>
              <a:off x="4241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" name="Line 237"/>
            <p:cNvSpPr>
              <a:spLocks noChangeShapeType="1"/>
            </p:cNvSpPr>
            <p:nvPr/>
          </p:nvSpPr>
          <p:spPr bwMode="auto">
            <a:xfrm>
              <a:off x="4604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" name="Line 238"/>
            <p:cNvSpPr>
              <a:spLocks noChangeShapeType="1"/>
            </p:cNvSpPr>
            <p:nvPr/>
          </p:nvSpPr>
          <p:spPr bwMode="auto">
            <a:xfrm>
              <a:off x="4786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16" name="Group 239"/>
            <p:cNvGrpSpPr>
              <a:grpSpLocks/>
            </p:cNvGrpSpPr>
            <p:nvPr/>
          </p:nvGrpSpPr>
          <p:grpSpPr bwMode="auto">
            <a:xfrm>
              <a:off x="3379" y="1616"/>
              <a:ext cx="91" cy="91"/>
              <a:chOff x="1973" y="2069"/>
              <a:chExt cx="91" cy="91"/>
            </a:xfrm>
            <a:grpFill/>
          </p:grpSpPr>
          <p:sp>
            <p:nvSpPr>
              <p:cNvPr id="546" name="Oval 240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7" name="Line 241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7" name="Group 242"/>
            <p:cNvGrpSpPr>
              <a:grpSpLocks/>
            </p:cNvGrpSpPr>
            <p:nvPr/>
          </p:nvGrpSpPr>
          <p:grpSpPr bwMode="auto">
            <a:xfrm>
              <a:off x="3560" y="1616"/>
              <a:ext cx="91" cy="91"/>
              <a:chOff x="1973" y="2069"/>
              <a:chExt cx="91" cy="91"/>
            </a:xfrm>
            <a:grpFill/>
          </p:grpSpPr>
          <p:sp>
            <p:nvSpPr>
              <p:cNvPr id="544" name="Oval 243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5" name="Line 244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8" name="Group 245"/>
            <p:cNvGrpSpPr>
              <a:grpSpLocks/>
            </p:cNvGrpSpPr>
            <p:nvPr/>
          </p:nvGrpSpPr>
          <p:grpSpPr bwMode="auto">
            <a:xfrm>
              <a:off x="3742" y="1616"/>
              <a:ext cx="91" cy="91"/>
              <a:chOff x="1973" y="2069"/>
              <a:chExt cx="91" cy="91"/>
            </a:xfrm>
            <a:grpFill/>
          </p:grpSpPr>
          <p:sp>
            <p:nvSpPr>
              <p:cNvPr id="542" name="Oval 246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3" name="Line 247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9" name="Group 248"/>
            <p:cNvGrpSpPr>
              <a:grpSpLocks/>
            </p:cNvGrpSpPr>
            <p:nvPr/>
          </p:nvGrpSpPr>
          <p:grpSpPr bwMode="auto">
            <a:xfrm>
              <a:off x="3923" y="1616"/>
              <a:ext cx="91" cy="91"/>
              <a:chOff x="1973" y="2069"/>
              <a:chExt cx="91" cy="91"/>
            </a:xfrm>
            <a:grpFill/>
          </p:grpSpPr>
          <p:sp>
            <p:nvSpPr>
              <p:cNvPr id="540" name="Oval 249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1" name="Line 250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20" name="Group 251"/>
            <p:cNvGrpSpPr>
              <a:grpSpLocks/>
            </p:cNvGrpSpPr>
            <p:nvPr/>
          </p:nvGrpSpPr>
          <p:grpSpPr bwMode="auto">
            <a:xfrm>
              <a:off x="4286" y="1616"/>
              <a:ext cx="91" cy="91"/>
              <a:chOff x="1973" y="2069"/>
              <a:chExt cx="91" cy="91"/>
            </a:xfrm>
            <a:grpFill/>
          </p:grpSpPr>
          <p:sp>
            <p:nvSpPr>
              <p:cNvPr id="538" name="Oval 252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9" name="Line 253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21" name="Group 254"/>
            <p:cNvGrpSpPr>
              <a:grpSpLocks/>
            </p:cNvGrpSpPr>
            <p:nvPr/>
          </p:nvGrpSpPr>
          <p:grpSpPr bwMode="auto">
            <a:xfrm>
              <a:off x="4467" y="1616"/>
              <a:ext cx="91" cy="91"/>
              <a:chOff x="1973" y="2069"/>
              <a:chExt cx="91" cy="91"/>
            </a:xfrm>
            <a:grpFill/>
          </p:grpSpPr>
          <p:sp>
            <p:nvSpPr>
              <p:cNvPr id="536" name="Oval 255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7" name="Line 256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22" name="Group 257"/>
            <p:cNvGrpSpPr>
              <a:grpSpLocks/>
            </p:cNvGrpSpPr>
            <p:nvPr/>
          </p:nvGrpSpPr>
          <p:grpSpPr bwMode="auto">
            <a:xfrm>
              <a:off x="4649" y="1616"/>
              <a:ext cx="91" cy="91"/>
              <a:chOff x="1973" y="2069"/>
              <a:chExt cx="91" cy="91"/>
            </a:xfrm>
            <a:grpFill/>
          </p:grpSpPr>
          <p:sp>
            <p:nvSpPr>
              <p:cNvPr id="534" name="Oval 258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5" name="Line 259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23" name="Group 260"/>
            <p:cNvGrpSpPr>
              <a:grpSpLocks/>
            </p:cNvGrpSpPr>
            <p:nvPr/>
          </p:nvGrpSpPr>
          <p:grpSpPr bwMode="auto">
            <a:xfrm>
              <a:off x="4830" y="1616"/>
              <a:ext cx="91" cy="91"/>
              <a:chOff x="1973" y="2069"/>
              <a:chExt cx="91" cy="91"/>
            </a:xfrm>
            <a:grpFill/>
          </p:grpSpPr>
          <p:sp>
            <p:nvSpPr>
              <p:cNvPr id="532" name="Oval 261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3" name="Line 262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24" name="Line 263"/>
            <p:cNvSpPr>
              <a:spLocks noChangeShapeType="1"/>
            </p:cNvSpPr>
            <p:nvPr/>
          </p:nvSpPr>
          <p:spPr bwMode="auto">
            <a:xfrm>
              <a:off x="3424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" name="Line 264"/>
            <p:cNvSpPr>
              <a:spLocks noChangeShapeType="1"/>
            </p:cNvSpPr>
            <p:nvPr/>
          </p:nvSpPr>
          <p:spPr bwMode="auto">
            <a:xfrm>
              <a:off x="3606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" name="Line 265"/>
            <p:cNvSpPr>
              <a:spLocks noChangeShapeType="1"/>
            </p:cNvSpPr>
            <p:nvPr/>
          </p:nvSpPr>
          <p:spPr bwMode="auto">
            <a:xfrm>
              <a:off x="3787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" name="Line 266"/>
            <p:cNvSpPr>
              <a:spLocks noChangeShapeType="1"/>
            </p:cNvSpPr>
            <p:nvPr/>
          </p:nvSpPr>
          <p:spPr bwMode="auto">
            <a:xfrm>
              <a:off x="3968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" name="Line 267"/>
            <p:cNvSpPr>
              <a:spLocks noChangeShapeType="1"/>
            </p:cNvSpPr>
            <p:nvPr/>
          </p:nvSpPr>
          <p:spPr bwMode="auto">
            <a:xfrm>
              <a:off x="4513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" name="Line 268"/>
            <p:cNvSpPr>
              <a:spLocks noChangeShapeType="1"/>
            </p:cNvSpPr>
            <p:nvPr/>
          </p:nvSpPr>
          <p:spPr bwMode="auto">
            <a:xfrm>
              <a:off x="4331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" name="Line 269"/>
            <p:cNvSpPr>
              <a:spLocks noChangeShapeType="1"/>
            </p:cNvSpPr>
            <p:nvPr/>
          </p:nvSpPr>
          <p:spPr bwMode="auto">
            <a:xfrm>
              <a:off x="4694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" name="Line 270"/>
            <p:cNvSpPr>
              <a:spLocks noChangeShapeType="1"/>
            </p:cNvSpPr>
            <p:nvPr/>
          </p:nvSpPr>
          <p:spPr bwMode="auto">
            <a:xfrm>
              <a:off x="4876" y="1616"/>
              <a:ext cx="0" cy="9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64" name="Group 271"/>
          <p:cNvGrpSpPr>
            <a:grpSpLocks/>
          </p:cNvGrpSpPr>
          <p:nvPr/>
        </p:nvGrpSpPr>
        <p:grpSpPr bwMode="auto">
          <a:xfrm>
            <a:off x="5292725" y="4221163"/>
            <a:ext cx="2447925" cy="144462"/>
            <a:chOff x="3425" y="2931"/>
            <a:chExt cx="1542" cy="91"/>
          </a:xfrm>
        </p:grpSpPr>
        <p:grpSp>
          <p:nvGrpSpPr>
            <p:cNvPr id="36905" name="Group 272"/>
            <p:cNvGrpSpPr>
              <a:grpSpLocks/>
            </p:cNvGrpSpPr>
            <p:nvPr/>
          </p:nvGrpSpPr>
          <p:grpSpPr bwMode="auto">
            <a:xfrm>
              <a:off x="3425" y="2931"/>
              <a:ext cx="91" cy="91"/>
              <a:chOff x="1973" y="2069"/>
              <a:chExt cx="91" cy="91"/>
            </a:xfrm>
          </p:grpSpPr>
          <p:sp>
            <p:nvSpPr>
              <p:cNvPr id="36927" name="Oval 273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BFBFB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8" name="Line 274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06" name="Group 275"/>
            <p:cNvGrpSpPr>
              <a:grpSpLocks/>
            </p:cNvGrpSpPr>
            <p:nvPr/>
          </p:nvGrpSpPr>
          <p:grpSpPr bwMode="auto">
            <a:xfrm>
              <a:off x="3606" y="2931"/>
              <a:ext cx="91" cy="91"/>
              <a:chOff x="1973" y="2069"/>
              <a:chExt cx="91" cy="91"/>
            </a:xfrm>
          </p:grpSpPr>
          <p:sp>
            <p:nvSpPr>
              <p:cNvPr id="36925" name="Oval 276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BFBFB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6" name="Line 277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07" name="Group 278"/>
            <p:cNvGrpSpPr>
              <a:grpSpLocks/>
            </p:cNvGrpSpPr>
            <p:nvPr/>
          </p:nvGrpSpPr>
          <p:grpSpPr bwMode="auto">
            <a:xfrm>
              <a:off x="3788" y="2931"/>
              <a:ext cx="91" cy="91"/>
              <a:chOff x="1973" y="2069"/>
              <a:chExt cx="91" cy="91"/>
            </a:xfrm>
          </p:grpSpPr>
          <p:sp>
            <p:nvSpPr>
              <p:cNvPr id="36923" name="Oval 279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BFBFB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4" name="Line 280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08" name="Group 281"/>
            <p:cNvGrpSpPr>
              <a:grpSpLocks/>
            </p:cNvGrpSpPr>
            <p:nvPr/>
          </p:nvGrpSpPr>
          <p:grpSpPr bwMode="auto">
            <a:xfrm>
              <a:off x="3969" y="2931"/>
              <a:ext cx="91" cy="91"/>
              <a:chOff x="1973" y="2069"/>
              <a:chExt cx="91" cy="91"/>
            </a:xfrm>
          </p:grpSpPr>
          <p:sp>
            <p:nvSpPr>
              <p:cNvPr id="36921" name="Oval 282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BFBFB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2" name="Line 283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09" name="Group 284"/>
            <p:cNvGrpSpPr>
              <a:grpSpLocks/>
            </p:cNvGrpSpPr>
            <p:nvPr/>
          </p:nvGrpSpPr>
          <p:grpSpPr bwMode="auto">
            <a:xfrm>
              <a:off x="4332" y="2931"/>
              <a:ext cx="91" cy="91"/>
              <a:chOff x="1973" y="2069"/>
              <a:chExt cx="91" cy="91"/>
            </a:xfrm>
          </p:grpSpPr>
          <p:sp>
            <p:nvSpPr>
              <p:cNvPr id="36919" name="Oval 285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BFBFB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0" name="Line 286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10" name="Group 287"/>
            <p:cNvGrpSpPr>
              <a:grpSpLocks/>
            </p:cNvGrpSpPr>
            <p:nvPr/>
          </p:nvGrpSpPr>
          <p:grpSpPr bwMode="auto">
            <a:xfrm>
              <a:off x="4513" y="2931"/>
              <a:ext cx="91" cy="91"/>
              <a:chOff x="1973" y="2069"/>
              <a:chExt cx="91" cy="91"/>
            </a:xfrm>
          </p:grpSpPr>
          <p:sp>
            <p:nvSpPr>
              <p:cNvPr id="36917" name="Oval 288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BFBFB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8" name="Line 289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11" name="Group 290"/>
            <p:cNvGrpSpPr>
              <a:grpSpLocks/>
            </p:cNvGrpSpPr>
            <p:nvPr/>
          </p:nvGrpSpPr>
          <p:grpSpPr bwMode="auto">
            <a:xfrm>
              <a:off x="4695" y="2931"/>
              <a:ext cx="91" cy="91"/>
              <a:chOff x="1973" y="2069"/>
              <a:chExt cx="91" cy="91"/>
            </a:xfrm>
          </p:grpSpPr>
          <p:sp>
            <p:nvSpPr>
              <p:cNvPr id="36915" name="Oval 291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BFBFB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6" name="Line 292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12" name="Group 293"/>
            <p:cNvGrpSpPr>
              <a:grpSpLocks/>
            </p:cNvGrpSpPr>
            <p:nvPr/>
          </p:nvGrpSpPr>
          <p:grpSpPr bwMode="auto">
            <a:xfrm>
              <a:off x="4876" y="2931"/>
              <a:ext cx="91" cy="91"/>
              <a:chOff x="1973" y="2069"/>
              <a:chExt cx="91" cy="91"/>
            </a:xfrm>
          </p:grpSpPr>
          <p:sp>
            <p:nvSpPr>
              <p:cNvPr id="36913" name="Oval 294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91" cy="91"/>
              </a:xfrm>
              <a:prstGeom prst="ellipse">
                <a:avLst/>
              </a:prstGeom>
              <a:solidFill>
                <a:srgbClr val="BFBFB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4" name="Line 295"/>
              <p:cNvSpPr>
                <a:spLocks noChangeShapeType="1"/>
              </p:cNvSpPr>
              <p:nvPr/>
            </p:nvSpPr>
            <p:spPr bwMode="auto">
              <a:xfrm>
                <a:off x="1973" y="2115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050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1341438"/>
            <a:ext cx="4103688" cy="4319587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700338" y="1919288"/>
            <a:ext cx="0" cy="2232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1258888" y="1630363"/>
            <a:ext cx="0" cy="2449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 flipV="1">
            <a:off x="971550" y="3933825"/>
            <a:ext cx="33829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Freeform 9"/>
          <p:cNvSpPr>
            <a:spLocks/>
          </p:cNvSpPr>
          <p:nvPr/>
        </p:nvSpPr>
        <p:spPr bwMode="auto">
          <a:xfrm>
            <a:off x="1258888" y="1846263"/>
            <a:ext cx="1944687" cy="2125662"/>
          </a:xfrm>
          <a:custGeom>
            <a:avLst/>
            <a:gdLst>
              <a:gd name="T0" fmla="*/ 0 w 1225"/>
              <a:gd name="T1" fmla="*/ 2147483647 h 1339"/>
              <a:gd name="T2" fmla="*/ 2147483647 w 1225"/>
              <a:gd name="T3" fmla="*/ 2147483647 h 1339"/>
              <a:gd name="T4" fmla="*/ 2147483647 w 1225"/>
              <a:gd name="T5" fmla="*/ 2147483647 h 1339"/>
              <a:gd name="T6" fmla="*/ 2147483647 w 1225"/>
              <a:gd name="T7" fmla="*/ 0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1225"/>
              <a:gd name="T13" fmla="*/ 0 h 1339"/>
              <a:gd name="T14" fmla="*/ 1225 w 1225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5" h="1339">
                <a:moveTo>
                  <a:pt x="0" y="1316"/>
                </a:moveTo>
                <a:cubicBezTo>
                  <a:pt x="60" y="1293"/>
                  <a:pt x="212" y="1339"/>
                  <a:pt x="363" y="1180"/>
                </a:cubicBezTo>
                <a:cubicBezTo>
                  <a:pt x="514" y="1021"/>
                  <a:pt x="763" y="560"/>
                  <a:pt x="907" y="363"/>
                </a:cubicBezTo>
                <a:cubicBezTo>
                  <a:pt x="1051" y="166"/>
                  <a:pt x="1138" y="83"/>
                  <a:pt x="1225" y="0"/>
                </a:cubicBez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Freeform 10"/>
          <p:cNvSpPr>
            <a:spLocks/>
          </p:cNvSpPr>
          <p:nvPr/>
        </p:nvSpPr>
        <p:spPr bwMode="auto">
          <a:xfrm>
            <a:off x="2411413" y="1846263"/>
            <a:ext cx="1944687" cy="2125662"/>
          </a:xfrm>
          <a:custGeom>
            <a:avLst/>
            <a:gdLst>
              <a:gd name="T0" fmla="*/ 0 w 1225"/>
              <a:gd name="T1" fmla="*/ 2147483647 h 1339"/>
              <a:gd name="T2" fmla="*/ 2147483647 w 1225"/>
              <a:gd name="T3" fmla="*/ 2147483647 h 1339"/>
              <a:gd name="T4" fmla="*/ 2147483647 w 1225"/>
              <a:gd name="T5" fmla="*/ 2147483647 h 1339"/>
              <a:gd name="T6" fmla="*/ 2147483647 w 1225"/>
              <a:gd name="T7" fmla="*/ 0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1225"/>
              <a:gd name="T13" fmla="*/ 0 h 1339"/>
              <a:gd name="T14" fmla="*/ 1225 w 1225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5" h="1339">
                <a:moveTo>
                  <a:pt x="0" y="1316"/>
                </a:moveTo>
                <a:cubicBezTo>
                  <a:pt x="60" y="1293"/>
                  <a:pt x="212" y="1339"/>
                  <a:pt x="363" y="1180"/>
                </a:cubicBezTo>
                <a:cubicBezTo>
                  <a:pt x="514" y="1021"/>
                  <a:pt x="763" y="560"/>
                  <a:pt x="907" y="363"/>
                </a:cubicBezTo>
                <a:cubicBezTo>
                  <a:pt x="1051" y="166"/>
                  <a:pt x="1138" y="83"/>
                  <a:pt x="122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2339975" y="30702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4932363" y="1341438"/>
            <a:ext cx="40322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>
                <a:latin typeface="Arial" charset="0"/>
              </a:rPr>
              <a:t>Reading a </a:t>
            </a:r>
            <a:r>
              <a:rPr lang="nl-NL" sz="2000" i="1">
                <a:latin typeface="Arial" charset="0"/>
              </a:rPr>
              <a:t>bit</a:t>
            </a:r>
            <a:r>
              <a:rPr lang="nl-NL" sz="2000">
                <a:latin typeface="Arial" charset="0"/>
              </a:rPr>
              <a:t> means:</a:t>
            </a:r>
          </a:p>
          <a:p>
            <a:pPr eaLnBrk="1" hangingPunct="1">
              <a:spcBef>
                <a:spcPct val="50000"/>
              </a:spcBef>
            </a:pPr>
            <a:r>
              <a:rPr lang="nl-NL" sz="2000">
                <a:latin typeface="Arial" charset="0"/>
              </a:rPr>
              <a:t>1. Apply V</a:t>
            </a:r>
            <a:r>
              <a:rPr lang="nl-NL" sz="2000" baseline="-25000">
                <a:latin typeface="Arial" charset="0"/>
              </a:rPr>
              <a:t>read</a:t>
            </a:r>
            <a:r>
              <a:rPr lang="nl-NL" sz="2000">
                <a:latin typeface="Arial" charset="0"/>
              </a:rPr>
              <a:t> on the control gate</a:t>
            </a:r>
          </a:p>
          <a:p>
            <a:pPr eaLnBrk="1" hangingPunct="1">
              <a:spcBef>
                <a:spcPct val="50000"/>
              </a:spcBef>
            </a:pPr>
            <a:r>
              <a:rPr lang="nl-NL" sz="2000">
                <a:latin typeface="Arial" charset="0"/>
              </a:rPr>
              <a:t>2. Measure drain current I</a:t>
            </a:r>
            <a:r>
              <a:rPr lang="nl-NL" sz="2000" baseline="-25000">
                <a:latin typeface="Arial" charset="0"/>
              </a:rPr>
              <a:t>d</a:t>
            </a:r>
            <a:r>
              <a:rPr lang="nl-NL" sz="2000">
                <a:latin typeface="Arial" charset="0"/>
              </a:rPr>
              <a:t> of the floating-gate transistors</a:t>
            </a:r>
          </a:p>
        </p:txBody>
      </p:sp>
      <p:sp>
        <p:nvSpPr>
          <p:cNvPr id="30735" name="Text Box 101"/>
          <p:cNvSpPr txBox="1">
            <a:spLocks noChangeArrowheads="1"/>
          </p:cNvSpPr>
          <p:nvPr/>
        </p:nvSpPr>
        <p:spPr bwMode="auto">
          <a:xfrm>
            <a:off x="3063875" y="304800"/>
            <a:ext cx="3254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Reading Flash Memory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2743200"/>
            <a:ext cx="1422400" cy="228600"/>
          </a:xfrm>
          <a:prstGeom prst="rect">
            <a:avLst/>
          </a:prstGeom>
          <a:solidFill>
            <a:srgbClr val="D9D9D9"/>
          </a:solidFill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4114800"/>
            <a:ext cx="444500" cy="177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8060" y="4077927"/>
            <a:ext cx="266700" cy="203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00200"/>
            <a:ext cx="177800" cy="177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4724400"/>
            <a:ext cx="1460500" cy="203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5029200"/>
            <a:ext cx="14224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3305175" y="304800"/>
            <a:ext cx="3157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Erasing Flash Memory</a:t>
            </a:r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6096000" y="5181600"/>
            <a:ext cx="1658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Direct tunneling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1143000" y="4648200"/>
            <a:ext cx="2676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Fowler-Nordheim tunneling</a:t>
            </a:r>
          </a:p>
        </p:txBody>
      </p:sp>
      <p:sp>
        <p:nvSpPr>
          <p:cNvPr id="31751" name="Text Box 21"/>
          <p:cNvSpPr txBox="1">
            <a:spLocks noChangeArrowheads="1"/>
          </p:cNvSpPr>
          <p:nvPr/>
        </p:nvSpPr>
        <p:spPr bwMode="auto">
          <a:xfrm>
            <a:off x="4438650" y="5727700"/>
            <a:ext cx="4211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Effective thickness decreases with voltage…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131" y="6289311"/>
            <a:ext cx="23114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0"/>
            <a:ext cx="3015426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066800"/>
            <a:ext cx="3017520" cy="358330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343400"/>
            <a:ext cx="254000" cy="254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129" y="4378689"/>
            <a:ext cx="635000" cy="2921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4343400"/>
            <a:ext cx="254000" cy="2540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4800600"/>
            <a:ext cx="254000" cy="2540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7929" y="4835889"/>
            <a:ext cx="635000" cy="2921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4800600"/>
            <a:ext cx="254000" cy="2540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11" y="1857967"/>
            <a:ext cx="914400" cy="2540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585" y="1500427"/>
            <a:ext cx="91440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3581400" y="76200"/>
            <a:ext cx="2078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Flash Memory</a:t>
            </a:r>
          </a:p>
        </p:txBody>
      </p:sp>
      <p:sp>
        <p:nvSpPr>
          <p:cNvPr id="32771" name="Text Box 21"/>
          <p:cNvSpPr txBox="1">
            <a:spLocks noChangeArrowheads="1"/>
          </p:cNvSpPr>
          <p:nvPr/>
        </p:nvSpPr>
        <p:spPr bwMode="auto">
          <a:xfrm>
            <a:off x="4951413" y="4314825"/>
            <a:ext cx="4040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Effective thickness </a:t>
            </a:r>
            <a:br>
              <a:rPr lang="en-US" sz="2000"/>
            </a:br>
            <a:r>
              <a:rPr lang="en-US" sz="2000"/>
              <a:t>of the tunneling barrier </a:t>
            </a:r>
            <a:br>
              <a:rPr lang="en-US" sz="2000"/>
            </a:br>
            <a:r>
              <a:rPr lang="en-US" sz="2000"/>
              <a:t>decreases, as the applied voltage </a:t>
            </a:r>
            <a:br>
              <a:rPr lang="en-US" sz="2000"/>
            </a:br>
            <a:r>
              <a:rPr lang="en-US" sz="2000"/>
              <a:t>bends the potential energy levels</a:t>
            </a:r>
          </a:p>
        </p:txBody>
      </p:sp>
      <p:sp>
        <p:nvSpPr>
          <p:cNvPr id="32772" name="Line 3"/>
          <p:cNvSpPr>
            <a:spLocks noChangeShapeType="1"/>
          </p:cNvSpPr>
          <p:nvPr/>
        </p:nvSpPr>
        <p:spPr bwMode="auto">
          <a:xfrm flipV="1">
            <a:off x="2103438" y="1125538"/>
            <a:ext cx="0" cy="213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152400" y="3273425"/>
            <a:ext cx="421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1960563" y="3271838"/>
            <a:ext cx="309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>
                <a:latin typeface="Comic Sans MS" charset="0"/>
              </a:rPr>
              <a:t>0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2192338" y="32718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>
                <a:latin typeface="Comic Sans MS" charset="0"/>
              </a:rPr>
              <a:t>L</a:t>
            </a:r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 flipV="1">
            <a:off x="482600" y="3268663"/>
            <a:ext cx="1612900" cy="4762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 flipV="1">
            <a:off x="2105025" y="1743075"/>
            <a:ext cx="0" cy="1528763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 flipV="1">
            <a:off x="2282825" y="1751013"/>
            <a:ext cx="0" cy="1528762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 flipV="1">
            <a:off x="2287588" y="3268663"/>
            <a:ext cx="1612900" cy="4762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>
            <a:off x="2098675" y="1758950"/>
            <a:ext cx="184150" cy="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12"/>
          <p:cNvSpPr txBox="1">
            <a:spLocks noChangeArrowheads="1"/>
          </p:cNvSpPr>
          <p:nvPr/>
        </p:nvSpPr>
        <p:spPr bwMode="auto">
          <a:xfrm>
            <a:off x="1490663" y="1395413"/>
            <a:ext cx="7191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Comic Sans MS" charset="0"/>
              </a:rPr>
              <a:t>V</a:t>
            </a:r>
            <a:r>
              <a:rPr lang="en-US" sz="2000" baseline="-25000">
                <a:latin typeface="Comic Sans MS" charset="0"/>
              </a:rPr>
              <a:t>0</a:t>
            </a:r>
          </a:p>
        </p:txBody>
      </p:sp>
      <p:sp>
        <p:nvSpPr>
          <p:cNvPr id="32782" name="Text Box 13"/>
          <p:cNvSpPr txBox="1">
            <a:spLocks noChangeArrowheads="1"/>
          </p:cNvSpPr>
          <p:nvPr/>
        </p:nvSpPr>
        <p:spPr bwMode="auto">
          <a:xfrm>
            <a:off x="4075113" y="3243263"/>
            <a:ext cx="30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Comic Sans MS" charset="0"/>
              </a:rPr>
              <a:t>x</a:t>
            </a:r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2133600" y="987425"/>
            <a:ext cx="1841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endParaRPr lang="en-US" sz="2000">
              <a:latin typeface="Comic Sans MS" charset="0"/>
            </a:endParaRPr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>
            <a:off x="1117600" y="1928813"/>
            <a:ext cx="2124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Text Box 16"/>
          <p:cNvSpPr txBox="1">
            <a:spLocks noChangeArrowheads="1"/>
          </p:cNvSpPr>
          <p:nvPr/>
        </p:nvSpPr>
        <p:spPr bwMode="auto">
          <a:xfrm>
            <a:off x="615950" y="1712913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Comic Sans MS" charset="0"/>
              </a:rPr>
              <a:t>E</a:t>
            </a:r>
            <a:r>
              <a:rPr lang="en-US" sz="2000" baseline="-25000">
                <a:latin typeface="Comic Sans MS" charset="0"/>
              </a:rPr>
              <a:t>o</a:t>
            </a:r>
          </a:p>
        </p:txBody>
      </p:sp>
      <p:sp>
        <p:nvSpPr>
          <p:cNvPr id="32786" name="Text Box 20"/>
          <p:cNvSpPr txBox="1">
            <a:spLocks noChangeArrowheads="1"/>
          </p:cNvSpPr>
          <p:nvPr/>
        </p:nvSpPr>
        <p:spPr bwMode="auto">
          <a:xfrm>
            <a:off x="201613" y="2216150"/>
            <a:ext cx="17033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omic Sans MS" charset="0"/>
              </a:rPr>
              <a:t>floating gate</a:t>
            </a:r>
          </a:p>
        </p:txBody>
      </p:sp>
      <p:sp>
        <p:nvSpPr>
          <p:cNvPr id="32787" name="Text Box 21"/>
          <p:cNvSpPr txBox="1">
            <a:spLocks noChangeArrowheads="1"/>
          </p:cNvSpPr>
          <p:nvPr/>
        </p:nvSpPr>
        <p:spPr bwMode="auto">
          <a:xfrm>
            <a:off x="2487613" y="2065338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000">
                <a:latin typeface="Comic Sans MS" charset="0"/>
              </a:rPr>
              <a:t>channel</a:t>
            </a:r>
          </a:p>
        </p:txBody>
      </p:sp>
      <p:sp>
        <p:nvSpPr>
          <p:cNvPr id="32788" name="Text Box 22"/>
          <p:cNvSpPr txBox="1">
            <a:spLocks noChangeArrowheads="1"/>
          </p:cNvSpPr>
          <p:nvPr/>
        </p:nvSpPr>
        <p:spPr bwMode="auto">
          <a:xfrm>
            <a:off x="2754313" y="2590800"/>
            <a:ext cx="1441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000">
                <a:latin typeface="Comic Sans MS" charset="0"/>
              </a:rPr>
              <a:t>oxide</a:t>
            </a:r>
          </a:p>
          <a:p>
            <a:r>
              <a:rPr lang="en-US" sz="2000">
                <a:latin typeface="Comic Sans MS" charset="0"/>
              </a:rPr>
              <a:t>barrier</a:t>
            </a:r>
          </a:p>
        </p:txBody>
      </p:sp>
      <p:sp>
        <p:nvSpPr>
          <p:cNvPr id="32789" name="Line 23"/>
          <p:cNvSpPr>
            <a:spLocks noChangeShapeType="1"/>
          </p:cNvSpPr>
          <p:nvPr/>
        </p:nvSpPr>
        <p:spPr bwMode="auto">
          <a:xfrm flipH="1" flipV="1">
            <a:off x="2203450" y="2400300"/>
            <a:ext cx="581025" cy="5429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Text Box 85"/>
          <p:cNvSpPr txBox="1">
            <a:spLocks noChangeArrowheads="1"/>
          </p:cNvSpPr>
          <p:nvPr/>
        </p:nvSpPr>
        <p:spPr bwMode="auto">
          <a:xfrm>
            <a:off x="990600" y="609600"/>
            <a:ext cx="2289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/>
              <a:t>Holding Information </a:t>
            </a:r>
          </a:p>
        </p:txBody>
      </p:sp>
      <p:sp>
        <p:nvSpPr>
          <p:cNvPr id="32791" name="Line 3"/>
          <p:cNvSpPr>
            <a:spLocks noChangeShapeType="1"/>
          </p:cNvSpPr>
          <p:nvPr/>
        </p:nvSpPr>
        <p:spPr bwMode="auto">
          <a:xfrm flipV="1">
            <a:off x="6853238" y="1076325"/>
            <a:ext cx="0" cy="280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Line 4"/>
          <p:cNvSpPr>
            <a:spLocks noChangeShapeType="1"/>
          </p:cNvSpPr>
          <p:nvPr/>
        </p:nvSpPr>
        <p:spPr bwMode="auto">
          <a:xfrm>
            <a:off x="4902200" y="3224213"/>
            <a:ext cx="421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7"/>
          <p:cNvSpPr>
            <a:spLocks noChangeShapeType="1"/>
          </p:cNvSpPr>
          <p:nvPr/>
        </p:nvSpPr>
        <p:spPr bwMode="auto">
          <a:xfrm flipV="1">
            <a:off x="5232400" y="3221038"/>
            <a:ext cx="1612900" cy="4762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8"/>
          <p:cNvSpPr>
            <a:spLocks noChangeShapeType="1"/>
          </p:cNvSpPr>
          <p:nvPr/>
        </p:nvSpPr>
        <p:spPr bwMode="auto">
          <a:xfrm flipV="1">
            <a:off x="6854825" y="1673225"/>
            <a:ext cx="0" cy="1528763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9"/>
          <p:cNvSpPr>
            <a:spLocks noChangeShapeType="1"/>
          </p:cNvSpPr>
          <p:nvPr/>
        </p:nvSpPr>
        <p:spPr bwMode="auto">
          <a:xfrm flipV="1">
            <a:off x="7032625" y="2039938"/>
            <a:ext cx="0" cy="1528762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Line 10"/>
          <p:cNvSpPr>
            <a:spLocks noChangeShapeType="1"/>
          </p:cNvSpPr>
          <p:nvPr/>
        </p:nvSpPr>
        <p:spPr bwMode="auto">
          <a:xfrm flipV="1">
            <a:off x="7037388" y="3557588"/>
            <a:ext cx="1612900" cy="4762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Line 11"/>
          <p:cNvSpPr>
            <a:spLocks noChangeShapeType="1"/>
          </p:cNvSpPr>
          <p:nvPr/>
        </p:nvSpPr>
        <p:spPr bwMode="auto">
          <a:xfrm>
            <a:off x="6858000" y="1657350"/>
            <a:ext cx="174625" cy="3905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Text Box 13"/>
          <p:cNvSpPr txBox="1">
            <a:spLocks noChangeArrowheads="1"/>
          </p:cNvSpPr>
          <p:nvPr/>
        </p:nvSpPr>
        <p:spPr bwMode="auto">
          <a:xfrm>
            <a:off x="8824913" y="3176588"/>
            <a:ext cx="304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Comic Sans MS" charset="0"/>
              </a:rPr>
              <a:t>x</a:t>
            </a:r>
          </a:p>
        </p:txBody>
      </p:sp>
      <p:sp>
        <p:nvSpPr>
          <p:cNvPr id="32799" name="Line 15"/>
          <p:cNvSpPr>
            <a:spLocks noChangeShapeType="1"/>
          </p:cNvSpPr>
          <p:nvPr/>
        </p:nvSpPr>
        <p:spPr bwMode="auto">
          <a:xfrm>
            <a:off x="5638800" y="1885950"/>
            <a:ext cx="2124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Text Box 16"/>
          <p:cNvSpPr txBox="1">
            <a:spLocks noChangeArrowheads="1"/>
          </p:cNvSpPr>
          <p:nvPr/>
        </p:nvSpPr>
        <p:spPr bwMode="auto">
          <a:xfrm>
            <a:off x="5200650" y="1682750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Comic Sans MS" charset="0"/>
              </a:rPr>
              <a:t>E</a:t>
            </a:r>
            <a:r>
              <a:rPr lang="en-US" sz="2000" baseline="-25000">
                <a:latin typeface="Comic Sans MS" charset="0"/>
              </a:rPr>
              <a:t>o</a:t>
            </a:r>
          </a:p>
        </p:txBody>
      </p:sp>
      <p:sp>
        <p:nvSpPr>
          <p:cNvPr id="32801" name="Text Box 20"/>
          <p:cNvSpPr txBox="1">
            <a:spLocks noChangeArrowheads="1"/>
          </p:cNvSpPr>
          <p:nvPr/>
        </p:nvSpPr>
        <p:spPr bwMode="auto">
          <a:xfrm>
            <a:off x="5105400" y="2343150"/>
            <a:ext cx="170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Comic Sans MS" charset="0"/>
              </a:rPr>
              <a:t>floating gate</a:t>
            </a:r>
          </a:p>
        </p:txBody>
      </p:sp>
      <p:sp>
        <p:nvSpPr>
          <p:cNvPr id="32802" name="Text Box 21"/>
          <p:cNvSpPr txBox="1">
            <a:spLocks noChangeArrowheads="1"/>
          </p:cNvSpPr>
          <p:nvPr/>
        </p:nvSpPr>
        <p:spPr bwMode="auto">
          <a:xfrm>
            <a:off x="7237413" y="2133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Comic Sans MS" charset="0"/>
              </a:rPr>
              <a:t>channel</a:t>
            </a:r>
          </a:p>
        </p:txBody>
      </p:sp>
      <p:sp>
        <p:nvSpPr>
          <p:cNvPr id="32803" name="Text Box 22"/>
          <p:cNvSpPr txBox="1">
            <a:spLocks noChangeArrowheads="1"/>
          </p:cNvSpPr>
          <p:nvPr/>
        </p:nvSpPr>
        <p:spPr bwMode="auto">
          <a:xfrm>
            <a:off x="7543800" y="2554288"/>
            <a:ext cx="1441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Comic Sans MS" charset="0"/>
              </a:rPr>
              <a:t>oxide</a:t>
            </a:r>
          </a:p>
          <a:p>
            <a:r>
              <a:rPr lang="en-US" sz="2000">
                <a:solidFill>
                  <a:srgbClr val="000000"/>
                </a:solidFill>
                <a:latin typeface="Comic Sans MS" charset="0"/>
              </a:rPr>
              <a:t>barrier</a:t>
            </a:r>
          </a:p>
        </p:txBody>
      </p:sp>
      <p:sp>
        <p:nvSpPr>
          <p:cNvPr id="32804" name="Line 23"/>
          <p:cNvSpPr>
            <a:spLocks noChangeShapeType="1"/>
          </p:cNvSpPr>
          <p:nvPr/>
        </p:nvSpPr>
        <p:spPr bwMode="auto">
          <a:xfrm flipH="1" flipV="1">
            <a:off x="6986588" y="2343150"/>
            <a:ext cx="581025" cy="5429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Line 106"/>
          <p:cNvSpPr>
            <a:spLocks noChangeShapeType="1"/>
          </p:cNvSpPr>
          <p:nvPr/>
        </p:nvSpPr>
        <p:spPr bwMode="auto">
          <a:xfrm>
            <a:off x="6629400" y="2057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Text Box 126"/>
          <p:cNvSpPr txBox="1">
            <a:spLocks noChangeArrowheads="1"/>
          </p:cNvSpPr>
          <p:nvPr/>
        </p:nvSpPr>
        <p:spPr bwMode="auto">
          <a:xfrm>
            <a:off x="5638800" y="633413"/>
            <a:ext cx="224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/>
              <a:t>Erasing Information </a:t>
            </a:r>
          </a:p>
        </p:txBody>
      </p:sp>
      <p:sp>
        <p:nvSpPr>
          <p:cNvPr id="32807" name="Text Box 21"/>
          <p:cNvSpPr txBox="1">
            <a:spLocks noChangeArrowheads="1"/>
          </p:cNvSpPr>
          <p:nvPr/>
        </p:nvSpPr>
        <p:spPr bwMode="auto">
          <a:xfrm>
            <a:off x="598488" y="6272213"/>
            <a:ext cx="79422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Arial" charset="0"/>
              </a:rPr>
              <a:t>7-8 nm oxide thickness is the bare minimum, so that the flash memory chip 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can retain charge in the floating gates for at least 20 years</a:t>
            </a:r>
          </a:p>
        </p:txBody>
      </p:sp>
      <p:sp>
        <p:nvSpPr>
          <p:cNvPr id="32808" name="Rectangle 30"/>
          <p:cNvSpPr>
            <a:spLocks noChangeArrowheads="1"/>
          </p:cNvSpPr>
          <p:nvPr/>
        </p:nvSpPr>
        <p:spPr bwMode="auto">
          <a:xfrm>
            <a:off x="76200" y="4267200"/>
            <a:ext cx="453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Retention = the ability to hold on to the charge</a:t>
            </a:r>
          </a:p>
        </p:txBody>
      </p:sp>
      <p:graphicFrame>
        <p:nvGraphicFramePr>
          <p:cNvPr id="543770" name="Group 26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xmlns="" val="3712386373"/>
              </p:ext>
            </p:extLst>
          </p:nvPr>
        </p:nvGraphicFramePr>
        <p:xfrm>
          <a:off x="152400" y="4614863"/>
          <a:ext cx="4343400" cy="1665286"/>
        </p:xfrm>
        <a:graphic>
          <a:graphicData uri="http://schemas.openxmlformats.org/drawingml/2006/table">
            <a:tbl>
              <a:tblPr/>
              <a:tblGrid>
                <a:gridCol w="2172570"/>
                <a:gridCol w="2170830"/>
              </a:tblGrid>
              <a:tr h="627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  <a:t>Tunnel oxide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  <a:t>thickness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  <a:t>Time for 20%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  <a:t>charge loss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  <a:t>4.5 nm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  <a:t>4.4 minutes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6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  <a:t>5 nm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  <a:t>1 day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  <a:t>6 nm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ＭＳ Ｐゴシック" charset="-128"/>
                          <a:cs typeface="Trebuchet MS"/>
                        </a:rPr>
                        <a:t>½ - 6 years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657600"/>
            <a:ext cx="3327400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374650" y="228600"/>
            <a:ext cx="6407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2400" i="1" u="sng">
                <a:solidFill>
                  <a:schemeClr val="tx2"/>
                </a:solidFill>
              </a:rPr>
              <a:t>Application of Tunneling:  </a:t>
            </a:r>
            <a:br>
              <a:rPr lang="en-US" sz="2400" i="1" u="sng">
                <a:solidFill>
                  <a:schemeClr val="tx2"/>
                </a:solidFill>
              </a:rPr>
            </a:br>
            <a:r>
              <a:rPr lang="en-US" sz="2400" i="1">
                <a:solidFill>
                  <a:schemeClr val="tx2"/>
                </a:solidFill>
              </a:rPr>
              <a:t>Scanning </a:t>
            </a:r>
            <a:r>
              <a:rPr lang="en-US" sz="2400" i="1">
                <a:solidFill>
                  <a:srgbClr val="5B98D2"/>
                </a:solidFill>
              </a:rPr>
              <a:t>Tunneling Microscopy (STM)</a:t>
            </a: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228600" y="889000"/>
            <a:ext cx="6858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2000"/>
              <a:t>Due to the quantum effect of </a:t>
            </a:r>
            <a:r>
              <a:rPr lang="ja-JP" altLang="en-US" sz="2000"/>
              <a:t>“</a:t>
            </a:r>
            <a:r>
              <a:rPr lang="en-US" altLang="ja-JP" sz="2000"/>
              <a:t>barrier penetration,</a:t>
            </a:r>
            <a:r>
              <a:rPr lang="ja-JP" altLang="en-US" sz="2000"/>
              <a:t>”</a:t>
            </a:r>
            <a:r>
              <a:rPr lang="en-US" altLang="ja-JP" sz="2000"/>
              <a:t> the electron density of a material extends beyond its surface:</a:t>
            </a:r>
            <a:endParaRPr lang="en-US" altLang="ja-JP"/>
          </a:p>
          <a:p>
            <a:pPr>
              <a:spcBef>
                <a:spcPct val="20000"/>
              </a:spcBef>
              <a:buFontTx/>
              <a:buChar char="•"/>
            </a:pPr>
            <a:endParaRPr lang="en-US" sz="700"/>
          </a:p>
          <a:p>
            <a:pPr marL="114300" lvl="1">
              <a:spcBef>
                <a:spcPct val="20000"/>
              </a:spcBef>
            </a:pPr>
            <a:endParaRPr lang="en-US" sz="2000"/>
          </a:p>
        </p:txBody>
      </p:sp>
      <p:sp>
        <p:nvSpPr>
          <p:cNvPr id="52227" name="Oval 5"/>
          <p:cNvSpPr>
            <a:spLocks noChangeArrowheads="1"/>
          </p:cNvSpPr>
          <p:nvPr/>
        </p:nvSpPr>
        <p:spPr bwMode="auto">
          <a:xfrm>
            <a:off x="5210175" y="2209800"/>
            <a:ext cx="161925" cy="371475"/>
          </a:xfrm>
          <a:prstGeom prst="ellips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Line 6"/>
          <p:cNvSpPr>
            <a:spLocks noChangeShapeType="1"/>
          </p:cNvSpPr>
          <p:nvPr/>
        </p:nvSpPr>
        <p:spPr bwMode="auto">
          <a:xfrm>
            <a:off x="3567113" y="2217738"/>
            <a:ext cx="1438275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Line 7"/>
          <p:cNvSpPr>
            <a:spLocks noChangeShapeType="1"/>
          </p:cNvSpPr>
          <p:nvPr/>
        </p:nvSpPr>
        <p:spPr bwMode="auto">
          <a:xfrm>
            <a:off x="3557588" y="2589213"/>
            <a:ext cx="1438275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Arc 8"/>
          <p:cNvSpPr>
            <a:spLocks/>
          </p:cNvSpPr>
          <p:nvPr/>
        </p:nvSpPr>
        <p:spPr bwMode="auto">
          <a:xfrm>
            <a:off x="4994275" y="2220913"/>
            <a:ext cx="111125" cy="361950"/>
          </a:xfrm>
          <a:custGeom>
            <a:avLst/>
            <a:gdLst>
              <a:gd name="T0" fmla="*/ 2147483647 w 26603"/>
              <a:gd name="T1" fmla="*/ 0 h 43200"/>
              <a:gd name="T2" fmla="*/ 0 w 26603"/>
              <a:gd name="T3" fmla="*/ 2147483647 h 43200"/>
              <a:gd name="T4" fmla="*/ 2147483647 w 26603"/>
              <a:gd name="T5" fmla="*/ 2147483647 h 43200"/>
              <a:gd name="T6" fmla="*/ 0 60000 65536"/>
              <a:gd name="T7" fmla="*/ 0 60000 65536"/>
              <a:gd name="T8" fmla="*/ 0 60000 65536"/>
              <a:gd name="T9" fmla="*/ 0 w 26603"/>
              <a:gd name="T10" fmla="*/ 0 h 43200"/>
              <a:gd name="T11" fmla="*/ 26603 w 266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03" h="43200" fill="none" extrusionOk="0">
                <a:moveTo>
                  <a:pt x="5003" y="-1"/>
                </a:moveTo>
                <a:cubicBezTo>
                  <a:pt x="16932" y="0"/>
                  <a:pt x="26603" y="9670"/>
                  <a:pt x="26603" y="21600"/>
                </a:cubicBezTo>
                <a:cubicBezTo>
                  <a:pt x="26603" y="33529"/>
                  <a:pt x="16932" y="43200"/>
                  <a:pt x="5003" y="43200"/>
                </a:cubicBezTo>
                <a:cubicBezTo>
                  <a:pt x="3318" y="43199"/>
                  <a:pt x="1639" y="43002"/>
                  <a:pt x="0" y="42612"/>
                </a:cubicBezTo>
              </a:path>
              <a:path w="26603" h="43200" stroke="0" extrusionOk="0">
                <a:moveTo>
                  <a:pt x="5003" y="-1"/>
                </a:moveTo>
                <a:cubicBezTo>
                  <a:pt x="16932" y="0"/>
                  <a:pt x="26603" y="9670"/>
                  <a:pt x="26603" y="21600"/>
                </a:cubicBezTo>
                <a:cubicBezTo>
                  <a:pt x="26603" y="33529"/>
                  <a:pt x="16932" y="43200"/>
                  <a:pt x="5003" y="43200"/>
                </a:cubicBezTo>
                <a:cubicBezTo>
                  <a:pt x="3318" y="43199"/>
                  <a:pt x="1639" y="43002"/>
                  <a:pt x="0" y="42612"/>
                </a:cubicBezTo>
                <a:lnTo>
                  <a:pt x="5003" y="21600"/>
                </a:lnTo>
                <a:lnTo>
                  <a:pt x="5003" y="-1"/>
                </a:lnTo>
                <a:close/>
              </a:path>
            </a:pathLst>
          </a:cu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Arc 9"/>
          <p:cNvSpPr>
            <a:spLocks/>
          </p:cNvSpPr>
          <p:nvPr/>
        </p:nvSpPr>
        <p:spPr bwMode="auto">
          <a:xfrm>
            <a:off x="5240338" y="2211388"/>
            <a:ext cx="146050" cy="361950"/>
          </a:xfrm>
          <a:custGeom>
            <a:avLst/>
            <a:gdLst>
              <a:gd name="T0" fmla="*/ 0 w 34780"/>
              <a:gd name="T1" fmla="*/ 2147483647 h 43200"/>
              <a:gd name="T2" fmla="*/ 2147483647 w 34780"/>
              <a:gd name="T3" fmla="*/ 2147483647 h 43200"/>
              <a:gd name="T4" fmla="*/ 2147483647 w 34780"/>
              <a:gd name="T5" fmla="*/ 2147483647 h 43200"/>
              <a:gd name="T6" fmla="*/ 0 60000 65536"/>
              <a:gd name="T7" fmla="*/ 0 60000 65536"/>
              <a:gd name="T8" fmla="*/ 0 60000 65536"/>
              <a:gd name="T9" fmla="*/ 0 w 34780"/>
              <a:gd name="T10" fmla="*/ 0 h 43200"/>
              <a:gd name="T11" fmla="*/ 34780 w 3478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80" h="43200" fill="none" extrusionOk="0">
                <a:moveTo>
                  <a:pt x="0" y="4487"/>
                </a:moveTo>
                <a:cubicBezTo>
                  <a:pt x="3777" y="1577"/>
                  <a:pt x="8411" y="-1"/>
                  <a:pt x="13180" y="-1"/>
                </a:cubicBezTo>
                <a:cubicBezTo>
                  <a:pt x="25109" y="0"/>
                  <a:pt x="34780" y="9670"/>
                  <a:pt x="34780" y="21600"/>
                </a:cubicBezTo>
                <a:cubicBezTo>
                  <a:pt x="34780" y="33529"/>
                  <a:pt x="25109" y="43200"/>
                  <a:pt x="13180" y="43200"/>
                </a:cubicBezTo>
                <a:cubicBezTo>
                  <a:pt x="8835" y="43199"/>
                  <a:pt x="4592" y="41890"/>
                  <a:pt x="1003" y="39441"/>
                </a:cubicBezTo>
              </a:path>
              <a:path w="34780" h="43200" stroke="0" extrusionOk="0">
                <a:moveTo>
                  <a:pt x="0" y="4487"/>
                </a:moveTo>
                <a:cubicBezTo>
                  <a:pt x="3777" y="1577"/>
                  <a:pt x="8411" y="-1"/>
                  <a:pt x="13180" y="-1"/>
                </a:cubicBezTo>
                <a:cubicBezTo>
                  <a:pt x="25109" y="0"/>
                  <a:pt x="34780" y="9670"/>
                  <a:pt x="34780" y="21600"/>
                </a:cubicBezTo>
                <a:cubicBezTo>
                  <a:pt x="34780" y="33529"/>
                  <a:pt x="25109" y="43200"/>
                  <a:pt x="13180" y="43200"/>
                </a:cubicBezTo>
                <a:cubicBezTo>
                  <a:pt x="8835" y="43199"/>
                  <a:pt x="4592" y="41890"/>
                  <a:pt x="1003" y="39441"/>
                </a:cubicBezTo>
                <a:lnTo>
                  <a:pt x="13180" y="21600"/>
                </a:lnTo>
                <a:lnTo>
                  <a:pt x="0" y="4487"/>
                </a:lnTo>
                <a:close/>
              </a:path>
            </a:pathLst>
          </a:cu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Oval 10"/>
          <p:cNvSpPr>
            <a:spLocks noChangeArrowheads="1"/>
          </p:cNvSpPr>
          <p:nvPr/>
        </p:nvSpPr>
        <p:spPr bwMode="auto">
          <a:xfrm>
            <a:off x="3467100" y="2212975"/>
            <a:ext cx="161925" cy="371475"/>
          </a:xfrm>
          <a:prstGeom prst="ellips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11"/>
          <p:cNvSpPr>
            <a:spLocks noChangeShapeType="1"/>
          </p:cNvSpPr>
          <p:nvPr/>
        </p:nvSpPr>
        <p:spPr bwMode="auto">
          <a:xfrm>
            <a:off x="5302250" y="2205038"/>
            <a:ext cx="1438275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2"/>
          <p:cNvSpPr>
            <a:spLocks noChangeShapeType="1"/>
          </p:cNvSpPr>
          <p:nvPr/>
        </p:nvSpPr>
        <p:spPr bwMode="auto">
          <a:xfrm>
            <a:off x="5348288" y="2576513"/>
            <a:ext cx="1438275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Arc 13"/>
          <p:cNvSpPr>
            <a:spLocks/>
          </p:cNvSpPr>
          <p:nvPr/>
        </p:nvSpPr>
        <p:spPr bwMode="auto">
          <a:xfrm>
            <a:off x="6724650" y="2212975"/>
            <a:ext cx="111125" cy="361950"/>
          </a:xfrm>
          <a:custGeom>
            <a:avLst/>
            <a:gdLst>
              <a:gd name="T0" fmla="*/ 2147483647 w 26603"/>
              <a:gd name="T1" fmla="*/ 0 h 43200"/>
              <a:gd name="T2" fmla="*/ 0 w 26603"/>
              <a:gd name="T3" fmla="*/ 2147483647 h 43200"/>
              <a:gd name="T4" fmla="*/ 2147483647 w 26603"/>
              <a:gd name="T5" fmla="*/ 2147483647 h 43200"/>
              <a:gd name="T6" fmla="*/ 0 60000 65536"/>
              <a:gd name="T7" fmla="*/ 0 60000 65536"/>
              <a:gd name="T8" fmla="*/ 0 60000 65536"/>
              <a:gd name="T9" fmla="*/ 0 w 26603"/>
              <a:gd name="T10" fmla="*/ 0 h 43200"/>
              <a:gd name="T11" fmla="*/ 26603 w 266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03" h="43200" fill="none" extrusionOk="0">
                <a:moveTo>
                  <a:pt x="5003" y="-1"/>
                </a:moveTo>
                <a:cubicBezTo>
                  <a:pt x="16932" y="0"/>
                  <a:pt x="26603" y="9670"/>
                  <a:pt x="26603" y="21600"/>
                </a:cubicBezTo>
                <a:cubicBezTo>
                  <a:pt x="26603" y="33529"/>
                  <a:pt x="16932" y="43200"/>
                  <a:pt x="5003" y="43200"/>
                </a:cubicBezTo>
                <a:cubicBezTo>
                  <a:pt x="3318" y="43199"/>
                  <a:pt x="1639" y="43002"/>
                  <a:pt x="0" y="42612"/>
                </a:cubicBezTo>
              </a:path>
              <a:path w="26603" h="43200" stroke="0" extrusionOk="0">
                <a:moveTo>
                  <a:pt x="5003" y="-1"/>
                </a:moveTo>
                <a:cubicBezTo>
                  <a:pt x="16932" y="0"/>
                  <a:pt x="26603" y="9670"/>
                  <a:pt x="26603" y="21600"/>
                </a:cubicBezTo>
                <a:cubicBezTo>
                  <a:pt x="26603" y="33529"/>
                  <a:pt x="16932" y="43200"/>
                  <a:pt x="5003" y="43200"/>
                </a:cubicBezTo>
                <a:cubicBezTo>
                  <a:pt x="3318" y="43199"/>
                  <a:pt x="1639" y="43002"/>
                  <a:pt x="0" y="42612"/>
                </a:cubicBezTo>
                <a:lnTo>
                  <a:pt x="5003" y="21600"/>
                </a:lnTo>
                <a:lnTo>
                  <a:pt x="5003" y="-1"/>
                </a:lnTo>
                <a:close/>
              </a:path>
            </a:pathLst>
          </a:cu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3854450" y="2222500"/>
            <a:ext cx="995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Comic Sans MS" charset="0"/>
              </a:rPr>
              <a:t>material</a:t>
            </a:r>
          </a:p>
        </p:txBody>
      </p:sp>
      <p:sp>
        <p:nvSpPr>
          <p:cNvPr id="52237" name="Text Box 15"/>
          <p:cNvSpPr txBox="1">
            <a:spLocks noChangeArrowheads="1"/>
          </p:cNvSpPr>
          <p:nvPr/>
        </p:nvSpPr>
        <p:spPr bwMode="auto">
          <a:xfrm>
            <a:off x="5567363" y="2235200"/>
            <a:ext cx="1003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Comic Sans MS" charset="0"/>
              </a:rPr>
              <a:t>STM tip</a:t>
            </a:r>
          </a:p>
        </p:txBody>
      </p:sp>
      <p:sp>
        <p:nvSpPr>
          <p:cNvPr id="52238" name="Line 20"/>
          <p:cNvSpPr>
            <a:spLocks noChangeShapeType="1"/>
          </p:cNvSpPr>
          <p:nvPr/>
        </p:nvSpPr>
        <p:spPr bwMode="auto">
          <a:xfrm flipV="1">
            <a:off x="5029200" y="271938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21"/>
          <p:cNvSpPr>
            <a:spLocks noChangeShapeType="1"/>
          </p:cNvSpPr>
          <p:nvPr/>
        </p:nvSpPr>
        <p:spPr bwMode="auto">
          <a:xfrm flipV="1">
            <a:off x="5257800" y="2716213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22"/>
          <p:cNvSpPr>
            <a:spLocks noChangeShapeType="1"/>
          </p:cNvSpPr>
          <p:nvPr/>
        </p:nvSpPr>
        <p:spPr bwMode="auto">
          <a:xfrm flipV="1">
            <a:off x="4724400" y="2971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Text Box 23"/>
          <p:cNvSpPr txBox="1">
            <a:spLocks noChangeArrowheads="1"/>
          </p:cNvSpPr>
          <p:nvPr/>
        </p:nvSpPr>
        <p:spPr bwMode="auto">
          <a:xfrm>
            <a:off x="5372100" y="2681288"/>
            <a:ext cx="881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5B98D2"/>
                </a:solidFill>
                <a:latin typeface="Comic Sans MS" charset="0"/>
              </a:rPr>
              <a:t>~ 1 nm</a:t>
            </a:r>
          </a:p>
        </p:txBody>
      </p:sp>
      <p:sp>
        <p:nvSpPr>
          <p:cNvPr id="52242" name="Rectangle 34"/>
          <p:cNvSpPr>
            <a:spLocks noChangeArrowheads="1"/>
          </p:cNvSpPr>
          <p:nvPr/>
        </p:nvSpPr>
        <p:spPr bwMode="auto">
          <a:xfrm>
            <a:off x="304800" y="2193925"/>
            <a:ext cx="281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 b="1">
                <a:solidFill>
                  <a:srgbClr val="5B98D2"/>
                </a:solidFill>
              </a:rPr>
              <a:t>One can exploit this to measure the electron density on a material</a:t>
            </a:r>
            <a:r>
              <a:rPr lang="ja-JP" altLang="en-US" sz="2000" b="1">
                <a:solidFill>
                  <a:srgbClr val="5B98D2"/>
                </a:solidFill>
              </a:rPr>
              <a:t>’</a:t>
            </a:r>
            <a:r>
              <a:rPr lang="en-US" altLang="ja-JP" sz="2000" b="1">
                <a:solidFill>
                  <a:srgbClr val="5B98D2"/>
                </a:solidFill>
              </a:rPr>
              <a:t>s surface:</a:t>
            </a:r>
            <a:endParaRPr lang="en-US" sz="3200" b="1">
              <a:solidFill>
                <a:srgbClr val="5B98D2"/>
              </a:solidFill>
            </a:endParaRPr>
          </a:p>
        </p:txBody>
      </p:sp>
      <p:pic>
        <p:nvPicPr>
          <p:cNvPr id="110612" name="Picture 35" descr="stm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87875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3" name="Text Box 36"/>
          <p:cNvSpPr txBox="1">
            <a:spLocks noChangeArrowheads="1"/>
          </p:cNvSpPr>
          <p:nvPr/>
        </p:nvSpPr>
        <p:spPr bwMode="auto">
          <a:xfrm>
            <a:off x="0" y="3894027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latin typeface="Comic Sans MS" charset="0"/>
              </a:rPr>
              <a:t>Sodium atoms</a:t>
            </a:r>
          </a:p>
          <a:p>
            <a:pPr algn="ctr"/>
            <a:r>
              <a:rPr lang="en-US" sz="2000" b="1" dirty="0">
                <a:latin typeface="Comic Sans MS" charset="0"/>
              </a:rPr>
              <a:t>on metal:</a:t>
            </a:r>
            <a:endParaRPr lang="en-US" b="1" dirty="0">
              <a:latin typeface="Comic Sans MS" charset="0"/>
            </a:endParaRPr>
          </a:p>
        </p:txBody>
      </p:sp>
      <p:sp>
        <p:nvSpPr>
          <p:cNvPr id="110616" name="Text Box 41"/>
          <p:cNvSpPr txBox="1">
            <a:spLocks noChangeArrowheads="1"/>
          </p:cNvSpPr>
          <p:nvPr/>
        </p:nvSpPr>
        <p:spPr bwMode="auto">
          <a:xfrm>
            <a:off x="3590925" y="5619750"/>
            <a:ext cx="2462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latin typeface="Comic Sans MS" charset="0"/>
              </a:rPr>
              <a:t>STM images</a:t>
            </a:r>
            <a:endParaRPr lang="en-US" b="1">
              <a:latin typeface="Comic Sans MS" charset="0"/>
            </a:endParaRPr>
          </a:p>
        </p:txBody>
      </p:sp>
      <p:sp>
        <p:nvSpPr>
          <p:cNvPr id="110617" name="Line 42"/>
          <p:cNvSpPr>
            <a:spLocks noChangeShapeType="1"/>
          </p:cNvSpPr>
          <p:nvPr/>
        </p:nvSpPr>
        <p:spPr bwMode="auto">
          <a:xfrm>
            <a:off x="5727700" y="5857875"/>
            <a:ext cx="74930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Line 43"/>
          <p:cNvSpPr>
            <a:spLocks noChangeShapeType="1"/>
          </p:cNvSpPr>
          <p:nvPr/>
        </p:nvSpPr>
        <p:spPr bwMode="auto">
          <a:xfrm flipH="1">
            <a:off x="2971800" y="5845175"/>
            <a:ext cx="9413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Text Box 45"/>
          <p:cNvSpPr txBox="1">
            <a:spLocks noChangeArrowheads="1"/>
          </p:cNvSpPr>
          <p:nvPr/>
        </p:nvSpPr>
        <p:spPr bwMode="auto">
          <a:xfrm>
            <a:off x="6781800" y="4876800"/>
            <a:ext cx="2462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latin typeface="Comic Sans MS" charset="0"/>
              </a:rPr>
              <a:t>Single walled </a:t>
            </a:r>
          </a:p>
          <a:p>
            <a:pPr algn="ctr"/>
            <a:r>
              <a:rPr lang="en-US" sz="2000" b="1">
                <a:latin typeface="Comic Sans MS" charset="0"/>
              </a:rPr>
              <a:t>carbon nanotube:</a:t>
            </a:r>
            <a:endParaRPr lang="en-US" b="1">
              <a:latin typeface="Comic Sans MS" charset="0"/>
            </a:endParaRPr>
          </a:p>
        </p:txBody>
      </p:sp>
      <p:pic>
        <p:nvPicPr>
          <p:cNvPr id="522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50" t="19316" r="71"/>
          <a:stretch>
            <a:fillRect/>
          </a:stretch>
        </p:blipFill>
        <p:spPr bwMode="auto">
          <a:xfrm>
            <a:off x="3048000" y="3352800"/>
            <a:ext cx="19812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rot="5400000">
            <a:off x="3104357" y="4496594"/>
            <a:ext cx="762000" cy="1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4152107" y="4229894"/>
            <a:ext cx="1295400" cy="1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52" name="Text Box 49"/>
          <p:cNvSpPr txBox="1">
            <a:spLocks noChangeArrowheads="1"/>
          </p:cNvSpPr>
          <p:nvPr/>
        </p:nvSpPr>
        <p:spPr bwMode="auto">
          <a:xfrm>
            <a:off x="4470400" y="4343400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/>
              <a:t>V</a:t>
            </a:r>
            <a:endParaRPr lang="en-US" b="1" i="1" baseline="-25000"/>
          </a:p>
        </p:txBody>
      </p:sp>
      <p:sp>
        <p:nvSpPr>
          <p:cNvPr id="52253" name="Text Box 50"/>
          <p:cNvSpPr txBox="1">
            <a:spLocks noChangeArrowheads="1"/>
          </p:cNvSpPr>
          <p:nvPr/>
        </p:nvSpPr>
        <p:spPr bwMode="auto">
          <a:xfrm>
            <a:off x="3486150" y="434340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/>
              <a:t>E</a:t>
            </a:r>
            <a:r>
              <a:rPr lang="en-US" b="1" i="1" baseline="-25000"/>
              <a:t>0</a:t>
            </a:r>
          </a:p>
        </p:txBody>
      </p:sp>
      <p:sp>
        <p:nvSpPr>
          <p:cNvPr id="52254" name="Text Box 18"/>
          <p:cNvSpPr txBox="1">
            <a:spLocks noChangeArrowheads="1"/>
          </p:cNvSpPr>
          <p:nvPr/>
        </p:nvSpPr>
        <p:spPr bwMode="auto">
          <a:xfrm>
            <a:off x="5661025" y="3419475"/>
            <a:ext cx="1003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5B98D2"/>
                </a:solidFill>
                <a:latin typeface="Comic Sans MS" charset="0"/>
              </a:rPr>
              <a:t>STM tip</a:t>
            </a:r>
          </a:p>
        </p:txBody>
      </p:sp>
      <p:sp>
        <p:nvSpPr>
          <p:cNvPr id="52255" name="Text Box 19"/>
          <p:cNvSpPr txBox="1">
            <a:spLocks noChangeArrowheads="1"/>
          </p:cNvSpPr>
          <p:nvPr/>
        </p:nvSpPr>
        <p:spPr bwMode="auto">
          <a:xfrm>
            <a:off x="3944938" y="3249613"/>
            <a:ext cx="995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5B98D2"/>
                </a:solidFill>
                <a:latin typeface="Comic Sans MS" charset="0"/>
              </a:rPr>
              <a:t>material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48000" y="4876800"/>
            <a:ext cx="3657600" cy="228600"/>
          </a:xfrm>
          <a:prstGeom prst="rect">
            <a:avLst/>
          </a:prstGeom>
          <a:solidFill>
            <a:srgbClr val="808080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57" name="Line 22"/>
          <p:cNvSpPr>
            <a:spLocks noChangeShapeType="1"/>
          </p:cNvSpPr>
          <p:nvPr/>
        </p:nvSpPr>
        <p:spPr bwMode="auto">
          <a:xfrm flipV="1">
            <a:off x="5257800" y="2971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600" b="88990"/>
          <a:stretch>
            <a:fillRect/>
          </a:stretch>
        </p:blipFill>
        <p:spPr bwMode="auto">
          <a:xfrm>
            <a:off x="5273675" y="3973513"/>
            <a:ext cx="10509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"/>
          <a:stretch>
            <a:fillRect/>
          </a:stretch>
        </p:blipFill>
        <p:spPr bwMode="auto">
          <a:xfrm>
            <a:off x="5314950" y="3879850"/>
            <a:ext cx="1898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5029200" y="3581400"/>
            <a:ext cx="228600" cy="1295400"/>
          </a:xfrm>
          <a:prstGeom prst="rect">
            <a:avLst/>
          </a:prstGeom>
          <a:solidFill>
            <a:srgbClr val="808080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5010150" y="3810000"/>
            <a:ext cx="311150" cy="177800"/>
          </a:xfrm>
          <a:custGeom>
            <a:avLst/>
            <a:gdLst>
              <a:gd name="connsiteX0" fmla="*/ 0 w 311150"/>
              <a:gd name="connsiteY0" fmla="*/ 0 h 177800"/>
              <a:gd name="connsiteX1" fmla="*/ 133350 w 311150"/>
              <a:gd name="connsiteY1" fmla="*/ 120650 h 177800"/>
              <a:gd name="connsiteX2" fmla="*/ 311150 w 311150"/>
              <a:gd name="connsiteY2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177800">
                <a:moveTo>
                  <a:pt x="0" y="0"/>
                </a:moveTo>
                <a:cubicBezTo>
                  <a:pt x="40746" y="45508"/>
                  <a:pt x="81492" y="91017"/>
                  <a:pt x="133350" y="120650"/>
                </a:cubicBezTo>
                <a:cubicBezTo>
                  <a:pt x="185208" y="150283"/>
                  <a:pt x="311150" y="177800"/>
                  <a:pt x="311150" y="177800"/>
                </a:cubicBezTo>
              </a:path>
            </a:pathLst>
          </a:custGeom>
          <a:ln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62" name="TextBox 44"/>
          <p:cNvSpPr txBox="1">
            <a:spLocks noChangeArrowheads="1"/>
          </p:cNvSpPr>
          <p:nvPr/>
        </p:nvSpPr>
        <p:spPr bwMode="auto">
          <a:xfrm>
            <a:off x="2349795" y="5934076"/>
            <a:ext cx="186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Image originally created </a:t>
            </a:r>
          </a:p>
          <a:p>
            <a:pPr eaLnBrk="1" hangingPunct="1"/>
            <a:r>
              <a:rPr lang="en-US" sz="1200" dirty="0"/>
              <a:t>by IBM Corporation</a:t>
            </a:r>
          </a:p>
        </p:txBody>
      </p:sp>
      <p:pic>
        <p:nvPicPr>
          <p:cNvPr id="5226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75" y="5562600"/>
            <a:ext cx="2486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4"/>
          <p:cNvSpPr txBox="1">
            <a:spLocks noChangeArrowheads="1"/>
          </p:cNvSpPr>
          <p:nvPr/>
        </p:nvSpPr>
        <p:spPr bwMode="auto">
          <a:xfrm>
            <a:off x="6773475" y="6553200"/>
            <a:ext cx="221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Image is in the public domain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4952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© IBM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Corporation. All rights reserved. This content is excluded from our Creative Commons license. For more information, see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http://ocw.mit.edu/fairuse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79299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3" grpId="0"/>
      <p:bldP spid="110616" grpId="0"/>
      <p:bldP spid="110617" grpId="0" animBg="1"/>
      <p:bldP spid="110618" grpId="0" animBg="1"/>
      <p:bldP spid="1106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2057400"/>
            <a:ext cx="1981200" cy="762000"/>
          </a:xfrm>
          <a:prstGeom prst="rect">
            <a:avLst/>
          </a:prstGeom>
          <a:solidFill>
            <a:srgbClr val="5B98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765"/>
          <p:cNvGrpSpPr>
            <a:grpSpLocks/>
          </p:cNvGrpSpPr>
          <p:nvPr/>
        </p:nvGrpSpPr>
        <p:grpSpPr bwMode="auto">
          <a:xfrm>
            <a:off x="688975" y="1542359"/>
            <a:ext cx="3044825" cy="1095002"/>
            <a:chOff x="1146336" y="2228124"/>
            <a:chExt cx="5299420" cy="1905000"/>
          </a:xfrm>
        </p:grpSpPr>
        <p:cxnSp>
          <p:nvCxnSpPr>
            <p:cNvPr id="58" name="Straight Connector 57"/>
            <p:cNvCxnSpPr/>
            <p:nvPr/>
          </p:nvCxnSpPr>
          <p:spPr>
            <a:xfrm rot="10800000" flipH="1">
              <a:off x="1146336" y="3139710"/>
              <a:ext cx="5293070" cy="1587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747"/>
            <p:cNvGrpSpPr>
              <a:grpSpLocks/>
            </p:cNvGrpSpPr>
            <p:nvPr/>
          </p:nvGrpSpPr>
          <p:grpSpPr bwMode="auto">
            <a:xfrm>
              <a:off x="1187956" y="2228124"/>
              <a:ext cx="5257800" cy="1905000"/>
              <a:chOff x="1187956" y="4191000"/>
              <a:chExt cx="5257800" cy="19050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626173" y="4191692"/>
                <a:ext cx="2819583" cy="1904308"/>
              </a:xfrm>
              <a:prstGeom prst="rect">
                <a:avLst/>
              </a:prstGeom>
              <a:solidFill>
                <a:srgbClr val="5B98D2"/>
              </a:solidFill>
              <a:ln>
                <a:solidFill>
                  <a:srgbClr val="5B98D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87614" y="6019828"/>
                <a:ext cx="2438559" cy="76172"/>
              </a:xfrm>
              <a:prstGeom prst="rect">
                <a:avLst/>
              </a:prstGeom>
              <a:solidFill>
                <a:srgbClr val="5B98D2"/>
              </a:solidFill>
              <a:ln>
                <a:solidFill>
                  <a:srgbClr val="5B98D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0" name="Group 746"/>
            <p:cNvGrpSpPr>
              <a:grpSpLocks/>
            </p:cNvGrpSpPr>
            <p:nvPr/>
          </p:nvGrpSpPr>
          <p:grpSpPr bwMode="auto">
            <a:xfrm>
              <a:off x="1176717" y="2228918"/>
              <a:ext cx="5257800" cy="1829594"/>
              <a:chOff x="1176717" y="4191794"/>
              <a:chExt cx="5257800" cy="1829594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1176501" y="6019828"/>
                <a:ext cx="2438559" cy="158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2701785" y="5104965"/>
                <a:ext cx="1828137" cy="158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615060" y="4193278"/>
                <a:ext cx="2819583" cy="158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00200"/>
            <a:ext cx="3057595" cy="977847"/>
          </a:xfrm>
          <a:prstGeom prst="rect">
            <a:avLst/>
          </a:prstGeom>
        </p:spPr>
      </p:pic>
      <p:sp>
        <p:nvSpPr>
          <p:cNvPr id="35880" name="AutoShape 4"/>
          <p:cNvSpPr>
            <a:spLocks noChangeArrowheads="1"/>
          </p:cNvSpPr>
          <p:nvPr/>
        </p:nvSpPr>
        <p:spPr bwMode="auto">
          <a:xfrm rot="16200000" flipH="1">
            <a:off x="4216260" y="5039783"/>
            <a:ext cx="193032" cy="584950"/>
          </a:xfrm>
          <a:prstGeom prst="downArrow">
            <a:avLst>
              <a:gd name="adj1" fmla="val 50000"/>
              <a:gd name="adj2" fmla="val 67882"/>
            </a:avLst>
          </a:prstGeom>
          <a:solidFill>
            <a:srgbClr val="5B98D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552450"/>
            <a:ext cx="9144000" cy="692150"/>
          </a:xfrm>
          <a:noFill/>
        </p:spPr>
        <p:txBody>
          <a:bodyPr lIns="90488" tIns="44450" rIns="90488" bIns="44450"/>
          <a:lstStyle/>
          <a:p>
            <a:pPr marL="285750" indent="-285750" algn="ctr" eaLnBrk="1" hangingPunct="1">
              <a:buFontTx/>
              <a:buNone/>
            </a:pPr>
            <a:r>
              <a:rPr lang="en-US" sz="2000" dirty="0">
                <a:latin typeface="Trebuchet MS" charset="0"/>
                <a:ea typeface="ＭＳ Ｐゴシック" charset="0"/>
                <a:cs typeface="ＭＳ Ｐゴシック" charset="0"/>
              </a:rPr>
              <a:t>	Due to </a:t>
            </a:r>
            <a:r>
              <a:rPr lang="ja-JP" altLang="en-US" sz="2000" dirty="0">
                <a:latin typeface="Trebuchet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Trebuchet MS" charset="0"/>
                <a:ea typeface="ＭＳ Ｐゴシック" charset="0"/>
                <a:cs typeface="ＭＳ Ｐゴシック" charset="0"/>
              </a:rPr>
              <a:t>barrier penetration</a:t>
            </a:r>
            <a:r>
              <a:rPr lang="ja-JP" altLang="en-US" sz="2000" dirty="0">
                <a:latin typeface="Trebuchet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Trebuchet MS" charset="0"/>
                <a:ea typeface="ＭＳ Ｐゴシック" charset="0"/>
                <a:cs typeface="ＭＳ Ｐゴシック" charset="0"/>
              </a:rPr>
              <a:t>, the electron density of a metal</a:t>
            </a:r>
            <a:br>
              <a:rPr lang="en-US" sz="2000" dirty="0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Trebuchet MS" charset="0"/>
                <a:ea typeface="ＭＳ Ｐゴシック" charset="0"/>
                <a:cs typeface="ＭＳ Ｐゴシック" charset="0"/>
              </a:rPr>
              <a:t>actually extends outside the surface of the metal  !</a:t>
            </a:r>
          </a:p>
        </p:txBody>
      </p:sp>
      <p:grpSp>
        <p:nvGrpSpPr>
          <p:cNvPr id="35850" name="Group 54"/>
          <p:cNvGrpSpPr>
            <a:grpSpLocks/>
          </p:cNvGrpSpPr>
          <p:nvPr/>
        </p:nvGrpSpPr>
        <p:grpSpPr bwMode="auto">
          <a:xfrm>
            <a:off x="4514850" y="1276350"/>
            <a:ext cx="3648075" cy="1581150"/>
            <a:chOff x="4514850" y="1183731"/>
            <a:chExt cx="3648734" cy="1754732"/>
          </a:xfrm>
        </p:grpSpPr>
        <p:sp>
          <p:nvSpPr>
            <p:cNvPr id="35869" name="Line 9"/>
            <p:cNvSpPr>
              <a:spLocks noChangeShapeType="1"/>
            </p:cNvSpPr>
            <p:nvPr/>
          </p:nvSpPr>
          <p:spPr bwMode="auto">
            <a:xfrm>
              <a:off x="4514850" y="2928938"/>
              <a:ext cx="2008188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Line 10"/>
            <p:cNvSpPr>
              <a:spLocks noChangeShapeType="1"/>
            </p:cNvSpPr>
            <p:nvPr/>
          </p:nvSpPr>
          <p:spPr bwMode="auto">
            <a:xfrm flipV="1">
              <a:off x="6526213" y="1360488"/>
              <a:ext cx="0" cy="15779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Line 11"/>
            <p:cNvSpPr>
              <a:spLocks noChangeShapeType="1"/>
            </p:cNvSpPr>
            <p:nvPr/>
          </p:nvSpPr>
          <p:spPr bwMode="auto">
            <a:xfrm>
              <a:off x="6526213" y="1360489"/>
              <a:ext cx="10175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Line 12"/>
            <p:cNvSpPr>
              <a:spLocks noChangeShapeType="1"/>
            </p:cNvSpPr>
            <p:nvPr/>
          </p:nvSpPr>
          <p:spPr bwMode="auto">
            <a:xfrm>
              <a:off x="4514850" y="2038350"/>
              <a:ext cx="3028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Text Box 13"/>
            <p:cNvSpPr txBox="1">
              <a:spLocks noChangeArrowheads="1"/>
            </p:cNvSpPr>
            <p:nvPr/>
          </p:nvSpPr>
          <p:spPr bwMode="auto">
            <a:xfrm>
              <a:off x="7486842" y="1879056"/>
              <a:ext cx="558090" cy="30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200" b="1"/>
                <a:t>E</a:t>
              </a:r>
              <a:r>
                <a:rPr lang="en-US" sz="1200" b="1" baseline="-25000"/>
                <a:t>FERMI</a:t>
              </a:r>
              <a:endParaRPr lang="en-US" sz="1000" b="1"/>
            </a:p>
          </p:txBody>
        </p:sp>
        <p:sp>
          <p:nvSpPr>
            <p:cNvPr id="35875" name="Text Box 15"/>
            <p:cNvSpPr txBox="1">
              <a:spLocks noChangeArrowheads="1"/>
            </p:cNvSpPr>
            <p:nvPr/>
          </p:nvSpPr>
          <p:spPr bwMode="auto">
            <a:xfrm>
              <a:off x="4914900" y="2316394"/>
              <a:ext cx="1316038" cy="30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200" b="1" dirty="0"/>
                <a:t>Occupied levels</a:t>
              </a:r>
            </a:p>
          </p:txBody>
        </p:sp>
        <p:sp>
          <p:nvSpPr>
            <p:cNvPr id="35876" name="Line 16"/>
            <p:cNvSpPr>
              <a:spLocks noChangeShapeType="1"/>
            </p:cNvSpPr>
            <p:nvPr/>
          </p:nvSpPr>
          <p:spPr bwMode="auto">
            <a:xfrm flipH="1">
              <a:off x="5375275" y="1347788"/>
              <a:ext cx="1004888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7" name="Line 17"/>
            <p:cNvSpPr>
              <a:spLocks noChangeShapeType="1"/>
            </p:cNvSpPr>
            <p:nvPr/>
          </p:nvSpPr>
          <p:spPr bwMode="auto">
            <a:xfrm>
              <a:off x="6029325" y="1385888"/>
              <a:ext cx="0" cy="6000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Text Box 18"/>
            <p:cNvSpPr txBox="1">
              <a:spLocks noChangeArrowheads="1"/>
            </p:cNvSpPr>
            <p:nvPr/>
          </p:nvSpPr>
          <p:spPr bwMode="auto">
            <a:xfrm>
              <a:off x="4579938" y="1503483"/>
              <a:ext cx="1358900" cy="51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200" b="1"/>
                <a:t>Work</a:t>
              </a:r>
            </a:p>
            <a:p>
              <a:r>
                <a:rPr lang="en-US" sz="1200" b="1"/>
                <a:t>function Φ</a:t>
              </a:r>
            </a:p>
          </p:txBody>
        </p:sp>
        <p:sp>
          <p:nvSpPr>
            <p:cNvPr id="35879" name="Text Box 19"/>
            <p:cNvSpPr txBox="1">
              <a:spLocks noChangeArrowheads="1"/>
            </p:cNvSpPr>
            <p:nvPr/>
          </p:nvSpPr>
          <p:spPr bwMode="auto">
            <a:xfrm>
              <a:off x="7491605" y="1183731"/>
              <a:ext cx="671979" cy="30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200" b="1"/>
                <a:t>E</a:t>
              </a:r>
              <a:r>
                <a:rPr lang="en-US" sz="1200" b="1" baseline="-25000"/>
                <a:t>VACUUM</a:t>
              </a:r>
              <a:endParaRPr lang="en-US" sz="1000" b="1" baseline="-25000"/>
            </a:p>
          </p:txBody>
        </p:sp>
      </p:grpSp>
      <p:sp>
        <p:nvSpPr>
          <p:cNvPr id="35851" name="Rectangle 20"/>
          <p:cNvSpPr>
            <a:spLocks noChangeArrowheads="1"/>
          </p:cNvSpPr>
          <p:nvPr/>
        </p:nvSpPr>
        <p:spPr bwMode="auto">
          <a:xfrm>
            <a:off x="0" y="3165475"/>
            <a:ext cx="9144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endParaRPr lang="en-US" sz="700" dirty="0"/>
          </a:p>
          <a:p>
            <a:pPr lvl="1" indent="-57150">
              <a:spcBef>
                <a:spcPct val="20000"/>
              </a:spcBef>
            </a:pPr>
            <a:r>
              <a:rPr lang="en-US" dirty="0"/>
              <a:t>Assume that the </a:t>
            </a:r>
            <a:r>
              <a:rPr lang="en-US" dirty="0">
                <a:solidFill>
                  <a:srgbClr val="5B98D2"/>
                </a:solidFill>
              </a:rPr>
              <a:t>work function </a:t>
            </a:r>
            <a:r>
              <a:rPr lang="en-US" dirty="0"/>
              <a:t>(i.e., the energy difference between the most energetic conduction electrons and the potential barrier at the surface) of a certain metal is </a:t>
            </a:r>
            <a:r>
              <a:rPr lang="en-US" b="1" dirty="0" err="1" smtClean="0">
                <a:solidFill>
                  <a:srgbClr val="5B98D2"/>
                </a:solidFill>
              </a:rPr>
              <a:t>Φ</a:t>
            </a:r>
            <a:r>
              <a:rPr lang="en-US" dirty="0" smtClean="0">
                <a:solidFill>
                  <a:srgbClr val="5B98D2"/>
                </a:solidFill>
              </a:rPr>
              <a:t> = 5 </a:t>
            </a:r>
            <a:r>
              <a:rPr lang="en-US" dirty="0" err="1" smtClean="0">
                <a:solidFill>
                  <a:srgbClr val="5B98D2"/>
                </a:solidFill>
              </a:rPr>
              <a:t>eV</a:t>
            </a:r>
            <a:r>
              <a:rPr lang="en-US" dirty="0" smtClean="0"/>
              <a:t>. </a:t>
            </a:r>
            <a:r>
              <a:rPr lang="en-US" dirty="0"/>
              <a:t>Estimate the distance </a:t>
            </a:r>
            <a:r>
              <a:rPr lang="en-US" dirty="0">
                <a:solidFill>
                  <a:srgbClr val="5B98D2"/>
                </a:solidFill>
              </a:rPr>
              <a:t>x</a:t>
            </a:r>
            <a:r>
              <a:rPr lang="en-US" dirty="0"/>
              <a:t> outside the surface of the metal at which the electron probability density drops to 1/1000 of that just inside the metal.</a:t>
            </a:r>
          </a:p>
        </p:txBody>
      </p:sp>
      <p:sp>
        <p:nvSpPr>
          <p:cNvPr id="35852" name="Line 23"/>
          <p:cNvSpPr>
            <a:spLocks noChangeShapeType="1"/>
          </p:cNvSpPr>
          <p:nvPr/>
        </p:nvSpPr>
        <p:spPr bwMode="auto">
          <a:xfrm>
            <a:off x="2179638" y="2832100"/>
            <a:ext cx="0" cy="274638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24"/>
          <p:cNvSpPr txBox="1">
            <a:spLocks noChangeArrowheads="1"/>
          </p:cNvSpPr>
          <p:nvPr/>
        </p:nvSpPr>
        <p:spPr bwMode="auto">
          <a:xfrm>
            <a:off x="1949450" y="3048000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000" b="1" dirty="0">
                <a:solidFill>
                  <a:srgbClr val="5B98D2"/>
                </a:solidFill>
              </a:rPr>
              <a:t>x = 0</a:t>
            </a:r>
          </a:p>
        </p:txBody>
      </p:sp>
      <p:sp>
        <p:nvSpPr>
          <p:cNvPr id="35854" name="Line 25"/>
          <p:cNvSpPr>
            <a:spLocks noChangeShapeType="1"/>
          </p:cNvSpPr>
          <p:nvPr/>
        </p:nvSpPr>
        <p:spPr bwMode="auto">
          <a:xfrm>
            <a:off x="2165350" y="2835275"/>
            <a:ext cx="482600" cy="0"/>
          </a:xfrm>
          <a:prstGeom prst="line">
            <a:avLst/>
          </a:prstGeom>
          <a:noFill/>
          <a:ln w="12700">
            <a:solidFill>
              <a:srgbClr val="5B98D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26"/>
          <p:cNvSpPr txBox="1">
            <a:spLocks noChangeArrowheads="1"/>
          </p:cNvSpPr>
          <p:nvPr/>
        </p:nvSpPr>
        <p:spPr bwMode="auto">
          <a:xfrm>
            <a:off x="2513013" y="2769007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200" b="1" dirty="0">
                <a:solidFill>
                  <a:srgbClr val="5B98D2"/>
                </a:solidFill>
              </a:rPr>
              <a:t>x</a:t>
            </a:r>
            <a:endParaRPr lang="en-US" sz="1000" b="1" dirty="0">
              <a:solidFill>
                <a:srgbClr val="5B98D2"/>
              </a:solidFill>
            </a:endParaRPr>
          </a:p>
        </p:txBody>
      </p:sp>
      <p:sp>
        <p:nvSpPr>
          <p:cNvPr id="35856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2800" i="1" u="sng">
                <a:latin typeface="Trebuchet MS" charset="0"/>
                <a:ea typeface="ＭＳ Ｐゴシック" charset="0"/>
                <a:cs typeface="ＭＳ Ｐゴシック" charset="0"/>
              </a:rPr>
              <a:t>Leaky Particles</a:t>
            </a:r>
            <a:endParaRPr lang="en-US" sz="2000" i="1" u="sng">
              <a:solidFill>
                <a:schemeClr val="accent2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0701" name="Text Box 29"/>
          <p:cNvSpPr txBox="1">
            <a:spLocks noChangeArrowheads="1"/>
          </p:cNvSpPr>
          <p:nvPr/>
        </p:nvSpPr>
        <p:spPr bwMode="auto">
          <a:xfrm>
            <a:off x="1050925" y="6124575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/>
              <a:t>using</a:t>
            </a:r>
            <a:endParaRPr lang="en-US" sz="1200"/>
          </a:p>
        </p:txBody>
      </p:sp>
      <p:sp>
        <p:nvSpPr>
          <p:cNvPr id="35858" name="TextBox 29"/>
          <p:cNvSpPr txBox="1">
            <a:spLocks noChangeArrowheads="1"/>
          </p:cNvSpPr>
          <p:nvPr/>
        </p:nvSpPr>
        <p:spPr bwMode="auto">
          <a:xfrm>
            <a:off x="730250" y="4462463"/>
            <a:ext cx="795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(Note: in previous slides the thickness of the potential barrier was defined as </a:t>
            </a:r>
            <a:r>
              <a:rPr lang="en-US" i="1"/>
              <a:t>x</a:t>
            </a:r>
            <a:r>
              <a:rPr lang="en-US"/>
              <a:t> = </a:t>
            </a:r>
            <a:r>
              <a:rPr lang="en-US" i="1"/>
              <a:t>2a</a:t>
            </a:r>
            <a:r>
              <a:rPr lang="en-US"/>
              <a:t>)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171831" y="5434006"/>
            <a:ext cx="397240" cy="228600"/>
            <a:chOff x="6172200" y="5434164"/>
            <a:chExt cx="397300" cy="228667"/>
          </a:xfrm>
        </p:grpSpPr>
        <p:sp>
          <p:nvSpPr>
            <p:cNvPr id="32" name="Rectangle 31"/>
            <p:cNvSpPr/>
            <p:nvPr/>
          </p:nvSpPr>
          <p:spPr>
            <a:xfrm>
              <a:off x="6188443" y="5434164"/>
              <a:ext cx="381057" cy="228667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5844" name="Object 4"/>
            <p:cNvGraphicFramePr>
              <a:graphicFrameLocks noChangeAspect="1"/>
            </p:cNvGraphicFramePr>
            <p:nvPr/>
          </p:nvGraphicFramePr>
          <p:xfrm>
            <a:off x="6172200" y="5458128"/>
            <a:ext cx="209550" cy="190500"/>
          </p:xfrm>
          <a:graphic>
            <a:graphicData uri="http://schemas.openxmlformats.org/presentationml/2006/ole">
              <p:oleObj spid="_x0000_s35939" name="Equation" r:id="rId5" imgW="127800" imgH="118800" progId="">
                <p:embed/>
              </p:oleObj>
            </a:graphicData>
          </a:graphic>
        </p:graphicFrame>
      </p:grpSp>
      <p:pic>
        <p:nvPicPr>
          <p:cNvPr id="35862" name="Picture 5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8138"/>
            <a:ext cx="366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6532563" y="2889250"/>
            <a:ext cx="0" cy="2746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6302375" y="3105150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000" b="1" dirty="0">
                <a:ln>
                  <a:solidFill>
                    <a:srgbClr val="5B98D2"/>
                  </a:solidFill>
                </a:ln>
                <a:solidFill>
                  <a:srgbClr val="A50021"/>
                </a:solidFill>
              </a:rPr>
              <a:t>x = 0</a:t>
            </a:r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6518275" y="2892425"/>
            <a:ext cx="48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6867525" y="2826157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200" b="1" dirty="0">
                <a:solidFill>
                  <a:srgbClr val="5B98D2"/>
                </a:solidFill>
              </a:rPr>
              <a:t>x</a:t>
            </a:r>
            <a:endParaRPr lang="en-US" sz="1000" b="1" dirty="0">
              <a:solidFill>
                <a:srgbClr val="5B98D2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029200"/>
            <a:ext cx="29083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5029200"/>
            <a:ext cx="3670300" cy="685800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319" y="6058442"/>
            <a:ext cx="6235700" cy="50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98450" y="0"/>
            <a:ext cx="8845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2400" i="1" u="sng"/>
              <a:t>Application:  Scanning Tunneling Microscopy </a:t>
            </a:r>
          </a:p>
        </p:txBody>
      </p:sp>
      <p:pic>
        <p:nvPicPr>
          <p:cNvPr id="536583" name="Picture 7" descr="the 48 atom cora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"/>
          <a:stretch>
            <a:fillRect/>
          </a:stretch>
        </p:blipFill>
        <p:spPr bwMode="auto">
          <a:xfrm>
            <a:off x="4572000" y="4191000"/>
            <a:ext cx="4552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066800" y="762000"/>
            <a:ext cx="6959600" cy="185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33400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Metal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685800"/>
            <a:ext cx="743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Vacuum</a:t>
            </a:r>
            <a:endParaRPr lang="en-US" sz="1200" b="1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6061" y="2451985"/>
            <a:ext cx="101600" cy="101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09" y="1889346"/>
            <a:ext cx="419100" cy="215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905000"/>
            <a:ext cx="419100" cy="215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2514600"/>
            <a:ext cx="101600" cy="101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10200" y="533400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Metal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76200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Second Metal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457200"/>
            <a:ext cx="743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Vacuum</a:t>
            </a:r>
            <a:endParaRPr lang="en-US" sz="1200" b="1" dirty="0"/>
          </a:p>
        </p:txBody>
      </p:sp>
      <p:cxnSp>
        <p:nvCxnSpPr>
          <p:cNvPr id="14" name="Straight Arrow Connector 13"/>
          <p:cNvCxnSpPr>
            <a:stCxn id="21" idx="2"/>
          </p:cNvCxnSpPr>
          <p:nvPr/>
        </p:nvCxnSpPr>
        <p:spPr>
          <a:xfrm>
            <a:off x="6620257" y="734199"/>
            <a:ext cx="9143" cy="25640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456" y="1760448"/>
            <a:ext cx="190500" cy="1778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5108" y="1846751"/>
            <a:ext cx="190500" cy="1778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209800"/>
            <a:ext cx="622300" cy="1778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0273" y="952343"/>
            <a:ext cx="393700" cy="2159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507" y="989330"/>
            <a:ext cx="393700" cy="21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381000" y="2819400"/>
            <a:ext cx="3713228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724400"/>
            <a:ext cx="701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Sample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502920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Tunneling</a:t>
            </a:r>
          </a:p>
          <a:p>
            <a:pPr algn="ctr"/>
            <a:r>
              <a:rPr lang="en-US" sz="1200" b="1" dirty="0" smtClean="0"/>
              <a:t>Voltage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3276600"/>
            <a:ext cx="144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Tunneling</a:t>
            </a:r>
          </a:p>
          <a:p>
            <a:pPr algn="ctr"/>
            <a:r>
              <a:rPr lang="en-US" sz="1200" b="1" dirty="0" smtClean="0"/>
              <a:t>Current Amplifier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1222009" y="3273791"/>
            <a:ext cx="1522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Piezoelectric Tube</a:t>
            </a:r>
          </a:p>
          <a:p>
            <a:pPr algn="ctr"/>
            <a:r>
              <a:rPr lang="en-US" sz="1200" b="1" dirty="0" smtClean="0"/>
              <a:t>With Electrodes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90600" y="4343400"/>
            <a:ext cx="408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Tip</a:t>
            </a:r>
            <a:endParaRPr lang="en-US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5257800" y="6019800"/>
            <a:ext cx="3271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originally created by IBM Corporation.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0" y="6296799"/>
            <a:ext cx="3962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© IBM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Corporation. All rights reserved. This content is excluded from our Creative Commons license. For more information, see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  <a:hlinkClick r:id="rId12"/>
              </a:rPr>
              <a:t>http://ocw.mit.edu/fairuse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374650" y="228600"/>
            <a:ext cx="6407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2400" i="1" u="sng">
                <a:solidFill>
                  <a:schemeClr val="tx2"/>
                </a:solidFill>
              </a:rPr>
              <a:t>Application of Tunneling:  </a:t>
            </a:r>
            <a:br>
              <a:rPr lang="en-US" sz="2400" i="1" u="sng">
                <a:solidFill>
                  <a:schemeClr val="tx2"/>
                </a:solidFill>
              </a:rPr>
            </a:br>
            <a:r>
              <a:rPr lang="en-US" sz="2400" i="1">
                <a:solidFill>
                  <a:schemeClr val="tx2"/>
                </a:solidFill>
              </a:rPr>
              <a:t>Scanning </a:t>
            </a:r>
            <a:r>
              <a:rPr lang="en-US" sz="2400" i="1">
                <a:solidFill>
                  <a:srgbClr val="5B98D2"/>
                </a:solidFill>
              </a:rPr>
              <a:t>Tunneling Microscopy (STM)</a:t>
            </a: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228600" y="889000"/>
            <a:ext cx="6858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2000"/>
              <a:t>Due to the quantum effect of </a:t>
            </a:r>
            <a:r>
              <a:rPr lang="ja-JP" altLang="en-US" sz="2000"/>
              <a:t>“</a:t>
            </a:r>
            <a:r>
              <a:rPr lang="en-US" altLang="ja-JP" sz="2000"/>
              <a:t>barrier penetration,</a:t>
            </a:r>
            <a:r>
              <a:rPr lang="ja-JP" altLang="en-US" sz="2000"/>
              <a:t>”</a:t>
            </a:r>
            <a:r>
              <a:rPr lang="en-US" altLang="ja-JP" sz="2000"/>
              <a:t> the electron density of a material extends beyond its surface:</a:t>
            </a:r>
            <a:endParaRPr lang="en-US" altLang="ja-JP"/>
          </a:p>
          <a:p>
            <a:pPr>
              <a:spcBef>
                <a:spcPct val="20000"/>
              </a:spcBef>
              <a:buFontTx/>
              <a:buChar char="•"/>
            </a:pPr>
            <a:endParaRPr lang="en-US" sz="700"/>
          </a:p>
          <a:p>
            <a:pPr marL="114300" lvl="1">
              <a:spcBef>
                <a:spcPct val="20000"/>
              </a:spcBef>
            </a:pPr>
            <a:endParaRPr lang="en-US" sz="2000"/>
          </a:p>
        </p:txBody>
      </p:sp>
      <p:sp>
        <p:nvSpPr>
          <p:cNvPr id="40963" name="Oval 5"/>
          <p:cNvSpPr>
            <a:spLocks noChangeArrowheads="1"/>
          </p:cNvSpPr>
          <p:nvPr/>
        </p:nvSpPr>
        <p:spPr bwMode="auto">
          <a:xfrm>
            <a:off x="5210175" y="2209800"/>
            <a:ext cx="161925" cy="371475"/>
          </a:xfrm>
          <a:prstGeom prst="ellips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3567113" y="2217738"/>
            <a:ext cx="1438275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3557588" y="2589213"/>
            <a:ext cx="1438275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Arc 8"/>
          <p:cNvSpPr>
            <a:spLocks/>
          </p:cNvSpPr>
          <p:nvPr/>
        </p:nvSpPr>
        <p:spPr bwMode="auto">
          <a:xfrm>
            <a:off x="4994275" y="2220913"/>
            <a:ext cx="111125" cy="361950"/>
          </a:xfrm>
          <a:custGeom>
            <a:avLst/>
            <a:gdLst>
              <a:gd name="T0" fmla="*/ 2147483647 w 26603"/>
              <a:gd name="T1" fmla="*/ 0 h 43200"/>
              <a:gd name="T2" fmla="*/ 0 w 26603"/>
              <a:gd name="T3" fmla="*/ 2147483647 h 43200"/>
              <a:gd name="T4" fmla="*/ 2147483647 w 26603"/>
              <a:gd name="T5" fmla="*/ 2147483647 h 43200"/>
              <a:gd name="T6" fmla="*/ 0 60000 65536"/>
              <a:gd name="T7" fmla="*/ 0 60000 65536"/>
              <a:gd name="T8" fmla="*/ 0 60000 65536"/>
              <a:gd name="T9" fmla="*/ 0 w 26603"/>
              <a:gd name="T10" fmla="*/ 0 h 43200"/>
              <a:gd name="T11" fmla="*/ 26603 w 266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03" h="43200" fill="none" extrusionOk="0">
                <a:moveTo>
                  <a:pt x="5003" y="-1"/>
                </a:moveTo>
                <a:cubicBezTo>
                  <a:pt x="16932" y="0"/>
                  <a:pt x="26603" y="9670"/>
                  <a:pt x="26603" y="21600"/>
                </a:cubicBezTo>
                <a:cubicBezTo>
                  <a:pt x="26603" y="33529"/>
                  <a:pt x="16932" y="43200"/>
                  <a:pt x="5003" y="43200"/>
                </a:cubicBezTo>
                <a:cubicBezTo>
                  <a:pt x="3318" y="43199"/>
                  <a:pt x="1639" y="43002"/>
                  <a:pt x="0" y="42612"/>
                </a:cubicBezTo>
              </a:path>
              <a:path w="26603" h="43200" stroke="0" extrusionOk="0">
                <a:moveTo>
                  <a:pt x="5003" y="-1"/>
                </a:moveTo>
                <a:cubicBezTo>
                  <a:pt x="16932" y="0"/>
                  <a:pt x="26603" y="9670"/>
                  <a:pt x="26603" y="21600"/>
                </a:cubicBezTo>
                <a:cubicBezTo>
                  <a:pt x="26603" y="33529"/>
                  <a:pt x="16932" y="43200"/>
                  <a:pt x="5003" y="43200"/>
                </a:cubicBezTo>
                <a:cubicBezTo>
                  <a:pt x="3318" y="43199"/>
                  <a:pt x="1639" y="43002"/>
                  <a:pt x="0" y="42612"/>
                </a:cubicBezTo>
                <a:lnTo>
                  <a:pt x="5003" y="21600"/>
                </a:lnTo>
                <a:lnTo>
                  <a:pt x="5003" y="-1"/>
                </a:lnTo>
                <a:close/>
              </a:path>
            </a:pathLst>
          </a:cu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Arc 9"/>
          <p:cNvSpPr>
            <a:spLocks/>
          </p:cNvSpPr>
          <p:nvPr/>
        </p:nvSpPr>
        <p:spPr bwMode="auto">
          <a:xfrm>
            <a:off x="5240338" y="2211388"/>
            <a:ext cx="146050" cy="361950"/>
          </a:xfrm>
          <a:custGeom>
            <a:avLst/>
            <a:gdLst>
              <a:gd name="T0" fmla="*/ 0 w 34780"/>
              <a:gd name="T1" fmla="*/ 2147483647 h 43200"/>
              <a:gd name="T2" fmla="*/ 2147483647 w 34780"/>
              <a:gd name="T3" fmla="*/ 2147483647 h 43200"/>
              <a:gd name="T4" fmla="*/ 2147483647 w 34780"/>
              <a:gd name="T5" fmla="*/ 2147483647 h 43200"/>
              <a:gd name="T6" fmla="*/ 0 60000 65536"/>
              <a:gd name="T7" fmla="*/ 0 60000 65536"/>
              <a:gd name="T8" fmla="*/ 0 60000 65536"/>
              <a:gd name="T9" fmla="*/ 0 w 34780"/>
              <a:gd name="T10" fmla="*/ 0 h 43200"/>
              <a:gd name="T11" fmla="*/ 34780 w 3478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80" h="43200" fill="none" extrusionOk="0">
                <a:moveTo>
                  <a:pt x="0" y="4487"/>
                </a:moveTo>
                <a:cubicBezTo>
                  <a:pt x="3777" y="1577"/>
                  <a:pt x="8411" y="-1"/>
                  <a:pt x="13180" y="-1"/>
                </a:cubicBezTo>
                <a:cubicBezTo>
                  <a:pt x="25109" y="0"/>
                  <a:pt x="34780" y="9670"/>
                  <a:pt x="34780" y="21600"/>
                </a:cubicBezTo>
                <a:cubicBezTo>
                  <a:pt x="34780" y="33529"/>
                  <a:pt x="25109" y="43200"/>
                  <a:pt x="13180" y="43200"/>
                </a:cubicBezTo>
                <a:cubicBezTo>
                  <a:pt x="8835" y="43199"/>
                  <a:pt x="4592" y="41890"/>
                  <a:pt x="1003" y="39441"/>
                </a:cubicBezTo>
              </a:path>
              <a:path w="34780" h="43200" stroke="0" extrusionOk="0">
                <a:moveTo>
                  <a:pt x="0" y="4487"/>
                </a:moveTo>
                <a:cubicBezTo>
                  <a:pt x="3777" y="1577"/>
                  <a:pt x="8411" y="-1"/>
                  <a:pt x="13180" y="-1"/>
                </a:cubicBezTo>
                <a:cubicBezTo>
                  <a:pt x="25109" y="0"/>
                  <a:pt x="34780" y="9670"/>
                  <a:pt x="34780" y="21600"/>
                </a:cubicBezTo>
                <a:cubicBezTo>
                  <a:pt x="34780" y="33529"/>
                  <a:pt x="25109" y="43200"/>
                  <a:pt x="13180" y="43200"/>
                </a:cubicBezTo>
                <a:cubicBezTo>
                  <a:pt x="8835" y="43199"/>
                  <a:pt x="4592" y="41890"/>
                  <a:pt x="1003" y="39441"/>
                </a:cubicBezTo>
                <a:lnTo>
                  <a:pt x="13180" y="21600"/>
                </a:lnTo>
                <a:lnTo>
                  <a:pt x="0" y="4487"/>
                </a:lnTo>
                <a:close/>
              </a:path>
            </a:pathLst>
          </a:cu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10"/>
          <p:cNvSpPr>
            <a:spLocks noChangeArrowheads="1"/>
          </p:cNvSpPr>
          <p:nvPr/>
        </p:nvSpPr>
        <p:spPr bwMode="auto">
          <a:xfrm>
            <a:off x="3467100" y="2212975"/>
            <a:ext cx="161925" cy="371475"/>
          </a:xfrm>
          <a:prstGeom prst="ellips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11"/>
          <p:cNvSpPr>
            <a:spLocks noChangeShapeType="1"/>
          </p:cNvSpPr>
          <p:nvPr/>
        </p:nvSpPr>
        <p:spPr bwMode="auto">
          <a:xfrm>
            <a:off x="5302250" y="2205038"/>
            <a:ext cx="1438275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2"/>
          <p:cNvSpPr>
            <a:spLocks noChangeShapeType="1"/>
          </p:cNvSpPr>
          <p:nvPr/>
        </p:nvSpPr>
        <p:spPr bwMode="auto">
          <a:xfrm>
            <a:off x="5348288" y="2576513"/>
            <a:ext cx="1438275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rc 13"/>
          <p:cNvSpPr>
            <a:spLocks/>
          </p:cNvSpPr>
          <p:nvPr/>
        </p:nvSpPr>
        <p:spPr bwMode="auto">
          <a:xfrm>
            <a:off x="6724650" y="2212975"/>
            <a:ext cx="111125" cy="361950"/>
          </a:xfrm>
          <a:custGeom>
            <a:avLst/>
            <a:gdLst>
              <a:gd name="T0" fmla="*/ 2147483647 w 26603"/>
              <a:gd name="T1" fmla="*/ 0 h 43200"/>
              <a:gd name="T2" fmla="*/ 0 w 26603"/>
              <a:gd name="T3" fmla="*/ 2147483647 h 43200"/>
              <a:gd name="T4" fmla="*/ 2147483647 w 26603"/>
              <a:gd name="T5" fmla="*/ 2147483647 h 43200"/>
              <a:gd name="T6" fmla="*/ 0 60000 65536"/>
              <a:gd name="T7" fmla="*/ 0 60000 65536"/>
              <a:gd name="T8" fmla="*/ 0 60000 65536"/>
              <a:gd name="T9" fmla="*/ 0 w 26603"/>
              <a:gd name="T10" fmla="*/ 0 h 43200"/>
              <a:gd name="T11" fmla="*/ 26603 w 266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03" h="43200" fill="none" extrusionOk="0">
                <a:moveTo>
                  <a:pt x="5003" y="-1"/>
                </a:moveTo>
                <a:cubicBezTo>
                  <a:pt x="16932" y="0"/>
                  <a:pt x="26603" y="9670"/>
                  <a:pt x="26603" y="21600"/>
                </a:cubicBezTo>
                <a:cubicBezTo>
                  <a:pt x="26603" y="33529"/>
                  <a:pt x="16932" y="43200"/>
                  <a:pt x="5003" y="43200"/>
                </a:cubicBezTo>
                <a:cubicBezTo>
                  <a:pt x="3318" y="43199"/>
                  <a:pt x="1639" y="43002"/>
                  <a:pt x="0" y="42612"/>
                </a:cubicBezTo>
              </a:path>
              <a:path w="26603" h="43200" stroke="0" extrusionOk="0">
                <a:moveTo>
                  <a:pt x="5003" y="-1"/>
                </a:moveTo>
                <a:cubicBezTo>
                  <a:pt x="16932" y="0"/>
                  <a:pt x="26603" y="9670"/>
                  <a:pt x="26603" y="21600"/>
                </a:cubicBezTo>
                <a:cubicBezTo>
                  <a:pt x="26603" y="33529"/>
                  <a:pt x="16932" y="43200"/>
                  <a:pt x="5003" y="43200"/>
                </a:cubicBezTo>
                <a:cubicBezTo>
                  <a:pt x="3318" y="43199"/>
                  <a:pt x="1639" y="43002"/>
                  <a:pt x="0" y="42612"/>
                </a:cubicBezTo>
                <a:lnTo>
                  <a:pt x="5003" y="21600"/>
                </a:lnTo>
                <a:lnTo>
                  <a:pt x="5003" y="-1"/>
                </a:lnTo>
                <a:close/>
              </a:path>
            </a:pathLst>
          </a:custGeom>
          <a:noFill/>
          <a:ln w="1905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3854450" y="2222500"/>
            <a:ext cx="995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Comic Sans MS" charset="0"/>
              </a:rPr>
              <a:t>material</a:t>
            </a:r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5567363" y="2235200"/>
            <a:ext cx="1003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Comic Sans MS" charset="0"/>
              </a:rPr>
              <a:t>STM tip</a:t>
            </a:r>
          </a:p>
        </p:txBody>
      </p:sp>
      <p:sp>
        <p:nvSpPr>
          <p:cNvPr id="40974" name="Line 20"/>
          <p:cNvSpPr>
            <a:spLocks noChangeShapeType="1"/>
          </p:cNvSpPr>
          <p:nvPr/>
        </p:nvSpPr>
        <p:spPr bwMode="auto">
          <a:xfrm flipV="1">
            <a:off x="5029200" y="271938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21"/>
          <p:cNvSpPr>
            <a:spLocks noChangeShapeType="1"/>
          </p:cNvSpPr>
          <p:nvPr/>
        </p:nvSpPr>
        <p:spPr bwMode="auto">
          <a:xfrm flipV="1">
            <a:off x="5257800" y="2716213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 flipV="1">
            <a:off x="4724400" y="2971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Text Box 23"/>
          <p:cNvSpPr txBox="1">
            <a:spLocks noChangeArrowheads="1"/>
          </p:cNvSpPr>
          <p:nvPr/>
        </p:nvSpPr>
        <p:spPr bwMode="auto">
          <a:xfrm>
            <a:off x="5372100" y="2681288"/>
            <a:ext cx="881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5B98D2"/>
                </a:solidFill>
                <a:latin typeface="Comic Sans MS" charset="0"/>
              </a:rPr>
              <a:t>~ 1 nm</a:t>
            </a:r>
          </a:p>
        </p:txBody>
      </p:sp>
      <p:sp>
        <p:nvSpPr>
          <p:cNvPr id="40978" name="Rectangle 34"/>
          <p:cNvSpPr>
            <a:spLocks noChangeArrowheads="1"/>
          </p:cNvSpPr>
          <p:nvPr/>
        </p:nvSpPr>
        <p:spPr bwMode="auto">
          <a:xfrm>
            <a:off x="304800" y="2193925"/>
            <a:ext cx="281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 b="1">
                <a:solidFill>
                  <a:srgbClr val="5B98D2"/>
                </a:solidFill>
              </a:rPr>
              <a:t>One can exploit this to measure the electron density on a material</a:t>
            </a:r>
            <a:r>
              <a:rPr lang="ja-JP" altLang="en-US" sz="2000" b="1">
                <a:solidFill>
                  <a:srgbClr val="5B98D2"/>
                </a:solidFill>
              </a:rPr>
              <a:t>’</a:t>
            </a:r>
            <a:r>
              <a:rPr lang="en-US" altLang="ja-JP" sz="2000" b="1">
                <a:solidFill>
                  <a:srgbClr val="5B98D2"/>
                </a:solidFill>
              </a:rPr>
              <a:t>s surface:</a:t>
            </a:r>
            <a:endParaRPr lang="en-US" sz="3200" b="1">
              <a:solidFill>
                <a:srgbClr val="5B98D2"/>
              </a:solidFill>
            </a:endParaRPr>
          </a:p>
        </p:txBody>
      </p:sp>
      <p:pic>
        <p:nvPicPr>
          <p:cNvPr id="64" name="Picture 35" descr="stm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5475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36"/>
          <p:cNvSpPr txBox="1">
            <a:spLocks noChangeArrowheads="1"/>
          </p:cNvSpPr>
          <p:nvPr/>
        </p:nvSpPr>
        <p:spPr bwMode="auto">
          <a:xfrm>
            <a:off x="886" y="3622675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latin typeface="Comic Sans MS" charset="0"/>
              </a:rPr>
              <a:t>Sodium atoms</a:t>
            </a:r>
          </a:p>
          <a:p>
            <a:pPr algn="ctr"/>
            <a:r>
              <a:rPr lang="en-US" sz="2000" b="1" dirty="0">
                <a:latin typeface="Comic Sans MS" charset="0"/>
              </a:rPr>
              <a:t>on metal:</a:t>
            </a:r>
            <a:endParaRPr lang="en-US" b="1" dirty="0">
              <a:latin typeface="Comic Sans MS" charset="0"/>
            </a:endParaRP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3590925" y="5619750"/>
            <a:ext cx="2462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latin typeface="Comic Sans MS" charset="0"/>
              </a:rPr>
              <a:t>STM images</a:t>
            </a:r>
            <a:endParaRPr lang="en-US" b="1">
              <a:latin typeface="Comic Sans MS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flipV="1">
            <a:off x="5727700" y="5857875"/>
            <a:ext cx="952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auto">
          <a:xfrm flipH="1">
            <a:off x="2971800" y="5845175"/>
            <a:ext cx="9413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7086599" y="3997878"/>
            <a:ext cx="2462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latin typeface="Comic Sans MS" charset="0"/>
              </a:rPr>
              <a:t>DNA Double Helix:</a:t>
            </a:r>
            <a:endParaRPr lang="en-US" b="1" dirty="0">
              <a:latin typeface="Comic Sans MS" charset="0"/>
            </a:endParaRPr>
          </a:p>
        </p:txBody>
      </p:sp>
      <p:pic>
        <p:nvPicPr>
          <p:cNvPr id="73" name="Picture 47" descr="dna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"/>
          <a:stretch>
            <a:fillRect/>
          </a:stretch>
        </p:blipFill>
        <p:spPr bwMode="auto">
          <a:xfrm>
            <a:off x="7391400" y="4700661"/>
            <a:ext cx="16224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50" t="19316" r="71"/>
          <a:stretch>
            <a:fillRect/>
          </a:stretch>
        </p:blipFill>
        <p:spPr bwMode="auto">
          <a:xfrm>
            <a:off x="3048000" y="3352800"/>
            <a:ext cx="19812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Arrow Connector 75"/>
          <p:cNvCxnSpPr/>
          <p:nvPr/>
        </p:nvCxnSpPr>
        <p:spPr>
          <a:xfrm rot="5400000">
            <a:off x="3104357" y="4496594"/>
            <a:ext cx="762000" cy="1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4152107" y="4229894"/>
            <a:ext cx="1295400" cy="1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3" name="Text Box 49"/>
          <p:cNvSpPr txBox="1">
            <a:spLocks noChangeArrowheads="1"/>
          </p:cNvSpPr>
          <p:nvPr/>
        </p:nvSpPr>
        <p:spPr bwMode="auto">
          <a:xfrm>
            <a:off x="4470400" y="4343400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/>
              <a:t>V</a:t>
            </a:r>
            <a:endParaRPr lang="en-US" b="1" i="1" baseline="-25000"/>
          </a:p>
        </p:txBody>
      </p:sp>
      <p:sp>
        <p:nvSpPr>
          <p:cNvPr id="40994" name="Text Box 50"/>
          <p:cNvSpPr txBox="1">
            <a:spLocks noChangeArrowheads="1"/>
          </p:cNvSpPr>
          <p:nvPr/>
        </p:nvSpPr>
        <p:spPr bwMode="auto">
          <a:xfrm>
            <a:off x="3486150" y="434340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/>
              <a:t>E</a:t>
            </a:r>
            <a:r>
              <a:rPr lang="en-US" b="1" i="1" baseline="-25000"/>
              <a:t>0</a:t>
            </a:r>
          </a:p>
        </p:txBody>
      </p:sp>
      <p:sp>
        <p:nvSpPr>
          <p:cNvPr id="40995" name="Text Box 18"/>
          <p:cNvSpPr txBox="1">
            <a:spLocks noChangeArrowheads="1"/>
          </p:cNvSpPr>
          <p:nvPr/>
        </p:nvSpPr>
        <p:spPr bwMode="auto">
          <a:xfrm>
            <a:off x="5661025" y="3419475"/>
            <a:ext cx="1003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5B98D2"/>
                </a:solidFill>
                <a:latin typeface="Comic Sans MS" charset="0"/>
              </a:rPr>
              <a:t>STM tip</a:t>
            </a:r>
          </a:p>
        </p:txBody>
      </p:sp>
      <p:sp>
        <p:nvSpPr>
          <p:cNvPr id="40996" name="Text Box 19"/>
          <p:cNvSpPr txBox="1">
            <a:spLocks noChangeArrowheads="1"/>
          </p:cNvSpPr>
          <p:nvPr/>
        </p:nvSpPr>
        <p:spPr bwMode="auto">
          <a:xfrm>
            <a:off x="3944938" y="3249613"/>
            <a:ext cx="995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5B98D2"/>
                </a:solidFill>
                <a:latin typeface="Comic Sans MS" charset="0"/>
              </a:rPr>
              <a:t>material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048000" y="4876800"/>
            <a:ext cx="3657600" cy="228600"/>
          </a:xfrm>
          <a:prstGeom prst="rect">
            <a:avLst/>
          </a:prstGeom>
          <a:solidFill>
            <a:srgbClr val="808080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98" name="Line 22"/>
          <p:cNvSpPr>
            <a:spLocks noChangeShapeType="1"/>
          </p:cNvSpPr>
          <p:nvPr/>
        </p:nvSpPr>
        <p:spPr bwMode="auto">
          <a:xfrm flipV="1">
            <a:off x="5257800" y="2971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600" b="88990"/>
          <a:stretch>
            <a:fillRect/>
          </a:stretch>
        </p:blipFill>
        <p:spPr bwMode="auto">
          <a:xfrm>
            <a:off x="5273675" y="3973513"/>
            <a:ext cx="10509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0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"/>
          <a:stretch>
            <a:fillRect/>
          </a:stretch>
        </p:blipFill>
        <p:spPr bwMode="auto">
          <a:xfrm>
            <a:off x="5314950" y="3879850"/>
            <a:ext cx="1898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5029200" y="3581400"/>
            <a:ext cx="228600" cy="1295400"/>
          </a:xfrm>
          <a:prstGeom prst="rect">
            <a:avLst/>
          </a:prstGeom>
          <a:solidFill>
            <a:srgbClr val="808080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5010150" y="3810000"/>
            <a:ext cx="311150" cy="177800"/>
          </a:xfrm>
          <a:custGeom>
            <a:avLst/>
            <a:gdLst>
              <a:gd name="connsiteX0" fmla="*/ 0 w 311150"/>
              <a:gd name="connsiteY0" fmla="*/ 0 h 177800"/>
              <a:gd name="connsiteX1" fmla="*/ 133350 w 311150"/>
              <a:gd name="connsiteY1" fmla="*/ 120650 h 177800"/>
              <a:gd name="connsiteX2" fmla="*/ 311150 w 311150"/>
              <a:gd name="connsiteY2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177800">
                <a:moveTo>
                  <a:pt x="0" y="0"/>
                </a:moveTo>
                <a:cubicBezTo>
                  <a:pt x="40746" y="45508"/>
                  <a:pt x="81492" y="91017"/>
                  <a:pt x="133350" y="120650"/>
                </a:cubicBezTo>
                <a:cubicBezTo>
                  <a:pt x="185208" y="150283"/>
                  <a:pt x="311150" y="177800"/>
                  <a:pt x="311150" y="177800"/>
                </a:cubicBezTo>
              </a:path>
            </a:pathLst>
          </a:custGeom>
          <a:ln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22031" y="6094121"/>
            <a:ext cx="251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Image by Wolfgang </a:t>
            </a:r>
            <a:r>
              <a:rPr lang="en-US" sz="1200" dirty="0" err="1" smtClean="0"/>
              <a:t>Schonert</a:t>
            </a:r>
            <a:endParaRPr lang="en-US" sz="1200" dirty="0" smtClean="0"/>
          </a:p>
          <a:p>
            <a:pPr algn="r"/>
            <a:r>
              <a:rPr lang="en-US" sz="1200" dirty="0" smtClean="0"/>
              <a:t> of GSI Biophysics Research Group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2391461" y="5869456"/>
            <a:ext cx="1860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originally created </a:t>
            </a:r>
            <a:endParaRPr lang="en-US" sz="1200" dirty="0" smtClean="0"/>
          </a:p>
          <a:p>
            <a:r>
              <a:rPr lang="en-US" sz="1200" dirty="0" smtClean="0"/>
              <a:t>by </a:t>
            </a:r>
            <a:r>
              <a:rPr lang="en-US" sz="1200" dirty="0"/>
              <a:t>IBM Corporation.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7124700" y="6400800"/>
            <a:ext cx="23241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Courtesy</a:t>
            </a:r>
            <a:r>
              <a:rPr lang="en-US" dirty="0"/>
              <a:t>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of Wolfgang </a:t>
            </a:r>
            <a:r>
              <a:rPr lang="en-US" sz="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Schonert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GSI. Used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with permission.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6" y="6350169"/>
            <a:ext cx="40377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© IBM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Corporation. All rights reserved. This content is excluded from our Creative Commons license. For more information, see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http://ocw.mit.edu/fairuse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8849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69" grpId="0" animBg="1"/>
      <p:bldP spid="70" grpId="0" animBg="1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anji atom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76200"/>
            <a:ext cx="4538662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atom man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213" y="77788"/>
            <a:ext cx="4243387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6200" y="1476375"/>
            <a:ext cx="1235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b="1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</a:rPr>
              <a:t>PRIMITIVE</a:t>
            </a:r>
          </a:p>
          <a:p>
            <a:pPr algn="ctr" eaLnBrk="1" hangingPunct="1"/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</a:rPr>
              <a:t>or PLAIN</a:t>
            </a:r>
            <a:r>
              <a:rPr lang="ja-JP" altLang="en-US" b="1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endParaRPr lang="en-US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01613" y="4295775"/>
            <a:ext cx="985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b="1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</a:rPr>
              <a:t>CHILD</a:t>
            </a:r>
            <a:r>
              <a:rPr lang="ja-JP" altLang="en-US" b="1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endParaRPr lang="en-US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822450" y="5988050"/>
            <a:ext cx="1149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= </a:t>
            </a:r>
            <a:r>
              <a:rPr lang="ja-JP" altLang="en-US" b="1"/>
              <a:t>“</a:t>
            </a:r>
            <a:r>
              <a:rPr lang="en-US" b="1"/>
              <a:t>ATOM</a:t>
            </a:r>
            <a:r>
              <a:rPr lang="ja-JP" altLang="en-US" b="1"/>
              <a:t>”</a:t>
            </a:r>
            <a:endParaRPr lang="en-US" b="1"/>
          </a:p>
        </p:txBody>
      </p:sp>
      <p:sp>
        <p:nvSpPr>
          <p:cNvPr id="7" name="Rectangle 6"/>
          <p:cNvSpPr/>
          <p:nvPr/>
        </p:nvSpPr>
        <p:spPr>
          <a:xfrm>
            <a:off x="5809959" y="5943600"/>
            <a:ext cx="3334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</a:t>
            </a:r>
            <a:r>
              <a:rPr lang="en-US" sz="1200" dirty="0"/>
              <a:t>originally created by IBM Corporation.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6412468"/>
            <a:ext cx="5622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© IBM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Corporation. All rights reserved. This content is excluded from our Creative Commons license. For more information, see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http://ocw.mit.edu/fairuse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/>
      <p:bldP spid="829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05000" y="228600"/>
            <a:ext cx="5483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Reflection of EM Waves and QM Waves</a:t>
            </a:r>
          </a:p>
        </p:txBody>
      </p:sp>
      <p:pic>
        <p:nvPicPr>
          <p:cNvPr id="1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133600"/>
            <a:ext cx="3003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2150"/>
            <a:ext cx="12303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7375"/>
            <a:ext cx="2819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325" y="4646613"/>
            <a:ext cx="27336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081338"/>
            <a:ext cx="277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9718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3225"/>
            <a:ext cx="15446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93675" y="6172200"/>
            <a:ext cx="3997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= probability of a particular </a:t>
            </a:r>
            <a:br>
              <a:rPr lang="en-US" dirty="0"/>
            </a:br>
            <a:r>
              <a:rPr lang="en-US" dirty="0"/>
              <a:t>photon being reflected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105400" y="6172200"/>
            <a:ext cx="3616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= probability of a particular </a:t>
            </a:r>
            <a:br>
              <a:rPr lang="en-US"/>
            </a:br>
            <a:r>
              <a:rPr lang="en-US"/>
              <a:t>electron being reflected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28600" y="4038600"/>
            <a:ext cx="371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5B98D2"/>
                </a:solidFill>
              </a:rPr>
              <a:t>Then for optical material when </a:t>
            </a:r>
            <a:r>
              <a:rPr lang="en-US">
                <a:solidFill>
                  <a:srgbClr val="5B98D2"/>
                </a:solidFill>
                <a:cs typeface="Trebuchet MS" charset="0"/>
              </a:rPr>
              <a:t>μ=μ</a:t>
            </a:r>
            <a:r>
              <a:rPr lang="en-US" baseline="-25000">
                <a:solidFill>
                  <a:srgbClr val="5B98D2"/>
                </a:solidFill>
                <a:cs typeface="Trebuchet MS" charset="0"/>
              </a:rPr>
              <a:t>0</a:t>
            </a:r>
            <a:r>
              <a:rPr lang="en-US">
                <a:solidFill>
                  <a:srgbClr val="5B98D2"/>
                </a:solidFill>
              </a:rPr>
              <a:t>: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572000" y="1447800"/>
            <a:ext cx="0" cy="480060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476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03300"/>
            <a:ext cx="2400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5175" y="0"/>
            <a:ext cx="7750175" cy="533400"/>
          </a:xfrm>
        </p:spPr>
        <p:txBody>
          <a:bodyPr/>
          <a:lstStyle/>
          <a:p>
            <a:pPr eaLnBrk="1" hangingPunct="1"/>
            <a:r>
              <a:rPr lang="en-US" sz="2400" i="1" u="sng">
                <a:latin typeface="Trebuchet MS" charset="0"/>
                <a:ea typeface="ＭＳ Ｐゴシック" charset="0"/>
                <a:cs typeface="Trebuchet MS" charset="0"/>
              </a:rPr>
              <a:t>Example: Al wire contacts</a:t>
            </a:r>
            <a:endParaRPr lang="en-US" sz="1100" i="1" u="sng">
              <a:solidFill>
                <a:schemeClr val="accent2"/>
              </a:solidFill>
              <a:latin typeface="Trebuchet MS" charset="0"/>
              <a:ea typeface="ＭＳ Ｐゴシック" charset="0"/>
              <a:cs typeface="Trebuchet MS" charset="0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6477000" cy="939800"/>
          </a:xfrm>
          <a:noFill/>
        </p:spPr>
        <p:txBody>
          <a:bodyPr lIns="90488" tIns="44450" rIns="90488" bIns="44450"/>
          <a:lstStyle/>
          <a:p>
            <a:pPr marL="285750" indent="-285750" eaLnBrk="1" hangingPunct="1">
              <a:buFontTx/>
              <a:buNone/>
            </a:pPr>
            <a:r>
              <a:rPr lang="ja-JP" altLang="en-US" sz="2000" dirty="0">
                <a:latin typeface="Trebuchet MS" charset="0"/>
                <a:ea typeface="ＭＳ Ｐゴシック" charset="0"/>
                <a:cs typeface="Trebuchet MS" charset="0"/>
              </a:rPr>
              <a:t>“</a:t>
            </a:r>
            <a:r>
              <a:rPr lang="en-US" sz="2000" dirty="0">
                <a:latin typeface="Trebuchet MS" charset="0"/>
                <a:ea typeface="ＭＳ Ｐゴシック" charset="0"/>
                <a:cs typeface="Trebuchet MS" charset="0"/>
              </a:rPr>
              <a:t>Everyday</a:t>
            </a:r>
            <a:r>
              <a:rPr lang="ja-JP" altLang="en-US" sz="2000" dirty="0">
                <a:latin typeface="Trebuchet MS" charset="0"/>
                <a:ea typeface="ＭＳ Ｐゴシック" charset="0"/>
                <a:cs typeface="Trebuchet MS" charset="0"/>
              </a:rPr>
              <a:t>”</a:t>
            </a:r>
            <a:r>
              <a:rPr lang="en-US" sz="2000" dirty="0">
                <a:latin typeface="Trebuchet MS" charset="0"/>
                <a:ea typeface="ＭＳ Ｐゴシック" charset="0"/>
                <a:cs typeface="Trebuchet MS" charset="0"/>
              </a:rPr>
              <a:t> problem:</a:t>
            </a:r>
            <a:endParaRPr lang="en-US" sz="300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marL="227013" lvl="1" indent="0" eaLnBrk="1" hangingPunct="1">
              <a:buFontTx/>
              <a:buNone/>
            </a:pPr>
            <a:r>
              <a:rPr lang="en-US" sz="1800" dirty="0">
                <a:latin typeface="Trebuchet MS" charset="0"/>
                <a:ea typeface="ＭＳ Ｐゴシック" charset="0"/>
                <a:cs typeface="Trebuchet MS" charset="0"/>
              </a:rPr>
              <a:t>You</a:t>
            </a:r>
            <a:r>
              <a:rPr lang="ja-JP" altLang="en-US" sz="1800" dirty="0">
                <a:latin typeface="Trebuchet MS" charset="0"/>
                <a:ea typeface="ＭＳ Ｐゴシック" charset="0"/>
                <a:cs typeface="Trebuchet MS" charset="0"/>
              </a:rPr>
              <a:t>’</a:t>
            </a:r>
            <a:r>
              <a:rPr lang="en-US" sz="1800" dirty="0">
                <a:latin typeface="Trebuchet MS" charset="0"/>
                <a:ea typeface="ＭＳ Ｐゴシック" charset="0"/>
                <a:cs typeface="Trebuchet MS" charset="0"/>
              </a:rPr>
              <a:t>re putting the electrical wiring in your new house, and you</a:t>
            </a:r>
            <a:r>
              <a:rPr lang="ja-JP" altLang="en-US" sz="1800" dirty="0">
                <a:latin typeface="Trebuchet MS" charset="0"/>
                <a:ea typeface="ＭＳ Ｐゴシック" charset="0"/>
                <a:cs typeface="Trebuchet MS" charset="0"/>
              </a:rPr>
              <a:t>’</a:t>
            </a:r>
            <a:r>
              <a:rPr lang="en-US" sz="1800" dirty="0">
                <a:latin typeface="Trebuchet MS" charset="0"/>
                <a:ea typeface="ＭＳ Ｐゴシック" charset="0"/>
                <a:cs typeface="Trebuchet MS" charset="0"/>
              </a:rPr>
              <a:t>re considering using </a:t>
            </a:r>
            <a:r>
              <a:rPr lang="en-US" sz="1800" dirty="0">
                <a:solidFill>
                  <a:srgbClr val="5B98D2"/>
                </a:solidFill>
                <a:latin typeface="Trebuchet MS" charset="0"/>
                <a:ea typeface="ＭＳ Ｐゴシック" charset="0"/>
                <a:cs typeface="Trebuchet MS" charset="0"/>
              </a:rPr>
              <a:t>Aluminum</a:t>
            </a:r>
            <a:r>
              <a:rPr lang="en-US" sz="1800" dirty="0">
                <a:solidFill>
                  <a:srgbClr val="A50021"/>
                </a:solidFill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en-US" sz="1800" dirty="0">
                <a:latin typeface="Trebuchet MS" charset="0"/>
                <a:ea typeface="ＭＳ Ｐゴシック" charset="0"/>
                <a:cs typeface="Trebuchet MS" charset="0"/>
              </a:rPr>
              <a:t>wiring, which is cheap and a good conductor.  However, you also know that aluminum tends to form an oxide surface layer (</a:t>
            </a:r>
            <a:r>
              <a:rPr lang="en-US" sz="1800" dirty="0">
                <a:solidFill>
                  <a:srgbClr val="5B98D2"/>
                </a:solidFill>
                <a:latin typeface="Trebuchet MS" charset="0"/>
                <a:ea typeface="ＭＳ Ｐゴシック" charset="0"/>
                <a:cs typeface="Trebuchet MS" charset="0"/>
              </a:rPr>
              <a:t>Al</a:t>
            </a:r>
            <a:r>
              <a:rPr lang="en-US" sz="1800" baseline="-25000" dirty="0">
                <a:solidFill>
                  <a:srgbClr val="5B98D2"/>
                </a:solidFill>
                <a:latin typeface="Trebuchet MS" charset="0"/>
                <a:ea typeface="ＭＳ Ｐゴシック" charset="0"/>
                <a:cs typeface="Trebuchet MS" charset="0"/>
              </a:rPr>
              <a:t>2</a:t>
            </a:r>
            <a:r>
              <a:rPr lang="en-US" sz="1800" dirty="0">
                <a:solidFill>
                  <a:srgbClr val="5B98D2"/>
                </a:solidFill>
                <a:latin typeface="Trebuchet MS" charset="0"/>
                <a:ea typeface="ＭＳ Ｐゴシック" charset="0"/>
                <a:cs typeface="Trebuchet MS" charset="0"/>
              </a:rPr>
              <a:t>O</a:t>
            </a:r>
            <a:r>
              <a:rPr lang="en-US" sz="1800" baseline="-25000" dirty="0">
                <a:solidFill>
                  <a:srgbClr val="5B98D2"/>
                </a:solidFill>
                <a:latin typeface="Trebuchet MS" charset="0"/>
                <a:ea typeface="ＭＳ Ｐゴシック" charset="0"/>
                <a:cs typeface="Trebuchet MS" charset="0"/>
              </a:rPr>
              <a:t>3</a:t>
            </a:r>
            <a:r>
              <a:rPr lang="en-US" sz="1800" dirty="0">
                <a:latin typeface="Trebuchet MS" charset="0"/>
                <a:ea typeface="ＭＳ Ｐゴシック" charset="0"/>
                <a:cs typeface="Trebuchet MS" charset="0"/>
              </a:rPr>
              <a:t>) which can be as much as </a:t>
            </a:r>
            <a:r>
              <a:rPr lang="en-US" sz="1800" dirty="0">
                <a:solidFill>
                  <a:srgbClr val="5B98D2"/>
                </a:solidFill>
                <a:latin typeface="Trebuchet MS" charset="0"/>
                <a:ea typeface="ＭＳ Ｐゴシック" charset="0"/>
                <a:cs typeface="Trebuchet MS" charset="0"/>
              </a:rPr>
              <a:t>several nanometers thick</a:t>
            </a:r>
            <a:r>
              <a:rPr lang="en-US" sz="1800" dirty="0">
                <a:latin typeface="Trebuchet MS" charset="0"/>
                <a:ea typeface="ＭＳ Ｐゴシック" charset="0"/>
                <a:cs typeface="Trebuchet MS" charset="0"/>
              </a:rPr>
              <a:t>.  </a:t>
            </a:r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-228600" y="3708400"/>
            <a:ext cx="7467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 indent="-57150">
              <a:spcBef>
                <a:spcPct val="20000"/>
              </a:spcBef>
            </a:pPr>
            <a:r>
              <a:rPr lang="en-US" sz="1800" dirty="0"/>
              <a:t>	Your requirement is that your transmission coefficient across any contact must be </a:t>
            </a:r>
            <a:r>
              <a:rPr lang="en-US" sz="1800" dirty="0">
                <a:solidFill>
                  <a:srgbClr val="5B98D2"/>
                </a:solidFill>
              </a:rPr>
              <a:t>T &gt; 10</a:t>
            </a:r>
            <a:r>
              <a:rPr lang="en-US" sz="1800" baseline="30000" dirty="0">
                <a:solidFill>
                  <a:srgbClr val="5B98D2"/>
                </a:solidFill>
              </a:rPr>
              <a:t>-10</a:t>
            </a:r>
            <a:r>
              <a:rPr lang="en-US" sz="1800" dirty="0"/>
              <a:t>, or else the resistance will be too high for the high currents you</a:t>
            </a:r>
            <a:r>
              <a:rPr lang="ja-JP" altLang="en-US" sz="1800" dirty="0"/>
              <a:t>’</a:t>
            </a:r>
            <a:r>
              <a:rPr lang="en-US" sz="1800" dirty="0"/>
              <a:t>re using, causing a fire risk. 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u="sng" dirty="0"/>
              <a:t>Should you use aluminum wiring or not?</a:t>
            </a: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7251700" y="1541463"/>
            <a:ext cx="1184275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7797800" y="381000"/>
            <a:ext cx="115888" cy="18351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7797800" y="152400"/>
            <a:ext cx="0" cy="2052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6710363" y="2212975"/>
            <a:ext cx="234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591425" y="22113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>
                <a:latin typeface="Comic Sans MS" charset="0"/>
              </a:rPr>
              <a:t>0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7821613" y="22113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>
                <a:latin typeface="Comic Sans MS" charset="0"/>
              </a:rPr>
              <a:t>L</a:t>
            </a: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V="1">
            <a:off x="6894513" y="2209800"/>
            <a:ext cx="898525" cy="317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7899400" y="2209800"/>
            <a:ext cx="900113" cy="317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7927975" y="2428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Comic Sans MS" charset="0"/>
              </a:rPr>
              <a:t>V</a:t>
            </a:r>
            <a:r>
              <a:rPr lang="en-US" b="1" baseline="-25000">
                <a:latin typeface="Comic Sans MS" charset="0"/>
              </a:rPr>
              <a:t>0</a:t>
            </a:r>
            <a:endParaRPr lang="en-US" b="1">
              <a:latin typeface="Comic Sans MS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8824913" y="2200275"/>
            <a:ext cx="319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Comic Sans MS" charset="0"/>
              </a:rPr>
              <a:t>x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7162800" y="0"/>
            <a:ext cx="630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>
                <a:latin typeface="Comic Sans MS" charset="0"/>
              </a:rPr>
              <a:t>E(x)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8389938" y="1311275"/>
            <a:ext cx="449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Comic Sans MS" charset="0"/>
              </a:rPr>
              <a:t>E</a:t>
            </a:r>
            <a:r>
              <a:rPr lang="en-US" b="1" baseline="-25000">
                <a:latin typeface="Comic Sans MS" charset="0"/>
              </a:rPr>
              <a:t>o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875463" y="1700213"/>
            <a:ext cx="8910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5B98D2"/>
                </a:solidFill>
                <a:latin typeface="Comic Sans MS" charset="0"/>
              </a:rPr>
              <a:t>Al wire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7956550" y="1539875"/>
            <a:ext cx="91814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5B98D2"/>
                </a:solidFill>
                <a:latin typeface="Comic Sans MS" charset="0"/>
              </a:rPr>
              <a:t>outlet</a:t>
            </a:r>
          </a:p>
          <a:p>
            <a:r>
              <a:rPr lang="en-US" b="1">
                <a:solidFill>
                  <a:srgbClr val="5B98D2"/>
                </a:solidFill>
                <a:latin typeface="Comic Sans MS" charset="0"/>
              </a:rPr>
              <a:t>contact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228600" y="2590800"/>
            <a:ext cx="6862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5B98D2"/>
                </a:solidFill>
                <a:latin typeface="Comic Sans MS" charset="0"/>
              </a:rPr>
              <a:t>This oxide layer could cause a problem in making electrical contacts with outlets, for example, since it presents a barrier of roughly </a:t>
            </a:r>
            <a:r>
              <a:rPr lang="en-US" b="1" u="sng" dirty="0">
                <a:solidFill>
                  <a:srgbClr val="5B98D2"/>
                </a:solidFill>
                <a:latin typeface="Comic Sans MS" charset="0"/>
              </a:rPr>
              <a:t>10 </a:t>
            </a:r>
            <a:r>
              <a:rPr lang="en-US" b="1" u="sng" dirty="0" err="1">
                <a:solidFill>
                  <a:srgbClr val="5B98D2"/>
                </a:solidFill>
                <a:latin typeface="Comic Sans MS" charset="0"/>
              </a:rPr>
              <a:t>eV</a:t>
            </a:r>
            <a:r>
              <a:rPr lang="en-US" b="1" dirty="0">
                <a:solidFill>
                  <a:srgbClr val="5B98D2"/>
                </a:solidFill>
                <a:latin typeface="Comic Sans MS" charset="0"/>
              </a:rPr>
              <a:t> to the flow of electrons in and out of the Al wire.</a:t>
            </a:r>
            <a:endParaRPr lang="en-US" sz="2400" b="1" dirty="0">
              <a:solidFill>
                <a:srgbClr val="5B98D2"/>
              </a:solidFill>
              <a:latin typeface="Times New Roman" charset="0"/>
            </a:endParaRPr>
          </a:p>
        </p:txBody>
      </p:sp>
      <p:sp>
        <p:nvSpPr>
          <p:cNvPr id="45080" name="AutoShape 32"/>
          <p:cNvSpPr>
            <a:spLocks/>
          </p:cNvSpPr>
          <p:nvPr/>
        </p:nvSpPr>
        <p:spPr bwMode="auto">
          <a:xfrm>
            <a:off x="7620000" y="3810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Text Box 33"/>
          <p:cNvSpPr txBox="1">
            <a:spLocks noChangeArrowheads="1"/>
          </p:cNvSpPr>
          <p:nvPr/>
        </p:nvSpPr>
        <p:spPr bwMode="auto">
          <a:xfrm>
            <a:off x="6858000" y="804863"/>
            <a:ext cx="749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omic Sans MS" charset="0"/>
              </a:rPr>
              <a:t>10</a:t>
            </a:r>
            <a:r>
              <a:rPr lang="en-US" b="1" baseline="-25000">
                <a:latin typeface="Comic Sans MS" charset="0"/>
              </a:rPr>
              <a:t> </a:t>
            </a:r>
            <a:r>
              <a:rPr lang="en-US" b="1">
                <a:latin typeface="Comic Sans MS" charset="0"/>
              </a:rPr>
              <a:t>eV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5080000"/>
            <a:ext cx="9144000" cy="1778000"/>
            <a:chOff x="0" y="3200"/>
            <a:chExt cx="5760" cy="1120"/>
          </a:xfrm>
        </p:grpSpPr>
        <p:sp>
          <p:nvSpPr>
            <p:cNvPr id="45083" name="Rectangle 31"/>
            <p:cNvSpPr>
              <a:spLocks noChangeArrowheads="1"/>
            </p:cNvSpPr>
            <p:nvPr/>
          </p:nvSpPr>
          <p:spPr bwMode="auto">
            <a:xfrm>
              <a:off x="0" y="3216"/>
              <a:ext cx="5760" cy="11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085" name="AutoShape 26"/>
            <p:cNvSpPr>
              <a:spLocks noChangeArrowheads="1"/>
            </p:cNvSpPr>
            <p:nvPr/>
          </p:nvSpPr>
          <p:spPr bwMode="auto">
            <a:xfrm rot="16200000" flipH="1">
              <a:off x="1909" y="3341"/>
              <a:ext cx="144" cy="391"/>
            </a:xfrm>
            <a:prstGeom prst="downArrow">
              <a:avLst>
                <a:gd name="adj1" fmla="val 50000"/>
                <a:gd name="adj2" fmla="val 67882"/>
              </a:avLst>
            </a:prstGeom>
            <a:solidFill>
              <a:srgbClr val="5B98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CCFFCC"/>
                </a:solidFill>
              </a:endParaRPr>
            </a:p>
          </p:txBody>
        </p:sp>
        <p:sp>
          <p:nvSpPr>
            <p:cNvPr id="45086" name="Rectangle 28"/>
            <p:cNvSpPr>
              <a:spLocks noChangeArrowheads="1"/>
            </p:cNvSpPr>
            <p:nvPr/>
          </p:nvSpPr>
          <p:spPr bwMode="auto">
            <a:xfrm>
              <a:off x="2208" y="3245"/>
              <a:ext cx="2400" cy="49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Text Box 29"/>
            <p:cNvSpPr txBox="1">
              <a:spLocks noChangeArrowheads="1"/>
            </p:cNvSpPr>
            <p:nvPr/>
          </p:nvSpPr>
          <p:spPr bwMode="auto">
            <a:xfrm>
              <a:off x="4594" y="3302"/>
              <a:ext cx="1166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5B98D2"/>
                  </a:solidFill>
                  <a:latin typeface="Comic Sans MS" charset="0"/>
                </a:rPr>
                <a:t>Oxide is thicker than this, so go with Cu wiring! (Al wiring in houses is illegal for this reason)</a:t>
              </a:r>
            </a:p>
          </p:txBody>
        </p:sp>
        <p:sp>
          <p:nvSpPr>
            <p:cNvPr id="45088" name="Text Box 30"/>
            <p:cNvSpPr txBox="1">
              <a:spLocks noChangeArrowheads="1"/>
            </p:cNvSpPr>
            <p:nvPr/>
          </p:nvSpPr>
          <p:spPr bwMode="auto">
            <a:xfrm>
              <a:off x="87" y="3200"/>
              <a:ext cx="101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u="sng" dirty="0">
                  <a:solidFill>
                    <a:srgbClr val="5B98D2"/>
                  </a:solidFill>
                  <a:latin typeface="Comic Sans MS" charset="0"/>
                </a:rPr>
                <a:t>Compute L:</a:t>
              </a:r>
              <a:endParaRPr lang="en-US" b="1" dirty="0">
                <a:solidFill>
                  <a:srgbClr val="5B98D2"/>
                </a:solidFill>
                <a:latin typeface="Comic Sans MS" charset="0"/>
              </a:endParaRPr>
            </a:p>
          </p:txBody>
        </p:sp>
        <p:sp>
          <p:nvSpPr>
            <p:cNvPr id="45089" name="Rectangle 35"/>
            <p:cNvSpPr>
              <a:spLocks noChangeArrowheads="1"/>
            </p:cNvSpPr>
            <p:nvPr/>
          </p:nvSpPr>
          <p:spPr bwMode="auto">
            <a:xfrm>
              <a:off x="1066" y="3936"/>
              <a:ext cx="192" cy="1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Rectangle 36"/>
            <p:cNvSpPr>
              <a:spLocks noChangeArrowheads="1"/>
            </p:cNvSpPr>
            <p:nvPr/>
          </p:nvSpPr>
          <p:spPr bwMode="auto">
            <a:xfrm>
              <a:off x="2284" y="3941"/>
              <a:ext cx="192" cy="1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Rectangle 43"/>
            <p:cNvSpPr>
              <a:spLocks noChangeArrowheads="1"/>
            </p:cNvSpPr>
            <p:nvPr/>
          </p:nvSpPr>
          <p:spPr bwMode="auto">
            <a:xfrm>
              <a:off x="2853" y="3534"/>
              <a:ext cx="192" cy="1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Rectangle 45"/>
            <p:cNvSpPr>
              <a:spLocks noChangeArrowheads="1"/>
            </p:cNvSpPr>
            <p:nvPr/>
          </p:nvSpPr>
          <p:spPr bwMode="auto">
            <a:xfrm>
              <a:off x="672" y="3451"/>
              <a:ext cx="384" cy="14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7" name="Rectangle 47"/>
            <p:cNvSpPr>
              <a:spLocks noChangeArrowheads="1"/>
            </p:cNvSpPr>
            <p:nvPr/>
          </p:nvSpPr>
          <p:spPr bwMode="auto">
            <a:xfrm>
              <a:off x="321" y="3936"/>
              <a:ext cx="192" cy="1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733" y="6083100"/>
            <a:ext cx="6718300" cy="508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5257800"/>
            <a:ext cx="3670300" cy="584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62" y="5464011"/>
            <a:ext cx="2336800" cy="266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981200" y="231775"/>
            <a:ext cx="51689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Tunneling and Electrical Conduction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029200" y="83820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5B98D2"/>
                </a:solidFill>
              </a:rPr>
              <a:t>Squeezing a material can reduce the width of the tunneling barrier and turn an </a:t>
            </a:r>
            <a:r>
              <a:rPr lang="ja-JP" altLang="en-US" sz="1800" dirty="0">
                <a:solidFill>
                  <a:srgbClr val="5B98D2"/>
                </a:solidFill>
              </a:rPr>
              <a:t>‘</a:t>
            </a:r>
            <a:r>
              <a:rPr lang="en-US" sz="1800" dirty="0">
                <a:solidFill>
                  <a:srgbClr val="5B98D2"/>
                </a:solidFill>
              </a:rPr>
              <a:t>insulator</a:t>
            </a:r>
            <a:r>
              <a:rPr lang="ja-JP" altLang="en-US" sz="1800" dirty="0">
                <a:solidFill>
                  <a:srgbClr val="5B98D2"/>
                </a:solidFill>
              </a:rPr>
              <a:t>’</a:t>
            </a:r>
            <a:r>
              <a:rPr lang="en-US" sz="1800" dirty="0">
                <a:solidFill>
                  <a:srgbClr val="5B98D2"/>
                </a:solidFill>
              </a:rPr>
              <a:t> into a </a:t>
            </a:r>
            <a:r>
              <a:rPr lang="ja-JP" altLang="en-US" sz="1800" dirty="0">
                <a:solidFill>
                  <a:srgbClr val="5B98D2"/>
                </a:solidFill>
              </a:rPr>
              <a:t>‘</a:t>
            </a:r>
            <a:r>
              <a:rPr lang="en-US" sz="1800" dirty="0">
                <a:solidFill>
                  <a:srgbClr val="5B98D2"/>
                </a:solidFill>
              </a:rPr>
              <a:t>metal</a:t>
            </a:r>
            <a:r>
              <a:rPr lang="ja-JP" altLang="en-US" sz="1800" dirty="0">
                <a:solidFill>
                  <a:srgbClr val="5B98D2"/>
                </a:solidFill>
              </a:rPr>
              <a:t>’</a:t>
            </a:r>
            <a:endParaRPr lang="en-US" sz="1800" dirty="0">
              <a:solidFill>
                <a:srgbClr val="5B98D2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09600" y="1143000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962150" y="6124575"/>
            <a:ext cx="1981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Pressure (</a:t>
            </a:r>
            <a:r>
              <a:rPr lang="en-US" dirty="0" err="1"/>
              <a:t>kbar</a:t>
            </a:r>
            <a:r>
              <a:rPr lang="en-US" dirty="0"/>
              <a:t>)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-5400000">
            <a:off x="-121443" y="3398043"/>
            <a:ext cx="1981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log(resistivity)</a:t>
            </a:r>
          </a:p>
        </p:txBody>
      </p:sp>
      <p:grpSp>
        <p:nvGrpSpPr>
          <p:cNvPr id="47114" name="Group 2"/>
          <p:cNvGrpSpPr>
            <a:grpSpLocks/>
          </p:cNvGrpSpPr>
          <p:nvPr/>
        </p:nvGrpSpPr>
        <p:grpSpPr bwMode="auto">
          <a:xfrm>
            <a:off x="5181600" y="1981200"/>
            <a:ext cx="3305175" cy="2043113"/>
            <a:chOff x="3913" y="1429"/>
            <a:chExt cx="1668" cy="1118"/>
          </a:xfrm>
        </p:grpSpPr>
        <p:sp>
          <p:nvSpPr>
            <p:cNvPr id="47120" name="Line 3"/>
            <p:cNvSpPr>
              <a:spLocks noChangeShapeType="1"/>
            </p:cNvSpPr>
            <p:nvPr/>
          </p:nvSpPr>
          <p:spPr bwMode="auto">
            <a:xfrm flipV="1">
              <a:off x="4675" y="1499"/>
              <a:ext cx="0" cy="8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Line 4"/>
            <p:cNvSpPr>
              <a:spLocks noChangeShapeType="1"/>
            </p:cNvSpPr>
            <p:nvPr/>
          </p:nvSpPr>
          <p:spPr bwMode="auto">
            <a:xfrm>
              <a:off x="3913" y="2326"/>
              <a:ext cx="16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Text Box 5"/>
            <p:cNvSpPr txBox="1">
              <a:spLocks noChangeArrowheads="1"/>
            </p:cNvSpPr>
            <p:nvPr/>
          </p:nvSpPr>
          <p:spPr bwMode="auto">
            <a:xfrm>
              <a:off x="4530" y="2325"/>
              <a:ext cx="15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Comic Sans MS" charset="0"/>
                </a:rPr>
                <a:t>0</a:t>
              </a:r>
            </a:p>
          </p:txBody>
        </p:sp>
        <p:sp>
          <p:nvSpPr>
            <p:cNvPr id="47123" name="Text Box 6"/>
            <p:cNvSpPr txBox="1">
              <a:spLocks noChangeArrowheads="1"/>
            </p:cNvSpPr>
            <p:nvPr/>
          </p:nvSpPr>
          <p:spPr bwMode="auto">
            <a:xfrm>
              <a:off x="4692" y="2325"/>
              <a:ext cx="15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Comic Sans MS" charset="0"/>
                </a:rPr>
                <a:t>L</a:t>
              </a:r>
            </a:p>
          </p:txBody>
        </p:sp>
        <p:sp>
          <p:nvSpPr>
            <p:cNvPr id="47124" name="Line 7"/>
            <p:cNvSpPr>
              <a:spLocks noChangeShapeType="1"/>
            </p:cNvSpPr>
            <p:nvPr/>
          </p:nvSpPr>
          <p:spPr bwMode="auto">
            <a:xfrm flipV="1">
              <a:off x="4042" y="2324"/>
              <a:ext cx="630" cy="2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Line 8"/>
            <p:cNvSpPr>
              <a:spLocks noChangeShapeType="1"/>
            </p:cNvSpPr>
            <p:nvPr/>
          </p:nvSpPr>
          <p:spPr bwMode="auto">
            <a:xfrm flipV="1">
              <a:off x="4676" y="1737"/>
              <a:ext cx="0" cy="588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Line 9"/>
            <p:cNvSpPr>
              <a:spLocks noChangeShapeType="1"/>
            </p:cNvSpPr>
            <p:nvPr/>
          </p:nvSpPr>
          <p:spPr bwMode="auto">
            <a:xfrm flipV="1">
              <a:off x="4745" y="1740"/>
              <a:ext cx="0" cy="588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Line 10"/>
            <p:cNvSpPr>
              <a:spLocks noChangeShapeType="1"/>
            </p:cNvSpPr>
            <p:nvPr/>
          </p:nvSpPr>
          <p:spPr bwMode="auto">
            <a:xfrm flipV="1">
              <a:off x="4747" y="2324"/>
              <a:ext cx="630" cy="2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8" name="Line 11"/>
            <p:cNvSpPr>
              <a:spLocks noChangeShapeType="1"/>
            </p:cNvSpPr>
            <p:nvPr/>
          </p:nvSpPr>
          <p:spPr bwMode="auto">
            <a:xfrm>
              <a:off x="4673" y="1743"/>
              <a:ext cx="72" cy="0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Text Box 12"/>
            <p:cNvSpPr txBox="1">
              <a:spLocks noChangeArrowheads="1"/>
            </p:cNvSpPr>
            <p:nvPr/>
          </p:nvSpPr>
          <p:spPr bwMode="auto">
            <a:xfrm>
              <a:off x="4383" y="1660"/>
              <a:ext cx="2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>
                  <a:latin typeface="Comic Sans MS" charset="0"/>
                </a:rPr>
                <a:t>V</a:t>
              </a:r>
              <a:r>
                <a:rPr lang="en-US" b="1" baseline="-25000">
                  <a:latin typeface="Comic Sans MS" charset="0"/>
                </a:rPr>
                <a:t>0</a:t>
              </a:r>
            </a:p>
          </p:txBody>
        </p:sp>
        <p:sp>
          <p:nvSpPr>
            <p:cNvPr id="47130" name="Text Box 13"/>
            <p:cNvSpPr txBox="1">
              <a:spLocks noChangeArrowheads="1"/>
            </p:cNvSpPr>
            <p:nvPr/>
          </p:nvSpPr>
          <p:spPr bwMode="auto">
            <a:xfrm>
              <a:off x="5427" y="2362"/>
              <a:ext cx="15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>
                  <a:latin typeface="Comic Sans MS" charset="0"/>
                </a:rPr>
                <a:t>x</a:t>
              </a:r>
            </a:p>
          </p:txBody>
        </p:sp>
        <p:sp>
          <p:nvSpPr>
            <p:cNvPr id="47131" name="Text Box 14"/>
            <p:cNvSpPr txBox="1">
              <a:spLocks noChangeArrowheads="1"/>
            </p:cNvSpPr>
            <p:nvPr/>
          </p:nvSpPr>
          <p:spPr bwMode="auto">
            <a:xfrm>
              <a:off x="4687" y="1429"/>
              <a:ext cx="9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endParaRPr lang="en-US" b="1">
                <a:latin typeface="Comic Sans MS" charset="0"/>
              </a:endParaRPr>
            </a:p>
          </p:txBody>
        </p:sp>
        <p:sp>
          <p:nvSpPr>
            <p:cNvPr id="47132" name="Line 15"/>
            <p:cNvSpPr>
              <a:spLocks noChangeShapeType="1"/>
            </p:cNvSpPr>
            <p:nvPr/>
          </p:nvSpPr>
          <p:spPr bwMode="auto">
            <a:xfrm>
              <a:off x="4290" y="1956"/>
              <a:ext cx="8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3" name="Text Box 16"/>
            <p:cNvSpPr txBox="1">
              <a:spLocks noChangeArrowheads="1"/>
            </p:cNvSpPr>
            <p:nvPr/>
          </p:nvSpPr>
          <p:spPr bwMode="auto">
            <a:xfrm>
              <a:off x="5136" y="1863"/>
              <a:ext cx="281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>
                  <a:latin typeface="Comic Sans MS" charset="0"/>
                </a:rPr>
                <a:t>E</a:t>
              </a:r>
              <a:r>
                <a:rPr lang="en-US" b="1" baseline="-25000">
                  <a:latin typeface="Comic Sans MS" charset="0"/>
                </a:rPr>
                <a:t>o</a:t>
              </a:r>
            </a:p>
          </p:txBody>
        </p:sp>
      </p:grpSp>
      <p:grpSp>
        <p:nvGrpSpPr>
          <p:cNvPr id="47115" name="Group 19"/>
          <p:cNvGrpSpPr>
            <a:grpSpLocks/>
          </p:cNvGrpSpPr>
          <p:nvPr/>
        </p:nvGrpSpPr>
        <p:grpSpPr bwMode="auto">
          <a:xfrm>
            <a:off x="5643562" y="2973387"/>
            <a:ext cx="2549893" cy="1181577"/>
            <a:chOff x="4233" y="1376"/>
            <a:chExt cx="1287" cy="647"/>
          </a:xfrm>
        </p:grpSpPr>
        <p:sp>
          <p:nvSpPr>
            <p:cNvPr id="47116" name="Text Box 20"/>
            <p:cNvSpPr txBox="1">
              <a:spLocks noChangeArrowheads="1"/>
            </p:cNvSpPr>
            <p:nvPr/>
          </p:nvSpPr>
          <p:spPr bwMode="auto">
            <a:xfrm>
              <a:off x="4233" y="1389"/>
              <a:ext cx="3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5B98D2"/>
                  </a:solidFill>
                  <a:latin typeface="Comic Sans MS" charset="0"/>
                </a:rPr>
                <a:t>metal</a:t>
              </a:r>
            </a:p>
          </p:txBody>
        </p:sp>
        <p:sp>
          <p:nvSpPr>
            <p:cNvPr id="47117" name="Text Box 21"/>
            <p:cNvSpPr txBox="1">
              <a:spLocks noChangeArrowheads="1"/>
            </p:cNvSpPr>
            <p:nvPr/>
          </p:nvSpPr>
          <p:spPr bwMode="auto">
            <a:xfrm>
              <a:off x="4965" y="1376"/>
              <a:ext cx="3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5B98D2"/>
                  </a:solidFill>
                  <a:latin typeface="Comic Sans MS" charset="0"/>
                </a:rPr>
                <a:t>metal</a:t>
              </a:r>
            </a:p>
          </p:txBody>
        </p:sp>
        <p:sp>
          <p:nvSpPr>
            <p:cNvPr id="47118" name="Text Box 22"/>
            <p:cNvSpPr txBox="1">
              <a:spLocks noChangeArrowheads="1"/>
            </p:cNvSpPr>
            <p:nvPr/>
          </p:nvSpPr>
          <p:spPr bwMode="auto">
            <a:xfrm>
              <a:off x="5038" y="1703"/>
              <a:ext cx="48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5B98D2"/>
                  </a:solidFill>
                  <a:latin typeface="Comic Sans MS" charset="0"/>
                </a:rPr>
                <a:t>Polymer</a:t>
              </a:r>
            </a:p>
            <a:p>
              <a:r>
                <a:rPr lang="en-US" b="1">
                  <a:solidFill>
                    <a:srgbClr val="5B98D2"/>
                  </a:solidFill>
                  <a:latin typeface="Comic Sans MS" charset="0"/>
                </a:rPr>
                <a:t>gap</a:t>
              </a:r>
            </a:p>
          </p:txBody>
        </p:sp>
        <p:sp>
          <p:nvSpPr>
            <p:cNvPr id="47119" name="Line 23"/>
            <p:cNvSpPr>
              <a:spLocks noChangeShapeType="1"/>
            </p:cNvSpPr>
            <p:nvPr/>
          </p:nvSpPr>
          <p:spPr bwMode="auto">
            <a:xfrm flipH="1" flipV="1">
              <a:off x="4854" y="1555"/>
              <a:ext cx="227" cy="20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362200" y="1490246"/>
            <a:ext cx="19812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362200" y="1718846"/>
            <a:ext cx="19812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 smtClean="0"/>
              <a:t>Ge</a:t>
            </a:r>
            <a:endParaRPr lang="en-US" dirty="0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143000" y="5791200"/>
            <a:ext cx="3810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743200" y="5867400"/>
            <a:ext cx="533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962400" y="5791200"/>
            <a:ext cx="533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4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3810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990600" y="5224046"/>
            <a:ext cx="3810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90600" y="2514600"/>
            <a:ext cx="3810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90600" y="1447800"/>
            <a:ext cx="3810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371600"/>
            <a:ext cx="3065904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914400" y="457200"/>
            <a:ext cx="298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1" u="sng"/>
              <a:t>Key Takeaways</a:t>
            </a:r>
          </a:p>
        </p:txBody>
      </p:sp>
      <p:grpSp>
        <p:nvGrpSpPr>
          <p:cNvPr id="50180" name="Group 24"/>
          <p:cNvGrpSpPr>
            <a:grpSpLocks/>
          </p:cNvGrpSpPr>
          <p:nvPr/>
        </p:nvGrpSpPr>
        <p:grpSpPr bwMode="auto">
          <a:xfrm>
            <a:off x="4156075" y="3276600"/>
            <a:ext cx="3997325" cy="3019425"/>
            <a:chOff x="5257800" y="4267200"/>
            <a:chExt cx="2686050" cy="2028825"/>
          </a:xfrm>
        </p:grpSpPr>
        <p:grpSp>
          <p:nvGrpSpPr>
            <p:cNvPr id="50182" name="Group 2"/>
            <p:cNvGrpSpPr>
              <a:grpSpLocks/>
            </p:cNvGrpSpPr>
            <p:nvPr/>
          </p:nvGrpSpPr>
          <p:grpSpPr bwMode="auto">
            <a:xfrm>
              <a:off x="5257800" y="4267200"/>
              <a:ext cx="2686050" cy="1778000"/>
              <a:chOff x="3913" y="1406"/>
              <a:chExt cx="1692" cy="1120"/>
            </a:xfrm>
          </p:grpSpPr>
          <p:sp>
            <p:nvSpPr>
              <p:cNvPr id="50189" name="Line 3"/>
              <p:cNvSpPr>
                <a:spLocks noChangeShapeType="1"/>
              </p:cNvSpPr>
              <p:nvPr/>
            </p:nvSpPr>
            <p:spPr bwMode="auto">
              <a:xfrm flipV="1">
                <a:off x="4675" y="1499"/>
                <a:ext cx="0" cy="8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0" name="Line 4"/>
              <p:cNvSpPr>
                <a:spLocks noChangeShapeType="1"/>
              </p:cNvSpPr>
              <p:nvPr/>
            </p:nvSpPr>
            <p:spPr bwMode="auto">
              <a:xfrm>
                <a:off x="3913" y="2326"/>
                <a:ext cx="16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1" name="Text Box 5"/>
              <p:cNvSpPr txBox="1">
                <a:spLocks noChangeArrowheads="1"/>
              </p:cNvSpPr>
              <p:nvPr/>
            </p:nvSpPr>
            <p:spPr bwMode="auto">
              <a:xfrm>
                <a:off x="4530" y="2325"/>
                <a:ext cx="204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r>
                  <a:rPr lang="en-US" b="1">
                    <a:latin typeface="Comic Sans MS" charset="0"/>
                  </a:rPr>
                  <a:t>0</a:t>
                </a:r>
              </a:p>
            </p:txBody>
          </p:sp>
          <p:sp>
            <p:nvSpPr>
              <p:cNvPr id="50192" name="Text Box 6"/>
              <p:cNvSpPr txBox="1">
                <a:spLocks noChangeArrowheads="1"/>
              </p:cNvSpPr>
              <p:nvPr/>
            </p:nvSpPr>
            <p:spPr bwMode="auto">
              <a:xfrm>
                <a:off x="4692" y="2325"/>
                <a:ext cx="19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r>
                  <a:rPr lang="en-US" b="1">
                    <a:latin typeface="Comic Sans MS" charset="0"/>
                  </a:rPr>
                  <a:t>L</a:t>
                </a:r>
              </a:p>
            </p:txBody>
          </p:sp>
          <p:sp>
            <p:nvSpPr>
              <p:cNvPr id="50193" name="Line 7"/>
              <p:cNvSpPr>
                <a:spLocks noChangeShapeType="1"/>
              </p:cNvSpPr>
              <p:nvPr/>
            </p:nvSpPr>
            <p:spPr bwMode="auto">
              <a:xfrm flipV="1">
                <a:off x="4042" y="2324"/>
                <a:ext cx="630" cy="2"/>
              </a:xfrm>
              <a:prstGeom prst="line">
                <a:avLst/>
              </a:prstGeom>
              <a:noFill/>
              <a:ln w="28575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4" name="Line 8"/>
              <p:cNvSpPr>
                <a:spLocks noChangeShapeType="1"/>
              </p:cNvSpPr>
              <p:nvPr/>
            </p:nvSpPr>
            <p:spPr bwMode="auto">
              <a:xfrm flipV="1">
                <a:off x="4676" y="1737"/>
                <a:ext cx="0" cy="588"/>
              </a:xfrm>
              <a:prstGeom prst="line">
                <a:avLst/>
              </a:prstGeom>
              <a:noFill/>
              <a:ln w="28575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Line 9"/>
              <p:cNvSpPr>
                <a:spLocks noChangeShapeType="1"/>
              </p:cNvSpPr>
              <p:nvPr/>
            </p:nvSpPr>
            <p:spPr bwMode="auto">
              <a:xfrm flipV="1">
                <a:off x="4745" y="1740"/>
                <a:ext cx="0" cy="588"/>
              </a:xfrm>
              <a:prstGeom prst="line">
                <a:avLst/>
              </a:prstGeom>
              <a:noFill/>
              <a:ln w="28575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6" name="Line 10"/>
              <p:cNvSpPr>
                <a:spLocks noChangeShapeType="1"/>
              </p:cNvSpPr>
              <p:nvPr/>
            </p:nvSpPr>
            <p:spPr bwMode="auto">
              <a:xfrm flipV="1">
                <a:off x="4747" y="2324"/>
                <a:ext cx="630" cy="2"/>
              </a:xfrm>
              <a:prstGeom prst="line">
                <a:avLst/>
              </a:prstGeom>
              <a:noFill/>
              <a:ln w="28575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" name="Line 11"/>
              <p:cNvSpPr>
                <a:spLocks noChangeShapeType="1"/>
              </p:cNvSpPr>
              <p:nvPr/>
            </p:nvSpPr>
            <p:spPr bwMode="auto">
              <a:xfrm>
                <a:off x="4673" y="1743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8" name="Text Box 12"/>
              <p:cNvSpPr txBox="1">
                <a:spLocks noChangeArrowheads="1"/>
              </p:cNvSpPr>
              <p:nvPr/>
            </p:nvSpPr>
            <p:spPr bwMode="auto">
              <a:xfrm>
                <a:off x="4383" y="1681"/>
                <a:ext cx="28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b="1">
                    <a:latin typeface="Comic Sans MS" charset="0"/>
                  </a:rPr>
                  <a:t>V</a:t>
                </a:r>
                <a:r>
                  <a:rPr lang="en-US" b="1" baseline="-25000">
                    <a:latin typeface="Comic Sans MS" charset="0"/>
                  </a:rPr>
                  <a:t>0</a:t>
                </a:r>
              </a:p>
            </p:txBody>
          </p:sp>
          <p:sp>
            <p:nvSpPr>
              <p:cNvPr id="50199" name="Text Box 13"/>
              <p:cNvSpPr txBox="1">
                <a:spLocks noChangeArrowheads="1"/>
              </p:cNvSpPr>
              <p:nvPr/>
            </p:nvSpPr>
            <p:spPr bwMode="auto">
              <a:xfrm>
                <a:off x="5404" y="2383"/>
                <a:ext cx="2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b="1">
                    <a:latin typeface="Comic Sans MS" charset="0"/>
                  </a:rPr>
                  <a:t>x</a:t>
                </a:r>
              </a:p>
            </p:txBody>
          </p:sp>
          <p:sp>
            <p:nvSpPr>
              <p:cNvPr id="50200" name="Text Box 14"/>
              <p:cNvSpPr txBox="1">
                <a:spLocks noChangeArrowheads="1"/>
              </p:cNvSpPr>
              <p:nvPr/>
            </p:nvSpPr>
            <p:spPr bwMode="auto">
              <a:xfrm>
                <a:off x="4687" y="1406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endParaRPr lang="en-US" b="1">
                  <a:latin typeface="Comic Sans MS" charset="0"/>
                </a:endParaRPr>
              </a:p>
            </p:txBody>
          </p:sp>
          <p:sp>
            <p:nvSpPr>
              <p:cNvPr id="50201" name="Line 15"/>
              <p:cNvSpPr>
                <a:spLocks noChangeShapeType="1"/>
              </p:cNvSpPr>
              <p:nvPr/>
            </p:nvSpPr>
            <p:spPr bwMode="auto">
              <a:xfrm>
                <a:off x="4290" y="1956"/>
                <a:ext cx="8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2" name="Text Box 16"/>
              <p:cNvSpPr txBox="1">
                <a:spLocks noChangeArrowheads="1"/>
              </p:cNvSpPr>
              <p:nvPr/>
            </p:nvSpPr>
            <p:spPr bwMode="auto">
              <a:xfrm>
                <a:off x="5136" y="1884"/>
                <a:ext cx="28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b="1">
                    <a:latin typeface="Comic Sans MS" charset="0"/>
                  </a:rPr>
                  <a:t>E</a:t>
                </a:r>
                <a:r>
                  <a:rPr lang="en-US" b="1" baseline="-25000">
                    <a:latin typeface="Comic Sans MS" charset="0"/>
                  </a:rPr>
                  <a:t>o</a:t>
                </a:r>
              </a:p>
            </p:txBody>
          </p:sp>
        </p:grpSp>
        <p:grpSp>
          <p:nvGrpSpPr>
            <p:cNvPr id="50183" name="Group 19"/>
            <p:cNvGrpSpPr>
              <a:grpSpLocks/>
            </p:cNvGrpSpPr>
            <p:nvPr/>
          </p:nvGrpSpPr>
          <p:grpSpPr bwMode="auto">
            <a:xfrm>
              <a:off x="5519738" y="5300662"/>
              <a:ext cx="1881187" cy="995363"/>
              <a:chOff x="4233" y="1376"/>
              <a:chExt cx="1185" cy="627"/>
            </a:xfrm>
          </p:grpSpPr>
          <p:sp>
            <p:nvSpPr>
              <p:cNvPr id="50185" name="Text Box 20"/>
              <p:cNvSpPr txBox="1">
                <a:spLocks noChangeArrowheads="1"/>
              </p:cNvSpPr>
              <p:nvPr/>
            </p:nvSpPr>
            <p:spPr bwMode="auto">
              <a:xfrm>
                <a:off x="4233" y="1389"/>
                <a:ext cx="496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r>
                  <a:rPr lang="en-US" sz="2000" b="1" dirty="0">
                    <a:solidFill>
                      <a:srgbClr val="5B98D2"/>
                    </a:solidFill>
                    <a:latin typeface="Comic Sans MS" charset="0"/>
                  </a:rPr>
                  <a:t>metal</a:t>
                </a:r>
              </a:p>
            </p:txBody>
          </p:sp>
          <p:sp>
            <p:nvSpPr>
              <p:cNvPr id="50186" name="Text Box 21"/>
              <p:cNvSpPr txBox="1">
                <a:spLocks noChangeArrowheads="1"/>
              </p:cNvSpPr>
              <p:nvPr/>
            </p:nvSpPr>
            <p:spPr bwMode="auto">
              <a:xfrm>
                <a:off x="4965" y="1376"/>
                <a:ext cx="453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r>
                  <a:rPr lang="en-US" sz="2000" b="1">
                    <a:solidFill>
                      <a:srgbClr val="5B98D2"/>
                    </a:solidFill>
                    <a:latin typeface="Comic Sans MS" charset="0"/>
                  </a:rPr>
                  <a:t>metal</a:t>
                </a:r>
              </a:p>
            </p:txBody>
          </p:sp>
          <p:sp>
            <p:nvSpPr>
              <p:cNvPr id="50187" name="Text Box 22"/>
              <p:cNvSpPr txBox="1">
                <a:spLocks noChangeArrowheads="1"/>
              </p:cNvSpPr>
              <p:nvPr/>
            </p:nvSpPr>
            <p:spPr bwMode="auto">
              <a:xfrm>
                <a:off x="5038" y="1703"/>
                <a:ext cx="349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r>
                  <a:rPr lang="en-US" sz="2000" b="1">
                    <a:solidFill>
                      <a:srgbClr val="5B98D2"/>
                    </a:solidFill>
                    <a:latin typeface="Comic Sans MS" charset="0"/>
                  </a:rPr>
                  <a:t>air</a:t>
                </a:r>
              </a:p>
              <a:p>
                <a:r>
                  <a:rPr lang="en-US" sz="2000" b="1">
                    <a:solidFill>
                      <a:srgbClr val="5B98D2"/>
                    </a:solidFill>
                    <a:latin typeface="Comic Sans MS" charset="0"/>
                  </a:rPr>
                  <a:t>gap</a:t>
                </a:r>
              </a:p>
            </p:txBody>
          </p:sp>
          <p:sp>
            <p:nvSpPr>
              <p:cNvPr id="50188" name="Line 23"/>
              <p:cNvSpPr>
                <a:spLocks noChangeShapeType="1"/>
              </p:cNvSpPr>
              <p:nvPr/>
            </p:nvSpPr>
            <p:spPr bwMode="auto">
              <a:xfrm flipH="1" flipV="1">
                <a:off x="4854" y="1555"/>
                <a:ext cx="227" cy="2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181" name="TextBox 25"/>
          <p:cNvSpPr txBox="1">
            <a:spLocks noChangeArrowheads="1"/>
          </p:cNvSpPr>
          <p:nvPr/>
        </p:nvSpPr>
        <p:spPr bwMode="auto">
          <a:xfrm>
            <a:off x="4114800" y="3352800"/>
            <a:ext cx="1506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/>
              <a:t>FOR EXAMPLE</a:t>
            </a:r>
            <a:r>
              <a:rPr lang="en-US"/>
              <a:t>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676400"/>
            <a:ext cx="5473700" cy="1016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4662" y="3762981"/>
            <a:ext cx="9906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838200"/>
            <a:ext cx="1457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OpenCourseWare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14400" y="990600"/>
            <a:ext cx="121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  <a:hlinkClick r:id="rId2"/>
              </a:rPr>
              <a:t>http://ocw.mit.edu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14400" y="1905000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14400" y="2133600"/>
            <a:ext cx="871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Spring 2011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14400" y="3124200"/>
            <a:ext cx="556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For information about citing these materials or our Terms of Use, visit: </a:t>
            </a:r>
            <a:r>
              <a:rPr lang="en-US" sz="1000" dirty="0">
                <a:latin typeface="Arial" pitchFamily="34" charset="0"/>
                <a:cs typeface="Arial" pitchFamily="34" charset="0"/>
                <a:hlinkClick r:id="rId3"/>
              </a:rPr>
              <a:t>http://ocw.mit.edu/terms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8656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766"/>
          <p:cNvGrpSpPr>
            <a:grpSpLocks/>
          </p:cNvGrpSpPr>
          <p:nvPr/>
        </p:nvGrpSpPr>
        <p:grpSpPr bwMode="auto">
          <a:xfrm>
            <a:off x="1143000" y="4526193"/>
            <a:ext cx="5292725" cy="1904771"/>
            <a:chOff x="1143000" y="6248400"/>
            <a:chExt cx="5291952" cy="1905000"/>
          </a:xfrm>
        </p:grpSpPr>
        <p:grpSp>
          <p:nvGrpSpPr>
            <p:cNvPr id="19491" name="Group 764"/>
            <p:cNvGrpSpPr>
              <a:grpSpLocks/>
            </p:cNvGrpSpPr>
            <p:nvPr/>
          </p:nvGrpSpPr>
          <p:grpSpPr bwMode="auto">
            <a:xfrm>
              <a:off x="1185483" y="6248400"/>
              <a:ext cx="5170361" cy="1905000"/>
              <a:chOff x="1185483" y="6248400"/>
              <a:chExt cx="5170361" cy="1905000"/>
            </a:xfrm>
          </p:grpSpPr>
          <p:sp>
            <p:nvSpPr>
              <p:cNvPr id="757" name="Rectangle 756"/>
              <p:cNvSpPr/>
              <p:nvPr/>
            </p:nvSpPr>
            <p:spPr>
              <a:xfrm>
                <a:off x="3623900" y="6248171"/>
                <a:ext cx="265073" cy="1905229"/>
              </a:xfrm>
              <a:prstGeom prst="rect">
                <a:avLst/>
              </a:prstGeom>
              <a:solidFill>
                <a:srgbClr val="5B98D2"/>
              </a:solidFill>
              <a:ln>
                <a:solidFill>
                  <a:srgbClr val="5B98D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8" name="Rectangle 757"/>
              <p:cNvSpPr/>
              <p:nvPr/>
            </p:nvSpPr>
            <p:spPr>
              <a:xfrm>
                <a:off x="1185857" y="8077191"/>
                <a:ext cx="2438044" cy="76209"/>
              </a:xfrm>
              <a:prstGeom prst="rect">
                <a:avLst/>
              </a:prstGeom>
              <a:solidFill>
                <a:srgbClr val="5B98D2"/>
              </a:solidFill>
              <a:ln>
                <a:solidFill>
                  <a:srgbClr val="5B98D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0" name="Rectangle 759"/>
              <p:cNvSpPr/>
              <p:nvPr/>
            </p:nvSpPr>
            <p:spPr>
              <a:xfrm>
                <a:off x="3917545" y="8077191"/>
                <a:ext cx="2438044" cy="76209"/>
              </a:xfrm>
              <a:prstGeom prst="rect">
                <a:avLst/>
              </a:prstGeom>
              <a:solidFill>
                <a:srgbClr val="5B98D2"/>
              </a:solidFill>
              <a:ln>
                <a:solidFill>
                  <a:srgbClr val="5B98D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736" name="Straight Connector 735"/>
            <p:cNvCxnSpPr/>
            <p:nvPr/>
          </p:nvCxnSpPr>
          <p:spPr>
            <a:xfrm rot="10800000" flipH="1">
              <a:off x="1143000" y="7149979"/>
              <a:ext cx="5291952" cy="1587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94" name="Group 763"/>
            <p:cNvGrpSpPr>
              <a:grpSpLocks/>
            </p:cNvGrpSpPr>
            <p:nvPr/>
          </p:nvGrpSpPr>
          <p:grpSpPr bwMode="auto">
            <a:xfrm>
              <a:off x="1174244" y="6248400"/>
              <a:ext cx="5172834" cy="1830388"/>
              <a:chOff x="1174244" y="6248400"/>
              <a:chExt cx="5172834" cy="1830388"/>
            </a:xfrm>
          </p:grpSpPr>
          <p:cxnSp>
            <p:nvCxnSpPr>
              <p:cNvPr id="754" name="Straight Connector 753"/>
              <p:cNvCxnSpPr/>
              <p:nvPr/>
            </p:nvCxnSpPr>
            <p:spPr>
              <a:xfrm flipV="1">
                <a:off x="1174745" y="8077191"/>
                <a:ext cx="2438044" cy="158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/>
              <p:cNvCxnSpPr/>
              <p:nvPr/>
            </p:nvCxnSpPr>
            <p:spPr>
              <a:xfrm rot="5400000">
                <a:off x="2699866" y="7162681"/>
                <a:ext cx="1827433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/>
              <p:cNvCxnSpPr/>
              <p:nvPr/>
            </p:nvCxnSpPr>
            <p:spPr>
              <a:xfrm>
                <a:off x="3623900" y="6249758"/>
                <a:ext cx="274597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/>
              <p:cNvCxnSpPr/>
              <p:nvPr/>
            </p:nvCxnSpPr>
            <p:spPr>
              <a:xfrm rot="5400000">
                <a:off x="2994304" y="7161887"/>
                <a:ext cx="182902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 flipV="1">
                <a:off x="3909608" y="8075603"/>
                <a:ext cx="243804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59" name="Group 765"/>
          <p:cNvGrpSpPr>
            <a:grpSpLocks/>
          </p:cNvGrpSpPr>
          <p:nvPr/>
        </p:nvGrpSpPr>
        <p:grpSpPr bwMode="auto">
          <a:xfrm>
            <a:off x="1146175" y="1694759"/>
            <a:ext cx="5299075" cy="1905692"/>
            <a:chOff x="1146336" y="2228124"/>
            <a:chExt cx="5299420" cy="1905000"/>
          </a:xfrm>
          <a:solidFill>
            <a:srgbClr val="5B98D2"/>
          </a:solidFill>
        </p:grpSpPr>
        <p:cxnSp>
          <p:nvCxnSpPr>
            <p:cNvPr id="734" name="Straight Connector 733"/>
            <p:cNvCxnSpPr/>
            <p:nvPr/>
          </p:nvCxnSpPr>
          <p:spPr>
            <a:xfrm rot="10800000" flipH="1">
              <a:off x="1146336" y="3139710"/>
              <a:ext cx="5293070" cy="1587"/>
            </a:xfrm>
            <a:prstGeom prst="line">
              <a:avLst/>
            </a:prstGeom>
            <a:grpFill/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83" name="Group 747"/>
            <p:cNvGrpSpPr>
              <a:grpSpLocks/>
            </p:cNvGrpSpPr>
            <p:nvPr/>
          </p:nvGrpSpPr>
          <p:grpSpPr bwMode="auto">
            <a:xfrm>
              <a:off x="1187956" y="2228124"/>
              <a:ext cx="5257800" cy="1905000"/>
              <a:chOff x="1187956" y="4191000"/>
              <a:chExt cx="5257800" cy="1905000"/>
            </a:xfrm>
            <a:grpFill/>
          </p:grpSpPr>
          <p:sp>
            <p:nvSpPr>
              <p:cNvPr id="745" name="Rectangle 744"/>
              <p:cNvSpPr/>
              <p:nvPr/>
            </p:nvSpPr>
            <p:spPr>
              <a:xfrm>
                <a:off x="3626173" y="4191692"/>
                <a:ext cx="2819583" cy="1904308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6" name="Rectangle 745"/>
              <p:cNvSpPr/>
              <p:nvPr/>
            </p:nvSpPr>
            <p:spPr>
              <a:xfrm>
                <a:off x="1187614" y="6019828"/>
                <a:ext cx="2438559" cy="76172"/>
              </a:xfrm>
              <a:prstGeom prst="rect">
                <a:avLst/>
              </a:prstGeom>
              <a:grpFill/>
              <a:ln>
                <a:solidFill>
                  <a:srgbClr val="5B98D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5B98D2"/>
                    </a:solidFill>
                  </a:ln>
                </a:endParaRPr>
              </a:p>
            </p:txBody>
          </p:sp>
        </p:grpSp>
        <p:grpSp>
          <p:nvGrpSpPr>
            <p:cNvPr id="19485" name="Group 746"/>
            <p:cNvGrpSpPr>
              <a:grpSpLocks/>
            </p:cNvGrpSpPr>
            <p:nvPr/>
          </p:nvGrpSpPr>
          <p:grpSpPr bwMode="auto">
            <a:xfrm>
              <a:off x="1176717" y="2228918"/>
              <a:ext cx="5257800" cy="1829594"/>
              <a:chOff x="1176717" y="4191794"/>
              <a:chExt cx="5257800" cy="1829594"/>
            </a:xfrm>
            <a:grpFill/>
          </p:grpSpPr>
          <p:cxnSp>
            <p:nvCxnSpPr>
              <p:cNvPr id="737" name="Straight Connector 736"/>
              <p:cNvCxnSpPr/>
              <p:nvPr/>
            </p:nvCxnSpPr>
            <p:spPr>
              <a:xfrm flipV="1">
                <a:off x="1176501" y="6019828"/>
                <a:ext cx="2438559" cy="1587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/>
              <p:cNvCxnSpPr/>
              <p:nvPr/>
            </p:nvCxnSpPr>
            <p:spPr>
              <a:xfrm rot="5400000">
                <a:off x="2701785" y="5104965"/>
                <a:ext cx="1828137" cy="1587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/>
              <p:cNvCxnSpPr/>
              <p:nvPr/>
            </p:nvCxnSpPr>
            <p:spPr>
              <a:xfrm>
                <a:off x="3615060" y="4193278"/>
                <a:ext cx="2819583" cy="158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7577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len="sm" type="none" w="sm"/>
                <a:tailEnd len="sm" type="none" w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400" i="1" u="sng" dirty="0">
                <a:solidFill>
                  <a:srgbClr val="5B98D2"/>
                </a:solidFill>
                <a:cs typeface="Arial" charset="0"/>
              </a:rPr>
              <a:t>Quantum Tunneling </a:t>
            </a:r>
            <a:r>
              <a:rPr lang="en-US" sz="2400" i="1" u="sng" dirty="0">
                <a:cs typeface="Arial" charset="0"/>
              </a:rPr>
              <a:t>Through a Thin Potential Barrier </a:t>
            </a:r>
          </a:p>
        </p:txBody>
      </p:sp>
      <p:sp>
        <p:nvSpPr>
          <p:cNvPr id="19461" name="Text Box 726"/>
          <p:cNvSpPr txBox="1">
            <a:spLocks noChangeArrowheads="1"/>
          </p:cNvSpPr>
          <p:nvPr/>
        </p:nvSpPr>
        <p:spPr bwMode="auto">
          <a:xfrm>
            <a:off x="685800" y="1143000"/>
            <a:ext cx="316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 u="sng"/>
              <a:t>Total Reflection at Boundary</a:t>
            </a:r>
          </a:p>
        </p:txBody>
      </p:sp>
      <p:sp>
        <p:nvSpPr>
          <p:cNvPr id="78551" name="Text Box 727"/>
          <p:cNvSpPr txBox="1">
            <a:spLocks noChangeArrowheads="1"/>
          </p:cNvSpPr>
          <p:nvPr/>
        </p:nvSpPr>
        <p:spPr bwMode="auto">
          <a:xfrm>
            <a:off x="762000" y="3976688"/>
            <a:ext cx="426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 u="sng"/>
              <a:t>Frustrated Total Reflection (Tunneling)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581400" y="6553200"/>
            <a:ext cx="3810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3395663" y="6529388"/>
            <a:ext cx="766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</a:t>
            </a:r>
            <a:r>
              <a:rPr lang="en-US" i="1"/>
              <a:t>a = L</a:t>
            </a:r>
          </a:p>
        </p:txBody>
      </p:sp>
      <p:pic>
        <p:nvPicPr>
          <p:cNvPr id="1946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713" y="5607050"/>
            <a:ext cx="2079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rot="5400000" flipH="1" flipV="1">
            <a:off x="3240088" y="5045075"/>
            <a:ext cx="1033462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496469" y="6106319"/>
            <a:ext cx="5207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71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776538"/>
            <a:ext cx="2079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rot="5400000" flipH="1" flipV="1">
            <a:off x="3743326" y="2216150"/>
            <a:ext cx="1033462" cy="1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999707" y="3277394"/>
            <a:ext cx="520700" cy="1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74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73163" y="5849938"/>
            <a:ext cx="3079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5" name="Group 45"/>
          <p:cNvGrpSpPr>
            <a:grpSpLocks/>
          </p:cNvGrpSpPr>
          <p:nvPr/>
        </p:nvGrpSpPr>
        <p:grpSpPr bwMode="auto">
          <a:xfrm>
            <a:off x="1320800" y="5445125"/>
            <a:ext cx="3175" cy="890588"/>
            <a:chOff x="3908099" y="5631331"/>
            <a:chExt cx="3969" cy="889954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3737368" y="5804047"/>
              <a:ext cx="347416" cy="19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3790113" y="6401315"/>
              <a:ext cx="237955" cy="198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7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58875" y="3017838"/>
            <a:ext cx="3079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7" name="Group 50"/>
          <p:cNvGrpSpPr>
            <a:grpSpLocks/>
          </p:cNvGrpSpPr>
          <p:nvPr/>
        </p:nvGrpSpPr>
        <p:grpSpPr bwMode="auto">
          <a:xfrm>
            <a:off x="1306513" y="2613025"/>
            <a:ext cx="3175" cy="889000"/>
            <a:chOff x="3908099" y="5631331"/>
            <a:chExt cx="3969" cy="889954"/>
          </a:xfrm>
        </p:grpSpPr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3737852" y="5803562"/>
              <a:ext cx="346446" cy="198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3789901" y="6401103"/>
              <a:ext cx="238381" cy="19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698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698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0"/>
            <a:ext cx="698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0" y="1752600"/>
            <a:ext cx="5321300" cy="1701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800" y="4572000"/>
            <a:ext cx="53721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 5"/>
          <p:cNvSpPr>
            <a:spLocks noChangeShapeType="1"/>
          </p:cNvSpPr>
          <p:nvPr/>
        </p:nvSpPr>
        <p:spPr bwMode="auto">
          <a:xfrm flipV="1">
            <a:off x="5867400" y="741363"/>
            <a:ext cx="0" cy="2306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701675" y="1889125"/>
            <a:ext cx="20224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solidFill>
                  <a:srgbClr val="5B98D2"/>
                </a:solidFill>
              </a:rPr>
              <a:t>CASE II : </a:t>
            </a:r>
            <a:r>
              <a:rPr lang="en-US" sz="2000" b="1" i="1" u="sng">
                <a:solidFill>
                  <a:srgbClr val="5B98D2"/>
                </a:solidFill>
              </a:rPr>
              <a:t>E</a:t>
            </a:r>
            <a:r>
              <a:rPr lang="en-US" sz="2000" b="1" i="1" baseline="-25000">
                <a:solidFill>
                  <a:srgbClr val="5B98D2"/>
                </a:solidFill>
              </a:rPr>
              <a:t>o</a:t>
            </a:r>
            <a:r>
              <a:rPr lang="en-US" sz="2000" b="1" i="1" u="sng">
                <a:solidFill>
                  <a:srgbClr val="5B98D2"/>
                </a:solidFill>
              </a:rPr>
              <a:t> &lt; V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962400" y="2930525"/>
            <a:ext cx="963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Region 1</a:t>
            </a: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5410200" y="2940050"/>
            <a:ext cx="963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Region 2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6781800" y="2940050"/>
            <a:ext cx="963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Region 3</a:t>
            </a: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381000" y="3748088"/>
            <a:ext cx="21224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 Regions 1 and 3: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In Region 2:</a:t>
            </a:r>
          </a:p>
        </p:txBody>
      </p:sp>
      <p:sp>
        <p:nvSpPr>
          <p:cNvPr id="67" name="AutoShape 39"/>
          <p:cNvSpPr>
            <a:spLocks noChangeArrowheads="1"/>
          </p:cNvSpPr>
          <p:nvPr/>
        </p:nvSpPr>
        <p:spPr bwMode="auto">
          <a:xfrm>
            <a:off x="5670550" y="4953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40"/>
          <p:cNvSpPr>
            <a:spLocks noChangeArrowheads="1"/>
          </p:cNvSpPr>
          <p:nvPr/>
        </p:nvSpPr>
        <p:spPr bwMode="auto">
          <a:xfrm>
            <a:off x="5672138" y="3810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381000" y="381000"/>
            <a:ext cx="2290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i="1" u="sng"/>
              <a:t>A Rectangular  </a:t>
            </a:r>
            <a:br>
              <a:rPr lang="en-US" sz="2400" i="1" u="sng"/>
            </a:br>
            <a:r>
              <a:rPr lang="en-US" sz="2400" i="1" u="sng"/>
              <a:t>Potential Step</a:t>
            </a:r>
          </a:p>
        </p:txBody>
      </p:sp>
      <p:sp>
        <p:nvSpPr>
          <p:cNvPr id="70" name="Text Box 43"/>
          <p:cNvSpPr txBox="1">
            <a:spLocks noChangeArrowheads="1"/>
          </p:cNvSpPr>
          <p:nvPr/>
        </p:nvSpPr>
        <p:spPr bwMode="auto">
          <a:xfrm>
            <a:off x="914400" y="6019800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for E</a:t>
            </a:r>
            <a:r>
              <a:rPr lang="en-US" sz="1800" i="1" baseline="-25000"/>
              <a:t>o</a:t>
            </a:r>
            <a:r>
              <a:rPr lang="en-US" sz="1800" i="1"/>
              <a:t> &lt; V :</a:t>
            </a:r>
          </a:p>
        </p:txBody>
      </p:sp>
      <p:sp>
        <p:nvSpPr>
          <p:cNvPr id="71" name="Rectangle 44"/>
          <p:cNvSpPr>
            <a:spLocks noChangeArrowheads="1"/>
          </p:cNvSpPr>
          <p:nvPr/>
        </p:nvSpPr>
        <p:spPr bwMode="auto">
          <a:xfrm>
            <a:off x="3211513" y="5638800"/>
            <a:ext cx="5105400" cy="1143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91200"/>
            <a:ext cx="4711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070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400"/>
            <a:ext cx="2832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138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171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Line 4"/>
          <p:cNvSpPr>
            <a:spLocks noChangeShapeType="1"/>
          </p:cNvSpPr>
          <p:nvPr/>
        </p:nvSpPr>
        <p:spPr bwMode="auto">
          <a:xfrm>
            <a:off x="3352800" y="25701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646363"/>
            <a:ext cx="1555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352800" y="2570163"/>
            <a:ext cx="2133600" cy="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5486400" y="1960563"/>
            <a:ext cx="762000" cy="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9"/>
          <p:cNvSpPr>
            <a:spLocks noChangeShapeType="1"/>
          </p:cNvSpPr>
          <p:nvPr/>
        </p:nvSpPr>
        <p:spPr bwMode="auto">
          <a:xfrm flipH="1">
            <a:off x="5486400" y="1960563"/>
            <a:ext cx="0" cy="6096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5"/>
          <p:cNvSpPr>
            <a:spLocks noChangeShapeType="1"/>
          </p:cNvSpPr>
          <p:nvPr/>
        </p:nvSpPr>
        <p:spPr bwMode="auto">
          <a:xfrm>
            <a:off x="3062288" y="685800"/>
            <a:ext cx="1524000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6"/>
          <p:cNvSpPr>
            <a:spLocks noChangeShapeType="1"/>
          </p:cNvSpPr>
          <p:nvPr/>
        </p:nvSpPr>
        <p:spPr bwMode="auto">
          <a:xfrm>
            <a:off x="7267575" y="685800"/>
            <a:ext cx="1524000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7"/>
          <p:cNvSpPr>
            <a:spLocks noChangeShapeType="1"/>
          </p:cNvSpPr>
          <p:nvPr/>
        </p:nvSpPr>
        <p:spPr bwMode="auto">
          <a:xfrm flipH="1">
            <a:off x="3062288" y="914400"/>
            <a:ext cx="1524000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>
            <a:off x="3276600" y="2232025"/>
            <a:ext cx="510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23"/>
          <p:cNvSpPr>
            <a:spLocks noChangeShapeType="1"/>
          </p:cNvSpPr>
          <p:nvPr/>
        </p:nvSpPr>
        <p:spPr bwMode="auto">
          <a:xfrm flipH="1">
            <a:off x="6248400" y="1981200"/>
            <a:ext cx="0" cy="6096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24"/>
          <p:cNvSpPr>
            <a:spLocks noChangeShapeType="1"/>
          </p:cNvSpPr>
          <p:nvPr/>
        </p:nvSpPr>
        <p:spPr bwMode="auto">
          <a:xfrm>
            <a:off x="6248400" y="2590800"/>
            <a:ext cx="2133600" cy="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 flipV="1">
            <a:off x="5486400" y="838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26"/>
          <p:cNvSpPr>
            <a:spLocks noChangeShapeType="1"/>
          </p:cNvSpPr>
          <p:nvPr/>
        </p:nvSpPr>
        <p:spPr bwMode="auto">
          <a:xfrm flipV="1">
            <a:off x="6248400" y="838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29"/>
          <p:cNvSpPr>
            <a:spLocks noChangeShapeType="1"/>
          </p:cNvSpPr>
          <p:nvPr/>
        </p:nvSpPr>
        <p:spPr bwMode="auto">
          <a:xfrm>
            <a:off x="5572125" y="685800"/>
            <a:ext cx="627063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30"/>
          <p:cNvSpPr>
            <a:spLocks noChangeShapeType="1"/>
          </p:cNvSpPr>
          <p:nvPr/>
        </p:nvSpPr>
        <p:spPr bwMode="auto">
          <a:xfrm flipH="1">
            <a:off x="5541963" y="914400"/>
            <a:ext cx="609600" cy="0"/>
          </a:xfrm>
          <a:prstGeom prst="line">
            <a:avLst/>
          </a:prstGeom>
          <a:noFill/>
          <a:ln w="19050">
            <a:solidFill>
              <a:srgbClr val="5B98D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" name="Picture 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1536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1409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1384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5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1257300" cy="25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6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56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7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8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03438"/>
            <a:ext cx="8255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9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6604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0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175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1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2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075" y="2651125"/>
            <a:ext cx="127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68" grpId="0" animBg="1"/>
      <p:bldP spid="70" grpId="0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381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2290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i="1" u="sng"/>
              <a:t>A Rectangular  </a:t>
            </a:r>
            <a:br>
              <a:rPr lang="en-US" sz="2400" i="1" u="sng"/>
            </a:br>
            <a:r>
              <a:rPr lang="en-US" sz="2400" i="1" u="sng"/>
              <a:t>Potential Step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5181600" y="2614613"/>
            <a:ext cx="503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x=0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892800" y="2614613"/>
            <a:ext cx="492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x=L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22900" y="457200"/>
            <a:ext cx="6858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5397500" y="92075"/>
            <a:ext cx="766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</a:t>
            </a:r>
            <a:r>
              <a:rPr lang="en-US" i="1"/>
              <a:t>a = L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609600" y="6519863"/>
            <a:ext cx="830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u="sng" dirty="0"/>
              <a:t>Tunneling Applet</a:t>
            </a:r>
            <a:r>
              <a:rPr lang="en-US" sz="1400" b="1" dirty="0"/>
              <a:t>: </a:t>
            </a:r>
            <a:r>
              <a:rPr lang="en-US" sz="1400" b="1" dirty="0">
                <a:hlinkClick r:id="rId8"/>
              </a:rPr>
              <a:t>http://www.colorado.edu/physics/phet/dev/quantum-tunneling/1.07.00/</a:t>
            </a:r>
            <a:endParaRPr lang="en-US" sz="1400" b="1" dirty="0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52400" y="10207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Real part of Ψ for </a:t>
            </a:r>
            <a:r>
              <a:rPr lang="en-US" i="1"/>
              <a:t>E</a:t>
            </a:r>
            <a:r>
              <a:rPr lang="en-US" i="1" baseline="-25000"/>
              <a:t>o</a:t>
            </a:r>
            <a:r>
              <a:rPr lang="en-US" i="1"/>
              <a:t> &lt; V</a:t>
            </a:r>
            <a:r>
              <a:rPr lang="en-US"/>
              <a:t>, shows hyperbolic (exponential) decay in the barrier domain and decrease in amplitude of the transmitted wave.</a:t>
            </a:r>
          </a:p>
        </p:txBody>
      </p:sp>
      <p:pic>
        <p:nvPicPr>
          <p:cNvPr id="34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71291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76676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2065338"/>
            <a:ext cx="3079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781175"/>
            <a:ext cx="207963" cy="19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28"/>
          <p:cNvGrpSpPr>
            <a:grpSpLocks/>
          </p:cNvGrpSpPr>
          <p:nvPr/>
        </p:nvGrpSpPr>
        <p:grpSpPr bwMode="auto">
          <a:xfrm>
            <a:off x="152400" y="3124200"/>
            <a:ext cx="3148013" cy="3200400"/>
            <a:chOff x="268288" y="3352800"/>
            <a:chExt cx="3148012" cy="3200400"/>
          </a:xfrm>
        </p:grpSpPr>
        <p:sp>
          <p:nvSpPr>
            <p:cNvPr id="39" name="Text Box 56"/>
            <p:cNvSpPr txBox="1">
              <a:spLocks noChangeArrowheads="1"/>
            </p:cNvSpPr>
            <p:nvPr/>
          </p:nvSpPr>
          <p:spPr bwMode="auto">
            <a:xfrm>
              <a:off x="320675" y="6035675"/>
              <a:ext cx="30956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Transmission Coefficient versus E</a:t>
              </a:r>
              <a:r>
                <a:rPr lang="en-US" sz="1400" baseline="-25000"/>
                <a:t>o</a:t>
              </a:r>
              <a:r>
                <a:rPr lang="en-US" sz="1400"/>
                <a:t>/V</a:t>
              </a:r>
            </a:p>
            <a:p>
              <a:pPr eaLnBrk="1" hangingPunct="1"/>
              <a:r>
                <a:rPr lang="en-US" sz="1400"/>
                <a:t>for barrier with </a:t>
              </a:r>
            </a:p>
          </p:txBody>
        </p:sp>
        <p:pic>
          <p:nvPicPr>
            <p:cNvPr id="40" name="Picture 57" descr="371E5424"/>
            <p:cNvPicPr>
              <a:picLocks noChangeAspect="1" noChangeArrowheads="1"/>
            </p:cNvPicPr>
            <p:nvPr/>
          </p:nvPicPr>
          <p:blipFill>
            <a:blip r:embed="rId13">
              <a:lum bright="6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-5640000">
              <a:off x="523082" y="3098006"/>
              <a:ext cx="2590800" cy="310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6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25" y="6302375"/>
              <a:ext cx="1457325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286000" y="3124200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for E</a:t>
            </a:r>
            <a:r>
              <a:rPr lang="en-US" sz="1800" i="1" baseline="-25000"/>
              <a:t>o</a:t>
            </a:r>
            <a:r>
              <a:rPr lang="en-US" sz="1800" i="1"/>
              <a:t> &lt; V :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657600" y="3124200"/>
            <a:ext cx="5105400" cy="1143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3657600" y="5226050"/>
            <a:ext cx="5105400" cy="1143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1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4711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406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457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28600" y="9144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/>
              <a:t>Normally, the car can only get as far as </a:t>
            </a:r>
            <a:r>
              <a:rPr lang="en-US" sz="2000" dirty="0" smtClean="0"/>
              <a:t>B,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before it falls back again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/>
              <a:t>But a fluctuation in energy could get it over the barrier to E!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/>
              <a:t>A particle </a:t>
            </a:r>
            <a:r>
              <a:rPr lang="ja-JP" altLang="en-US" sz="2000" dirty="0"/>
              <a:t>‘</a:t>
            </a:r>
            <a:r>
              <a:rPr lang="en-US" sz="2000" dirty="0"/>
              <a:t>borrows</a:t>
            </a:r>
            <a:r>
              <a:rPr lang="ja-JP" altLang="en-US" sz="2000" dirty="0"/>
              <a:t>’</a:t>
            </a:r>
            <a:r>
              <a:rPr lang="en-US" sz="2000" dirty="0"/>
              <a:t> an energy </a:t>
            </a:r>
            <a:r>
              <a:rPr lang="en-US" sz="2000" b="1" i="1" dirty="0">
                <a:latin typeface="Symbol" charset="0"/>
              </a:rPr>
              <a:t>Δ</a:t>
            </a:r>
            <a:r>
              <a:rPr lang="en-US" sz="2000" i="1" dirty="0"/>
              <a:t>E</a:t>
            </a:r>
            <a:r>
              <a:rPr lang="en-US" sz="2000" dirty="0"/>
              <a:t> to get over a barrier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/>
              <a:t>Does not violate the uncertainty principle, </a:t>
            </a:r>
            <a:br>
              <a:rPr lang="en-US" sz="2000" dirty="0"/>
            </a:br>
            <a:r>
              <a:rPr lang="en-US" sz="2000" dirty="0"/>
              <a:t>provided this energy is repaid within a certain time </a:t>
            </a:r>
            <a:r>
              <a:rPr lang="en-US" sz="2000" b="1" i="1" dirty="0" err="1">
                <a:latin typeface="Symbol" charset="0"/>
              </a:rPr>
              <a:t>Δ</a:t>
            </a:r>
            <a:r>
              <a:rPr lang="en-US" sz="2000" i="1" dirty="0" err="1"/>
              <a:t>t</a:t>
            </a:r>
            <a:endParaRPr lang="en-US" sz="2000" i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2800" i="1" u="sng" dirty="0">
                <a:latin typeface="Trebuchet MS" charset="0"/>
                <a:ea typeface="ＭＳ Ｐゴシック" charset="0"/>
                <a:cs typeface="ＭＳ Ｐゴシック" charset="0"/>
              </a:rPr>
              <a:t>Imagine the Roller Coaster ...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5410200"/>
            <a:ext cx="13589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762000"/>
            <a:ext cx="5861948" cy="237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219200"/>
            <a:ext cx="2355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Start position with zero speed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17526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524000"/>
            <a:ext cx="300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0"/>
          <p:cNvSpPr>
            <a:spLocks noChangeArrowheads="1"/>
          </p:cNvSpPr>
          <p:nvPr/>
        </p:nvSpPr>
        <p:spPr bwMode="auto">
          <a:xfrm>
            <a:off x="0" y="4460875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1123950" y="6516688"/>
            <a:ext cx="7135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Comic Sans MS" charset="0"/>
              </a:rPr>
              <a:t>Question:  What will T be if we double the width of the gap?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609600" y="211138"/>
            <a:ext cx="811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2400" i="1" u="sng">
                <a:solidFill>
                  <a:schemeClr val="tx2"/>
                </a:solidFill>
              </a:rPr>
              <a:t> Example: Barrier Tunneling</a:t>
            </a:r>
          </a:p>
        </p:txBody>
      </p:sp>
      <p:sp>
        <p:nvSpPr>
          <p:cNvPr id="61" name="Rectangle 29"/>
          <p:cNvSpPr>
            <a:spLocks noChangeArrowheads="1"/>
          </p:cNvSpPr>
          <p:nvPr/>
        </p:nvSpPr>
        <p:spPr bwMode="auto">
          <a:xfrm>
            <a:off x="7162800" y="5756275"/>
            <a:ext cx="914400" cy="685800"/>
          </a:xfrm>
          <a:prstGeom prst="rect">
            <a:avLst/>
          </a:prstGeom>
          <a:noFill/>
          <a:ln w="349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41675"/>
            <a:ext cx="5473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8915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32475"/>
            <a:ext cx="6629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0" y="871538"/>
            <a:ext cx="6477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Let</a:t>
            </a:r>
            <a:r>
              <a:rPr lang="ja-JP" altLang="en-US" sz="2000" dirty="0"/>
              <a:t>’</a:t>
            </a:r>
            <a:r>
              <a:rPr lang="en-US" altLang="ja-JP" sz="2000" dirty="0"/>
              <a:t>s consider a tunneling problem:</a:t>
            </a:r>
            <a:endParaRPr lang="en-US" altLang="ja-JP" dirty="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endParaRPr lang="en-US" sz="700" dirty="0"/>
          </a:p>
          <a:p>
            <a:pPr lvl="1" indent="-57150">
              <a:lnSpc>
                <a:spcPct val="110000"/>
              </a:lnSpc>
              <a:spcBef>
                <a:spcPct val="20000"/>
              </a:spcBef>
            </a:pPr>
            <a:r>
              <a:rPr lang="en-US" sz="2000" dirty="0"/>
              <a:t>An electron with a total energy of </a:t>
            </a:r>
            <a:r>
              <a:rPr lang="en-US" sz="2000" dirty="0" err="1">
                <a:solidFill>
                  <a:srgbClr val="5B98D2"/>
                </a:solidFill>
              </a:rPr>
              <a:t>E</a:t>
            </a:r>
            <a:r>
              <a:rPr lang="en-US" sz="2000" baseline="-25000" dirty="0" err="1">
                <a:solidFill>
                  <a:srgbClr val="5B98D2"/>
                </a:solidFill>
              </a:rPr>
              <a:t>o</a:t>
            </a:r>
            <a:r>
              <a:rPr lang="en-US" sz="2000" dirty="0">
                <a:solidFill>
                  <a:srgbClr val="5B98D2"/>
                </a:solidFill>
              </a:rPr>
              <a:t>= 6 </a:t>
            </a:r>
            <a:r>
              <a:rPr lang="en-US" sz="2000" dirty="0" err="1">
                <a:solidFill>
                  <a:srgbClr val="5B98D2"/>
                </a:solidFill>
              </a:rPr>
              <a:t>eV</a:t>
            </a:r>
            <a:r>
              <a:rPr lang="en-US" sz="2000" dirty="0">
                <a:solidFill>
                  <a:srgbClr val="5B98D2"/>
                </a:solidFill>
              </a:rPr>
              <a:t> </a:t>
            </a:r>
            <a:r>
              <a:rPr lang="en-US" sz="2000" dirty="0"/>
              <a:t>approaches a potential barrier with a height of </a:t>
            </a:r>
            <a:br>
              <a:rPr lang="en-US" sz="2000" dirty="0"/>
            </a:br>
            <a:r>
              <a:rPr lang="en-US" sz="2000" dirty="0">
                <a:solidFill>
                  <a:srgbClr val="5B98D2"/>
                </a:solidFill>
              </a:rPr>
              <a:t>V</a:t>
            </a:r>
            <a:r>
              <a:rPr lang="en-US" sz="2000" baseline="-25000" dirty="0">
                <a:solidFill>
                  <a:srgbClr val="5B98D2"/>
                </a:solidFill>
              </a:rPr>
              <a:t>0</a:t>
            </a:r>
            <a:r>
              <a:rPr lang="en-US" sz="2000" dirty="0">
                <a:solidFill>
                  <a:srgbClr val="5B98D2"/>
                </a:solidFill>
              </a:rPr>
              <a:t> = 12 </a:t>
            </a:r>
            <a:r>
              <a:rPr lang="en-US" sz="2000" dirty="0" err="1">
                <a:solidFill>
                  <a:srgbClr val="5B98D2"/>
                </a:solidFill>
              </a:rPr>
              <a:t>eV</a:t>
            </a:r>
            <a:r>
              <a:rPr lang="en-US" sz="2000" dirty="0"/>
              <a:t>.  If the width of the barrier is </a:t>
            </a:r>
            <a:br>
              <a:rPr lang="en-US" sz="2000" dirty="0"/>
            </a:br>
            <a:r>
              <a:rPr lang="en-US" sz="2000" dirty="0">
                <a:solidFill>
                  <a:srgbClr val="5B98D2"/>
                </a:solidFill>
              </a:rPr>
              <a:t>L = 0.18 nm</a:t>
            </a:r>
            <a:r>
              <a:rPr lang="en-US" sz="2000" dirty="0"/>
              <a:t>, what is the probability that the electron will tunnel through the barrier?</a:t>
            </a:r>
          </a:p>
        </p:txBody>
      </p: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6457950" y="1150938"/>
            <a:ext cx="2686050" cy="1847850"/>
            <a:chOff x="3913" y="1406"/>
            <a:chExt cx="1692" cy="1164"/>
          </a:xfrm>
        </p:grpSpPr>
        <p:sp>
          <p:nvSpPr>
            <p:cNvPr id="32" name="Line 3"/>
            <p:cNvSpPr>
              <a:spLocks noChangeShapeType="1"/>
            </p:cNvSpPr>
            <p:nvPr/>
          </p:nvSpPr>
          <p:spPr bwMode="auto">
            <a:xfrm flipV="1">
              <a:off x="4675" y="1499"/>
              <a:ext cx="0" cy="8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3913" y="2326"/>
              <a:ext cx="16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4530" y="2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Comic Sans MS" charset="0"/>
                </a:rPr>
                <a:t>0</a:t>
              </a: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4692" y="2325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Comic Sans MS" charset="0"/>
                </a:rPr>
                <a:t>L</a:t>
              </a:r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4042" y="2324"/>
              <a:ext cx="630" cy="2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V="1">
              <a:off x="4676" y="1737"/>
              <a:ext cx="0" cy="588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V="1">
              <a:off x="4745" y="1740"/>
              <a:ext cx="0" cy="588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 flipV="1">
              <a:off x="4747" y="2324"/>
              <a:ext cx="630" cy="2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4673" y="1743"/>
              <a:ext cx="72" cy="0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2"/>
            <p:cNvSpPr txBox="1">
              <a:spLocks noChangeArrowheads="1"/>
            </p:cNvSpPr>
            <p:nvPr/>
          </p:nvSpPr>
          <p:spPr bwMode="auto">
            <a:xfrm>
              <a:off x="4383" y="1637"/>
              <a:ext cx="2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 dirty="0">
                  <a:latin typeface="Comic Sans MS" charset="0"/>
                </a:rPr>
                <a:t>V</a:t>
              </a:r>
              <a:r>
                <a:rPr lang="en-US" b="1" baseline="-25000" dirty="0">
                  <a:latin typeface="Comic Sans MS" charset="0"/>
                </a:rPr>
                <a:t>0</a:t>
              </a:r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5404" y="2339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>
                  <a:latin typeface="Comic Sans MS" charset="0"/>
                </a:rPr>
                <a:t>x</a:t>
              </a:r>
            </a:p>
          </p:txBody>
        </p:sp>
        <p:sp>
          <p:nvSpPr>
            <p:cNvPr id="72" name="Text Box 14"/>
            <p:cNvSpPr txBox="1">
              <a:spLocks noChangeArrowheads="1"/>
            </p:cNvSpPr>
            <p:nvPr/>
          </p:nvSpPr>
          <p:spPr bwMode="auto">
            <a:xfrm>
              <a:off x="4687" y="140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endParaRPr lang="en-US" b="1">
                <a:latin typeface="Comic Sans MS" charset="0"/>
              </a:endParaRPr>
            </a:p>
          </p:txBody>
        </p:sp>
        <p:sp>
          <p:nvSpPr>
            <p:cNvPr id="73" name="Line 15"/>
            <p:cNvSpPr>
              <a:spLocks noChangeShapeType="1"/>
            </p:cNvSpPr>
            <p:nvPr/>
          </p:nvSpPr>
          <p:spPr bwMode="auto">
            <a:xfrm>
              <a:off x="4290" y="1956"/>
              <a:ext cx="8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6"/>
            <p:cNvSpPr txBox="1">
              <a:spLocks noChangeArrowheads="1"/>
            </p:cNvSpPr>
            <p:nvPr/>
          </p:nvSpPr>
          <p:spPr bwMode="auto">
            <a:xfrm>
              <a:off x="5136" y="1840"/>
              <a:ext cx="2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>
                  <a:latin typeface="Comic Sans MS" charset="0"/>
                </a:rPr>
                <a:t>E</a:t>
              </a:r>
              <a:r>
                <a:rPr lang="en-US" b="1" baseline="-25000">
                  <a:latin typeface="Comic Sans MS" charset="0"/>
                </a:rPr>
                <a:t>o</a:t>
              </a:r>
            </a:p>
          </p:txBody>
        </p:sp>
      </p:grpSp>
      <p:grpSp>
        <p:nvGrpSpPr>
          <p:cNvPr id="75" name="Group 19"/>
          <p:cNvGrpSpPr>
            <a:grpSpLocks/>
          </p:cNvGrpSpPr>
          <p:nvPr/>
        </p:nvGrpSpPr>
        <p:grpSpPr bwMode="auto">
          <a:xfrm>
            <a:off x="6719888" y="2184400"/>
            <a:ext cx="1881187" cy="1103313"/>
            <a:chOff x="4233" y="1376"/>
            <a:chExt cx="1185" cy="695"/>
          </a:xfrm>
        </p:grpSpPr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4233" y="1389"/>
              <a:ext cx="4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  <a:latin typeface="Comic Sans MS" charset="0"/>
                </a:rPr>
                <a:t>metal</a:t>
              </a:r>
            </a:p>
          </p:txBody>
        </p:sp>
        <p:sp>
          <p:nvSpPr>
            <p:cNvPr id="77" name="Text Box 21"/>
            <p:cNvSpPr txBox="1">
              <a:spLocks noChangeArrowheads="1"/>
            </p:cNvSpPr>
            <p:nvPr/>
          </p:nvSpPr>
          <p:spPr bwMode="auto">
            <a:xfrm>
              <a:off x="4965" y="1376"/>
              <a:ext cx="4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  <a:latin typeface="Comic Sans MS" charset="0"/>
                </a:rPr>
                <a:t>metal</a:t>
              </a:r>
            </a:p>
          </p:txBody>
        </p:sp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5038" y="1703"/>
              <a:ext cx="32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  <a:latin typeface="Comic Sans MS" charset="0"/>
                </a:rPr>
                <a:t>air</a:t>
              </a:r>
            </a:p>
            <a:p>
              <a:r>
                <a:rPr lang="en-US" b="1">
                  <a:solidFill>
                    <a:srgbClr val="000000"/>
                  </a:solidFill>
                  <a:latin typeface="Comic Sans MS" charset="0"/>
                </a:rPr>
                <a:t>gap</a:t>
              </a:r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 flipH="1" flipV="1">
              <a:off x="4854" y="1555"/>
              <a:ext cx="227" cy="2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0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71600"/>
            <a:ext cx="762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9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19200" y="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sz="2400" i="1" u="sng" smtClean="0">
                <a:latin typeface="Trebuchet MS" charset="0"/>
                <a:ea typeface="ＭＳ Ｐゴシック" charset="0"/>
                <a:cs typeface="ＭＳ Ｐゴシック" charset="0"/>
              </a:rPr>
              <a:t>Multiple Choice Questions</a:t>
            </a:r>
            <a:endParaRPr lang="en-US" sz="2400" i="1" u="sng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81000" y="598488"/>
            <a:ext cx="93726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r>
              <a:rPr lang="en-US" sz="1800" i="1" dirty="0"/>
              <a:t>Consider a particle tunneling through a barrier:</a:t>
            </a:r>
            <a:br>
              <a:rPr lang="en-US" sz="1800" i="1" dirty="0"/>
            </a:br>
            <a:r>
              <a:rPr lang="en-US" sz="9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/>
              <a:t>1.  Which of the following will increase the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/>
              <a:t>	likelihood of tunneling? 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endParaRPr lang="en-US" sz="1800" dirty="0"/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r>
              <a:rPr lang="en-US" sz="1800" dirty="0"/>
              <a:t>	a. decrease the height of the barrier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r>
              <a:rPr lang="en-US" sz="1800" dirty="0"/>
              <a:t>	b. decrease the width of the barrier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r>
              <a:rPr lang="en-US" sz="1800" dirty="0"/>
              <a:t>	c. decrease the mass of the particle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endParaRPr lang="en-US" sz="1800" dirty="0"/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endParaRPr lang="en-US" sz="1800" dirty="0"/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endParaRPr lang="en-US" sz="1800" dirty="0"/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endParaRPr lang="en-US" sz="1800" dirty="0"/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endParaRPr lang="en-US" sz="1800" dirty="0"/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r>
              <a:rPr lang="en-US" sz="1800" dirty="0"/>
              <a:t>2. What is the energy of</a:t>
            </a:r>
            <a:r>
              <a:rPr lang="en-US" sz="1800" dirty="0">
                <a:sym typeface="Symbol" charset="0"/>
              </a:rPr>
              <a:t> the particles that have successfully </a:t>
            </a:r>
            <a:r>
              <a:rPr lang="ja-JP" altLang="en-US" sz="1800" dirty="0">
                <a:sym typeface="Symbol" charset="0"/>
              </a:rPr>
              <a:t>“</a:t>
            </a:r>
            <a:r>
              <a:rPr lang="en-US" altLang="ja-JP" sz="1800" dirty="0">
                <a:sym typeface="Symbol" charset="0"/>
              </a:rPr>
              <a:t>escaped</a:t>
            </a:r>
            <a:r>
              <a:rPr lang="ja-JP" altLang="en-US" sz="1800" dirty="0">
                <a:sym typeface="Symbol" charset="0"/>
              </a:rPr>
              <a:t>”</a:t>
            </a:r>
            <a:r>
              <a:rPr lang="en-US" altLang="ja-JP" sz="1800" dirty="0">
                <a:sym typeface="Symbol" charset="0"/>
              </a:rPr>
              <a:t>?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r>
              <a:rPr lang="en-US" sz="1800" dirty="0"/>
              <a:t>	a. &lt; initial energy   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r>
              <a:rPr lang="en-US" sz="1800" dirty="0"/>
              <a:t>	b. = initial energy  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r>
              <a:rPr lang="en-US" sz="1800" dirty="0"/>
              <a:t>	c. &gt; initial energy</a:t>
            </a:r>
            <a:endParaRPr lang="en-US" sz="1800" dirty="0">
              <a:sym typeface="Symbol" charset="0"/>
            </a:endParaRP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</a:pPr>
            <a:endParaRPr lang="en-US" sz="1800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6888" y="1930400"/>
            <a:ext cx="4818062" cy="127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6170613" y="603250"/>
            <a:ext cx="2686050" cy="1847850"/>
            <a:chOff x="3913" y="1406"/>
            <a:chExt cx="1692" cy="1164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V="1">
              <a:off x="4675" y="1499"/>
              <a:ext cx="0" cy="8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3913" y="2326"/>
              <a:ext cx="16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4530" y="2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Comic Sans MS" charset="0"/>
                </a:rPr>
                <a:t>0</a:t>
              </a: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692" y="2325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Comic Sans MS" charset="0"/>
                </a:rPr>
                <a:t>L</a:t>
              </a:r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 flipV="1">
              <a:off x="4042" y="2324"/>
              <a:ext cx="630" cy="2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V="1">
              <a:off x="4676" y="1737"/>
              <a:ext cx="0" cy="588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V="1">
              <a:off x="4745" y="1740"/>
              <a:ext cx="0" cy="588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V="1">
              <a:off x="4747" y="2324"/>
              <a:ext cx="630" cy="2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4673" y="1743"/>
              <a:ext cx="72" cy="0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383" y="1637"/>
              <a:ext cx="2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>
                  <a:latin typeface="Comic Sans MS" charset="0"/>
                </a:rPr>
                <a:t>V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5404" y="2339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>
                  <a:latin typeface="Comic Sans MS" charset="0"/>
                </a:rPr>
                <a:t>x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4687" y="140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endParaRPr lang="en-US" b="1">
                <a:latin typeface="Comic Sans MS" charset="0"/>
              </a:endParaRPr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4290" y="1956"/>
              <a:ext cx="8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5136" y="1840"/>
              <a:ext cx="2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>
                  <a:latin typeface="Comic Sans MS" charset="0"/>
                </a:rPr>
                <a:t>E</a:t>
              </a:r>
              <a:r>
                <a:rPr lang="en-US" b="1" baseline="-25000">
                  <a:latin typeface="Comic Sans MS" charset="0"/>
                </a:rPr>
                <a:t>o</a:t>
              </a:r>
            </a:p>
          </p:txBody>
        </p:sp>
      </p:grp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584200" y="5461000"/>
            <a:ext cx="2463800" cy="4333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760413" y="6157913"/>
            <a:ext cx="7621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5B98D2"/>
                </a:solidFill>
                <a:latin typeface="Comic Sans MS" charset="0"/>
                <a:sym typeface="Wingdings" charset="0"/>
              </a:rPr>
              <a:t>Although the </a:t>
            </a:r>
            <a:r>
              <a:rPr lang="en-US" b="1" i="1">
                <a:solidFill>
                  <a:srgbClr val="5B98D2"/>
                </a:solidFill>
                <a:latin typeface="Comic Sans MS" charset="0"/>
                <a:sym typeface="Wingdings" charset="0"/>
              </a:rPr>
              <a:t>amplitude</a:t>
            </a:r>
            <a:r>
              <a:rPr lang="en-US" b="1">
                <a:solidFill>
                  <a:srgbClr val="5B98D2"/>
                </a:solidFill>
                <a:latin typeface="Comic Sans MS" charset="0"/>
                <a:sym typeface="Wingdings" charset="0"/>
              </a:rPr>
              <a:t> of the wave is smaller after the barrier, no energy is lost in the tunneling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9" grpId="0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34"/>
          <p:cNvSpPr txBox="1">
            <a:spLocks noChangeArrowheads="1"/>
          </p:cNvSpPr>
          <p:nvPr/>
        </p:nvSpPr>
        <p:spPr bwMode="auto">
          <a:xfrm>
            <a:off x="3505200" y="228600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Flash Memory</a:t>
            </a:r>
          </a:p>
        </p:txBody>
      </p:sp>
      <p:sp>
        <p:nvSpPr>
          <p:cNvPr id="449178" name="Text Box 666"/>
          <p:cNvSpPr txBox="1">
            <a:spLocks noChangeArrowheads="1"/>
          </p:cNvSpPr>
          <p:nvPr/>
        </p:nvSpPr>
        <p:spPr bwMode="auto">
          <a:xfrm>
            <a:off x="5081588" y="2066925"/>
            <a:ext cx="7762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8000"/>
                </a:solidFill>
                <a:latin typeface="Arial" charset="0"/>
              </a:rPr>
              <a:t>Erased</a:t>
            </a:r>
          </a:p>
          <a:p>
            <a:r>
              <a:rPr lang="ja-JP" altLang="en-US" sz="1400" b="1">
                <a:solidFill>
                  <a:srgbClr val="008000"/>
                </a:solidFill>
                <a:latin typeface="Arial" charset="0"/>
              </a:rPr>
              <a:t>“</a:t>
            </a:r>
            <a:r>
              <a:rPr lang="en-US" altLang="ja-JP" sz="1400" b="1">
                <a:solidFill>
                  <a:srgbClr val="008000"/>
                </a:solidFill>
                <a:latin typeface="Arial" charset="0"/>
              </a:rPr>
              <a:t>1</a:t>
            </a:r>
            <a:r>
              <a:rPr lang="ja-JP" altLang="en-US" sz="1400" b="1">
                <a:solidFill>
                  <a:srgbClr val="008000"/>
                </a:solidFill>
                <a:latin typeface="Arial" charset="0"/>
              </a:rPr>
              <a:t>”</a:t>
            </a:r>
            <a:endParaRPr lang="en-US" sz="14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449179" name="Rectangle 667"/>
          <p:cNvSpPr>
            <a:spLocks noChangeArrowheads="1"/>
          </p:cNvSpPr>
          <p:nvPr/>
        </p:nvSpPr>
        <p:spPr bwMode="auto">
          <a:xfrm>
            <a:off x="4881563" y="1570038"/>
            <a:ext cx="1514475" cy="455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9180" name="Rectangle 668"/>
          <p:cNvSpPr>
            <a:spLocks noChangeArrowheads="1"/>
          </p:cNvSpPr>
          <p:nvPr/>
        </p:nvSpPr>
        <p:spPr bwMode="auto">
          <a:xfrm>
            <a:off x="5307013" y="1057275"/>
            <a:ext cx="663575" cy="211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9181" name="Line 669"/>
          <p:cNvSpPr>
            <a:spLocks noChangeShapeType="1"/>
          </p:cNvSpPr>
          <p:nvPr/>
        </p:nvSpPr>
        <p:spPr bwMode="auto">
          <a:xfrm>
            <a:off x="5037138" y="1390650"/>
            <a:ext cx="0" cy="179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182" name="Line 670"/>
          <p:cNvSpPr>
            <a:spLocks noChangeShapeType="1"/>
          </p:cNvSpPr>
          <p:nvPr/>
        </p:nvSpPr>
        <p:spPr bwMode="auto">
          <a:xfrm>
            <a:off x="6200775" y="1390650"/>
            <a:ext cx="0" cy="179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183" name="Line 671"/>
          <p:cNvSpPr>
            <a:spLocks noChangeShapeType="1"/>
          </p:cNvSpPr>
          <p:nvPr/>
        </p:nvSpPr>
        <p:spPr bwMode="auto">
          <a:xfrm>
            <a:off x="5619750" y="874713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184" name="Rectangle 672"/>
          <p:cNvSpPr>
            <a:spLocks noChangeArrowheads="1"/>
          </p:cNvSpPr>
          <p:nvPr/>
        </p:nvSpPr>
        <p:spPr bwMode="auto">
          <a:xfrm>
            <a:off x="6046788" y="1576388"/>
            <a:ext cx="347662" cy="1555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73"/>
          <p:cNvGrpSpPr>
            <a:grpSpLocks/>
          </p:cNvGrpSpPr>
          <p:nvPr/>
        </p:nvGrpSpPr>
        <p:grpSpPr bwMode="auto">
          <a:xfrm>
            <a:off x="6450013" y="906463"/>
            <a:ext cx="1141412" cy="517525"/>
            <a:chOff x="4083" y="2367"/>
            <a:chExt cx="639" cy="311"/>
          </a:xfrm>
        </p:grpSpPr>
        <p:sp>
          <p:nvSpPr>
            <p:cNvPr id="8" name="Line 674"/>
            <p:cNvSpPr>
              <a:spLocks noChangeShapeType="1"/>
            </p:cNvSpPr>
            <p:nvPr/>
          </p:nvSpPr>
          <p:spPr bwMode="auto">
            <a:xfrm>
              <a:off x="4549" y="2487"/>
              <a:ext cx="173" cy="1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75"/>
            <p:cNvSpPr txBox="1">
              <a:spLocks noChangeArrowheads="1"/>
            </p:cNvSpPr>
            <p:nvPr/>
          </p:nvSpPr>
          <p:spPr bwMode="auto">
            <a:xfrm>
              <a:off x="4083" y="2367"/>
              <a:ext cx="63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Stored Electrons</a:t>
              </a:r>
            </a:p>
          </p:txBody>
        </p:sp>
      </p:grpSp>
      <p:sp>
        <p:nvSpPr>
          <p:cNvPr id="449188" name="Rectangle 676"/>
          <p:cNvSpPr>
            <a:spLocks noChangeArrowheads="1"/>
          </p:cNvSpPr>
          <p:nvPr/>
        </p:nvSpPr>
        <p:spPr bwMode="auto">
          <a:xfrm>
            <a:off x="7124700" y="1601788"/>
            <a:ext cx="1516063" cy="455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77"/>
          <p:cNvGrpSpPr>
            <a:grpSpLocks/>
          </p:cNvGrpSpPr>
          <p:nvPr/>
        </p:nvGrpSpPr>
        <p:grpSpPr bwMode="auto">
          <a:xfrm>
            <a:off x="8123238" y="1587500"/>
            <a:ext cx="504825" cy="150813"/>
            <a:chOff x="4464" y="1056"/>
            <a:chExt cx="624" cy="144"/>
          </a:xfrm>
          <a:solidFill>
            <a:schemeClr val="bg1">
              <a:lumMod val="50000"/>
            </a:schemeClr>
          </a:solidFill>
        </p:grpSpPr>
        <p:sp>
          <p:nvSpPr>
            <p:cNvPr id="46174" name="Arc 678"/>
            <p:cNvSpPr>
              <a:spLocks/>
            </p:cNvSpPr>
            <p:nvPr/>
          </p:nvSpPr>
          <p:spPr bwMode="auto">
            <a:xfrm flipH="1" flipV="1">
              <a:off x="4464" y="1056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75" name="Line 679"/>
            <p:cNvSpPr>
              <a:spLocks noChangeShapeType="1"/>
            </p:cNvSpPr>
            <p:nvPr/>
          </p:nvSpPr>
          <p:spPr bwMode="auto">
            <a:xfrm>
              <a:off x="4656" y="1200"/>
              <a:ext cx="432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680"/>
          <p:cNvGrpSpPr>
            <a:grpSpLocks/>
          </p:cNvGrpSpPr>
          <p:nvPr/>
        </p:nvGrpSpPr>
        <p:grpSpPr bwMode="auto">
          <a:xfrm flipH="1">
            <a:off x="7129463" y="1587500"/>
            <a:ext cx="504825" cy="150813"/>
            <a:chOff x="4464" y="1056"/>
            <a:chExt cx="624" cy="144"/>
          </a:xfrm>
          <a:solidFill>
            <a:schemeClr val="bg1">
              <a:lumMod val="50000"/>
            </a:schemeClr>
          </a:solidFill>
        </p:grpSpPr>
        <p:sp>
          <p:nvSpPr>
            <p:cNvPr id="46172" name="Arc 681"/>
            <p:cNvSpPr>
              <a:spLocks/>
            </p:cNvSpPr>
            <p:nvPr/>
          </p:nvSpPr>
          <p:spPr bwMode="auto">
            <a:xfrm flipH="1" flipV="1">
              <a:off x="4464" y="1056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73" name="Line 682"/>
            <p:cNvSpPr>
              <a:spLocks noChangeShapeType="1"/>
            </p:cNvSpPr>
            <p:nvPr/>
          </p:nvSpPr>
          <p:spPr bwMode="auto">
            <a:xfrm>
              <a:off x="4656" y="1200"/>
              <a:ext cx="432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9195" name="Rectangle 683"/>
          <p:cNvSpPr>
            <a:spLocks noChangeArrowheads="1"/>
          </p:cNvSpPr>
          <p:nvPr/>
        </p:nvSpPr>
        <p:spPr bwMode="auto">
          <a:xfrm>
            <a:off x="7551738" y="1360488"/>
            <a:ext cx="661987" cy="182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9196" name="Rectangle 684"/>
          <p:cNvSpPr>
            <a:spLocks noChangeArrowheads="1"/>
          </p:cNvSpPr>
          <p:nvPr/>
        </p:nvSpPr>
        <p:spPr bwMode="auto">
          <a:xfrm>
            <a:off x="7551738" y="1087438"/>
            <a:ext cx="661987" cy="211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9197" name="Line 685"/>
          <p:cNvSpPr>
            <a:spLocks noChangeShapeType="1"/>
          </p:cNvSpPr>
          <p:nvPr/>
        </p:nvSpPr>
        <p:spPr bwMode="auto">
          <a:xfrm>
            <a:off x="7281863" y="1420813"/>
            <a:ext cx="0" cy="1809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198" name="Line 686"/>
          <p:cNvSpPr>
            <a:spLocks noChangeShapeType="1"/>
          </p:cNvSpPr>
          <p:nvPr/>
        </p:nvSpPr>
        <p:spPr bwMode="auto">
          <a:xfrm>
            <a:off x="8445500" y="1420813"/>
            <a:ext cx="0" cy="1809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199" name="Line 687"/>
          <p:cNvSpPr>
            <a:spLocks noChangeShapeType="1"/>
          </p:cNvSpPr>
          <p:nvPr/>
        </p:nvSpPr>
        <p:spPr bwMode="auto">
          <a:xfrm>
            <a:off x="7862888" y="904875"/>
            <a:ext cx="0" cy="1825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200" name="Oval 688"/>
          <p:cNvSpPr>
            <a:spLocks noChangeArrowheads="1"/>
          </p:cNvSpPr>
          <p:nvPr/>
        </p:nvSpPr>
        <p:spPr bwMode="auto">
          <a:xfrm>
            <a:off x="8093075" y="1425575"/>
            <a:ext cx="65088" cy="60325"/>
          </a:xfrm>
          <a:prstGeom prst="ellipse">
            <a:avLst/>
          </a:prstGeom>
          <a:solidFill>
            <a:srgbClr val="333333"/>
          </a:solidFill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9201" name="Text Box 689"/>
          <p:cNvSpPr txBox="1">
            <a:spLocks noChangeArrowheads="1"/>
          </p:cNvSpPr>
          <p:nvPr/>
        </p:nvSpPr>
        <p:spPr bwMode="auto">
          <a:xfrm>
            <a:off x="7231063" y="2047875"/>
            <a:ext cx="1281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Arial" charset="0"/>
              </a:rPr>
              <a:t>Programmed</a:t>
            </a:r>
          </a:p>
          <a:p>
            <a:r>
              <a:rPr lang="ja-JP" altLang="en-US" sz="1400" b="1">
                <a:latin typeface="Arial" charset="0"/>
              </a:rPr>
              <a:t>“</a:t>
            </a:r>
            <a:r>
              <a:rPr lang="en-US" altLang="ja-JP" sz="1400" b="1">
                <a:latin typeface="Arial" charset="0"/>
              </a:rPr>
              <a:t>0</a:t>
            </a:r>
            <a:r>
              <a:rPr lang="ja-JP" altLang="en-US" sz="1400" b="1">
                <a:latin typeface="Arial" charset="0"/>
              </a:rPr>
              <a:t>”</a:t>
            </a:r>
            <a:endParaRPr lang="en-US" sz="1400" b="1">
              <a:latin typeface="Arial" charset="0"/>
            </a:endParaRPr>
          </a:p>
        </p:txBody>
      </p:sp>
      <p:sp>
        <p:nvSpPr>
          <p:cNvPr id="449202" name="Rectangle 690"/>
          <p:cNvSpPr>
            <a:spLocks noChangeArrowheads="1"/>
          </p:cNvSpPr>
          <p:nvPr/>
        </p:nvSpPr>
        <p:spPr bwMode="auto">
          <a:xfrm>
            <a:off x="7123113" y="1592263"/>
            <a:ext cx="374650" cy="14922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203" name="Rectangle 691"/>
          <p:cNvSpPr>
            <a:spLocks noChangeArrowheads="1"/>
          </p:cNvSpPr>
          <p:nvPr/>
        </p:nvSpPr>
        <p:spPr bwMode="auto">
          <a:xfrm>
            <a:off x="8258175" y="1592263"/>
            <a:ext cx="392113" cy="14605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204" name="Rectangle 692"/>
          <p:cNvSpPr>
            <a:spLocks noChangeArrowheads="1"/>
          </p:cNvSpPr>
          <p:nvPr/>
        </p:nvSpPr>
        <p:spPr bwMode="auto">
          <a:xfrm>
            <a:off x="5307013" y="1330325"/>
            <a:ext cx="663575" cy="182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9205" name="Oval 693"/>
          <p:cNvSpPr>
            <a:spLocks noChangeArrowheads="1"/>
          </p:cNvSpPr>
          <p:nvPr/>
        </p:nvSpPr>
        <p:spPr bwMode="auto">
          <a:xfrm>
            <a:off x="7935913" y="1425575"/>
            <a:ext cx="65087" cy="60325"/>
          </a:xfrm>
          <a:prstGeom prst="ellipse">
            <a:avLst/>
          </a:prstGeom>
          <a:solidFill>
            <a:srgbClr val="333333"/>
          </a:solidFill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9206" name="Oval 694"/>
          <p:cNvSpPr>
            <a:spLocks noChangeArrowheads="1"/>
          </p:cNvSpPr>
          <p:nvPr/>
        </p:nvSpPr>
        <p:spPr bwMode="auto">
          <a:xfrm>
            <a:off x="7778750" y="1425575"/>
            <a:ext cx="65088" cy="60325"/>
          </a:xfrm>
          <a:prstGeom prst="ellipse">
            <a:avLst/>
          </a:prstGeom>
          <a:solidFill>
            <a:srgbClr val="333333"/>
          </a:solidFill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9207" name="Oval 695"/>
          <p:cNvSpPr>
            <a:spLocks noChangeArrowheads="1"/>
          </p:cNvSpPr>
          <p:nvPr/>
        </p:nvSpPr>
        <p:spPr bwMode="auto">
          <a:xfrm>
            <a:off x="7621588" y="1425575"/>
            <a:ext cx="65087" cy="60325"/>
          </a:xfrm>
          <a:prstGeom prst="ellipse">
            <a:avLst/>
          </a:prstGeom>
          <a:solidFill>
            <a:srgbClr val="333333"/>
          </a:solidFill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696"/>
          <p:cNvGrpSpPr>
            <a:grpSpLocks/>
          </p:cNvGrpSpPr>
          <p:nvPr/>
        </p:nvGrpSpPr>
        <p:grpSpPr bwMode="auto">
          <a:xfrm>
            <a:off x="5897563" y="1576388"/>
            <a:ext cx="504825" cy="150812"/>
            <a:chOff x="4464" y="1056"/>
            <a:chExt cx="624" cy="144"/>
          </a:xfrm>
          <a:solidFill>
            <a:schemeClr val="bg1">
              <a:lumMod val="50000"/>
            </a:schemeClr>
          </a:solidFill>
        </p:grpSpPr>
        <p:sp>
          <p:nvSpPr>
            <p:cNvPr id="46170" name="Arc 697"/>
            <p:cNvSpPr>
              <a:spLocks/>
            </p:cNvSpPr>
            <p:nvPr/>
          </p:nvSpPr>
          <p:spPr bwMode="auto">
            <a:xfrm flipH="1" flipV="1">
              <a:off x="4464" y="1056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71" name="Line 698"/>
            <p:cNvSpPr>
              <a:spLocks noChangeShapeType="1"/>
            </p:cNvSpPr>
            <p:nvPr/>
          </p:nvSpPr>
          <p:spPr bwMode="auto">
            <a:xfrm>
              <a:off x="4656" y="1200"/>
              <a:ext cx="432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699"/>
          <p:cNvGrpSpPr>
            <a:grpSpLocks/>
          </p:cNvGrpSpPr>
          <p:nvPr/>
        </p:nvGrpSpPr>
        <p:grpSpPr bwMode="auto">
          <a:xfrm flipH="1">
            <a:off x="4894263" y="1568450"/>
            <a:ext cx="504825" cy="150813"/>
            <a:chOff x="4464" y="1056"/>
            <a:chExt cx="624" cy="144"/>
          </a:xfrm>
          <a:solidFill>
            <a:schemeClr val="bg1">
              <a:lumMod val="50000"/>
            </a:schemeClr>
          </a:solidFill>
        </p:grpSpPr>
        <p:sp>
          <p:nvSpPr>
            <p:cNvPr id="46168" name="Arc 700"/>
            <p:cNvSpPr>
              <a:spLocks/>
            </p:cNvSpPr>
            <p:nvPr/>
          </p:nvSpPr>
          <p:spPr bwMode="auto">
            <a:xfrm flipH="1" flipV="1">
              <a:off x="4464" y="1056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69" name="Line 701"/>
            <p:cNvSpPr>
              <a:spLocks noChangeShapeType="1"/>
            </p:cNvSpPr>
            <p:nvPr/>
          </p:nvSpPr>
          <p:spPr bwMode="auto">
            <a:xfrm>
              <a:off x="4656" y="1200"/>
              <a:ext cx="432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9214" name="Rectangle 702"/>
          <p:cNvSpPr>
            <a:spLocks noChangeArrowheads="1"/>
          </p:cNvSpPr>
          <p:nvPr/>
        </p:nvSpPr>
        <p:spPr bwMode="auto">
          <a:xfrm>
            <a:off x="4887913" y="1573213"/>
            <a:ext cx="374650" cy="1492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778"/>
          <p:cNvGrpSpPr>
            <a:grpSpLocks/>
          </p:cNvGrpSpPr>
          <p:nvPr/>
        </p:nvGrpSpPr>
        <p:grpSpPr bwMode="auto">
          <a:xfrm>
            <a:off x="1371600" y="3200400"/>
            <a:ext cx="5788025" cy="3097213"/>
            <a:chOff x="864" y="2016"/>
            <a:chExt cx="3646" cy="1951"/>
          </a:xfrm>
        </p:grpSpPr>
        <p:sp>
          <p:nvSpPr>
            <p:cNvPr id="46139" name="Line 714"/>
            <p:cNvSpPr>
              <a:spLocks noChangeShapeType="1"/>
            </p:cNvSpPr>
            <p:nvPr/>
          </p:nvSpPr>
          <p:spPr bwMode="auto">
            <a:xfrm>
              <a:off x="2592" y="2016"/>
              <a:ext cx="0" cy="2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40" name="Group 777"/>
            <p:cNvGrpSpPr>
              <a:grpSpLocks/>
            </p:cNvGrpSpPr>
            <p:nvPr/>
          </p:nvGrpSpPr>
          <p:grpSpPr bwMode="auto">
            <a:xfrm>
              <a:off x="864" y="2178"/>
              <a:ext cx="3646" cy="1789"/>
              <a:chOff x="864" y="2178"/>
              <a:chExt cx="3646" cy="1789"/>
            </a:xfrm>
          </p:grpSpPr>
          <p:sp>
            <p:nvSpPr>
              <p:cNvPr id="46141" name="Text Box 703"/>
              <p:cNvSpPr txBox="1">
                <a:spLocks noChangeArrowheads="1"/>
              </p:cNvSpPr>
              <p:nvPr/>
            </p:nvSpPr>
            <p:spPr bwMode="auto">
              <a:xfrm>
                <a:off x="3615" y="2298"/>
                <a:ext cx="895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r>
                  <a:rPr lang="en-US" b="1">
                    <a:solidFill>
                      <a:srgbClr val="000000"/>
                    </a:solidFill>
                    <a:latin typeface="Arial" charset="0"/>
                  </a:rPr>
                  <a:t>Insulating Dielectric</a:t>
                </a:r>
              </a:p>
            </p:txBody>
          </p:sp>
          <p:grpSp>
            <p:nvGrpSpPr>
              <p:cNvPr id="46142" name="Group 776"/>
              <p:cNvGrpSpPr>
                <a:grpSpLocks/>
              </p:cNvGrpSpPr>
              <p:nvPr/>
            </p:nvGrpSpPr>
            <p:grpSpPr bwMode="auto">
              <a:xfrm>
                <a:off x="864" y="2178"/>
                <a:ext cx="3086" cy="1789"/>
                <a:chOff x="864" y="2178"/>
                <a:chExt cx="3086" cy="1789"/>
              </a:xfrm>
            </p:grpSpPr>
            <p:sp>
              <p:nvSpPr>
                <p:cNvPr id="46143" name="Freeform 705"/>
                <p:cNvSpPr>
                  <a:spLocks/>
                </p:cNvSpPr>
                <p:nvPr/>
              </p:nvSpPr>
              <p:spPr bwMode="auto">
                <a:xfrm>
                  <a:off x="3280" y="2244"/>
                  <a:ext cx="336" cy="840"/>
                </a:xfrm>
                <a:custGeom>
                  <a:avLst/>
                  <a:gdLst>
                    <a:gd name="T0" fmla="*/ 3 w 336"/>
                    <a:gd name="T1" fmla="*/ 0 h 840"/>
                    <a:gd name="T2" fmla="*/ 93 w 336"/>
                    <a:gd name="T3" fmla="*/ 33 h 840"/>
                    <a:gd name="T4" fmla="*/ 117 w 336"/>
                    <a:gd name="T5" fmla="*/ 45 h 840"/>
                    <a:gd name="T6" fmla="*/ 123 w 336"/>
                    <a:gd name="T7" fmla="*/ 54 h 840"/>
                    <a:gd name="T8" fmla="*/ 132 w 336"/>
                    <a:gd name="T9" fmla="*/ 60 h 840"/>
                    <a:gd name="T10" fmla="*/ 147 w 336"/>
                    <a:gd name="T11" fmla="*/ 72 h 840"/>
                    <a:gd name="T12" fmla="*/ 165 w 336"/>
                    <a:gd name="T13" fmla="*/ 84 h 840"/>
                    <a:gd name="T14" fmla="*/ 219 w 336"/>
                    <a:gd name="T15" fmla="*/ 141 h 840"/>
                    <a:gd name="T16" fmla="*/ 249 w 336"/>
                    <a:gd name="T17" fmla="*/ 195 h 840"/>
                    <a:gd name="T18" fmla="*/ 285 w 336"/>
                    <a:gd name="T19" fmla="*/ 309 h 840"/>
                    <a:gd name="T20" fmla="*/ 303 w 336"/>
                    <a:gd name="T21" fmla="*/ 399 h 840"/>
                    <a:gd name="T22" fmla="*/ 321 w 336"/>
                    <a:gd name="T23" fmla="*/ 537 h 840"/>
                    <a:gd name="T24" fmla="*/ 336 w 336"/>
                    <a:gd name="T25" fmla="*/ 669 h 840"/>
                    <a:gd name="T26" fmla="*/ 336 w 336"/>
                    <a:gd name="T27" fmla="*/ 840 h 840"/>
                    <a:gd name="T28" fmla="*/ 0 w 336"/>
                    <a:gd name="T29" fmla="*/ 840 h 840"/>
                    <a:gd name="T30" fmla="*/ 3 w 336"/>
                    <a:gd name="T31" fmla="*/ 0 h 8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6"/>
                    <a:gd name="T49" fmla="*/ 0 h 840"/>
                    <a:gd name="T50" fmla="*/ 336 w 336"/>
                    <a:gd name="T51" fmla="*/ 840 h 84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6" h="840">
                      <a:moveTo>
                        <a:pt x="3" y="0"/>
                      </a:moveTo>
                      <a:cubicBezTo>
                        <a:pt x="33" y="10"/>
                        <a:pt x="63" y="25"/>
                        <a:pt x="93" y="33"/>
                      </a:cubicBezTo>
                      <a:cubicBezTo>
                        <a:pt x="100" y="38"/>
                        <a:pt x="110" y="40"/>
                        <a:pt x="117" y="45"/>
                      </a:cubicBezTo>
                      <a:cubicBezTo>
                        <a:pt x="120" y="47"/>
                        <a:pt x="120" y="51"/>
                        <a:pt x="123" y="54"/>
                      </a:cubicBezTo>
                      <a:cubicBezTo>
                        <a:pt x="126" y="57"/>
                        <a:pt x="129" y="58"/>
                        <a:pt x="132" y="60"/>
                      </a:cubicBezTo>
                      <a:cubicBezTo>
                        <a:pt x="143" y="77"/>
                        <a:pt x="132" y="63"/>
                        <a:pt x="147" y="72"/>
                      </a:cubicBezTo>
                      <a:cubicBezTo>
                        <a:pt x="153" y="76"/>
                        <a:pt x="165" y="84"/>
                        <a:pt x="165" y="84"/>
                      </a:cubicBezTo>
                      <a:cubicBezTo>
                        <a:pt x="176" y="101"/>
                        <a:pt x="202" y="129"/>
                        <a:pt x="219" y="141"/>
                      </a:cubicBezTo>
                      <a:cubicBezTo>
                        <a:pt x="231" y="159"/>
                        <a:pt x="237" y="178"/>
                        <a:pt x="249" y="195"/>
                      </a:cubicBezTo>
                      <a:cubicBezTo>
                        <a:pt x="257" y="229"/>
                        <a:pt x="266" y="281"/>
                        <a:pt x="285" y="309"/>
                      </a:cubicBezTo>
                      <a:cubicBezTo>
                        <a:pt x="292" y="339"/>
                        <a:pt x="297" y="369"/>
                        <a:pt x="303" y="399"/>
                      </a:cubicBezTo>
                      <a:cubicBezTo>
                        <a:pt x="307" y="445"/>
                        <a:pt x="312" y="492"/>
                        <a:pt x="321" y="537"/>
                      </a:cubicBezTo>
                      <a:cubicBezTo>
                        <a:pt x="325" y="581"/>
                        <a:pt x="324" y="616"/>
                        <a:pt x="336" y="669"/>
                      </a:cubicBezTo>
                      <a:lnTo>
                        <a:pt x="336" y="840"/>
                      </a:lnTo>
                      <a:lnTo>
                        <a:pt x="0" y="84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4" name="Freeform 706"/>
                <p:cNvSpPr>
                  <a:spLocks/>
                </p:cNvSpPr>
                <p:nvPr/>
              </p:nvSpPr>
              <p:spPr bwMode="auto">
                <a:xfrm flipH="1">
                  <a:off x="1457" y="2234"/>
                  <a:ext cx="366" cy="840"/>
                </a:xfrm>
                <a:custGeom>
                  <a:avLst/>
                  <a:gdLst>
                    <a:gd name="T0" fmla="*/ 3 w 336"/>
                    <a:gd name="T1" fmla="*/ 0 h 840"/>
                    <a:gd name="T2" fmla="*/ 261 w 336"/>
                    <a:gd name="T3" fmla="*/ 33 h 840"/>
                    <a:gd name="T4" fmla="*/ 324 w 336"/>
                    <a:gd name="T5" fmla="*/ 45 h 840"/>
                    <a:gd name="T6" fmla="*/ 343 w 336"/>
                    <a:gd name="T7" fmla="*/ 54 h 840"/>
                    <a:gd name="T8" fmla="*/ 370 w 336"/>
                    <a:gd name="T9" fmla="*/ 60 h 840"/>
                    <a:gd name="T10" fmla="*/ 410 w 336"/>
                    <a:gd name="T11" fmla="*/ 72 h 840"/>
                    <a:gd name="T12" fmla="*/ 462 w 336"/>
                    <a:gd name="T13" fmla="*/ 84 h 840"/>
                    <a:gd name="T14" fmla="*/ 611 w 336"/>
                    <a:gd name="T15" fmla="*/ 141 h 840"/>
                    <a:gd name="T16" fmla="*/ 693 w 336"/>
                    <a:gd name="T17" fmla="*/ 195 h 840"/>
                    <a:gd name="T18" fmla="*/ 795 w 336"/>
                    <a:gd name="T19" fmla="*/ 309 h 840"/>
                    <a:gd name="T20" fmla="*/ 842 w 336"/>
                    <a:gd name="T21" fmla="*/ 399 h 840"/>
                    <a:gd name="T22" fmla="*/ 895 w 336"/>
                    <a:gd name="T23" fmla="*/ 537 h 840"/>
                    <a:gd name="T24" fmla="*/ 940 w 336"/>
                    <a:gd name="T25" fmla="*/ 669 h 840"/>
                    <a:gd name="T26" fmla="*/ 940 w 336"/>
                    <a:gd name="T27" fmla="*/ 840 h 840"/>
                    <a:gd name="T28" fmla="*/ 0 w 336"/>
                    <a:gd name="T29" fmla="*/ 840 h 840"/>
                    <a:gd name="T30" fmla="*/ 3 w 336"/>
                    <a:gd name="T31" fmla="*/ 0 h 8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6"/>
                    <a:gd name="T49" fmla="*/ 0 h 840"/>
                    <a:gd name="T50" fmla="*/ 336 w 336"/>
                    <a:gd name="T51" fmla="*/ 840 h 84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6" h="840">
                      <a:moveTo>
                        <a:pt x="3" y="0"/>
                      </a:moveTo>
                      <a:cubicBezTo>
                        <a:pt x="33" y="10"/>
                        <a:pt x="63" y="25"/>
                        <a:pt x="93" y="33"/>
                      </a:cubicBezTo>
                      <a:cubicBezTo>
                        <a:pt x="100" y="38"/>
                        <a:pt x="110" y="40"/>
                        <a:pt x="117" y="45"/>
                      </a:cubicBezTo>
                      <a:cubicBezTo>
                        <a:pt x="120" y="47"/>
                        <a:pt x="120" y="51"/>
                        <a:pt x="123" y="54"/>
                      </a:cubicBezTo>
                      <a:cubicBezTo>
                        <a:pt x="126" y="57"/>
                        <a:pt x="129" y="58"/>
                        <a:pt x="132" y="60"/>
                      </a:cubicBezTo>
                      <a:cubicBezTo>
                        <a:pt x="143" y="77"/>
                        <a:pt x="132" y="63"/>
                        <a:pt x="147" y="72"/>
                      </a:cubicBezTo>
                      <a:cubicBezTo>
                        <a:pt x="153" y="76"/>
                        <a:pt x="165" y="84"/>
                        <a:pt x="165" y="84"/>
                      </a:cubicBezTo>
                      <a:cubicBezTo>
                        <a:pt x="176" y="101"/>
                        <a:pt x="202" y="129"/>
                        <a:pt x="219" y="141"/>
                      </a:cubicBezTo>
                      <a:cubicBezTo>
                        <a:pt x="231" y="159"/>
                        <a:pt x="237" y="178"/>
                        <a:pt x="249" y="195"/>
                      </a:cubicBezTo>
                      <a:cubicBezTo>
                        <a:pt x="257" y="229"/>
                        <a:pt x="266" y="281"/>
                        <a:pt x="285" y="309"/>
                      </a:cubicBezTo>
                      <a:cubicBezTo>
                        <a:pt x="292" y="339"/>
                        <a:pt x="297" y="369"/>
                        <a:pt x="303" y="399"/>
                      </a:cubicBezTo>
                      <a:cubicBezTo>
                        <a:pt x="307" y="445"/>
                        <a:pt x="312" y="492"/>
                        <a:pt x="321" y="537"/>
                      </a:cubicBezTo>
                      <a:cubicBezTo>
                        <a:pt x="325" y="581"/>
                        <a:pt x="324" y="616"/>
                        <a:pt x="336" y="669"/>
                      </a:cubicBezTo>
                      <a:lnTo>
                        <a:pt x="336" y="840"/>
                      </a:lnTo>
                      <a:lnTo>
                        <a:pt x="0" y="84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Rectangle 707"/>
                <p:cNvSpPr>
                  <a:spLocks noChangeArrowheads="1"/>
                </p:cNvSpPr>
                <p:nvPr/>
              </p:nvSpPr>
              <p:spPr bwMode="auto">
                <a:xfrm>
                  <a:off x="1145" y="3091"/>
                  <a:ext cx="2802" cy="87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400">
                    <a:ln>
                      <a:solidFill>
                        <a:srgbClr val="000000"/>
                      </a:solidFill>
                    </a:ln>
                    <a:latin typeface="Arial" charset="0"/>
                  </a:endParaRPr>
                </a:p>
              </p:txBody>
            </p:sp>
            <p:sp>
              <p:nvSpPr>
                <p:cNvPr id="46146" name="Rectangle 708"/>
                <p:cNvSpPr>
                  <a:spLocks noChangeArrowheads="1"/>
                </p:cNvSpPr>
                <p:nvPr/>
              </p:nvSpPr>
              <p:spPr bwMode="auto">
                <a:xfrm>
                  <a:off x="3316" y="3083"/>
                  <a:ext cx="629" cy="19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7" name="Rectangle 709"/>
                <p:cNvSpPr>
                  <a:spLocks noChangeArrowheads="1"/>
                </p:cNvSpPr>
                <p:nvPr/>
              </p:nvSpPr>
              <p:spPr bwMode="auto">
                <a:xfrm>
                  <a:off x="1137" y="3090"/>
                  <a:ext cx="713" cy="2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8" name="Arc 710"/>
                <p:cNvSpPr>
                  <a:spLocks/>
                </p:cNvSpPr>
                <p:nvPr/>
              </p:nvSpPr>
              <p:spPr bwMode="auto">
                <a:xfrm flipH="1" flipV="1">
                  <a:off x="3052" y="3083"/>
                  <a:ext cx="280" cy="1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Arc 711"/>
                <p:cNvSpPr>
                  <a:spLocks/>
                </p:cNvSpPr>
                <p:nvPr/>
              </p:nvSpPr>
              <p:spPr bwMode="auto">
                <a:xfrm flipV="1">
                  <a:off x="1840" y="3091"/>
                  <a:ext cx="280" cy="1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149" name="Rectangle 712"/>
                <p:cNvSpPr>
                  <a:spLocks noChangeArrowheads="1"/>
                </p:cNvSpPr>
                <p:nvPr/>
              </p:nvSpPr>
              <p:spPr bwMode="auto">
                <a:xfrm>
                  <a:off x="1886" y="2703"/>
                  <a:ext cx="1335" cy="3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150" name="Rectangle 713"/>
                <p:cNvSpPr>
                  <a:spLocks noChangeArrowheads="1"/>
                </p:cNvSpPr>
                <p:nvPr/>
              </p:nvSpPr>
              <p:spPr bwMode="auto">
                <a:xfrm>
                  <a:off x="1886" y="2241"/>
                  <a:ext cx="1335" cy="36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152" name="Text Box 715"/>
                <p:cNvSpPr txBox="1">
                  <a:spLocks noChangeArrowheads="1"/>
                </p:cNvSpPr>
                <p:nvPr/>
              </p:nvSpPr>
              <p:spPr bwMode="auto">
                <a:xfrm>
                  <a:off x="1200" y="3094"/>
                  <a:ext cx="596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SOURCE</a:t>
                  </a:r>
                </a:p>
              </p:txBody>
            </p:sp>
            <p:sp>
              <p:nvSpPr>
                <p:cNvPr id="46153" name="Text Box 717"/>
                <p:cNvSpPr txBox="1">
                  <a:spLocks noChangeArrowheads="1"/>
                </p:cNvSpPr>
                <p:nvPr/>
              </p:nvSpPr>
              <p:spPr bwMode="auto">
                <a:xfrm>
                  <a:off x="1840" y="2736"/>
                  <a:ext cx="146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      FLOATING GATE</a:t>
                  </a:r>
                </a:p>
              </p:txBody>
            </p:sp>
            <p:sp>
              <p:nvSpPr>
                <p:cNvPr id="46154" name="Text Box 718"/>
                <p:cNvSpPr txBox="1">
                  <a:spLocks noChangeArrowheads="1"/>
                </p:cNvSpPr>
                <p:nvPr/>
              </p:nvSpPr>
              <p:spPr bwMode="auto">
                <a:xfrm>
                  <a:off x="2066" y="2352"/>
                  <a:ext cx="101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CONTROL GATE</a:t>
                  </a:r>
                </a:p>
              </p:txBody>
            </p:sp>
            <p:sp>
              <p:nvSpPr>
                <p:cNvPr id="46155" name="Text Box 719"/>
                <p:cNvSpPr txBox="1">
                  <a:spLocks noChangeArrowheads="1"/>
                </p:cNvSpPr>
                <p:nvPr/>
              </p:nvSpPr>
              <p:spPr bwMode="auto">
                <a:xfrm>
                  <a:off x="2266" y="3163"/>
                  <a:ext cx="66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CHANNEL</a:t>
                  </a:r>
                </a:p>
              </p:txBody>
            </p:sp>
            <p:sp>
              <p:nvSpPr>
                <p:cNvPr id="46156" name="Text Box 720"/>
                <p:cNvSpPr txBox="1">
                  <a:spLocks noChangeArrowheads="1"/>
                </p:cNvSpPr>
                <p:nvPr/>
              </p:nvSpPr>
              <p:spPr bwMode="auto">
                <a:xfrm>
                  <a:off x="864" y="2524"/>
                  <a:ext cx="105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r>
                    <a:rPr lang="en-US" b="1">
                      <a:solidFill>
                        <a:srgbClr val="000000"/>
                      </a:solidFill>
                      <a:latin typeface="Arial" charset="0"/>
                    </a:rPr>
                    <a:t>Tunnel Oxide</a:t>
                  </a:r>
                </a:p>
              </p:txBody>
            </p:sp>
            <p:sp>
              <p:nvSpPr>
                <p:cNvPr id="46157" name="Text Box 721"/>
                <p:cNvSpPr txBox="1">
                  <a:spLocks noChangeArrowheads="1"/>
                </p:cNvSpPr>
                <p:nvPr/>
              </p:nvSpPr>
              <p:spPr bwMode="auto">
                <a:xfrm>
                  <a:off x="2497" y="3734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46158" name="Line 722"/>
                <p:cNvSpPr>
                  <a:spLocks noChangeShapeType="1"/>
                </p:cNvSpPr>
                <p:nvPr/>
              </p:nvSpPr>
              <p:spPr bwMode="auto">
                <a:xfrm>
                  <a:off x="3806" y="2795"/>
                  <a:ext cx="0" cy="21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oval" w="med" len="med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9" name="Line 723"/>
                <p:cNvSpPr>
                  <a:spLocks noChangeShapeType="1"/>
                </p:cNvSpPr>
                <p:nvPr/>
              </p:nvSpPr>
              <p:spPr bwMode="auto">
                <a:xfrm>
                  <a:off x="1391" y="2869"/>
                  <a:ext cx="0" cy="21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oval" w="med" len="med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0" name="Rectangle 724"/>
                <p:cNvSpPr>
                  <a:spLocks noChangeArrowheads="1"/>
                </p:cNvSpPr>
                <p:nvPr/>
              </p:nvSpPr>
              <p:spPr bwMode="auto">
                <a:xfrm>
                  <a:off x="1828" y="2235"/>
                  <a:ext cx="56" cy="843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61" name="Line 725"/>
                <p:cNvSpPr>
                  <a:spLocks noChangeShapeType="1"/>
                </p:cNvSpPr>
                <p:nvPr/>
              </p:nvSpPr>
              <p:spPr bwMode="auto">
                <a:xfrm>
                  <a:off x="1671" y="2692"/>
                  <a:ext cx="410" cy="36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2" name="Rectangle 726"/>
                <p:cNvSpPr>
                  <a:spLocks noChangeArrowheads="1"/>
                </p:cNvSpPr>
                <p:nvPr/>
              </p:nvSpPr>
              <p:spPr bwMode="auto">
                <a:xfrm>
                  <a:off x="3230" y="2241"/>
                  <a:ext cx="56" cy="843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Rectangle 727"/>
                <p:cNvSpPr>
                  <a:spLocks noChangeArrowheads="1"/>
                </p:cNvSpPr>
                <p:nvPr/>
              </p:nvSpPr>
              <p:spPr bwMode="auto">
                <a:xfrm>
                  <a:off x="1897" y="2178"/>
                  <a:ext cx="1326" cy="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163" name="Rectangle 728"/>
                <p:cNvSpPr>
                  <a:spLocks noChangeArrowheads="1"/>
                </p:cNvSpPr>
                <p:nvPr/>
              </p:nvSpPr>
              <p:spPr bwMode="auto">
                <a:xfrm>
                  <a:off x="3617" y="3015"/>
                  <a:ext cx="327" cy="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165" name="Line 729"/>
                <p:cNvSpPr>
                  <a:spLocks noChangeShapeType="1"/>
                </p:cNvSpPr>
                <p:nvPr/>
              </p:nvSpPr>
              <p:spPr bwMode="auto">
                <a:xfrm flipH="1">
                  <a:off x="2991" y="2492"/>
                  <a:ext cx="465" cy="17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Rectangle 730"/>
                <p:cNvSpPr>
                  <a:spLocks noChangeArrowheads="1"/>
                </p:cNvSpPr>
                <p:nvPr/>
              </p:nvSpPr>
              <p:spPr bwMode="auto">
                <a:xfrm>
                  <a:off x="1155" y="3018"/>
                  <a:ext cx="327" cy="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166" name="Rectangle 731"/>
                <p:cNvSpPr>
                  <a:spLocks noChangeArrowheads="1"/>
                </p:cNvSpPr>
                <p:nvPr/>
              </p:nvSpPr>
              <p:spPr bwMode="auto">
                <a:xfrm>
                  <a:off x="1145" y="3423"/>
                  <a:ext cx="2805" cy="1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kumimoji="1" lang="en-US" sz="1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" name="Text Box 732"/>
                <p:cNvSpPr txBox="1">
                  <a:spLocks noChangeArrowheads="1"/>
                </p:cNvSpPr>
                <p:nvPr/>
              </p:nvSpPr>
              <p:spPr bwMode="auto">
                <a:xfrm>
                  <a:off x="2185" y="3702"/>
                  <a:ext cx="63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just"/>
                  <a:r>
                    <a:rPr kumimoji="1" lang="en-US" sz="1400" b="1">
                      <a:solidFill>
                        <a:srgbClr val="000000"/>
                      </a:solidFill>
                      <a:latin typeface="Arial" charset="0"/>
                    </a:rPr>
                    <a:t>Substrate</a:t>
                  </a:r>
                </a:p>
              </p:txBody>
            </p:sp>
          </p:grpSp>
        </p:grpSp>
      </p:grpSp>
      <p:sp>
        <p:nvSpPr>
          <p:cNvPr id="449272" name="Text Box 760"/>
          <p:cNvSpPr txBox="1">
            <a:spLocks noChangeArrowheads="1"/>
          </p:cNvSpPr>
          <p:nvPr/>
        </p:nvSpPr>
        <p:spPr bwMode="auto">
          <a:xfrm flipH="1">
            <a:off x="7196138" y="5181600"/>
            <a:ext cx="103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5B98D2"/>
                </a:solidFill>
                <a:latin typeface="Arial" charset="0"/>
              </a:rPr>
              <a:t>Channel</a:t>
            </a:r>
          </a:p>
        </p:txBody>
      </p:sp>
      <p:sp>
        <p:nvSpPr>
          <p:cNvPr id="449246" name="Line 734"/>
          <p:cNvSpPr>
            <a:spLocks noChangeShapeType="1"/>
          </p:cNvSpPr>
          <p:nvPr/>
        </p:nvSpPr>
        <p:spPr bwMode="auto">
          <a:xfrm rot="16200000" flipH="1">
            <a:off x="8571707" y="4406106"/>
            <a:ext cx="19050" cy="4905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247" name="Line 735"/>
          <p:cNvSpPr>
            <a:spLocks noChangeShapeType="1"/>
          </p:cNvSpPr>
          <p:nvPr/>
        </p:nvSpPr>
        <p:spPr bwMode="auto">
          <a:xfrm rot="-5400000">
            <a:off x="6822282" y="4514056"/>
            <a:ext cx="11112" cy="822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248" name="Line 736"/>
          <p:cNvSpPr>
            <a:spLocks noChangeShapeType="1"/>
          </p:cNvSpPr>
          <p:nvPr/>
        </p:nvSpPr>
        <p:spPr bwMode="auto">
          <a:xfrm rot="-5400000">
            <a:off x="7223919" y="3815556"/>
            <a:ext cx="295275" cy="19415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252" name="Line 740"/>
          <p:cNvSpPr>
            <a:spLocks noChangeShapeType="1"/>
          </p:cNvSpPr>
          <p:nvPr/>
        </p:nvSpPr>
        <p:spPr bwMode="auto">
          <a:xfrm rot="16200000" flipH="1">
            <a:off x="8712200" y="4244976"/>
            <a:ext cx="409575" cy="0"/>
          </a:xfrm>
          <a:prstGeom prst="line">
            <a:avLst/>
          </a:prstGeom>
          <a:noFill/>
          <a:ln w="3810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254" name="Arc 742"/>
          <p:cNvSpPr>
            <a:spLocks/>
          </p:cNvSpPr>
          <p:nvPr/>
        </p:nvSpPr>
        <p:spPr bwMode="auto">
          <a:xfrm rot="-5400000" flipH="1" flipV="1">
            <a:off x="8763000" y="4505325"/>
            <a:ext cx="211138" cy="96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259" name="Line 747"/>
          <p:cNvSpPr>
            <a:spLocks noChangeShapeType="1"/>
          </p:cNvSpPr>
          <p:nvPr/>
        </p:nvSpPr>
        <p:spPr bwMode="auto">
          <a:xfrm rot="16200000" flipV="1">
            <a:off x="6937375" y="5341938"/>
            <a:ext cx="409575" cy="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261" name="Arc 749"/>
          <p:cNvSpPr>
            <a:spLocks/>
          </p:cNvSpPr>
          <p:nvPr/>
        </p:nvSpPr>
        <p:spPr bwMode="auto">
          <a:xfrm rot="-5400000">
            <a:off x="7086600" y="4984750"/>
            <a:ext cx="211138" cy="96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54"/>
          <p:cNvGrpSpPr>
            <a:grpSpLocks/>
          </p:cNvGrpSpPr>
          <p:nvPr/>
        </p:nvGrpSpPr>
        <p:grpSpPr bwMode="auto">
          <a:xfrm rot="16200000" flipH="1">
            <a:off x="6970713" y="5029200"/>
            <a:ext cx="120650" cy="104775"/>
            <a:chOff x="550" y="2811"/>
            <a:chExt cx="267" cy="250"/>
          </a:xfrm>
        </p:grpSpPr>
        <p:sp>
          <p:nvSpPr>
            <p:cNvPr id="46137" name="Oval 755"/>
            <p:cNvSpPr>
              <a:spLocks noChangeArrowheads="1"/>
            </p:cNvSpPr>
            <p:nvPr/>
          </p:nvSpPr>
          <p:spPr bwMode="auto">
            <a:xfrm>
              <a:off x="550" y="2811"/>
              <a:ext cx="267" cy="2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Line 756"/>
            <p:cNvSpPr>
              <a:spLocks noChangeShapeType="1"/>
            </p:cNvSpPr>
            <p:nvPr/>
          </p:nvSpPr>
          <p:spPr bwMode="auto">
            <a:xfrm flipV="1">
              <a:off x="609" y="2940"/>
              <a:ext cx="14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9269" name="Line 757"/>
          <p:cNvSpPr>
            <a:spLocks noChangeShapeType="1"/>
          </p:cNvSpPr>
          <p:nvPr/>
        </p:nvSpPr>
        <p:spPr bwMode="auto">
          <a:xfrm rot="-5400000">
            <a:off x="6952456" y="4783932"/>
            <a:ext cx="3508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270" name="Line 758"/>
          <p:cNvSpPr>
            <a:spLocks noChangeShapeType="1"/>
          </p:cNvSpPr>
          <p:nvPr/>
        </p:nvSpPr>
        <p:spPr bwMode="auto">
          <a:xfrm rot="-526765">
            <a:off x="7440613" y="4616450"/>
            <a:ext cx="3000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271" name="Freeform 759"/>
          <p:cNvSpPr>
            <a:spLocks/>
          </p:cNvSpPr>
          <p:nvPr/>
        </p:nvSpPr>
        <p:spPr bwMode="auto">
          <a:xfrm rot="16200000" flipH="1">
            <a:off x="8401050" y="4260850"/>
            <a:ext cx="42863" cy="493713"/>
          </a:xfrm>
          <a:custGeom>
            <a:avLst/>
            <a:gdLst>
              <a:gd name="T0" fmla="*/ 2147483647 w 166"/>
              <a:gd name="T1" fmla="*/ 0 h 549"/>
              <a:gd name="T2" fmla="*/ 2147483647 w 166"/>
              <a:gd name="T3" fmla="*/ 2147483647 h 549"/>
              <a:gd name="T4" fmla="*/ 2147483647 w 166"/>
              <a:gd name="T5" fmla="*/ 2147483647 h 549"/>
              <a:gd name="T6" fmla="*/ 0 60000 65536"/>
              <a:gd name="T7" fmla="*/ 0 60000 65536"/>
              <a:gd name="T8" fmla="*/ 0 60000 65536"/>
              <a:gd name="T9" fmla="*/ 0 w 166"/>
              <a:gd name="T10" fmla="*/ 0 h 549"/>
              <a:gd name="T11" fmla="*/ 166 w 166"/>
              <a:gd name="T12" fmla="*/ 549 h 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49">
                <a:moveTo>
                  <a:pt x="166" y="0"/>
                </a:moveTo>
                <a:cubicBezTo>
                  <a:pt x="108" y="78"/>
                  <a:pt x="50" y="156"/>
                  <a:pt x="25" y="248"/>
                </a:cubicBezTo>
                <a:cubicBezTo>
                  <a:pt x="0" y="340"/>
                  <a:pt x="35" y="427"/>
                  <a:pt x="16" y="54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761"/>
          <p:cNvGrpSpPr>
            <a:grpSpLocks/>
          </p:cNvGrpSpPr>
          <p:nvPr/>
        </p:nvGrpSpPr>
        <p:grpSpPr bwMode="auto">
          <a:xfrm rot="16200000" flipH="1">
            <a:off x="7269163" y="4624387"/>
            <a:ext cx="120650" cy="104775"/>
            <a:chOff x="550" y="2811"/>
            <a:chExt cx="267" cy="250"/>
          </a:xfrm>
        </p:grpSpPr>
        <p:sp>
          <p:nvSpPr>
            <p:cNvPr id="46135" name="Oval 762"/>
            <p:cNvSpPr>
              <a:spLocks noChangeArrowheads="1"/>
            </p:cNvSpPr>
            <p:nvPr/>
          </p:nvSpPr>
          <p:spPr bwMode="auto">
            <a:xfrm>
              <a:off x="550" y="2811"/>
              <a:ext cx="267" cy="2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Line 763"/>
            <p:cNvSpPr>
              <a:spLocks noChangeShapeType="1"/>
            </p:cNvSpPr>
            <p:nvPr/>
          </p:nvSpPr>
          <p:spPr bwMode="auto">
            <a:xfrm flipV="1">
              <a:off x="609" y="2940"/>
              <a:ext cx="14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64"/>
          <p:cNvGrpSpPr>
            <a:grpSpLocks/>
          </p:cNvGrpSpPr>
          <p:nvPr/>
        </p:nvGrpSpPr>
        <p:grpSpPr bwMode="auto">
          <a:xfrm rot="16200000" flipH="1">
            <a:off x="7999413" y="4505325"/>
            <a:ext cx="120650" cy="104775"/>
            <a:chOff x="550" y="2811"/>
            <a:chExt cx="267" cy="250"/>
          </a:xfrm>
        </p:grpSpPr>
        <p:sp>
          <p:nvSpPr>
            <p:cNvPr id="46133" name="Oval 765"/>
            <p:cNvSpPr>
              <a:spLocks noChangeArrowheads="1"/>
            </p:cNvSpPr>
            <p:nvPr/>
          </p:nvSpPr>
          <p:spPr bwMode="auto">
            <a:xfrm>
              <a:off x="550" y="2811"/>
              <a:ext cx="267" cy="2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Line 766"/>
            <p:cNvSpPr>
              <a:spLocks noChangeShapeType="1"/>
            </p:cNvSpPr>
            <p:nvPr/>
          </p:nvSpPr>
          <p:spPr bwMode="auto">
            <a:xfrm flipV="1">
              <a:off x="609" y="2940"/>
              <a:ext cx="14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9279" name="Text Box 767"/>
          <p:cNvSpPr txBox="1">
            <a:spLocks noChangeArrowheads="1"/>
          </p:cNvSpPr>
          <p:nvPr/>
        </p:nvSpPr>
        <p:spPr bwMode="auto">
          <a:xfrm flipH="1">
            <a:off x="8001000" y="3810000"/>
            <a:ext cx="103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5B98D2"/>
                </a:solidFill>
                <a:latin typeface="Arial" charset="0"/>
              </a:rPr>
              <a:t>Floating Gate</a:t>
            </a:r>
          </a:p>
        </p:txBody>
      </p:sp>
      <p:sp>
        <p:nvSpPr>
          <p:cNvPr id="449281" name="Line 769"/>
          <p:cNvSpPr>
            <a:spLocks noChangeShapeType="1"/>
          </p:cNvSpPr>
          <p:nvPr/>
        </p:nvSpPr>
        <p:spPr bwMode="auto">
          <a:xfrm flipH="1">
            <a:off x="80010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282" name="Line 770"/>
          <p:cNvSpPr>
            <a:spLocks noChangeShapeType="1"/>
          </p:cNvSpPr>
          <p:nvPr/>
        </p:nvSpPr>
        <p:spPr bwMode="auto">
          <a:xfrm flipH="1" flipV="1">
            <a:off x="8686800" y="5257800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287" name="Text Box 775"/>
          <p:cNvSpPr txBox="1">
            <a:spLocks noChangeArrowheads="1"/>
          </p:cNvSpPr>
          <p:nvPr/>
        </p:nvSpPr>
        <p:spPr bwMode="auto">
          <a:xfrm>
            <a:off x="0" y="6415088"/>
            <a:ext cx="777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Electrons tunnel preferentially when a voltage is applied</a:t>
            </a:r>
          </a:p>
        </p:txBody>
      </p:sp>
      <p:sp>
        <p:nvSpPr>
          <p:cNvPr id="46128" name="Text Box 715"/>
          <p:cNvSpPr txBox="1">
            <a:spLocks noChangeArrowheads="1"/>
          </p:cNvSpPr>
          <p:nvPr/>
        </p:nvSpPr>
        <p:spPr bwMode="auto">
          <a:xfrm>
            <a:off x="5334000" y="48768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DRAIN</a:t>
            </a:r>
          </a:p>
        </p:txBody>
      </p:sp>
      <p:pic>
        <p:nvPicPr>
          <p:cNvPr id="46129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86400"/>
            <a:ext cx="152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0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571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1067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 Box 775"/>
          <p:cNvSpPr txBox="1">
            <a:spLocks noChangeArrowheads="1"/>
          </p:cNvSpPr>
          <p:nvPr/>
        </p:nvSpPr>
        <p:spPr bwMode="auto">
          <a:xfrm>
            <a:off x="457200" y="2971800"/>
            <a:ext cx="304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Image is in the public domain</a:t>
            </a:r>
          </a:p>
        </p:txBody>
      </p:sp>
    </p:spTree>
    <p:extLst>
      <p:ext uri="{BB962C8B-B14F-4D97-AF65-F5344CB8AC3E}">
        <p14:creationId xmlns:p14="http://schemas.microsoft.com/office/powerpoint/2010/main" xmlns="" val="15367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4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4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4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4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4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4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4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178" grpId="0"/>
      <p:bldP spid="449179" grpId="0" animBg="1"/>
      <p:bldP spid="449180" grpId="0" animBg="1"/>
      <p:bldP spid="449181" grpId="0" animBg="1"/>
      <p:bldP spid="449182" grpId="0" animBg="1"/>
      <p:bldP spid="449183" grpId="0" animBg="1"/>
      <p:bldP spid="449184" grpId="0" animBg="1"/>
      <p:bldP spid="449188" grpId="0" animBg="1"/>
      <p:bldP spid="449195" grpId="0" animBg="1"/>
      <p:bldP spid="449196" grpId="0" animBg="1"/>
      <p:bldP spid="449197" grpId="0" animBg="1"/>
      <p:bldP spid="449198" grpId="0" animBg="1"/>
      <p:bldP spid="449199" grpId="0" animBg="1"/>
      <p:bldP spid="449200" grpId="0" animBg="1"/>
      <p:bldP spid="449201" grpId="0"/>
      <p:bldP spid="449202" grpId="0" animBg="1"/>
      <p:bldP spid="449203" grpId="0" animBg="1"/>
      <p:bldP spid="449204" grpId="0" animBg="1"/>
      <p:bldP spid="449205" grpId="0" animBg="1"/>
      <p:bldP spid="449206" grpId="0" animBg="1"/>
      <p:bldP spid="449207" grpId="0" animBg="1"/>
      <p:bldP spid="449214" grpId="0" animBg="1"/>
      <p:bldP spid="449272" grpId="0"/>
      <p:bldP spid="449246" grpId="0" animBg="1"/>
      <p:bldP spid="449247" grpId="0" animBg="1"/>
      <p:bldP spid="449248" grpId="0" animBg="1"/>
      <p:bldP spid="449252" grpId="0" animBg="1"/>
      <p:bldP spid="449254" grpId="0" animBg="1"/>
      <p:bldP spid="449259" grpId="0" animBg="1"/>
      <p:bldP spid="449261" grpId="0" animBg="1"/>
      <p:bldP spid="449269" grpId="0" animBg="1"/>
      <p:bldP spid="449270" grpId="0" animBg="1"/>
      <p:bldP spid="449271" grpId="0" animBg="1"/>
      <p:bldP spid="449279" grpId="0"/>
      <p:bldP spid="449281" grpId="0" animBg="1"/>
      <p:bldP spid="449282" grpId="0" animBg="1"/>
      <p:bldP spid="449287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96"/>
  <p:tag name="DEFAULTHEIGHT" val="3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V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6"/>
  <p:tag name="PICTUREFILESIZE" val="4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 = E_o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72"/>
  <p:tag name="PICTUREFILESIZE" val="11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 = E_o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72"/>
  <p:tag name="PICTUREFILESIZE" val="11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x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2"/>
  <p:tag name="PICTUREFILESIZE" val="4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kappa^2 =&#10;\frac{2m \, (V- E_o)}{\hbar^2}  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76"/>
  <p:tag name="PICTUREFILESIZE" val="47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 = 0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59"/>
  <p:tag name="PICTUREFILESIZE" val="8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 = E_o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72"/>
  <p:tag name="PICTUREFILESIZE" val="11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V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6"/>
  <p:tag name="PICTUREFILESIZE" val="4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2m(2a)^2V/ \hbar = 16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78"/>
  <p:tag name="PICTUREFILESIZE" val="43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J = \rho v = q |\psi|^2 (\hbar k/m)           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14.875"/>
  <p:tag name="PICTUREFILESIZE" val="48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P = \frac{|E|^2}{\eta}           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88"/>
  <p:tag name="PICTUREFILESIZE" val="18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R = \frac{P_{reflected}}{P_{incident}}  &#10;= |\frac{E^r_o}{E^i_o}|^2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14.875"/>
  <p:tag name="PICTUREFILESIZE" val="77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R = |{\frac{B}{A}}|^2&#10;= |\frac{k_1-k_2}{k_1+k_{2}}|^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14.875"/>
  <p:tag name="PICTUREFILESIZE" val="56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R = \frac{J_{reflected}}{J_{incident}} &#10;= \frac{|\psi_B|^2}{|\psi_A|^2 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16"/>
  <p:tag name="PICTUREFILESIZE" val="80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R = |{\frac{B}{A}}|^2&#10;= |\frac{k_1-k_2}{k_1+k_{2}}|^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14.875"/>
  <p:tag name="PICTUREFILESIZE" val="56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|\frac{n_1-n_2}{n_1+n_{2}}|^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24"/>
  <p:tag name="PICTUREFILESIZE" val="31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V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6"/>
  <p:tag name="PICTUREFILESIZE" val="472"/>
</p:tagLst>
</file>

<file path=ppt/theme/theme1.xml><?xml version="1.0" encoding="utf-8"?>
<a:theme xmlns:a="http://schemas.openxmlformats.org/drawingml/2006/main" name="Default Design">
  <a:themeElements>
    <a:clrScheme name="Custom 3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14474</TotalTime>
  <Words>1230</Words>
  <Application>Microsoft Office PowerPoint</Application>
  <PresentationFormat>On-screen Show (4:3)</PresentationFormat>
  <Paragraphs>307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Imagine the Roller Coaster ...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Leaky Particles</vt:lpstr>
      <vt:lpstr>Slide 17</vt:lpstr>
      <vt:lpstr>Slide 18</vt:lpstr>
      <vt:lpstr>Slide 19</vt:lpstr>
      <vt:lpstr>Example: Al wire contacts</vt:lpstr>
      <vt:lpstr>Slide 21</vt:lpstr>
      <vt:lpstr>Slide 22</vt:lpstr>
      <vt:lpstr>Slide 23</vt:lpstr>
    </vt:vector>
  </TitlesOfParts>
  <Company>M.I.T.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 Bulovic</dc:creator>
  <cp:lastModifiedBy>Janet Chuang</cp:lastModifiedBy>
  <cp:revision>94</cp:revision>
  <cp:lastPrinted>2012-12-19T07:04:08Z</cp:lastPrinted>
  <dcterms:created xsi:type="dcterms:W3CDTF">2011-04-27T14:10:36Z</dcterms:created>
  <dcterms:modified xsi:type="dcterms:W3CDTF">2013-01-16T20:19:14Z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10285278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D5.0.8</vt:lpwstr>
  </property>
</Properties>
</file>